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1.xml" ContentType="application/vnd.openxmlformats-officedocument.themeOverride+xml"/>
  <Override PartName="/ppt/tags/tag6.xml" ContentType="application/vnd.openxmlformats-officedocument.presentationml.tags+xml"/>
  <Override PartName="/ppt/theme/themeOverride2.xml" ContentType="application/vnd.openxmlformats-officedocument.themeOverride+xml"/>
  <Override PartName="/ppt/tags/tag7.xml" ContentType="application/vnd.openxmlformats-officedocument.presentationml.tags+xml"/>
  <Override PartName="/ppt/theme/themeOverride3.xml" ContentType="application/vnd.openxmlformats-officedocument.themeOverride+xml"/>
  <Override PartName="/ppt/tags/tag8.xml" ContentType="application/vnd.openxmlformats-officedocument.presentationml.tags+xml"/>
  <Override PartName="/ppt/theme/themeOverride4.xml" ContentType="application/vnd.openxmlformats-officedocument.themeOverride+xml"/>
  <Override PartName="/ppt/tags/tag9.xml" ContentType="application/vnd.openxmlformats-officedocument.presentationml.tags+xml"/>
  <Override PartName="/ppt/theme/themeOverride5.xml" ContentType="application/vnd.openxmlformats-officedocument.themeOverride+xml"/>
  <Override PartName="/ppt/tags/tag10.xml" ContentType="application/vnd.openxmlformats-officedocument.presentationml.tags+xml"/>
  <Override PartName="/ppt/theme/themeOverride6.xml" ContentType="application/vnd.openxmlformats-officedocument.themeOverride+xml"/>
  <Override PartName="/ppt/tags/tag11.xml" ContentType="application/vnd.openxmlformats-officedocument.presentationml.tags+xml"/>
  <Override PartName="/ppt/theme/themeOverride7.xml" ContentType="application/vnd.openxmlformats-officedocument.themeOverride+xml"/>
  <Override PartName="/ppt/tags/tag12.xml" ContentType="application/vnd.openxmlformats-officedocument.presentationml.tags+xml"/>
  <Override PartName="/ppt/theme/themeOverride8.xml" ContentType="application/vnd.openxmlformats-officedocument.themeOverride+xml"/>
  <Override PartName="/ppt/tags/tag13.xml" ContentType="application/vnd.openxmlformats-officedocument.presentationml.tags+xml"/>
  <Override PartName="/ppt/theme/themeOverride9.xml" ContentType="application/vnd.openxmlformats-officedocument.themeOverride+xml"/>
  <Override PartName="/ppt/tags/tag14.xml" ContentType="application/vnd.openxmlformats-officedocument.presentationml.tags+xml"/>
  <Override PartName="/ppt/theme/themeOverride10.xml" ContentType="application/vnd.openxmlformats-officedocument.themeOverride+xml"/>
  <Override PartName="/ppt/tags/tag15.xml" ContentType="application/vnd.openxmlformats-officedocument.presentationml.tags+xml"/>
  <Override PartName="/ppt/theme/themeOverride11.xml" ContentType="application/vnd.openxmlformats-officedocument.themeOverride+xml"/>
  <Override PartName="/ppt/tags/tag16.xml" ContentType="application/vnd.openxmlformats-officedocument.presentationml.tags+xml"/>
  <Override PartName="/ppt/theme/themeOverride12.xml" ContentType="application/vnd.openxmlformats-officedocument.themeOverride+xml"/>
  <Override PartName="/ppt/tags/tag17.xml" ContentType="application/vnd.openxmlformats-officedocument.presentationml.tags+xml"/>
  <Override PartName="/ppt/theme/themeOverride13.xml" ContentType="application/vnd.openxmlformats-officedocument.themeOverride+xml"/>
  <Override PartName="/ppt/tags/tag18.xml" ContentType="application/vnd.openxmlformats-officedocument.presentationml.tags+xml"/>
  <Override PartName="/ppt/theme/themeOverride14.xml" ContentType="application/vnd.openxmlformats-officedocument.themeOverride+xml"/>
  <Override PartName="/ppt/tags/tag19.xml" ContentType="application/vnd.openxmlformats-officedocument.presentationml.tags+xml"/>
  <Override PartName="/ppt/theme/themeOverride15.xml" ContentType="application/vnd.openxmlformats-officedocument.themeOverride+xml"/>
  <Override PartName="/ppt/tags/tag20.xml" ContentType="application/vnd.openxmlformats-officedocument.presentationml.tags+xml"/>
  <Override PartName="/ppt/theme/themeOverride16.xml" ContentType="application/vnd.openxmlformats-officedocument.themeOverride+xml"/>
  <Override PartName="/ppt/tags/tag21.xml" ContentType="application/vnd.openxmlformats-officedocument.presentationml.tags+xml"/>
  <Override PartName="/ppt/theme/themeOverride17.xml" ContentType="application/vnd.openxmlformats-officedocument.themeOverride+xml"/>
  <Override PartName="/ppt/tags/tag22.xml" ContentType="application/vnd.openxmlformats-officedocument.presentationml.tags+xml"/>
  <Override PartName="/ppt/theme/themeOverride18.xml" ContentType="application/vnd.openxmlformats-officedocument.themeOverride+xml"/>
  <Override PartName="/ppt/tags/tag23.xml" ContentType="application/vnd.openxmlformats-officedocument.presentationml.tags+xml"/>
  <Override PartName="/ppt/theme/themeOverride19.xml" ContentType="application/vnd.openxmlformats-officedocument.themeOverride+xml"/>
  <Override PartName="/ppt/tags/tag24.xml" ContentType="application/vnd.openxmlformats-officedocument.presentationml.tags+xml"/>
  <Override PartName="/ppt/theme/themeOverride20.xml" ContentType="application/vnd.openxmlformats-officedocument.themeOverride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6" r:id="rId3"/>
    <p:sldId id="274" r:id="rId4"/>
    <p:sldId id="297" r:id="rId5"/>
    <p:sldId id="298" r:id="rId6"/>
    <p:sldId id="299" r:id="rId7"/>
    <p:sldId id="300" r:id="rId8"/>
    <p:sldId id="302" r:id="rId9"/>
    <p:sldId id="301" r:id="rId10"/>
    <p:sldId id="304" r:id="rId11"/>
    <p:sldId id="303" r:id="rId12"/>
    <p:sldId id="305" r:id="rId13"/>
    <p:sldId id="306" r:id="rId14"/>
    <p:sldId id="307" r:id="rId15"/>
    <p:sldId id="308" r:id="rId16"/>
    <p:sldId id="311" r:id="rId17"/>
    <p:sldId id="312" r:id="rId18"/>
    <p:sldId id="309" r:id="rId19"/>
    <p:sldId id="313" r:id="rId20"/>
    <p:sldId id="310" r:id="rId21"/>
    <p:sldId id="314" r:id="rId22"/>
    <p:sldId id="315" r:id="rId23"/>
    <p:sldId id="316" r:id="rId24"/>
    <p:sldId id="317" r:id="rId25"/>
    <p:sldId id="318" r:id="rId26"/>
    <p:sldId id="319" r:id="rId27"/>
    <p:sldId id="32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4" d="100"/>
          <a:sy n="94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173A-6C9C-4C2D-9F48-F49F6F8AF879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74D7-C970-4308-833B-6C6AE435731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4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6" y="160381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XVkJhOrh8nbU-g02wcdL1yhjJWTWfoNa8YCeoyIrkQ6FI001rj8m9LNf-r_vWvNZFJJ9Xv3uKMx2VK7zPbkDUFCj-tsgKo7bMISZc3kRsOpuLDknZbpmmyXMyYDgtASZuC_2zsZHb_gLZpW91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246106"/>
            <a:ext cx="29337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9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173A-6C9C-4C2D-9F48-F49F6F8AF879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74D7-C970-4308-833B-6C6AE4357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245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173A-6C9C-4C2D-9F48-F49F6F8AF879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74D7-C970-4308-833B-6C6AE4357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32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173A-6C9C-4C2D-9F48-F49F6F8AF879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74D7-C970-4308-833B-6C6AE435731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33600" y="331822"/>
            <a:ext cx="10058400" cy="1450757"/>
          </a:xfrm>
        </p:spPr>
        <p:txBody>
          <a:bodyPr/>
          <a:lstStyle>
            <a:lvl1pPr>
              <a:defRPr u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pic>
        <p:nvPicPr>
          <p:cNvPr id="11" name="Picture 4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0" y="81224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lh4.googleusercontent.com/XVkJhOrh8nbU-g02wcdL1yhjJWTWfoNa8YCeoyIrkQ6FI001rj8m9LNf-r_vWvNZFJJ9Xv3uKMx2VK7zPbkDUFCj-tsgKo7bMISZc3kRsOpuLDknZbpmmyXMyYDgtASZuC_2zsZHb_gLZpW91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620" y="81224"/>
            <a:ext cx="29337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0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0" y="81224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4.googleusercontent.com/XVkJhOrh8nbU-g02wcdL1yhjJWTWfoNa8YCeoyIrkQ6FI001rj8m9LNf-r_vWvNZFJJ9Xv3uKMx2VK7zPbkDUFCj-tsgKo7bMISZc3kRsOpuLDknZbpmmyXMyYDgtASZuC_2zsZHb_gLZpW91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620" y="81224"/>
            <a:ext cx="29337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068387" y="30480"/>
            <a:ext cx="10058400" cy="145075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9" name="מציין מיקום של תאריך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173A-6C9C-4C2D-9F48-F49F6F8AF879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74D7-C970-4308-833B-6C6AE4357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82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173A-6C9C-4C2D-9F48-F49F6F8AF879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74D7-C970-4308-833B-6C6AE4357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43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173A-6C9C-4C2D-9F48-F49F6F8AF879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74D7-C970-4308-833B-6C6AE4357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89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173A-6C9C-4C2D-9F48-F49F6F8AF879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74D7-C970-4308-833B-6C6AE4357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61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173A-6C9C-4C2D-9F48-F49F6F8AF879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74D7-C970-4308-833B-6C6AE435731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4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173A-6C9C-4C2D-9F48-F49F6F8AF879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74D7-C970-4308-833B-6C6AE435731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5127" y="597408"/>
            <a:ext cx="10515600" cy="132556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pic>
        <p:nvPicPr>
          <p:cNvPr id="7" name="Picture 4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0" y="81224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4.googleusercontent.com/XVkJhOrh8nbU-g02wcdL1yhjJWTWfoNa8YCeoyIrkQ6FI001rj8m9LNf-r_vWvNZFJJ9Xv3uKMx2VK7zPbkDUFCj-tsgKo7bMISZc3kRsOpuLDknZbpmmyXMyYDgtASZuC_2zsZHb_gLZpW91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620" y="81224"/>
            <a:ext cx="29337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173A-6C9C-4C2D-9F48-F49F6F8AF879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74D7-C970-4308-833B-6C6AE4357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437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173A-6C9C-4C2D-9F48-F49F6F8AF879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74D7-C970-4308-833B-6C6AE4357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26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173A-6C9C-4C2D-9F48-F49F6F8AF879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74D7-C970-4308-833B-6C6AE4357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0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CDE173A-6C9C-4C2D-9F48-F49F6F8AF879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074D7-C970-4308-833B-6C6AE4357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92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69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jp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1171109" y="2305662"/>
            <a:ext cx="10058400" cy="1204759"/>
          </a:xfrm>
        </p:spPr>
        <p:txBody>
          <a:bodyPr/>
          <a:lstStyle/>
          <a:p>
            <a:r>
              <a:rPr lang="he-IL" b="1" dirty="0" smtClean="0">
                <a:solidFill>
                  <a:schemeClr val="tx1"/>
                </a:solidFill>
                <a:cs typeface="+mn-cs"/>
              </a:rPr>
              <a:t>יצירת בוחן</a:t>
            </a:r>
            <a:endParaRPr lang="en-GB" b="1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2" name="Picture 2" descr="https://lh4.googleusercontent.com/XVkJhOrh8nbU-g02wcdL1yhjJWTWfoNa8YCeoyIrkQ6FI001rj8m9LNf-r_vWvNZFJJ9Xv3uKMx2VK7zPbkDUFCj-tsgKo7bMISZc3kRsOpuLDknZbpmmyXMyYDgtASZuC_2zsZHb_gLZpW9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246106"/>
            <a:ext cx="29337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6" y="160381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3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7"/>
    </mc:Choice>
    <mc:Fallback xmlns="">
      <p:transition spd="slow" advTm="33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/>
          <p:cNvGrpSpPr/>
          <p:nvPr/>
        </p:nvGrpSpPr>
        <p:grpSpPr>
          <a:xfrm>
            <a:off x="1092355" y="2315208"/>
            <a:ext cx="5887135" cy="1190807"/>
            <a:chOff x="1092355" y="2315208"/>
            <a:chExt cx="5887135" cy="1190807"/>
          </a:xfrm>
        </p:grpSpPr>
        <p:pic>
          <p:nvPicPr>
            <p:cNvPr id="2" name="תמונה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2355" y="2315208"/>
              <a:ext cx="5887135" cy="1190807"/>
            </a:xfrm>
            <a:prstGeom prst="rect">
              <a:avLst/>
            </a:prstGeom>
            <a:ln w="95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מלבן מעוגל 8"/>
            <p:cNvSpPr/>
            <p:nvPr/>
          </p:nvSpPr>
          <p:spPr>
            <a:xfrm>
              <a:off x="1210238" y="3068529"/>
              <a:ext cx="600633" cy="257376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1092355" y="3854821"/>
            <a:ext cx="5929687" cy="1048872"/>
            <a:chOff x="1128214" y="3092822"/>
            <a:chExt cx="5929687" cy="1048872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 rotWithShape="1">
            <a:blip r:embed="rId5"/>
            <a:srcRect l="50147" t="24353" r="1217" b="48118"/>
            <a:stretch/>
          </p:blipFill>
          <p:spPr>
            <a:xfrm>
              <a:off x="1128214" y="3092822"/>
              <a:ext cx="5929687" cy="1048872"/>
            </a:xfrm>
            <a:prstGeom prst="rect">
              <a:avLst/>
            </a:prstGeom>
            <a:ln w="95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מלבן מעוגל 13"/>
            <p:cNvSpPr/>
            <p:nvPr/>
          </p:nvSpPr>
          <p:spPr>
            <a:xfrm>
              <a:off x="1246097" y="3678976"/>
              <a:ext cx="726140" cy="462718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1" name="הסבר קווי 1 (גבול וקו אנכי) 10"/>
          <p:cNvSpPr/>
          <p:nvPr/>
        </p:nvSpPr>
        <p:spPr>
          <a:xfrm>
            <a:off x="8250347" y="2423601"/>
            <a:ext cx="3251370" cy="974022"/>
          </a:xfrm>
          <a:prstGeom prst="accentBorderCallout1">
            <a:avLst>
              <a:gd name="adj1" fmla="val 18750"/>
              <a:gd name="adj2" fmla="val -8333"/>
              <a:gd name="adj3" fmla="val 54981"/>
              <a:gd name="adj4" fmla="val -539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he-IL" dirty="0" smtClean="0"/>
              <a:t>לערבוב שאלות הבוחן סמנו ב – </a:t>
            </a:r>
            <a:r>
              <a:rPr lang="en-US" b="1" dirty="0" smtClean="0"/>
              <a:t>V</a:t>
            </a:r>
            <a:r>
              <a:rPr lang="he-IL" dirty="0" smtClean="0"/>
              <a:t> </a:t>
            </a:r>
            <a:endParaRPr lang="he-IL" dirty="0"/>
          </a:p>
          <a:p>
            <a:pPr algn="r"/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הסבר קווי 1 (גבול וקו אנכי) 12"/>
          <p:cNvSpPr/>
          <p:nvPr/>
        </p:nvSpPr>
        <p:spPr>
          <a:xfrm>
            <a:off x="8250347" y="3783106"/>
            <a:ext cx="2833352" cy="717175"/>
          </a:xfrm>
          <a:prstGeom prst="accentBorderCallout1">
            <a:avLst>
              <a:gd name="adj1" fmla="val 18750"/>
              <a:gd name="adj2" fmla="val -8333"/>
              <a:gd name="adj3" fmla="val 125580"/>
              <a:gd name="adj4" fmla="val -2222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dirty="0" smtClean="0"/>
              <a:t>הוספת שאלה חדשה 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כותרת 4"/>
          <p:cNvSpPr txBox="1">
            <a:spLocks/>
          </p:cNvSpPr>
          <p:nvPr/>
        </p:nvSpPr>
        <p:spPr>
          <a:xfrm>
            <a:off x="986117" y="1036621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הוספת השאלות בבוחן 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19433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1. שאלת תיאור = פסקה 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385" y="842682"/>
            <a:ext cx="3939988" cy="462948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קבוצה 16"/>
          <p:cNvGrpSpPr/>
          <p:nvPr/>
        </p:nvGrpSpPr>
        <p:grpSpPr>
          <a:xfrm>
            <a:off x="4521027" y="1792941"/>
            <a:ext cx="6496596" cy="3189099"/>
            <a:chOff x="4521027" y="1792941"/>
            <a:chExt cx="6496596" cy="3189099"/>
          </a:xfrm>
        </p:grpSpPr>
        <p:sp>
          <p:nvSpPr>
            <p:cNvPr id="11" name="הסבר קווי 1 (גבול וקו אנכי) 10"/>
            <p:cNvSpPr/>
            <p:nvPr/>
          </p:nvSpPr>
          <p:spPr>
            <a:xfrm>
              <a:off x="7766253" y="1792941"/>
              <a:ext cx="3251370" cy="1205976"/>
            </a:xfrm>
            <a:prstGeom prst="accentBorderCallout1">
              <a:avLst>
                <a:gd name="adj1" fmla="val 18750"/>
                <a:gd name="adj2" fmla="val -8333"/>
                <a:gd name="adj3" fmla="val 248475"/>
                <a:gd name="adj4" fmla="val -5860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 smtClean="0"/>
                <a:t>שאלת תיאור = פסקה </a:t>
              </a:r>
            </a:p>
            <a:p>
              <a:pPr algn="r" rtl="1"/>
              <a:r>
                <a:rPr lang="he-IL" dirty="0" smtClean="0"/>
                <a:t>כאשר נרצה להוסיף סרטון, מפה, פרק בתנ"ך, ספרות/ אנגלית ועוד.. </a:t>
              </a:r>
              <a:endParaRPr lang="he-IL" dirty="0"/>
            </a:p>
            <a:p>
              <a:pPr algn="r"/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" name="מלבן מעוגל 8"/>
            <p:cNvSpPr/>
            <p:nvPr/>
          </p:nvSpPr>
          <p:spPr>
            <a:xfrm>
              <a:off x="4521027" y="4724664"/>
              <a:ext cx="1368267" cy="257376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3926541" y="4136177"/>
            <a:ext cx="7091082" cy="1322286"/>
            <a:chOff x="3926541" y="4136177"/>
            <a:chExt cx="7091082" cy="1322286"/>
          </a:xfrm>
        </p:grpSpPr>
        <p:sp>
          <p:nvSpPr>
            <p:cNvPr id="10" name="מלבן מעוגל 9"/>
            <p:cNvSpPr/>
            <p:nvPr/>
          </p:nvSpPr>
          <p:spPr>
            <a:xfrm>
              <a:off x="3926541" y="4995745"/>
              <a:ext cx="860613" cy="462718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הסבר קווי 1 (גבול וקו אנכי) 12"/>
            <p:cNvSpPr/>
            <p:nvPr/>
          </p:nvSpPr>
          <p:spPr>
            <a:xfrm>
              <a:off x="8184271" y="4136177"/>
              <a:ext cx="2833352" cy="717175"/>
            </a:xfrm>
            <a:prstGeom prst="accentBorderCallout1">
              <a:avLst>
                <a:gd name="adj1" fmla="val 18750"/>
                <a:gd name="adj2" fmla="val -8333"/>
                <a:gd name="adj3" fmla="val 149330"/>
                <a:gd name="adj4" fmla="val -12700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he-IL" dirty="0" smtClean="0"/>
                <a:t>הוספה 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772479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2. שאלת תשובה קצרה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604" y="376221"/>
            <a:ext cx="3680977" cy="434844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קבוצה 16"/>
          <p:cNvGrpSpPr/>
          <p:nvPr/>
        </p:nvGrpSpPr>
        <p:grpSpPr>
          <a:xfrm>
            <a:off x="4103020" y="1369021"/>
            <a:ext cx="6750423" cy="1590060"/>
            <a:chOff x="4267200" y="1408857"/>
            <a:chExt cx="6750423" cy="1590060"/>
          </a:xfrm>
        </p:grpSpPr>
        <p:sp>
          <p:nvSpPr>
            <p:cNvPr id="11" name="הסבר קווי 1 (גבול וקו אנכי) 10"/>
            <p:cNvSpPr/>
            <p:nvPr/>
          </p:nvSpPr>
          <p:spPr>
            <a:xfrm>
              <a:off x="7766253" y="1792941"/>
              <a:ext cx="3251370" cy="1205976"/>
            </a:xfrm>
            <a:prstGeom prst="accentBorderCallout1">
              <a:avLst>
                <a:gd name="adj1" fmla="val 18750"/>
                <a:gd name="adj2" fmla="val -8333"/>
                <a:gd name="adj3" fmla="val -21364"/>
                <a:gd name="adj4" fmla="val -6715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 smtClean="0"/>
                <a:t>שאלת תיאור = פסקה </a:t>
              </a:r>
            </a:p>
            <a:p>
              <a:pPr algn="r" rtl="1"/>
              <a:r>
                <a:rPr lang="he-IL" dirty="0" smtClean="0"/>
                <a:t>כאשר נרצה להוסיף סרטון, מפה, פרק בתנ"ך, ספרות/ אנגלית ועוד.. </a:t>
              </a:r>
              <a:endParaRPr lang="he-IL" dirty="0"/>
            </a:p>
            <a:p>
              <a:pPr algn="r"/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" name="מלבן מעוגל 8"/>
            <p:cNvSpPr/>
            <p:nvPr/>
          </p:nvSpPr>
          <p:spPr>
            <a:xfrm>
              <a:off x="4267200" y="1408857"/>
              <a:ext cx="1368267" cy="257376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8" name="קבוצה 17"/>
          <p:cNvGrpSpPr/>
          <p:nvPr/>
        </p:nvGrpSpPr>
        <p:grpSpPr>
          <a:xfrm>
            <a:off x="3672713" y="4136177"/>
            <a:ext cx="7344910" cy="717175"/>
            <a:chOff x="3672713" y="4136177"/>
            <a:chExt cx="7344910" cy="717175"/>
          </a:xfrm>
        </p:grpSpPr>
        <p:sp>
          <p:nvSpPr>
            <p:cNvPr id="13" name="הסבר קווי 1 (גבול וקו אנכי) 12"/>
            <p:cNvSpPr/>
            <p:nvPr/>
          </p:nvSpPr>
          <p:spPr>
            <a:xfrm>
              <a:off x="8184271" y="4136177"/>
              <a:ext cx="2833352" cy="717175"/>
            </a:xfrm>
            <a:prstGeom prst="accentBorderCallout1">
              <a:avLst>
                <a:gd name="adj1" fmla="val 18750"/>
                <a:gd name="adj2" fmla="val -8333"/>
                <a:gd name="adj3" fmla="val 48080"/>
                <a:gd name="adj4" fmla="val -12858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he-IL" dirty="0" smtClean="0"/>
                <a:t>הוספה 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" name="מלבן מעוגל 9"/>
            <p:cNvSpPr/>
            <p:nvPr/>
          </p:nvSpPr>
          <p:spPr>
            <a:xfrm>
              <a:off x="3672713" y="4263405"/>
              <a:ext cx="860613" cy="462718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512361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2. שאלת תשובה קצרה &gt; הגדרות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37" y="1497709"/>
            <a:ext cx="5314750" cy="444270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קבוצה 16"/>
          <p:cNvGrpSpPr/>
          <p:nvPr/>
        </p:nvGrpSpPr>
        <p:grpSpPr>
          <a:xfrm>
            <a:off x="3753396" y="1753105"/>
            <a:ext cx="7100046" cy="999754"/>
            <a:chOff x="3917576" y="1792941"/>
            <a:chExt cx="7100046" cy="999754"/>
          </a:xfrm>
        </p:grpSpPr>
        <p:sp>
          <p:nvSpPr>
            <p:cNvPr id="11" name="הסבר קווי 1 (גבול וקו אנכי) 10"/>
            <p:cNvSpPr/>
            <p:nvPr/>
          </p:nvSpPr>
          <p:spPr>
            <a:xfrm>
              <a:off x="8958555" y="1792941"/>
              <a:ext cx="2059067" cy="523930"/>
            </a:xfrm>
            <a:prstGeom prst="accentBorderCallout1">
              <a:avLst>
                <a:gd name="adj1" fmla="val 18750"/>
                <a:gd name="adj2" fmla="val -8333"/>
                <a:gd name="adj3" fmla="val 151456"/>
                <a:gd name="adj4" fmla="val -17899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 smtClean="0"/>
                <a:t>שם השאלה/ מספור</a:t>
              </a:r>
              <a:endParaRPr lang="he-IL" dirty="0"/>
            </a:p>
            <a:p>
              <a:pPr algn="r"/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" name="מלבן מעוגל 8"/>
            <p:cNvSpPr/>
            <p:nvPr/>
          </p:nvSpPr>
          <p:spPr>
            <a:xfrm>
              <a:off x="3917576" y="2535319"/>
              <a:ext cx="1368267" cy="257376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3" name="הסבר קווי 1 (גבול וקו אנכי) 12"/>
          <p:cNvSpPr/>
          <p:nvPr/>
        </p:nvSpPr>
        <p:spPr>
          <a:xfrm>
            <a:off x="8166341" y="2752859"/>
            <a:ext cx="2833352" cy="717175"/>
          </a:xfrm>
          <a:prstGeom prst="accentBorderCallout1">
            <a:avLst>
              <a:gd name="adj1" fmla="val 18750"/>
              <a:gd name="adj2" fmla="val -8333"/>
              <a:gd name="adj3" fmla="val 48080"/>
              <a:gd name="adj4" fmla="val -1285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dirty="0" smtClean="0"/>
              <a:t>תוכן השאלה 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3753395" y="4315318"/>
            <a:ext cx="1607499" cy="257376"/>
          </a:xfrm>
          <a:prstGeom prst="roundRect">
            <a:avLst/>
          </a:prstGeom>
          <a:noFill/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הסבר קווי 1 (גבול וקו אנכי) 13"/>
          <p:cNvSpPr/>
          <p:nvPr/>
        </p:nvSpPr>
        <p:spPr>
          <a:xfrm>
            <a:off x="8166341" y="3956730"/>
            <a:ext cx="2833352" cy="717175"/>
          </a:xfrm>
          <a:prstGeom prst="accentBorderCallout1">
            <a:avLst>
              <a:gd name="adj1" fmla="val 18750"/>
              <a:gd name="adj2" fmla="val -8333"/>
              <a:gd name="adj3" fmla="val 74330"/>
              <a:gd name="adj4" fmla="val -1026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dirty="0" smtClean="0"/>
              <a:t>ניקוד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99711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186" y="1333134"/>
            <a:ext cx="4024975" cy="4795568"/>
          </a:xfrm>
          <a:prstGeom prst="rect">
            <a:avLst/>
          </a:prstGeom>
        </p:spPr>
      </p:pic>
      <p:sp>
        <p:nvSpPr>
          <p:cNvPr id="15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2. שאלת תשובה קצרה &gt; הגדרות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2977658" y="3384386"/>
            <a:ext cx="1607499" cy="257376"/>
          </a:xfrm>
          <a:prstGeom prst="roundRect">
            <a:avLst/>
          </a:prstGeom>
          <a:noFill/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7" name="קבוצה 16"/>
          <p:cNvGrpSpPr/>
          <p:nvPr/>
        </p:nvGrpSpPr>
        <p:grpSpPr>
          <a:xfrm>
            <a:off x="3140432" y="1893348"/>
            <a:ext cx="7769614" cy="1153848"/>
            <a:chOff x="-566165" y="1045678"/>
            <a:chExt cx="11709627" cy="1153848"/>
          </a:xfrm>
        </p:grpSpPr>
        <p:sp>
          <p:nvSpPr>
            <p:cNvPr id="9" name="מלבן מעוגל 8"/>
            <p:cNvSpPr/>
            <p:nvPr/>
          </p:nvSpPr>
          <p:spPr>
            <a:xfrm>
              <a:off x="-566165" y="1045678"/>
              <a:ext cx="1932037" cy="257376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הסבר קווי 1 (גבול וקו אנכי) 10"/>
            <p:cNvSpPr/>
            <p:nvPr/>
          </p:nvSpPr>
          <p:spPr>
            <a:xfrm>
              <a:off x="7256990" y="1303054"/>
              <a:ext cx="3886472" cy="896472"/>
            </a:xfrm>
            <a:prstGeom prst="accentBorderCallout1">
              <a:avLst>
                <a:gd name="adj1" fmla="val 18750"/>
                <a:gd name="adj2" fmla="val -8333"/>
                <a:gd name="adj3" fmla="val 8728"/>
                <a:gd name="adj4" fmla="val -12129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 smtClean="0"/>
                <a:t>כתיבת התשובה הנכונה/ מסיחים</a:t>
              </a:r>
              <a:endParaRPr lang="he-IL" dirty="0"/>
            </a:p>
            <a:p>
              <a:pPr algn="r"/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875929" y="1583562"/>
            <a:ext cx="39175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/>
              <a:t>הגדרות שאלה, תשובה נכונה  ומסיחים </a:t>
            </a:r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2299147" y="505578"/>
            <a:ext cx="2998995" cy="1611979"/>
            <a:chOff x="2299147" y="505578"/>
            <a:chExt cx="2998995" cy="1611979"/>
          </a:xfrm>
        </p:grpSpPr>
        <p:sp>
          <p:nvSpPr>
            <p:cNvPr id="13" name="הסבר קווי 1 (גבול וקו אנכי) 12"/>
            <p:cNvSpPr/>
            <p:nvPr/>
          </p:nvSpPr>
          <p:spPr>
            <a:xfrm>
              <a:off x="2464790" y="505578"/>
              <a:ext cx="2833352" cy="717175"/>
            </a:xfrm>
            <a:prstGeom prst="accentBorderCallout1">
              <a:avLst>
                <a:gd name="adj1" fmla="val 18750"/>
                <a:gd name="adj2" fmla="val -8333"/>
                <a:gd name="adj3" fmla="val 212747"/>
                <a:gd name="adj4" fmla="val 525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he-IL" dirty="0" smtClean="0"/>
                <a:t>ניקוד עבור תשובה נכונה 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2299147" y="1860181"/>
              <a:ext cx="651607" cy="257376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5540188" y="2420471"/>
            <a:ext cx="5369858" cy="2468267"/>
            <a:chOff x="5540188" y="2420471"/>
            <a:chExt cx="5369858" cy="2468267"/>
          </a:xfrm>
        </p:grpSpPr>
        <p:sp>
          <p:nvSpPr>
            <p:cNvPr id="14" name="הסבר קווי 1 (גבול וקו אנכי) 13"/>
            <p:cNvSpPr/>
            <p:nvPr/>
          </p:nvSpPr>
          <p:spPr>
            <a:xfrm>
              <a:off x="8331280" y="3245026"/>
              <a:ext cx="2578766" cy="717175"/>
            </a:xfrm>
            <a:prstGeom prst="accentBorderCallout1">
              <a:avLst>
                <a:gd name="adj1" fmla="val 18750"/>
                <a:gd name="adj2" fmla="val -8333"/>
                <a:gd name="adj3" fmla="val 54330"/>
                <a:gd name="adj4" fmla="val -7574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he-IL" dirty="0" smtClean="0"/>
                <a:t>מסיחים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" name="סוגר מסולסל ימני 5"/>
            <p:cNvSpPr/>
            <p:nvPr/>
          </p:nvSpPr>
          <p:spPr>
            <a:xfrm>
              <a:off x="5540188" y="2420471"/>
              <a:ext cx="636494" cy="2468267"/>
            </a:xfrm>
            <a:prstGeom prst="rightBrac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2707342" y="4315318"/>
            <a:ext cx="8202704" cy="801206"/>
            <a:chOff x="2707342" y="4315318"/>
            <a:chExt cx="8202704" cy="801206"/>
          </a:xfrm>
        </p:grpSpPr>
        <p:sp>
          <p:nvSpPr>
            <p:cNvPr id="18" name="הסבר קווי 1 (גבול וקו אנכי) 17"/>
            <p:cNvSpPr/>
            <p:nvPr/>
          </p:nvSpPr>
          <p:spPr>
            <a:xfrm>
              <a:off x="8331280" y="4315318"/>
              <a:ext cx="2578766" cy="717175"/>
            </a:xfrm>
            <a:prstGeom prst="accentBorderCallout1">
              <a:avLst>
                <a:gd name="adj1" fmla="val 18750"/>
                <a:gd name="adj2" fmla="val -8333"/>
                <a:gd name="adj3" fmla="val 75580"/>
                <a:gd name="adj4" fmla="val -14458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he-IL" dirty="0" smtClean="0"/>
                <a:t>משוב 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2707342" y="4875423"/>
              <a:ext cx="1877816" cy="241101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6600263" y="4888738"/>
            <a:ext cx="5215219" cy="1331639"/>
            <a:chOff x="6600263" y="4888738"/>
            <a:chExt cx="5215219" cy="1331639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0263" y="4888738"/>
              <a:ext cx="1618964" cy="1331639"/>
            </a:xfrm>
            <a:prstGeom prst="rect">
              <a:avLst/>
            </a:prstGeom>
            <a:ln w="95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הסבר קווי 1 (גבול וקו אנכי) 19"/>
            <p:cNvSpPr/>
            <p:nvPr/>
          </p:nvSpPr>
          <p:spPr>
            <a:xfrm>
              <a:off x="9236716" y="5283506"/>
              <a:ext cx="2578766" cy="717175"/>
            </a:xfrm>
            <a:prstGeom prst="accentBorderCallout1">
              <a:avLst>
                <a:gd name="adj1" fmla="val 18750"/>
                <a:gd name="adj2" fmla="val -8333"/>
                <a:gd name="adj3" fmla="val 41830"/>
                <a:gd name="adj4" fmla="val -5801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he-IL" dirty="0" smtClean="0"/>
                <a:t>שמירה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220203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3. שאלת רב ברירה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0" y="1583562"/>
            <a:ext cx="3719908" cy="447357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קבוצה 16"/>
          <p:cNvGrpSpPr/>
          <p:nvPr/>
        </p:nvGrpSpPr>
        <p:grpSpPr>
          <a:xfrm>
            <a:off x="2415417" y="1507848"/>
            <a:ext cx="8370945" cy="2936158"/>
            <a:chOff x="-1472433" y="1303054"/>
            <a:chExt cx="12615897" cy="2936158"/>
          </a:xfrm>
        </p:grpSpPr>
        <p:sp>
          <p:nvSpPr>
            <p:cNvPr id="9" name="מלבן מעוגל 8"/>
            <p:cNvSpPr/>
            <p:nvPr/>
          </p:nvSpPr>
          <p:spPr>
            <a:xfrm>
              <a:off x="-1472433" y="3981836"/>
              <a:ext cx="1932037" cy="257376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הסבר קווי 1 (גבול וקו אנכי) 10"/>
            <p:cNvSpPr/>
            <p:nvPr/>
          </p:nvSpPr>
          <p:spPr>
            <a:xfrm>
              <a:off x="6614618" y="1303054"/>
              <a:ext cx="4528846" cy="545070"/>
            </a:xfrm>
            <a:prstGeom prst="accentBorderCallout1">
              <a:avLst>
                <a:gd name="adj1" fmla="val 18750"/>
                <a:gd name="adj2" fmla="val -8333"/>
                <a:gd name="adj3" fmla="val 499091"/>
                <a:gd name="adj4" fmla="val -13802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 smtClean="0"/>
                <a:t>בחירת בשאלת </a:t>
              </a:r>
              <a:r>
                <a:rPr lang="he-IL" b="1" dirty="0" smtClean="0">
                  <a:solidFill>
                    <a:schemeClr val="accent3">
                      <a:lumMod val="75000"/>
                    </a:schemeClr>
                  </a:solidFill>
                </a:rPr>
                <a:t>"רב – ברירה"</a:t>
              </a:r>
              <a:endParaRPr lang="he-IL" b="1" dirty="0">
                <a:solidFill>
                  <a:schemeClr val="accent3">
                    <a:lumMod val="75000"/>
                  </a:schemeClr>
                </a:solidFill>
              </a:endParaRPr>
            </a:p>
            <a:p>
              <a:pPr algn="r"/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מלבן מעוגל 11"/>
          <p:cNvSpPr/>
          <p:nvPr/>
        </p:nvSpPr>
        <p:spPr>
          <a:xfrm>
            <a:off x="1852878" y="5599238"/>
            <a:ext cx="979970" cy="457894"/>
          </a:xfrm>
          <a:prstGeom prst="roundRect">
            <a:avLst/>
          </a:prstGeom>
          <a:noFill/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הסבר קווי 1 (גבול וקו אנכי) 13"/>
          <p:cNvSpPr/>
          <p:nvPr/>
        </p:nvSpPr>
        <p:spPr>
          <a:xfrm>
            <a:off x="8207596" y="2315835"/>
            <a:ext cx="2578766" cy="717175"/>
          </a:xfrm>
          <a:prstGeom prst="accentBorderCallout1">
            <a:avLst>
              <a:gd name="adj1" fmla="val 18750"/>
              <a:gd name="adj2" fmla="val -8333"/>
              <a:gd name="adj3" fmla="val 476831"/>
              <a:gd name="adj4" fmla="val -21132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dirty="0" smtClean="0"/>
              <a:t>הוספה 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27398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3. שאלת רב ברירה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67" y="756670"/>
            <a:ext cx="4766471" cy="279279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קבוצה 16"/>
          <p:cNvGrpSpPr/>
          <p:nvPr/>
        </p:nvGrpSpPr>
        <p:grpSpPr>
          <a:xfrm>
            <a:off x="3478305" y="1650661"/>
            <a:ext cx="7424596" cy="465876"/>
            <a:chOff x="-938869" y="1517815"/>
            <a:chExt cx="12082333" cy="700572"/>
          </a:xfrm>
        </p:grpSpPr>
        <p:sp>
          <p:nvSpPr>
            <p:cNvPr id="9" name="מלבן מעוגל 8"/>
            <p:cNvSpPr/>
            <p:nvPr/>
          </p:nvSpPr>
          <p:spPr>
            <a:xfrm>
              <a:off x="-938869" y="1719435"/>
              <a:ext cx="1932037" cy="257377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הסבר קווי 1 (גבול וקו אנכי) 10"/>
            <p:cNvSpPr/>
            <p:nvPr/>
          </p:nvSpPr>
          <p:spPr>
            <a:xfrm>
              <a:off x="6614618" y="1517815"/>
              <a:ext cx="4528846" cy="700572"/>
            </a:xfrm>
            <a:prstGeom prst="accentBorderCallout1">
              <a:avLst>
                <a:gd name="adj1" fmla="val 18750"/>
                <a:gd name="adj2" fmla="val -8333"/>
                <a:gd name="adj3" fmla="val 67280"/>
                <a:gd name="adj4" fmla="val -12722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/>
                <a:t>שם השאלה – ניתן למספר </a:t>
              </a:r>
            </a:p>
            <a:p>
              <a:pPr algn="r"/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הסבר קווי 1 (גבול וקו אנכי) 13"/>
          <p:cNvSpPr/>
          <p:nvPr/>
        </p:nvSpPr>
        <p:spPr>
          <a:xfrm>
            <a:off x="8047068" y="2315835"/>
            <a:ext cx="2855833" cy="443211"/>
          </a:xfrm>
          <a:prstGeom prst="accentBorderCallout1">
            <a:avLst>
              <a:gd name="adj1" fmla="val 18750"/>
              <a:gd name="adj2" fmla="val -8333"/>
              <a:gd name="adj3" fmla="val 18080"/>
              <a:gd name="adj4" fmla="val -15431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he-IL" dirty="0"/>
              <a:t>כתיבת השאלה </a:t>
            </a:r>
            <a:endParaRPr lang="en-GB" dirty="0"/>
          </a:p>
        </p:txBody>
      </p:sp>
      <p:sp>
        <p:nvSpPr>
          <p:cNvPr id="12" name="מלבן מעוגל 11"/>
          <p:cNvSpPr/>
          <p:nvPr/>
        </p:nvSpPr>
        <p:spPr>
          <a:xfrm>
            <a:off x="3263525" y="2240943"/>
            <a:ext cx="979970" cy="242281"/>
          </a:xfrm>
          <a:prstGeom prst="roundRect">
            <a:avLst/>
          </a:prstGeom>
          <a:noFill/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861" y="3319341"/>
            <a:ext cx="4592451" cy="2830069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קבוצה 5"/>
          <p:cNvGrpSpPr/>
          <p:nvPr/>
        </p:nvGrpSpPr>
        <p:grpSpPr>
          <a:xfrm>
            <a:off x="4796671" y="3190875"/>
            <a:ext cx="6106231" cy="493619"/>
            <a:chOff x="4796672" y="3190875"/>
            <a:chExt cx="5989690" cy="493619"/>
          </a:xfrm>
        </p:grpSpPr>
        <p:sp>
          <p:nvSpPr>
            <p:cNvPr id="13" name="הסבר קווי 1 (גבול וקו אנכי) 12"/>
            <p:cNvSpPr/>
            <p:nvPr/>
          </p:nvSpPr>
          <p:spPr>
            <a:xfrm>
              <a:off x="8047068" y="3190875"/>
              <a:ext cx="2739294" cy="493619"/>
            </a:xfrm>
            <a:prstGeom prst="accentBorderCallout1">
              <a:avLst>
                <a:gd name="adj1" fmla="val 18750"/>
                <a:gd name="adj2" fmla="val -8333"/>
                <a:gd name="adj3" fmla="val 60159"/>
                <a:gd name="adj4" fmla="val -9695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 smtClean="0"/>
                <a:t>הוספת ניקוד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4796672" y="3328566"/>
              <a:ext cx="979970" cy="242281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5" name="קבוצה 4"/>
          <p:cNvGrpSpPr/>
          <p:nvPr/>
        </p:nvGrpSpPr>
        <p:grpSpPr>
          <a:xfrm>
            <a:off x="4096871" y="3869513"/>
            <a:ext cx="6806032" cy="1431522"/>
            <a:chOff x="4096871" y="3869513"/>
            <a:chExt cx="6806032" cy="1431522"/>
          </a:xfrm>
        </p:grpSpPr>
        <p:sp>
          <p:nvSpPr>
            <p:cNvPr id="16" name="הסבר קווי 1 (גבול וקו אנכי) 15"/>
            <p:cNvSpPr/>
            <p:nvPr/>
          </p:nvSpPr>
          <p:spPr>
            <a:xfrm>
              <a:off x="8047068" y="3869513"/>
              <a:ext cx="2855835" cy="738346"/>
            </a:xfrm>
            <a:prstGeom prst="accentBorderCallout1">
              <a:avLst>
                <a:gd name="adj1" fmla="val 18750"/>
                <a:gd name="adj2" fmla="val -8333"/>
                <a:gd name="adj3" fmla="val 168513"/>
                <a:gd name="adj4" fmla="val -10912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 smtClean="0"/>
                <a:t>בחירה האם תשובה אחת נכונה או מספר תשובות נכונות 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4096871" y="5058754"/>
              <a:ext cx="1533377" cy="242281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4796672" y="4933084"/>
            <a:ext cx="6106231" cy="671595"/>
            <a:chOff x="4796672" y="2899252"/>
            <a:chExt cx="6106231" cy="671595"/>
          </a:xfrm>
        </p:grpSpPr>
        <p:sp>
          <p:nvSpPr>
            <p:cNvPr id="21" name="הסבר קווי 1 (גבול וקו אנכי) 20"/>
            <p:cNvSpPr/>
            <p:nvPr/>
          </p:nvSpPr>
          <p:spPr>
            <a:xfrm>
              <a:off x="8047068" y="2899252"/>
              <a:ext cx="2855835" cy="493619"/>
            </a:xfrm>
            <a:prstGeom prst="accentBorderCallout1">
              <a:avLst>
                <a:gd name="adj1" fmla="val 18750"/>
                <a:gd name="adj2" fmla="val -8333"/>
                <a:gd name="adj3" fmla="val 96481"/>
                <a:gd name="adj4" fmla="val -8157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 smtClean="0"/>
                <a:t>סמנו – </a:t>
              </a:r>
              <a:r>
                <a:rPr lang="en-US" sz="2400" b="1" dirty="0" smtClean="0"/>
                <a:t>V</a:t>
              </a:r>
              <a:r>
                <a:rPr lang="he-IL" dirty="0" smtClean="0"/>
                <a:t> לערבוב השאלות 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מלבן מעוגל 21"/>
            <p:cNvSpPr/>
            <p:nvPr/>
          </p:nvSpPr>
          <p:spPr>
            <a:xfrm>
              <a:off x="4796672" y="3328566"/>
              <a:ext cx="979970" cy="242281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3" name="קבוצה 22"/>
          <p:cNvGrpSpPr/>
          <p:nvPr/>
        </p:nvGrpSpPr>
        <p:grpSpPr>
          <a:xfrm>
            <a:off x="4374776" y="5640427"/>
            <a:ext cx="6528127" cy="493619"/>
            <a:chOff x="4374776" y="2899252"/>
            <a:chExt cx="6528127" cy="493619"/>
          </a:xfrm>
        </p:grpSpPr>
        <p:sp>
          <p:nvSpPr>
            <p:cNvPr id="24" name="הסבר קווי 1 (גבול וקו אנכי) 23"/>
            <p:cNvSpPr/>
            <p:nvPr/>
          </p:nvSpPr>
          <p:spPr>
            <a:xfrm>
              <a:off x="8047068" y="2899252"/>
              <a:ext cx="2855835" cy="493619"/>
            </a:xfrm>
            <a:prstGeom prst="accentBorderCallout1">
              <a:avLst>
                <a:gd name="adj1" fmla="val 18750"/>
                <a:gd name="adj2" fmla="val -8333"/>
                <a:gd name="adj3" fmla="val 38365"/>
                <a:gd name="adj4" fmla="val -8973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 smtClean="0"/>
                <a:t>אפשרות למספר את השאלות 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5" name="מלבן מעוגל 24"/>
            <p:cNvSpPr/>
            <p:nvPr/>
          </p:nvSpPr>
          <p:spPr>
            <a:xfrm>
              <a:off x="4374776" y="2925502"/>
              <a:ext cx="1138517" cy="285888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74343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8" y="783796"/>
            <a:ext cx="4782093" cy="483243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כותרת 4"/>
          <p:cNvSpPr txBox="1">
            <a:spLocks/>
          </p:cNvSpPr>
          <p:nvPr/>
        </p:nvSpPr>
        <p:spPr>
          <a:xfrm>
            <a:off x="1035423" y="791614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3. </a:t>
            </a:r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שאלת רב ברירה &gt; ארגון </a:t>
            </a:r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התשובות 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3394806" y="1327373"/>
            <a:ext cx="979970" cy="242281"/>
          </a:xfrm>
          <a:prstGeom prst="roundRect">
            <a:avLst/>
          </a:prstGeom>
          <a:noFill/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7" name="קבוצה 16"/>
          <p:cNvGrpSpPr/>
          <p:nvPr/>
        </p:nvGrpSpPr>
        <p:grpSpPr>
          <a:xfrm>
            <a:off x="2814918" y="1066800"/>
            <a:ext cx="8087983" cy="1049737"/>
            <a:chOff x="-2018424" y="639820"/>
            <a:chExt cx="13161887" cy="1578567"/>
          </a:xfrm>
        </p:grpSpPr>
        <p:sp>
          <p:nvSpPr>
            <p:cNvPr id="9" name="מלבן מעוגל 8"/>
            <p:cNvSpPr/>
            <p:nvPr/>
          </p:nvSpPr>
          <p:spPr>
            <a:xfrm>
              <a:off x="-2018424" y="639820"/>
              <a:ext cx="2324779" cy="337023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הסבר קווי 1 (גבול וקו אנכי) 10"/>
            <p:cNvSpPr/>
            <p:nvPr/>
          </p:nvSpPr>
          <p:spPr>
            <a:xfrm>
              <a:off x="6253319" y="1517815"/>
              <a:ext cx="4890144" cy="700572"/>
            </a:xfrm>
            <a:prstGeom prst="accentBorderCallout1">
              <a:avLst>
                <a:gd name="adj1" fmla="val 18750"/>
                <a:gd name="adj2" fmla="val -8333"/>
                <a:gd name="adj3" fmla="val -109753"/>
                <a:gd name="adj4" fmla="val -1298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 smtClean="0"/>
                <a:t>כתיבת אפשרות אחת לתשובה </a:t>
              </a:r>
              <a:endParaRPr lang="he-IL" dirty="0"/>
            </a:p>
            <a:p>
              <a:pPr algn="r"/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הסבר קווי 1 (גבול וקו אנכי) 13"/>
          <p:cNvSpPr/>
          <p:nvPr/>
        </p:nvSpPr>
        <p:spPr>
          <a:xfrm>
            <a:off x="7897906" y="2315835"/>
            <a:ext cx="3004995" cy="443211"/>
          </a:xfrm>
          <a:prstGeom prst="accentBorderCallout1">
            <a:avLst>
              <a:gd name="adj1" fmla="val 18750"/>
              <a:gd name="adj2" fmla="val -8333"/>
              <a:gd name="adj3" fmla="val -186210"/>
              <a:gd name="adj4" fmla="val -13202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he-IL" dirty="0" smtClean="0"/>
              <a:t>היקוד עבור התשובה </a:t>
            </a:r>
            <a:endParaRPr lang="en-GB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3248938" y="1739190"/>
            <a:ext cx="7653963" cy="1897398"/>
            <a:chOff x="3278479" y="1787096"/>
            <a:chExt cx="7507883" cy="1897398"/>
          </a:xfrm>
        </p:grpSpPr>
        <p:sp>
          <p:nvSpPr>
            <p:cNvPr id="13" name="הסבר קווי 1 (גבול וקו אנכי) 12"/>
            <p:cNvSpPr/>
            <p:nvPr/>
          </p:nvSpPr>
          <p:spPr>
            <a:xfrm>
              <a:off x="7838719" y="3190875"/>
              <a:ext cx="2947643" cy="493619"/>
            </a:xfrm>
            <a:prstGeom prst="accentBorderCallout1">
              <a:avLst>
                <a:gd name="adj1" fmla="val 18750"/>
                <a:gd name="adj2" fmla="val -8333"/>
                <a:gd name="adj3" fmla="val -254030"/>
                <a:gd name="adj4" fmla="val -14029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 smtClean="0"/>
                <a:t>משוב עבור מענה לתשובה זו 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3278479" y="1787096"/>
              <a:ext cx="979970" cy="242281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505" y="5077783"/>
            <a:ext cx="1524718" cy="114685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הסבר קווי 1 (גבול וקו אנכי) 25"/>
          <p:cNvSpPr/>
          <p:nvPr/>
        </p:nvSpPr>
        <p:spPr>
          <a:xfrm>
            <a:off x="8048100" y="4584164"/>
            <a:ext cx="3004995" cy="493619"/>
          </a:xfrm>
          <a:prstGeom prst="accentBorderCallout1">
            <a:avLst>
              <a:gd name="adj1" fmla="val 18750"/>
              <a:gd name="adj2" fmla="val -8333"/>
              <a:gd name="adj3" fmla="val 154597"/>
              <a:gd name="adj4" fmla="val -7585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he-IL" dirty="0" smtClean="0"/>
              <a:t>שמירה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12466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4. שאלת </a:t>
            </a:r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רב ברירה&gt; הגדרת מסיחים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3753395" y="4315318"/>
            <a:ext cx="1607499" cy="257376"/>
          </a:xfrm>
          <a:prstGeom prst="roundRect">
            <a:avLst/>
          </a:prstGeom>
          <a:noFill/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94" y="1386513"/>
            <a:ext cx="5596893" cy="486188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קבוצה 16"/>
          <p:cNvGrpSpPr/>
          <p:nvPr/>
        </p:nvGrpSpPr>
        <p:grpSpPr>
          <a:xfrm>
            <a:off x="3854824" y="2036767"/>
            <a:ext cx="7055222" cy="1010429"/>
            <a:chOff x="510499" y="1189097"/>
            <a:chExt cx="10632963" cy="1010429"/>
          </a:xfrm>
        </p:grpSpPr>
        <p:sp>
          <p:nvSpPr>
            <p:cNvPr id="9" name="מלבן מעוגל 8"/>
            <p:cNvSpPr/>
            <p:nvPr/>
          </p:nvSpPr>
          <p:spPr>
            <a:xfrm>
              <a:off x="510499" y="1189097"/>
              <a:ext cx="1932037" cy="257376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הסבר קווי 1 (גבול וקו אנכי) 10"/>
            <p:cNvSpPr/>
            <p:nvPr/>
          </p:nvSpPr>
          <p:spPr>
            <a:xfrm>
              <a:off x="7256990" y="1303054"/>
              <a:ext cx="3886472" cy="896472"/>
            </a:xfrm>
            <a:prstGeom prst="accentBorderCallout1">
              <a:avLst>
                <a:gd name="adj1" fmla="val 18750"/>
                <a:gd name="adj2" fmla="val -8333"/>
                <a:gd name="adj3" fmla="val 8728"/>
                <a:gd name="adj4" fmla="val -12129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 smtClean="0"/>
                <a:t>כתיבת התשובה הנכונה/ מסיחים</a:t>
              </a:r>
              <a:endParaRPr lang="he-IL" dirty="0"/>
            </a:p>
            <a:p>
              <a:pPr algn="r"/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875929" y="1583562"/>
            <a:ext cx="39175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/>
              <a:t>הגדרות שאלה, תשובה נכונה  ומסיחים </a:t>
            </a:r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2464790" y="505578"/>
            <a:ext cx="2833352" cy="1773834"/>
            <a:chOff x="2464790" y="505578"/>
            <a:chExt cx="2833352" cy="1773834"/>
          </a:xfrm>
        </p:grpSpPr>
        <p:sp>
          <p:nvSpPr>
            <p:cNvPr id="13" name="הסבר קווי 1 (גבול וקו אנכי) 12"/>
            <p:cNvSpPr/>
            <p:nvPr/>
          </p:nvSpPr>
          <p:spPr>
            <a:xfrm>
              <a:off x="2464790" y="505578"/>
              <a:ext cx="2833352" cy="717175"/>
            </a:xfrm>
            <a:prstGeom prst="accentBorderCallout1">
              <a:avLst>
                <a:gd name="adj1" fmla="val 18750"/>
                <a:gd name="adj2" fmla="val -8333"/>
                <a:gd name="adj3" fmla="val 215580"/>
                <a:gd name="adj4" fmla="val 2676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he-IL" dirty="0" smtClean="0"/>
                <a:t>ניקוד עבור תשובה נכונה 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" name="מלבן מעוגל 15"/>
            <p:cNvSpPr/>
            <p:nvPr/>
          </p:nvSpPr>
          <p:spPr>
            <a:xfrm>
              <a:off x="3101787" y="2022036"/>
              <a:ext cx="651607" cy="257376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5540188" y="2420471"/>
            <a:ext cx="5369858" cy="2468267"/>
            <a:chOff x="5540188" y="2420471"/>
            <a:chExt cx="5369858" cy="2468267"/>
          </a:xfrm>
        </p:grpSpPr>
        <p:sp>
          <p:nvSpPr>
            <p:cNvPr id="14" name="הסבר קווי 1 (גבול וקו אנכי) 13"/>
            <p:cNvSpPr/>
            <p:nvPr/>
          </p:nvSpPr>
          <p:spPr>
            <a:xfrm>
              <a:off x="8331280" y="3245026"/>
              <a:ext cx="2578766" cy="717175"/>
            </a:xfrm>
            <a:prstGeom prst="accentBorderCallout1">
              <a:avLst>
                <a:gd name="adj1" fmla="val 18750"/>
                <a:gd name="adj2" fmla="val -8333"/>
                <a:gd name="adj3" fmla="val 54330"/>
                <a:gd name="adj4" fmla="val -7574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he-IL" dirty="0" smtClean="0"/>
                <a:t>מסיחים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" name="סוגר מסולסל ימני 5"/>
            <p:cNvSpPr/>
            <p:nvPr/>
          </p:nvSpPr>
          <p:spPr>
            <a:xfrm>
              <a:off x="5540188" y="2420471"/>
              <a:ext cx="636494" cy="2468267"/>
            </a:xfrm>
            <a:prstGeom prst="rightBrace">
              <a:avLst/>
            </a:prstGeom>
            <a:ln w="28575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2707341" y="4315318"/>
            <a:ext cx="8202705" cy="801207"/>
            <a:chOff x="2707341" y="4315318"/>
            <a:chExt cx="8202705" cy="801207"/>
          </a:xfrm>
        </p:grpSpPr>
        <p:sp>
          <p:nvSpPr>
            <p:cNvPr id="18" name="הסבר קווי 1 (גבול וקו אנכי) 17"/>
            <p:cNvSpPr/>
            <p:nvPr/>
          </p:nvSpPr>
          <p:spPr>
            <a:xfrm>
              <a:off x="8331280" y="4315318"/>
              <a:ext cx="2578766" cy="717175"/>
            </a:xfrm>
            <a:prstGeom prst="accentBorderCallout1">
              <a:avLst>
                <a:gd name="adj1" fmla="val 18750"/>
                <a:gd name="adj2" fmla="val -8333"/>
                <a:gd name="adj3" fmla="val 75580"/>
                <a:gd name="adj4" fmla="val -14458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he-IL" dirty="0" smtClean="0"/>
                <a:t>משוב 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2707341" y="4673905"/>
              <a:ext cx="2057657" cy="442620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6600263" y="4888738"/>
            <a:ext cx="5215219" cy="1331639"/>
            <a:chOff x="6600263" y="4888738"/>
            <a:chExt cx="5215219" cy="1331639"/>
          </a:xfrm>
        </p:grpSpPr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0263" y="4888738"/>
              <a:ext cx="1618964" cy="1331639"/>
            </a:xfrm>
            <a:prstGeom prst="rect">
              <a:avLst/>
            </a:prstGeom>
            <a:ln w="95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הסבר קווי 1 (גבול וקו אנכי) 19"/>
            <p:cNvSpPr/>
            <p:nvPr/>
          </p:nvSpPr>
          <p:spPr>
            <a:xfrm>
              <a:off x="9236716" y="5283506"/>
              <a:ext cx="2578766" cy="717175"/>
            </a:xfrm>
            <a:prstGeom prst="accentBorderCallout1">
              <a:avLst>
                <a:gd name="adj1" fmla="val 18750"/>
                <a:gd name="adj2" fmla="val -8333"/>
                <a:gd name="adj3" fmla="val 41830"/>
                <a:gd name="adj4" fmla="val -5801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he-IL" dirty="0" smtClean="0"/>
                <a:t>שמירה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722914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4. שאלת מאמר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2469" y="1477398"/>
            <a:ext cx="391757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/>
              <a:t>שאלה פתוחה הדורשת בדיקת המורה והנחיות למתן ציון , מחוון. 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247" y="1171185"/>
            <a:ext cx="3824670" cy="450690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קבוצה 16"/>
          <p:cNvGrpSpPr/>
          <p:nvPr/>
        </p:nvGrpSpPr>
        <p:grpSpPr>
          <a:xfrm>
            <a:off x="4227009" y="2307373"/>
            <a:ext cx="6683037" cy="2397685"/>
            <a:chOff x="1071421" y="1303054"/>
            <a:chExt cx="10072041" cy="2397685"/>
          </a:xfrm>
        </p:grpSpPr>
        <p:sp>
          <p:nvSpPr>
            <p:cNvPr id="9" name="מלבן מעוגל 8"/>
            <p:cNvSpPr/>
            <p:nvPr/>
          </p:nvSpPr>
          <p:spPr>
            <a:xfrm>
              <a:off x="1071421" y="3336732"/>
              <a:ext cx="2187098" cy="364007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הסבר קווי 1 (גבול וקו אנכי) 10"/>
            <p:cNvSpPr/>
            <p:nvPr/>
          </p:nvSpPr>
          <p:spPr>
            <a:xfrm>
              <a:off x="7256990" y="1303054"/>
              <a:ext cx="3886472" cy="896472"/>
            </a:xfrm>
            <a:prstGeom prst="accentBorderCallout1">
              <a:avLst>
                <a:gd name="adj1" fmla="val 18750"/>
                <a:gd name="adj2" fmla="val -8333"/>
                <a:gd name="adj3" fmla="val 243052"/>
                <a:gd name="adj4" fmla="val -10787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 smtClean="0"/>
                <a:t>הוספת רכיב </a:t>
              </a:r>
              <a:r>
                <a:rPr lang="he-IL" b="1" dirty="0" smtClean="0">
                  <a:solidFill>
                    <a:schemeClr val="accent6"/>
                  </a:solidFill>
                </a:rPr>
                <a:t>"מאמר" </a:t>
              </a:r>
              <a:endParaRPr lang="he-IL" b="1" dirty="0">
                <a:solidFill>
                  <a:schemeClr val="accent6"/>
                </a:solidFill>
              </a:endParaRPr>
            </a:p>
            <a:p>
              <a:pPr algn="r"/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3351037" y="4409209"/>
            <a:ext cx="7559009" cy="1170268"/>
            <a:chOff x="3351037" y="4315318"/>
            <a:chExt cx="7559009" cy="1170268"/>
          </a:xfrm>
        </p:grpSpPr>
        <p:sp>
          <p:nvSpPr>
            <p:cNvPr id="18" name="הסבר קווי 1 (גבול וקו אנכי) 17"/>
            <p:cNvSpPr/>
            <p:nvPr/>
          </p:nvSpPr>
          <p:spPr>
            <a:xfrm>
              <a:off x="8331280" y="4315318"/>
              <a:ext cx="2578766" cy="717175"/>
            </a:xfrm>
            <a:prstGeom prst="accentBorderCallout1">
              <a:avLst>
                <a:gd name="adj1" fmla="val 18750"/>
                <a:gd name="adj2" fmla="val -8333"/>
                <a:gd name="adj3" fmla="val 132438"/>
                <a:gd name="adj4" fmla="val -15847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he-IL" dirty="0" smtClean="0"/>
                <a:t>הוספה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3351037" y="5126998"/>
              <a:ext cx="1023255" cy="358588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5457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4.googleusercontent.com/XVkJhOrh8nbU-g02wcdL1yhjJWTWfoNa8YCeoyIrkQ6FI001rj8m9LNf-r_vWvNZFJJ9Xv3uKMx2VK7zPbkDUFCj-tsgKo7bMISZc3kRsOpuLDknZbpmmyXMyYDgtASZuC_2zsZHb_gLZpW9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246106"/>
            <a:ext cx="29337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6" y="160381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471188"/>
          </a:xfrm>
        </p:spPr>
        <p:txBody>
          <a:bodyPr>
            <a:noAutofit/>
          </a:bodyPr>
          <a:lstStyle/>
          <a:p>
            <a:r>
              <a:rPr lang="he-IL" sz="2800" b="1" dirty="0" smtClean="0">
                <a:cs typeface="+mn-cs"/>
              </a:rPr>
              <a:t>ההבדל בין בוחן לשאלון</a:t>
            </a:r>
            <a:endParaRPr lang="he-IL" sz="2800" b="1" dirty="0"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7953" y="2017059"/>
            <a:ext cx="67504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שאלון</a:t>
            </a:r>
            <a:r>
              <a:rPr lang="he-I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e-IL" dirty="0" smtClean="0"/>
              <a:t>– הינו סוג של סקר המיועד לפתיחה או סיכום שיעור, פעילות כיתתית שאינה נחשבת בציון. למעשה מדמה שאלה בכיתה. 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3567952" y="3599148"/>
            <a:ext cx="67504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 smtClean="0">
                <a:solidFill>
                  <a:schemeClr val="accent6">
                    <a:lumMod val="75000"/>
                  </a:schemeClr>
                </a:solidFill>
              </a:rPr>
              <a:t>בוחן</a:t>
            </a:r>
            <a:r>
              <a:rPr lang="he-IL" dirty="0" smtClean="0"/>
              <a:t>– ניתן להגדיר ציונים וניקוד עבור השאלות. הבוחן נכנס לציון הסופי</a:t>
            </a:r>
          </a:p>
          <a:p>
            <a:pPr algn="r" rtl="1"/>
            <a:r>
              <a:rPr lang="he-IL" dirty="0" smtClean="0"/>
              <a:t>מה שחשוב בציון הכללי </a:t>
            </a:r>
            <a:r>
              <a:rPr lang="he-IL" dirty="0" err="1" smtClean="0"/>
              <a:t>יהייה</a:t>
            </a:r>
            <a:r>
              <a:rPr lang="he-IL" dirty="0" smtClean="0"/>
              <a:t> בוחן או מטלה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8734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7"/>
    </mc:Choice>
    <mc:Fallback xmlns="">
      <p:transition spd="slow" advTm="339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4. שאלת מאמר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954" y="1144292"/>
            <a:ext cx="3990985" cy="3196759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קבוצה 16"/>
          <p:cNvGrpSpPr/>
          <p:nvPr/>
        </p:nvGrpSpPr>
        <p:grpSpPr>
          <a:xfrm>
            <a:off x="2892200" y="1661783"/>
            <a:ext cx="7894279" cy="896472"/>
            <a:chOff x="512311" y="1836266"/>
            <a:chExt cx="11897511" cy="896472"/>
          </a:xfrm>
        </p:grpSpPr>
        <p:sp>
          <p:nvSpPr>
            <p:cNvPr id="9" name="מלבן מעוגל 8"/>
            <p:cNvSpPr/>
            <p:nvPr/>
          </p:nvSpPr>
          <p:spPr>
            <a:xfrm>
              <a:off x="512311" y="2284502"/>
              <a:ext cx="2334998" cy="364007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הסבר קווי 1 (גבול וקו אנכי) 10"/>
            <p:cNvSpPr/>
            <p:nvPr/>
          </p:nvSpPr>
          <p:spPr>
            <a:xfrm>
              <a:off x="8523350" y="1836266"/>
              <a:ext cx="3886472" cy="896472"/>
            </a:xfrm>
            <a:prstGeom prst="accentBorderCallout1">
              <a:avLst>
                <a:gd name="adj1" fmla="val 18750"/>
                <a:gd name="adj2" fmla="val -8333"/>
                <a:gd name="adj3" fmla="val 73512"/>
                <a:gd name="adj4" fmla="val -126562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 smtClean="0"/>
                <a:t>שם השאלה</a:t>
              </a:r>
              <a:endParaRPr lang="he-IL" b="1" dirty="0">
                <a:solidFill>
                  <a:schemeClr val="accent6"/>
                </a:solidFill>
              </a:endParaRPr>
            </a:p>
            <a:p>
              <a:pPr algn="r"/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2323070" y="2741076"/>
            <a:ext cx="8463409" cy="1250156"/>
            <a:chOff x="2323070" y="3432518"/>
            <a:chExt cx="8463409" cy="1250156"/>
          </a:xfrm>
        </p:grpSpPr>
        <p:sp>
          <p:nvSpPr>
            <p:cNvPr id="18" name="הסבר קווי 1 (גבול וקו אנכי) 17"/>
            <p:cNvSpPr/>
            <p:nvPr/>
          </p:nvSpPr>
          <p:spPr>
            <a:xfrm>
              <a:off x="8207713" y="3965499"/>
              <a:ext cx="2578766" cy="717175"/>
            </a:xfrm>
            <a:prstGeom prst="accentBorderCallout1">
              <a:avLst>
                <a:gd name="adj1" fmla="val 18750"/>
                <a:gd name="adj2" fmla="val -8333"/>
                <a:gd name="adj3" fmla="val -14015"/>
                <a:gd name="adj4" fmla="val -15128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he-IL" dirty="0" smtClean="0"/>
                <a:t>תוכן השאלה 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2323070" y="3432518"/>
              <a:ext cx="1989437" cy="1250156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686292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4. שאלת מאמר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248" y="153766"/>
            <a:ext cx="4092482" cy="634658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קבוצה 16"/>
          <p:cNvGrpSpPr/>
          <p:nvPr/>
        </p:nvGrpSpPr>
        <p:grpSpPr>
          <a:xfrm>
            <a:off x="4493826" y="153766"/>
            <a:ext cx="6292653" cy="2404489"/>
            <a:chOff x="2926130" y="328249"/>
            <a:chExt cx="9483692" cy="2404489"/>
          </a:xfrm>
        </p:grpSpPr>
        <p:sp>
          <p:nvSpPr>
            <p:cNvPr id="9" name="מלבן מעוגל 8"/>
            <p:cNvSpPr/>
            <p:nvPr/>
          </p:nvSpPr>
          <p:spPr>
            <a:xfrm>
              <a:off x="2926130" y="328249"/>
              <a:ext cx="2334998" cy="364007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הסבר קווי 1 (גבול וקו אנכי) 10"/>
            <p:cNvSpPr/>
            <p:nvPr/>
          </p:nvSpPr>
          <p:spPr>
            <a:xfrm>
              <a:off x="8523350" y="1836266"/>
              <a:ext cx="3886472" cy="896472"/>
            </a:xfrm>
            <a:prstGeom prst="accentBorderCallout1">
              <a:avLst>
                <a:gd name="adj1" fmla="val 18750"/>
                <a:gd name="adj2" fmla="val -8333"/>
                <a:gd name="adj3" fmla="val -123596"/>
                <a:gd name="adj4" fmla="val -122249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 smtClean="0"/>
                <a:t>ניקוד השאלה</a:t>
              </a:r>
              <a:endParaRPr lang="he-IL" b="1" dirty="0">
                <a:solidFill>
                  <a:schemeClr val="accent6"/>
                </a:solidFill>
              </a:endParaRPr>
            </a:p>
            <a:p>
              <a:pPr algn="r"/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4053715" y="637674"/>
            <a:ext cx="6770977" cy="3025054"/>
            <a:chOff x="4015502" y="1657620"/>
            <a:chExt cx="6770977" cy="3025054"/>
          </a:xfrm>
        </p:grpSpPr>
        <p:sp>
          <p:nvSpPr>
            <p:cNvPr id="18" name="הסבר קווי 1 (גבול וקו אנכי) 17"/>
            <p:cNvSpPr/>
            <p:nvPr/>
          </p:nvSpPr>
          <p:spPr>
            <a:xfrm>
              <a:off x="8207713" y="3965499"/>
              <a:ext cx="2578766" cy="717175"/>
            </a:xfrm>
            <a:prstGeom prst="accentBorderCallout1">
              <a:avLst>
                <a:gd name="adj1" fmla="val 18750"/>
                <a:gd name="adj2" fmla="val -8333"/>
                <a:gd name="adj3" fmla="val -79488"/>
                <a:gd name="adj4" fmla="val -14841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he-IL" dirty="0" smtClean="0"/>
                <a:t>משוב עבור השאלה 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4015502" y="1657620"/>
              <a:ext cx="1989437" cy="2048217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" name="סוגר מסולסל ימני 2"/>
          <p:cNvSpPr/>
          <p:nvPr/>
        </p:nvSpPr>
        <p:spPr>
          <a:xfrm>
            <a:off x="7028371" y="3494321"/>
            <a:ext cx="1000897" cy="2508421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   </a:t>
            </a:r>
            <a:endParaRPr lang="he-IL" dirty="0"/>
          </a:p>
        </p:txBody>
      </p:sp>
      <p:sp>
        <p:nvSpPr>
          <p:cNvPr id="12" name="הסבר קווי 1 (גבול וקו אנכי) 11"/>
          <p:cNvSpPr/>
          <p:nvPr/>
        </p:nvSpPr>
        <p:spPr>
          <a:xfrm>
            <a:off x="8245926" y="4202358"/>
            <a:ext cx="2578766" cy="717175"/>
          </a:xfrm>
          <a:prstGeom prst="accentBorderCallout1">
            <a:avLst>
              <a:gd name="adj1" fmla="val 18750"/>
              <a:gd name="adj2" fmla="val -8333"/>
              <a:gd name="adj3" fmla="val 54635"/>
              <a:gd name="adj4" fmla="val -79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dirty="0" smtClean="0"/>
              <a:t>אופן תגובת התלמידים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הסבר קווי 2 3"/>
          <p:cNvSpPr/>
          <p:nvPr/>
        </p:nvSpPr>
        <p:spPr>
          <a:xfrm>
            <a:off x="699761" y="3594437"/>
            <a:ext cx="2305829" cy="1325096"/>
          </a:xfrm>
          <a:prstGeom prst="borderCallout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b="1" dirty="0" smtClean="0"/>
              <a:t>עורך טקסט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b="1" dirty="0" smtClean="0"/>
              <a:t>האם נדרש לכתוב טקסט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b="1" dirty="0" smtClean="0"/>
              <a:t>גודל תיבת הטקסט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b="1" dirty="0" smtClean="0"/>
              <a:t>אפשרות לצירוף קבצים </a:t>
            </a:r>
          </a:p>
          <a:p>
            <a:pPr algn="r"/>
            <a:endParaRPr lang="he-IL" dirty="0">
              <a:solidFill>
                <a:schemeClr val="dk1"/>
              </a:solidFill>
            </a:endParaRPr>
          </a:p>
        </p:txBody>
      </p:sp>
      <p:sp>
        <p:nvSpPr>
          <p:cNvPr id="14" name="סוגר מסולסל ימני 13"/>
          <p:cNvSpPr/>
          <p:nvPr/>
        </p:nvSpPr>
        <p:spPr>
          <a:xfrm flipH="1">
            <a:off x="3101864" y="3494321"/>
            <a:ext cx="834922" cy="2508421"/>
          </a:xfrm>
          <a:prstGeom prst="rightBrace">
            <a:avLst>
              <a:gd name="adj1" fmla="val 8333"/>
              <a:gd name="adj2" fmla="val 4716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   </a:t>
            </a:r>
            <a:endParaRPr lang="he-IL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816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4. שאלת מאמר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248" y="153766"/>
            <a:ext cx="4092482" cy="634658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קבוצה 16"/>
          <p:cNvGrpSpPr/>
          <p:nvPr/>
        </p:nvGrpSpPr>
        <p:grpSpPr>
          <a:xfrm>
            <a:off x="4493826" y="153766"/>
            <a:ext cx="6292653" cy="2404489"/>
            <a:chOff x="2926130" y="328249"/>
            <a:chExt cx="9483692" cy="2404489"/>
          </a:xfrm>
        </p:grpSpPr>
        <p:sp>
          <p:nvSpPr>
            <p:cNvPr id="9" name="מלבן מעוגל 8"/>
            <p:cNvSpPr/>
            <p:nvPr/>
          </p:nvSpPr>
          <p:spPr>
            <a:xfrm>
              <a:off x="2926130" y="328249"/>
              <a:ext cx="2334998" cy="364007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הסבר קווי 1 (גבול וקו אנכי) 10"/>
            <p:cNvSpPr/>
            <p:nvPr/>
          </p:nvSpPr>
          <p:spPr>
            <a:xfrm>
              <a:off x="8523350" y="1836266"/>
              <a:ext cx="3886472" cy="896472"/>
            </a:xfrm>
            <a:prstGeom prst="accentBorderCallout1">
              <a:avLst>
                <a:gd name="adj1" fmla="val 18750"/>
                <a:gd name="adj2" fmla="val -8333"/>
                <a:gd name="adj3" fmla="val -123596"/>
                <a:gd name="adj4" fmla="val -122249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 smtClean="0"/>
                <a:t>ניקוד השאלה</a:t>
              </a:r>
              <a:endParaRPr lang="he-IL" b="1" dirty="0">
                <a:solidFill>
                  <a:schemeClr val="accent6"/>
                </a:solidFill>
              </a:endParaRPr>
            </a:p>
            <a:p>
              <a:pPr algn="r"/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4053715" y="637674"/>
            <a:ext cx="6770977" cy="3025054"/>
            <a:chOff x="4015502" y="1657620"/>
            <a:chExt cx="6770977" cy="3025054"/>
          </a:xfrm>
        </p:grpSpPr>
        <p:sp>
          <p:nvSpPr>
            <p:cNvPr id="18" name="הסבר קווי 1 (גבול וקו אנכי) 17"/>
            <p:cNvSpPr/>
            <p:nvPr/>
          </p:nvSpPr>
          <p:spPr>
            <a:xfrm>
              <a:off x="8207713" y="3965499"/>
              <a:ext cx="2578766" cy="717175"/>
            </a:xfrm>
            <a:prstGeom prst="accentBorderCallout1">
              <a:avLst>
                <a:gd name="adj1" fmla="val 18750"/>
                <a:gd name="adj2" fmla="val -8333"/>
                <a:gd name="adj3" fmla="val -79488"/>
                <a:gd name="adj4" fmla="val -14841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he-IL" dirty="0" smtClean="0"/>
                <a:t>משוב עבור השאלה 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4015502" y="1657620"/>
              <a:ext cx="1989437" cy="2048217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" name="סוגר מסולסל ימני 2"/>
          <p:cNvSpPr/>
          <p:nvPr/>
        </p:nvSpPr>
        <p:spPr>
          <a:xfrm>
            <a:off x="7028371" y="3494321"/>
            <a:ext cx="1000897" cy="2508421"/>
          </a:xfrm>
          <a:prstGeom prst="righ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   </a:t>
            </a:r>
            <a:endParaRPr lang="he-IL" dirty="0"/>
          </a:p>
        </p:txBody>
      </p:sp>
      <p:sp>
        <p:nvSpPr>
          <p:cNvPr id="12" name="הסבר קווי 1 (גבול וקו אנכי) 11"/>
          <p:cNvSpPr/>
          <p:nvPr/>
        </p:nvSpPr>
        <p:spPr>
          <a:xfrm>
            <a:off x="8245926" y="4202358"/>
            <a:ext cx="2578766" cy="717175"/>
          </a:xfrm>
          <a:prstGeom prst="accentBorderCallout1">
            <a:avLst>
              <a:gd name="adj1" fmla="val 18750"/>
              <a:gd name="adj2" fmla="val -8333"/>
              <a:gd name="adj3" fmla="val 54635"/>
              <a:gd name="adj4" fmla="val -79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dirty="0" smtClean="0"/>
              <a:t>אופן תגובת התלמידים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הסבר קווי 2 3"/>
          <p:cNvSpPr/>
          <p:nvPr/>
        </p:nvSpPr>
        <p:spPr>
          <a:xfrm>
            <a:off x="699761" y="3594437"/>
            <a:ext cx="2305829" cy="1325096"/>
          </a:xfrm>
          <a:prstGeom prst="borderCallout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b="1" dirty="0" smtClean="0"/>
              <a:t>עורך טקסט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b="1" dirty="0" smtClean="0"/>
              <a:t>האם נדרש לכתוב טקסט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b="1" dirty="0" smtClean="0"/>
              <a:t>גודל תיבת הטקסט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b="1" dirty="0" smtClean="0"/>
              <a:t>אפשרות לצירוף קבצים </a:t>
            </a:r>
          </a:p>
          <a:p>
            <a:pPr algn="r"/>
            <a:endParaRPr lang="he-IL" dirty="0">
              <a:solidFill>
                <a:schemeClr val="dk1"/>
              </a:solidFill>
            </a:endParaRPr>
          </a:p>
        </p:txBody>
      </p:sp>
      <p:sp>
        <p:nvSpPr>
          <p:cNvPr id="14" name="סוגר מסולסל ימני 13"/>
          <p:cNvSpPr/>
          <p:nvPr/>
        </p:nvSpPr>
        <p:spPr>
          <a:xfrm flipH="1">
            <a:off x="3101864" y="3494321"/>
            <a:ext cx="834922" cy="2508421"/>
          </a:xfrm>
          <a:prstGeom prst="rightBrace">
            <a:avLst>
              <a:gd name="adj1" fmla="val 8333"/>
              <a:gd name="adj2" fmla="val 4716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   </a:t>
            </a:r>
            <a:endParaRPr lang="he-IL" dirty="0"/>
          </a:p>
        </p:txBody>
      </p:sp>
      <p:sp>
        <p:nvSpPr>
          <p:cNvPr id="16" name="הסבר קווי 1 (גבול וקו אנכי) 15"/>
          <p:cNvSpPr/>
          <p:nvPr/>
        </p:nvSpPr>
        <p:spPr>
          <a:xfrm>
            <a:off x="10824691" y="5241214"/>
            <a:ext cx="1043049" cy="717175"/>
          </a:xfrm>
          <a:prstGeom prst="accentBorderCallout1">
            <a:avLst>
              <a:gd name="adj1" fmla="val 18750"/>
              <a:gd name="adj2" fmla="val -8333"/>
              <a:gd name="adj3" fmla="val 89408"/>
              <a:gd name="adj4" fmla="val -1035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dirty="0" smtClean="0"/>
              <a:t>שמירה 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730" y="5108592"/>
            <a:ext cx="1555667" cy="108210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6418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4. עריכת שאלות הבוחן 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1" name="הסבר קווי 1 (גבול וקו אנכי) 10"/>
          <p:cNvSpPr/>
          <p:nvPr/>
        </p:nvSpPr>
        <p:spPr>
          <a:xfrm>
            <a:off x="8580661" y="2394121"/>
            <a:ext cx="2578766" cy="681588"/>
          </a:xfrm>
          <a:prstGeom prst="accentBorderCallout1">
            <a:avLst>
              <a:gd name="adj1" fmla="val 18750"/>
              <a:gd name="adj2" fmla="val -8333"/>
              <a:gd name="adj3" fmla="val -132138"/>
              <a:gd name="adj4" fmla="val -706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he-IL" dirty="0" smtClean="0"/>
              <a:t>1. לחצו על השאלון </a:t>
            </a:r>
            <a:endParaRPr lang="he-IL" b="1" dirty="0">
              <a:solidFill>
                <a:schemeClr val="accent6"/>
              </a:solidFill>
            </a:endParaRPr>
          </a:p>
          <a:p>
            <a:pPr algn="r"/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1851" y="1607366"/>
            <a:ext cx="391757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/>
              <a:t>סיימתם ורציתם להוסיף שאלות, לערוך, לתקן להוסיף או להוריד. 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962" y="616706"/>
            <a:ext cx="4552950" cy="132397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5"/>
          <a:srcRect l="62417" t="7337" b="33866"/>
          <a:stretch/>
        </p:blipFill>
        <p:spPr>
          <a:xfrm>
            <a:off x="-373035" y="2529840"/>
            <a:ext cx="7892760" cy="3858661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מלבן מעוגל 23"/>
          <p:cNvSpPr/>
          <p:nvPr/>
        </p:nvSpPr>
        <p:spPr>
          <a:xfrm>
            <a:off x="5801572" y="3737645"/>
            <a:ext cx="1310429" cy="268343"/>
          </a:xfrm>
          <a:prstGeom prst="roundRect">
            <a:avLst/>
          </a:prstGeom>
          <a:noFill/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הסבר קווי 1 (גבול וקו אנכי) 15"/>
          <p:cNvSpPr/>
          <p:nvPr/>
        </p:nvSpPr>
        <p:spPr>
          <a:xfrm>
            <a:off x="8580661" y="4191872"/>
            <a:ext cx="2491433" cy="717175"/>
          </a:xfrm>
          <a:prstGeom prst="accentBorderCallout1">
            <a:avLst>
              <a:gd name="adj1" fmla="val 18750"/>
              <a:gd name="adj2" fmla="val -8333"/>
              <a:gd name="adj3" fmla="val -46482"/>
              <a:gd name="adj4" fmla="val -686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dirty="0" smtClean="0"/>
              <a:t>3. עברו לעריכת השאלות בבוחן 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7112001" y="2711702"/>
            <a:ext cx="4047426" cy="1294286"/>
            <a:chOff x="7112001" y="2711702"/>
            <a:chExt cx="4047426" cy="1294286"/>
          </a:xfrm>
        </p:grpSpPr>
        <p:sp>
          <p:nvSpPr>
            <p:cNvPr id="22" name="הסבר קווי 1 (גבול וקו אנכי) 21"/>
            <p:cNvSpPr/>
            <p:nvPr/>
          </p:nvSpPr>
          <p:spPr>
            <a:xfrm>
              <a:off x="8580661" y="3324400"/>
              <a:ext cx="2578766" cy="681588"/>
            </a:xfrm>
            <a:prstGeom prst="accentBorderCallout1">
              <a:avLst>
                <a:gd name="adj1" fmla="val 18750"/>
                <a:gd name="adj2" fmla="val -8333"/>
                <a:gd name="adj3" fmla="val -58961"/>
                <a:gd name="adj4" fmla="val -4672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 smtClean="0"/>
                <a:t>2. לחצו על ניהול 	</a:t>
              </a:r>
              <a:endParaRPr lang="he-IL" b="1" dirty="0">
                <a:solidFill>
                  <a:schemeClr val="accent6"/>
                </a:solidFill>
              </a:endParaRPr>
            </a:p>
            <a:p>
              <a:pPr algn="r"/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3" name="מלבן מעוגל 22"/>
            <p:cNvSpPr/>
            <p:nvPr/>
          </p:nvSpPr>
          <p:spPr>
            <a:xfrm>
              <a:off x="7112001" y="2711702"/>
              <a:ext cx="407724" cy="364007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3" name="קבוצה 12"/>
          <p:cNvGrpSpPr/>
          <p:nvPr/>
        </p:nvGrpSpPr>
        <p:grpSpPr>
          <a:xfrm>
            <a:off x="508212" y="2394121"/>
            <a:ext cx="2861271" cy="2221606"/>
            <a:chOff x="508212" y="2394121"/>
            <a:chExt cx="2861271" cy="2221606"/>
          </a:xfrm>
        </p:grpSpPr>
        <p:sp>
          <p:nvSpPr>
            <p:cNvPr id="25" name="הסבר קווי 1 (גבול וקו אנכי) 24"/>
            <p:cNvSpPr/>
            <p:nvPr/>
          </p:nvSpPr>
          <p:spPr>
            <a:xfrm>
              <a:off x="878050" y="2394121"/>
              <a:ext cx="2491433" cy="717175"/>
            </a:xfrm>
            <a:prstGeom prst="accentBorderCallout1">
              <a:avLst>
                <a:gd name="adj1" fmla="val 18750"/>
                <a:gd name="adj2" fmla="val -8333"/>
                <a:gd name="adj3" fmla="val 280962"/>
                <a:gd name="adj4" fmla="val 39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he-IL" dirty="0" smtClean="0"/>
                <a:t>צפייה מוקדמת במבחן 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6" name="מלבן מעוגל 25"/>
            <p:cNvSpPr/>
            <p:nvPr/>
          </p:nvSpPr>
          <p:spPr>
            <a:xfrm>
              <a:off x="508212" y="4347384"/>
              <a:ext cx="1310429" cy="268343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701548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4. עריכת שאלות הבוחן 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9" y="1442848"/>
            <a:ext cx="8536168" cy="259162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מלבן מעוגל 13"/>
          <p:cNvSpPr/>
          <p:nvPr/>
        </p:nvSpPr>
        <p:spPr>
          <a:xfrm>
            <a:off x="304801" y="3324400"/>
            <a:ext cx="650240" cy="336242"/>
          </a:xfrm>
          <a:prstGeom prst="roundRect">
            <a:avLst/>
          </a:prstGeom>
          <a:noFill/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הסבר קווי 1 (גבול וקו אנכי) 10"/>
          <p:cNvSpPr/>
          <p:nvPr/>
        </p:nvSpPr>
        <p:spPr>
          <a:xfrm>
            <a:off x="8400617" y="1759061"/>
            <a:ext cx="2578766" cy="681588"/>
          </a:xfrm>
          <a:prstGeom prst="accentBorderCallout1">
            <a:avLst>
              <a:gd name="adj1" fmla="val 18750"/>
              <a:gd name="adj2" fmla="val -8333"/>
              <a:gd name="adj3" fmla="val 230087"/>
              <a:gd name="adj4" fmla="val -2983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he-IL" dirty="0" smtClean="0"/>
              <a:t>1. לחצו על הוספה </a:t>
            </a:r>
            <a:endParaRPr lang="he-IL" b="1" dirty="0">
              <a:solidFill>
                <a:schemeClr val="accent6"/>
              </a:solidFill>
            </a:endParaRPr>
          </a:p>
          <a:p>
            <a:pPr algn="r"/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325121" y="3845475"/>
            <a:ext cx="4613581" cy="2199185"/>
            <a:chOff x="740738" y="3778721"/>
            <a:chExt cx="4613581" cy="2199185"/>
          </a:xfrm>
        </p:grpSpPr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5"/>
            <a:srcRect l="54417" t="45333" r="40000" b="42400"/>
            <a:stretch/>
          </p:blipFill>
          <p:spPr>
            <a:xfrm>
              <a:off x="740738" y="3778721"/>
              <a:ext cx="1646344" cy="1130326"/>
            </a:xfrm>
            <a:prstGeom prst="rect">
              <a:avLst/>
            </a:prstGeom>
          </p:spPr>
        </p:pic>
        <p:sp>
          <p:nvSpPr>
            <p:cNvPr id="24" name="מלבן מעוגל 23"/>
            <p:cNvSpPr/>
            <p:nvPr/>
          </p:nvSpPr>
          <p:spPr>
            <a:xfrm>
              <a:off x="908695" y="3852470"/>
              <a:ext cx="1310429" cy="912570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הסבר קווי 1 (גבול וקו אנכי) 21"/>
            <p:cNvSpPr/>
            <p:nvPr/>
          </p:nvSpPr>
          <p:spPr>
            <a:xfrm>
              <a:off x="2014802" y="4574595"/>
              <a:ext cx="3339517" cy="1403311"/>
            </a:xfrm>
            <a:prstGeom prst="accentBorderCallout1">
              <a:avLst>
                <a:gd name="adj1" fmla="val 18750"/>
                <a:gd name="adj2" fmla="val -8333"/>
                <a:gd name="adj3" fmla="val -31925"/>
                <a:gd name="adj4" fmla="val -1964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 smtClean="0"/>
                <a:t>2.  </a:t>
              </a:r>
            </a:p>
            <a:p>
              <a:pPr marL="285750" indent="-285750" algn="r" rtl="1">
                <a:buFont typeface="Arial" panose="020B0604020202020204" pitchFamily="34" charset="0"/>
                <a:buChar char="•"/>
              </a:pPr>
              <a:r>
                <a:rPr lang="he-IL" b="1" dirty="0" smtClean="0">
                  <a:solidFill>
                    <a:schemeClr val="accent6"/>
                  </a:solidFill>
                </a:rPr>
                <a:t>שאלה חדשה </a:t>
              </a:r>
              <a:r>
                <a:rPr lang="he-IL" dirty="0" smtClean="0"/>
                <a:t>– יצירת שאלה </a:t>
              </a:r>
            </a:p>
            <a:p>
              <a:pPr marL="285750" indent="-285750" algn="r" rtl="1">
                <a:buFont typeface="Arial" panose="020B0604020202020204" pitchFamily="34" charset="0"/>
                <a:buChar char="•"/>
              </a:pPr>
              <a:r>
                <a:rPr lang="he-IL" b="1" dirty="0">
                  <a:solidFill>
                    <a:schemeClr val="accent6"/>
                  </a:solidFill>
                </a:rPr>
                <a:t>ממאגר שאלות </a:t>
              </a:r>
              <a:r>
                <a:rPr lang="he-IL" dirty="0" smtClean="0"/>
                <a:t>– ממאגר קיים </a:t>
              </a:r>
            </a:p>
            <a:p>
              <a:pPr marL="285750" indent="-285750" algn="r" rtl="1">
                <a:buFont typeface="Arial" panose="020B0604020202020204" pitchFamily="34" charset="0"/>
                <a:buChar char="•"/>
              </a:pPr>
              <a:r>
                <a:rPr lang="he-IL" b="1" dirty="0">
                  <a:solidFill>
                    <a:schemeClr val="accent6"/>
                  </a:solidFill>
                </a:rPr>
                <a:t>שאלה אקראית מקטגוריה </a:t>
              </a:r>
              <a:endParaRPr lang="he-IL" b="1" dirty="0">
                <a:solidFill>
                  <a:schemeClr val="accent6"/>
                </a:solidFill>
              </a:endParaRPr>
            </a:p>
            <a:p>
              <a:pPr algn="r"/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5161375" y="3113991"/>
            <a:ext cx="7030625" cy="3417748"/>
            <a:chOff x="5161375" y="3914368"/>
            <a:chExt cx="7030625" cy="3417748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 rotWithShape="1">
            <a:blip r:embed="rId6"/>
            <a:srcRect l="68417" t="25787" r="3417" b="43733"/>
            <a:stretch/>
          </p:blipFill>
          <p:spPr>
            <a:xfrm>
              <a:off x="5161375" y="4954646"/>
              <a:ext cx="7030625" cy="2377470"/>
            </a:xfrm>
            <a:prstGeom prst="rect">
              <a:avLst/>
            </a:prstGeom>
            <a:ln w="95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הסבר קווי 1 (גבול וקו אנכי) 16"/>
            <p:cNvSpPr/>
            <p:nvPr/>
          </p:nvSpPr>
          <p:spPr>
            <a:xfrm>
              <a:off x="8963433" y="3914368"/>
              <a:ext cx="2987040" cy="1296647"/>
            </a:xfrm>
            <a:prstGeom prst="accentBorderCallout1">
              <a:avLst>
                <a:gd name="adj1" fmla="val 18750"/>
                <a:gd name="adj2" fmla="val -8333"/>
                <a:gd name="adj3" fmla="val 208403"/>
                <a:gd name="adj4" fmla="val -2663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sz="1400" dirty="0"/>
                <a:t>3. </a:t>
              </a:r>
              <a:r>
                <a:rPr lang="he-IL" sz="1400" dirty="0" smtClean="0"/>
                <a:t>עריכת שאלה תתבצע בלחיצה עליה </a:t>
              </a:r>
            </a:p>
            <a:p>
              <a:pPr algn="r" rtl="1"/>
              <a:endParaRPr lang="he-IL" sz="1400" b="1" dirty="0">
                <a:solidFill>
                  <a:schemeClr val="accent6"/>
                </a:solidFill>
              </a:endParaRPr>
            </a:p>
            <a:p>
              <a:pPr algn="r" rtl="1"/>
              <a:r>
                <a:rPr lang="he-IL" sz="1400" dirty="0"/>
                <a:t>נסדר את השאלות באמצעות גרירת החץ הארבע ראשי </a:t>
              </a:r>
              <a:endParaRPr lang="he-IL" sz="1400" dirty="0"/>
            </a:p>
            <a:p>
              <a:pPr algn="r"/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418739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4"/>
          <p:cNvSpPr txBox="1">
            <a:spLocks/>
          </p:cNvSpPr>
          <p:nvPr/>
        </p:nvSpPr>
        <p:spPr>
          <a:xfrm>
            <a:off x="7741920" y="842682"/>
            <a:ext cx="3514418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5. שאלת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Cloze</a:t>
            </a:r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- גרירת מילים  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6640" y="1901810"/>
            <a:ext cx="527304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dirty="0"/>
              <a:t>ניתן להשתמש ברכיב שאלת </a:t>
            </a:r>
            <a:r>
              <a:rPr lang="en-US" dirty="0"/>
              <a:t>Cloze</a:t>
            </a:r>
            <a:r>
              <a:rPr lang="he-IL" dirty="0"/>
              <a:t> בשפות: </a:t>
            </a:r>
            <a:r>
              <a:rPr lang="he-IL" dirty="0" smtClean="0"/>
              <a:t>אנגלית</a:t>
            </a:r>
            <a:r>
              <a:rPr lang="he-IL" dirty="0"/>
              <a:t>/ צרפתית/ ערבית ולשון כסיכום פעיל לנושא או </a:t>
            </a:r>
            <a:r>
              <a:rPr lang="he-IL" dirty="0" err="1"/>
              <a:t>תירגול</a:t>
            </a:r>
            <a:r>
              <a:rPr lang="he-IL" dirty="0"/>
              <a:t>.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he-IL" dirty="0" smtClean="0"/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dirty="0" smtClean="0"/>
              <a:t>מותאם </a:t>
            </a:r>
            <a:r>
              <a:rPr lang="he-IL" dirty="0"/>
              <a:t>לילדים עם לקויות למידה, דרך פעילה לסיכום נושא הדורש הבנת הנקרא</a:t>
            </a:r>
            <a:r>
              <a:rPr lang="he-IL" dirty="0" smtClean="0"/>
              <a:t>.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he-IL" dirty="0"/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dirty="0" err="1" smtClean="0"/>
              <a:t>תירגול</a:t>
            </a:r>
            <a:r>
              <a:rPr lang="he-IL" dirty="0" smtClean="0"/>
              <a:t> מושגים</a:t>
            </a:r>
          </a:p>
          <a:p>
            <a:pPr algn="r" rtl="1"/>
            <a:endParaRPr lang="he-IL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32" y="660400"/>
            <a:ext cx="4210050" cy="50292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קבוצה 9"/>
          <p:cNvGrpSpPr/>
          <p:nvPr/>
        </p:nvGrpSpPr>
        <p:grpSpPr>
          <a:xfrm>
            <a:off x="2656503" y="2551172"/>
            <a:ext cx="4394537" cy="3138428"/>
            <a:chOff x="6110903" y="2876572"/>
            <a:chExt cx="4394537" cy="3138428"/>
          </a:xfrm>
        </p:grpSpPr>
        <p:grpSp>
          <p:nvGrpSpPr>
            <p:cNvPr id="7" name="קבוצה 6"/>
            <p:cNvGrpSpPr/>
            <p:nvPr/>
          </p:nvGrpSpPr>
          <p:grpSpPr>
            <a:xfrm>
              <a:off x="6431280" y="2876572"/>
              <a:ext cx="4074160" cy="1776988"/>
              <a:chOff x="6685280" y="894972"/>
              <a:chExt cx="4074160" cy="1776988"/>
            </a:xfrm>
          </p:grpSpPr>
          <p:sp>
            <p:nvSpPr>
              <p:cNvPr id="11" name="הסבר קווי 1 (גבול וקו אנכי) 10"/>
              <p:cNvSpPr/>
              <p:nvPr/>
            </p:nvSpPr>
            <p:spPr>
              <a:xfrm>
                <a:off x="8703850" y="1798200"/>
                <a:ext cx="2055590" cy="873760"/>
              </a:xfrm>
              <a:prstGeom prst="accentBorderCallout1">
                <a:avLst>
                  <a:gd name="adj1" fmla="val 18750"/>
                  <a:gd name="adj2" fmla="val -8333"/>
                  <a:gd name="adj3" fmla="val -80138"/>
                  <a:gd name="adj4" fmla="val -30893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 rtl="1"/>
                <a:r>
                  <a:rPr lang="he-IL" dirty="0" smtClean="0"/>
                  <a:t>הוספת רכיב גרירה ומיקום מילים </a:t>
                </a:r>
                <a:endParaRPr lang="he-IL" b="1" dirty="0">
                  <a:solidFill>
                    <a:schemeClr val="accent6"/>
                  </a:solidFill>
                </a:endParaRPr>
              </a:p>
              <a:p>
                <a:pPr algn="r"/>
                <a:endParaRPr lang="en-GB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מלבן מעוגל 13"/>
              <p:cNvSpPr/>
              <p:nvPr/>
            </p:nvSpPr>
            <p:spPr>
              <a:xfrm>
                <a:off x="6685280" y="894972"/>
                <a:ext cx="1493520" cy="336242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8" name="קבוצה 7"/>
            <p:cNvGrpSpPr/>
            <p:nvPr/>
          </p:nvGrpSpPr>
          <p:grpSpPr>
            <a:xfrm>
              <a:off x="6110903" y="4970494"/>
              <a:ext cx="4394537" cy="1044506"/>
              <a:chOff x="6342546" y="3568414"/>
              <a:chExt cx="4394537" cy="1044506"/>
            </a:xfrm>
          </p:grpSpPr>
          <p:sp>
            <p:nvSpPr>
              <p:cNvPr id="17" name="הסבר קווי 1 (גבול וקו אנכי) 16"/>
              <p:cNvSpPr/>
              <p:nvPr/>
            </p:nvSpPr>
            <p:spPr>
              <a:xfrm>
                <a:off x="8681493" y="3568414"/>
                <a:ext cx="2055590" cy="639058"/>
              </a:xfrm>
              <a:prstGeom prst="accentBorderCallout1">
                <a:avLst>
                  <a:gd name="adj1" fmla="val 18750"/>
                  <a:gd name="adj2" fmla="val -8333"/>
                  <a:gd name="adj3" fmla="val 114184"/>
                  <a:gd name="adj4" fmla="val -8704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 rtl="1"/>
                <a:r>
                  <a:rPr lang="he-IL" dirty="0" smtClean="0"/>
                  <a:t>לחצו על הוספה </a:t>
                </a:r>
                <a:endParaRPr lang="en-GB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מלבן מעוגל 15"/>
              <p:cNvSpPr/>
              <p:nvPr/>
            </p:nvSpPr>
            <p:spPr>
              <a:xfrm>
                <a:off x="6342546" y="4176040"/>
                <a:ext cx="640753" cy="436880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3894030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4"/>
          <p:cNvSpPr txBox="1">
            <a:spLocks/>
          </p:cNvSpPr>
          <p:nvPr/>
        </p:nvSpPr>
        <p:spPr>
          <a:xfrm>
            <a:off x="6451600" y="842682"/>
            <a:ext cx="4804738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5. שאלת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Cloze</a:t>
            </a:r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- גרירת מילים  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327" y="394970"/>
            <a:ext cx="4238625" cy="485775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קבוצה 9"/>
          <p:cNvGrpSpPr/>
          <p:nvPr/>
        </p:nvGrpSpPr>
        <p:grpSpPr>
          <a:xfrm>
            <a:off x="3256280" y="1829761"/>
            <a:ext cx="7564120" cy="2427278"/>
            <a:chOff x="3063240" y="2019142"/>
            <a:chExt cx="7564120" cy="2427278"/>
          </a:xfrm>
        </p:grpSpPr>
        <p:grpSp>
          <p:nvGrpSpPr>
            <p:cNvPr id="7" name="קבוצה 6"/>
            <p:cNvGrpSpPr/>
            <p:nvPr/>
          </p:nvGrpSpPr>
          <p:grpSpPr>
            <a:xfrm>
              <a:off x="3063240" y="2019142"/>
              <a:ext cx="7564120" cy="873760"/>
              <a:chOff x="3317240" y="37542"/>
              <a:chExt cx="7564120" cy="873760"/>
            </a:xfrm>
          </p:grpSpPr>
          <p:sp>
            <p:nvSpPr>
              <p:cNvPr id="11" name="הסבר קווי 1 (גבול וקו אנכי) 10"/>
              <p:cNvSpPr/>
              <p:nvPr/>
            </p:nvSpPr>
            <p:spPr>
              <a:xfrm>
                <a:off x="7284720" y="37542"/>
                <a:ext cx="3596640" cy="873760"/>
              </a:xfrm>
              <a:prstGeom prst="accentBorderCallout1">
                <a:avLst>
                  <a:gd name="adj1" fmla="val 18750"/>
                  <a:gd name="adj2" fmla="val -8333"/>
                  <a:gd name="adj3" fmla="val 23350"/>
                  <a:gd name="adj4" fmla="val -8001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 rtl="1"/>
                <a:r>
                  <a:rPr lang="he-IL" dirty="0" smtClean="0"/>
                  <a:t>הוספת שם השאלה</a:t>
                </a:r>
                <a:endParaRPr lang="he-IL" b="1" dirty="0">
                  <a:solidFill>
                    <a:schemeClr val="accent6"/>
                  </a:solidFill>
                </a:endParaRPr>
              </a:p>
              <a:p>
                <a:pPr algn="r"/>
                <a:endParaRPr lang="en-GB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מלבן מעוגל 13"/>
              <p:cNvSpPr/>
              <p:nvPr/>
            </p:nvSpPr>
            <p:spPr>
              <a:xfrm>
                <a:off x="3317240" y="138180"/>
                <a:ext cx="1493520" cy="336242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8" name="קבוצה 7"/>
            <p:cNvGrpSpPr/>
            <p:nvPr/>
          </p:nvGrpSpPr>
          <p:grpSpPr>
            <a:xfrm>
              <a:off x="3210561" y="2674461"/>
              <a:ext cx="7416799" cy="1771959"/>
              <a:chOff x="3442204" y="1272381"/>
              <a:chExt cx="7416799" cy="1771959"/>
            </a:xfrm>
          </p:grpSpPr>
          <p:sp>
            <p:nvSpPr>
              <p:cNvPr id="17" name="הסבר קווי 1 (גבול וקו אנכי) 16"/>
              <p:cNvSpPr/>
              <p:nvPr/>
            </p:nvSpPr>
            <p:spPr>
              <a:xfrm>
                <a:off x="7130283" y="2170579"/>
                <a:ext cx="3728720" cy="873761"/>
              </a:xfrm>
              <a:prstGeom prst="accentBorderCallout1">
                <a:avLst>
                  <a:gd name="adj1" fmla="val 18750"/>
                  <a:gd name="adj2" fmla="val -8333"/>
                  <a:gd name="adj3" fmla="val -11557"/>
                  <a:gd name="adj4" fmla="val -74184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 rtl="1"/>
                <a:r>
                  <a:rPr lang="he-IL" dirty="0" smtClean="0"/>
                  <a:t>תוכן הטקסט להוספה.</a:t>
                </a:r>
              </a:p>
              <a:p>
                <a:pPr algn="r" rtl="1"/>
                <a:r>
                  <a:rPr lang="he-IL" dirty="0" smtClean="0"/>
                  <a:t>היכן שחסרה מילה נוסיף סוגריים מרובעים כפולים </a:t>
                </a:r>
                <a:r>
                  <a:rPr lang="he-IL" b="1" dirty="0"/>
                  <a:t>[[2]]</a:t>
                </a:r>
                <a:r>
                  <a:rPr lang="he-IL" dirty="0"/>
                  <a:t> </a:t>
                </a:r>
                <a:r>
                  <a:rPr lang="he-IL" dirty="0" smtClean="0"/>
                  <a:t> עם מספר לפי הסדר  </a:t>
                </a:r>
              </a:p>
              <a:p>
                <a:pPr algn="r" rtl="1"/>
                <a:endParaRPr lang="en-GB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מלבן מעוגל 15"/>
              <p:cNvSpPr/>
              <p:nvPr/>
            </p:nvSpPr>
            <p:spPr>
              <a:xfrm>
                <a:off x="3442204" y="1272381"/>
                <a:ext cx="1346200" cy="898199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39709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4"/>
          <p:cNvSpPr txBox="1">
            <a:spLocks/>
          </p:cNvSpPr>
          <p:nvPr/>
        </p:nvSpPr>
        <p:spPr>
          <a:xfrm>
            <a:off x="6451600" y="842682"/>
            <a:ext cx="4804738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5. שאלת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Cloze</a:t>
            </a:r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- גרירת מילים  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004" y="0"/>
            <a:ext cx="4240776" cy="637819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קבוצה 9"/>
          <p:cNvGrpSpPr/>
          <p:nvPr/>
        </p:nvGrpSpPr>
        <p:grpSpPr>
          <a:xfrm>
            <a:off x="3119632" y="834943"/>
            <a:ext cx="7700768" cy="4966416"/>
            <a:chOff x="2926592" y="1024324"/>
            <a:chExt cx="7700768" cy="4966416"/>
          </a:xfrm>
        </p:grpSpPr>
        <p:grpSp>
          <p:nvGrpSpPr>
            <p:cNvPr id="7" name="קבוצה 6"/>
            <p:cNvGrpSpPr/>
            <p:nvPr/>
          </p:nvGrpSpPr>
          <p:grpSpPr>
            <a:xfrm>
              <a:off x="2926592" y="1024324"/>
              <a:ext cx="7700768" cy="1868578"/>
              <a:chOff x="3180592" y="-957276"/>
              <a:chExt cx="7700768" cy="1868578"/>
            </a:xfrm>
          </p:grpSpPr>
          <p:sp>
            <p:nvSpPr>
              <p:cNvPr id="11" name="הסבר קווי 1 (גבול וקו אנכי) 10"/>
              <p:cNvSpPr/>
              <p:nvPr/>
            </p:nvSpPr>
            <p:spPr>
              <a:xfrm>
                <a:off x="7284720" y="37542"/>
                <a:ext cx="3596640" cy="873760"/>
              </a:xfrm>
              <a:prstGeom prst="accentBorderCallout1">
                <a:avLst>
                  <a:gd name="adj1" fmla="val 18750"/>
                  <a:gd name="adj2" fmla="val -8333"/>
                  <a:gd name="adj3" fmla="val -87115"/>
                  <a:gd name="adj4" fmla="val -6843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 rtl="1"/>
                <a:r>
                  <a:rPr lang="he-IL" dirty="0" smtClean="0"/>
                  <a:t>הוספת המילה לפי המספור החסר במשפטים שרשמנו קודם </a:t>
                </a:r>
                <a:endParaRPr lang="he-IL" b="1" dirty="0">
                  <a:solidFill>
                    <a:schemeClr val="accent6"/>
                  </a:solidFill>
                </a:endParaRPr>
              </a:p>
              <a:p>
                <a:pPr algn="r"/>
                <a:endParaRPr lang="en-GB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מלבן מעוגל 13"/>
              <p:cNvSpPr/>
              <p:nvPr/>
            </p:nvSpPr>
            <p:spPr>
              <a:xfrm>
                <a:off x="3180592" y="-957276"/>
                <a:ext cx="1493520" cy="336242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7" name="הסבר קווי 1 (גבול וקו אנכי) 16"/>
            <p:cNvSpPr/>
            <p:nvPr/>
          </p:nvSpPr>
          <p:spPr>
            <a:xfrm>
              <a:off x="7147560" y="5116979"/>
              <a:ext cx="1701800" cy="873761"/>
            </a:xfrm>
            <a:prstGeom prst="accentBorderCallout1">
              <a:avLst>
                <a:gd name="adj1" fmla="val 18750"/>
                <a:gd name="adj2" fmla="val -8333"/>
                <a:gd name="adj3" fmla="val 65187"/>
                <a:gd name="adj4" fmla="val -1581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he-IL" dirty="0"/>
                <a:t>שמירה </a:t>
              </a:r>
              <a:endParaRPr lang="en-GB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178139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יצירת בוחן 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" name="שמע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24" y="2277035"/>
            <a:ext cx="2662923" cy="3899989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8" name="קבוצה 17"/>
          <p:cNvGrpSpPr/>
          <p:nvPr/>
        </p:nvGrpSpPr>
        <p:grpSpPr>
          <a:xfrm>
            <a:off x="79057" y="928189"/>
            <a:ext cx="11377402" cy="1180782"/>
            <a:chOff x="79057" y="928189"/>
            <a:chExt cx="11377402" cy="1180782"/>
          </a:xfrm>
        </p:grpSpPr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7" y="928189"/>
              <a:ext cx="7305675" cy="1143000"/>
            </a:xfrm>
            <a:prstGeom prst="rect">
              <a:avLst/>
            </a:prstGeom>
            <a:ln w="95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הסבר קווי 1 (גבול וקו אנכי) 5"/>
            <p:cNvSpPr/>
            <p:nvPr/>
          </p:nvSpPr>
          <p:spPr>
            <a:xfrm>
              <a:off x="8427679" y="1621590"/>
              <a:ext cx="3028780" cy="487381"/>
            </a:xfrm>
            <a:prstGeom prst="accentBorderCallout1">
              <a:avLst>
                <a:gd name="adj1" fmla="val 18750"/>
                <a:gd name="adj2" fmla="val -8333"/>
                <a:gd name="adj3" fmla="val -29908"/>
                <a:gd name="adj4" fmla="val -5515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e-IL" b="1" dirty="0" smtClean="0">
                  <a:solidFill>
                    <a:schemeClr val="accent6">
                      <a:lumMod val="75000"/>
                    </a:schemeClr>
                  </a:solidFill>
                </a:rPr>
                <a:t>הוספת משאב </a:t>
              </a:r>
              <a:r>
                <a:rPr lang="he-IL" dirty="0" smtClean="0"/>
                <a:t>ביחידת ההוראה </a:t>
              </a:r>
              <a:endParaRPr lang="en-GB" sz="3200" b="1" dirty="0"/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224118" y="1621590"/>
              <a:ext cx="1629205" cy="260997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7" name="קבוצה 16"/>
          <p:cNvGrpSpPr/>
          <p:nvPr/>
        </p:nvGrpSpPr>
        <p:grpSpPr>
          <a:xfrm>
            <a:off x="1963274" y="3088770"/>
            <a:ext cx="9493185" cy="487381"/>
            <a:chOff x="1963274" y="3088770"/>
            <a:chExt cx="9493185" cy="487381"/>
          </a:xfrm>
        </p:grpSpPr>
        <p:sp>
          <p:nvSpPr>
            <p:cNvPr id="11" name="מלבן מעוגל 10"/>
            <p:cNvSpPr/>
            <p:nvPr/>
          </p:nvSpPr>
          <p:spPr>
            <a:xfrm>
              <a:off x="1963274" y="3211948"/>
              <a:ext cx="1270614" cy="241026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הסבר קווי 1 (גבול וקו אנכי) 12"/>
            <p:cNvSpPr/>
            <p:nvPr/>
          </p:nvSpPr>
          <p:spPr>
            <a:xfrm>
              <a:off x="8427679" y="3088770"/>
              <a:ext cx="3028780" cy="487381"/>
            </a:xfrm>
            <a:prstGeom prst="accentBorderCallout1">
              <a:avLst>
                <a:gd name="adj1" fmla="val 18750"/>
                <a:gd name="adj2" fmla="val -8333"/>
                <a:gd name="adj3" fmla="val 58381"/>
                <a:gd name="adj4" fmla="val -17295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e-IL" b="1" dirty="0" smtClean="0">
                  <a:solidFill>
                    <a:schemeClr val="accent6">
                      <a:lumMod val="75000"/>
                    </a:schemeClr>
                  </a:solidFill>
                </a:rPr>
                <a:t>בחירה ברכיב בוחן</a:t>
              </a:r>
              <a:endParaRPr lang="en-GB" sz="3200" b="1" dirty="0"/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1670585" y="4935837"/>
            <a:ext cx="9785874" cy="1217176"/>
            <a:chOff x="1670585" y="4935837"/>
            <a:chExt cx="9785874" cy="1217176"/>
          </a:xfrm>
        </p:grpSpPr>
        <p:sp>
          <p:nvSpPr>
            <p:cNvPr id="14" name="הסבר קווי 1 (גבול וקו אנכי) 13"/>
            <p:cNvSpPr/>
            <p:nvPr/>
          </p:nvSpPr>
          <p:spPr>
            <a:xfrm>
              <a:off x="8427679" y="4935837"/>
              <a:ext cx="3028780" cy="487381"/>
            </a:xfrm>
            <a:prstGeom prst="accentBorderCallout1">
              <a:avLst>
                <a:gd name="adj1" fmla="val 18750"/>
                <a:gd name="adj2" fmla="val -8333"/>
                <a:gd name="adj3" fmla="val 205530"/>
                <a:gd name="adj4" fmla="val -20699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e-IL" dirty="0" smtClean="0"/>
                <a:t>להשלמת הפעולה לחצו</a:t>
              </a:r>
              <a:r>
                <a:rPr lang="he-IL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he-IL" dirty="0"/>
                <a:t>על </a:t>
              </a:r>
              <a:r>
                <a:rPr lang="he-IL" b="1" dirty="0">
                  <a:solidFill>
                    <a:schemeClr val="accent6">
                      <a:lumMod val="75000"/>
                    </a:schemeClr>
                  </a:solidFill>
                </a:rPr>
                <a:t>הוספה</a:t>
              </a:r>
              <a:r>
                <a:rPr lang="he-IL" dirty="0"/>
                <a:t> </a:t>
              </a:r>
              <a:endParaRPr lang="en-GB" dirty="0"/>
            </a:p>
          </p:txBody>
        </p:sp>
        <p:sp>
          <p:nvSpPr>
            <p:cNvPr id="15" name="מלבן מעוגל 14"/>
            <p:cNvSpPr/>
            <p:nvPr/>
          </p:nvSpPr>
          <p:spPr>
            <a:xfrm>
              <a:off x="1670585" y="5911987"/>
              <a:ext cx="642309" cy="241026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664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42" y="1116617"/>
            <a:ext cx="5249714" cy="469189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שם הבוחן והגדרות 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" name="שמע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grpSp>
        <p:nvGrpSpPr>
          <p:cNvPr id="22" name="קבוצה 21"/>
          <p:cNvGrpSpPr/>
          <p:nvPr/>
        </p:nvGrpSpPr>
        <p:grpSpPr>
          <a:xfrm>
            <a:off x="2913529" y="1757832"/>
            <a:ext cx="8342809" cy="487381"/>
            <a:chOff x="2913529" y="1757832"/>
            <a:chExt cx="8342809" cy="487381"/>
          </a:xfrm>
        </p:grpSpPr>
        <p:sp>
          <p:nvSpPr>
            <p:cNvPr id="6" name="הסבר קווי 1 (גבול וקו אנכי) 5"/>
            <p:cNvSpPr/>
            <p:nvPr/>
          </p:nvSpPr>
          <p:spPr>
            <a:xfrm>
              <a:off x="7772400" y="1757832"/>
              <a:ext cx="3483938" cy="487381"/>
            </a:xfrm>
            <a:prstGeom prst="accentBorderCallout1">
              <a:avLst>
                <a:gd name="adj1" fmla="val 18750"/>
                <a:gd name="adj2" fmla="val -8333"/>
                <a:gd name="adj3" fmla="val 39987"/>
                <a:gd name="adj4" fmla="val -7912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e-IL" b="1" dirty="0" smtClean="0">
                  <a:solidFill>
                    <a:schemeClr val="accent6">
                      <a:lumMod val="75000"/>
                    </a:schemeClr>
                  </a:solidFill>
                </a:rPr>
                <a:t>הוספת שם הבוחן/ נושא</a:t>
              </a:r>
              <a:endParaRPr lang="en-GB" sz="3200" b="1" dirty="0"/>
            </a:p>
          </p:txBody>
        </p:sp>
        <p:sp>
          <p:nvSpPr>
            <p:cNvPr id="19" name="מלבן מעוגל 18"/>
            <p:cNvSpPr/>
            <p:nvPr/>
          </p:nvSpPr>
          <p:spPr>
            <a:xfrm>
              <a:off x="2913529" y="1864659"/>
              <a:ext cx="1909483" cy="257376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4536141" y="2237915"/>
            <a:ext cx="6694454" cy="691599"/>
            <a:chOff x="4536141" y="2237915"/>
            <a:chExt cx="6694454" cy="691599"/>
          </a:xfrm>
        </p:grpSpPr>
        <p:sp>
          <p:nvSpPr>
            <p:cNvPr id="14" name="הסבר קווי 1 (גבול וקו אנכי) 13"/>
            <p:cNvSpPr/>
            <p:nvPr/>
          </p:nvSpPr>
          <p:spPr>
            <a:xfrm>
              <a:off x="7798142" y="2442133"/>
              <a:ext cx="3432453" cy="487381"/>
            </a:xfrm>
            <a:prstGeom prst="accentBorderCallout1">
              <a:avLst>
                <a:gd name="adj1" fmla="val 18750"/>
                <a:gd name="adj2" fmla="val -8333"/>
                <a:gd name="adj3" fmla="val -9676"/>
                <a:gd name="adj4" fmla="val -9050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e-IL" dirty="0" smtClean="0"/>
                <a:t>סרגל כלים הניתן להרחבה </a:t>
              </a:r>
              <a:endParaRPr lang="en-GB" dirty="0"/>
            </a:p>
          </p:txBody>
        </p:sp>
        <p:sp>
          <p:nvSpPr>
            <p:cNvPr id="20" name="מלבן מעוגל 19"/>
            <p:cNvSpPr/>
            <p:nvPr/>
          </p:nvSpPr>
          <p:spPr>
            <a:xfrm>
              <a:off x="4536141" y="2237915"/>
              <a:ext cx="286871" cy="249090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1" name="הסבר קווי 1 (גבול וקו אנכי) 20"/>
          <p:cNvSpPr/>
          <p:nvPr/>
        </p:nvSpPr>
        <p:spPr>
          <a:xfrm>
            <a:off x="7772400" y="3218872"/>
            <a:ext cx="3432453" cy="487381"/>
          </a:xfrm>
          <a:prstGeom prst="accentBorderCallout1">
            <a:avLst>
              <a:gd name="adj1" fmla="val 18750"/>
              <a:gd name="adj2" fmla="val -8333"/>
              <a:gd name="adj3" fmla="val -74054"/>
              <a:gd name="adj4" fmla="val -923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dirty="0" smtClean="0"/>
              <a:t>כתיבת הוראות כלליות לבוחן </a:t>
            </a:r>
            <a:endParaRPr lang="en-GB" dirty="0"/>
          </a:p>
        </p:txBody>
      </p:sp>
      <p:grpSp>
        <p:nvGrpSpPr>
          <p:cNvPr id="8" name="קבוצה 7"/>
          <p:cNvGrpSpPr/>
          <p:nvPr/>
        </p:nvGrpSpPr>
        <p:grpSpPr>
          <a:xfrm>
            <a:off x="5498356" y="3871993"/>
            <a:ext cx="5706497" cy="1905653"/>
            <a:chOff x="5498356" y="3871993"/>
            <a:chExt cx="5706497" cy="1905653"/>
          </a:xfrm>
        </p:grpSpPr>
        <p:sp>
          <p:nvSpPr>
            <p:cNvPr id="13" name="הסבר קווי 1 (גבול וקו אנכי) 12"/>
            <p:cNvSpPr/>
            <p:nvPr/>
          </p:nvSpPr>
          <p:spPr>
            <a:xfrm>
              <a:off x="8176073" y="4098579"/>
              <a:ext cx="3028780" cy="487381"/>
            </a:xfrm>
            <a:prstGeom prst="accentBorderCallout1">
              <a:avLst>
                <a:gd name="adj1" fmla="val 18750"/>
                <a:gd name="adj2" fmla="val -8333"/>
                <a:gd name="adj3" fmla="val 23433"/>
                <a:gd name="adj4" fmla="val -7468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e-IL" b="1" dirty="0" smtClean="0">
                  <a:solidFill>
                    <a:schemeClr val="accent6">
                      <a:lumMod val="75000"/>
                    </a:schemeClr>
                  </a:solidFill>
                </a:rPr>
                <a:t>הגדרות</a:t>
              </a:r>
              <a:endParaRPr lang="en-GB" sz="3200" b="1" dirty="0"/>
            </a:p>
          </p:txBody>
        </p:sp>
        <p:sp>
          <p:nvSpPr>
            <p:cNvPr id="7" name="סוגר מסולסל ימני 6"/>
            <p:cNvSpPr/>
            <p:nvPr/>
          </p:nvSpPr>
          <p:spPr>
            <a:xfrm>
              <a:off x="5498356" y="3871993"/>
              <a:ext cx="627530" cy="1905653"/>
            </a:xfrm>
            <a:prstGeom prst="rightBrac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5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הגדרות &gt; תזמון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37613"/>
          <a:stretch/>
        </p:blipFill>
        <p:spPr>
          <a:xfrm>
            <a:off x="161366" y="1320395"/>
            <a:ext cx="5199530" cy="348615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הסבר קווי 1 (גבול וקו אנכי) 13"/>
          <p:cNvSpPr/>
          <p:nvPr/>
        </p:nvSpPr>
        <p:spPr>
          <a:xfrm>
            <a:off x="7772400" y="1676943"/>
            <a:ext cx="3432453" cy="487381"/>
          </a:xfrm>
          <a:prstGeom prst="accentBorderCallout1">
            <a:avLst>
              <a:gd name="adj1" fmla="val 18750"/>
              <a:gd name="adj2" fmla="val -8333"/>
              <a:gd name="adj3" fmla="val 172421"/>
              <a:gd name="adj4" fmla="val -8711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dirty="0" smtClean="0"/>
              <a:t>הגדרת תאריך ושעה לתחילת הבוחן וסיומו </a:t>
            </a:r>
            <a:endParaRPr lang="en-GB" dirty="0"/>
          </a:p>
        </p:txBody>
      </p:sp>
      <p:sp>
        <p:nvSpPr>
          <p:cNvPr id="13" name="הסבר קווי 1 (גבול וקו אנכי) 12"/>
          <p:cNvSpPr/>
          <p:nvPr/>
        </p:nvSpPr>
        <p:spPr>
          <a:xfrm>
            <a:off x="8176073" y="4053755"/>
            <a:ext cx="3028780" cy="487381"/>
          </a:xfrm>
          <a:prstGeom prst="accentBorderCallout1">
            <a:avLst>
              <a:gd name="adj1" fmla="val 18750"/>
              <a:gd name="adj2" fmla="val -8333"/>
              <a:gd name="adj3" fmla="val 109883"/>
              <a:gd name="adj4" fmla="val -1054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dirty="0"/>
              <a:t>הארכת זמן פעילות הבוחן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43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הגדרות &gt; ציונים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37613"/>
          <a:stretch/>
        </p:blipFill>
        <p:spPr>
          <a:xfrm>
            <a:off x="161366" y="1320395"/>
            <a:ext cx="5199530" cy="348615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הסבר קווי 1 (גבול וקו אנכי) 13"/>
          <p:cNvSpPr/>
          <p:nvPr/>
        </p:nvSpPr>
        <p:spPr>
          <a:xfrm>
            <a:off x="7772400" y="1676943"/>
            <a:ext cx="3432453" cy="487381"/>
          </a:xfrm>
          <a:prstGeom prst="accentBorderCallout1">
            <a:avLst>
              <a:gd name="adj1" fmla="val 18750"/>
              <a:gd name="adj2" fmla="val -8333"/>
              <a:gd name="adj3" fmla="val 172421"/>
              <a:gd name="adj4" fmla="val -8711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dirty="0" smtClean="0"/>
              <a:t>הגדרת תאריך ושעה לתחילת הבוחן וסיומו </a:t>
            </a:r>
            <a:endParaRPr lang="en-GB" dirty="0"/>
          </a:p>
        </p:txBody>
      </p:sp>
      <p:sp>
        <p:nvSpPr>
          <p:cNvPr id="13" name="הסבר קווי 1 (גבול וקו אנכי) 12"/>
          <p:cNvSpPr/>
          <p:nvPr/>
        </p:nvSpPr>
        <p:spPr>
          <a:xfrm>
            <a:off x="8176073" y="4053755"/>
            <a:ext cx="3028780" cy="487381"/>
          </a:xfrm>
          <a:prstGeom prst="accentBorderCallout1">
            <a:avLst>
              <a:gd name="adj1" fmla="val 18750"/>
              <a:gd name="adj2" fmla="val -8333"/>
              <a:gd name="adj3" fmla="val 109883"/>
              <a:gd name="adj4" fmla="val -1054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dirty="0"/>
              <a:t>הארכת זמן פעילות הבוחן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5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הגדרות &gt; ציונים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9" y="1350869"/>
            <a:ext cx="4572000" cy="360045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הסבר קווי 1 (גבול וקו אנכי) 13"/>
          <p:cNvSpPr/>
          <p:nvPr/>
        </p:nvSpPr>
        <p:spPr>
          <a:xfrm>
            <a:off x="7974236" y="1769173"/>
            <a:ext cx="3028780" cy="487381"/>
          </a:xfrm>
          <a:prstGeom prst="accentBorderCallout1">
            <a:avLst>
              <a:gd name="adj1" fmla="val 18750"/>
              <a:gd name="adj2" fmla="val -8333"/>
              <a:gd name="adj3" fmla="val 258871"/>
              <a:gd name="adj4" fmla="val -1192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dirty="0" smtClean="0"/>
              <a:t>הגדרת ציון עובר</a:t>
            </a:r>
            <a:endParaRPr lang="en-GB" dirty="0"/>
          </a:p>
        </p:txBody>
      </p:sp>
      <p:sp>
        <p:nvSpPr>
          <p:cNvPr id="7" name="הסבר קווי 1 (גבול וקו אנכי) 6"/>
          <p:cNvSpPr/>
          <p:nvPr/>
        </p:nvSpPr>
        <p:spPr>
          <a:xfrm>
            <a:off x="7974236" y="4707627"/>
            <a:ext cx="3028780" cy="487381"/>
          </a:xfrm>
          <a:prstGeom prst="accentBorderCallout1">
            <a:avLst>
              <a:gd name="adj1" fmla="val 18750"/>
              <a:gd name="adj2" fmla="val -8333"/>
              <a:gd name="adj3" fmla="val -18872"/>
              <a:gd name="adj4" fmla="val -1102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dirty="0" smtClean="0"/>
              <a:t>הגדרת ציון שיקבע לאחר מספר ניסיונות </a:t>
            </a:r>
            <a:endParaRPr lang="en-GB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/>
          <a:srcRect l="76942" t="36379" r="18857" b="48941"/>
          <a:stretch/>
        </p:blipFill>
        <p:spPr>
          <a:xfrm>
            <a:off x="2303930" y="4271078"/>
            <a:ext cx="1246094" cy="1360481"/>
          </a:xfrm>
          <a:prstGeom prst="rect">
            <a:avLst/>
          </a:prstGeom>
        </p:spPr>
      </p:pic>
      <p:sp>
        <p:nvSpPr>
          <p:cNvPr id="13" name="הסבר קווי 1 (גבול וקו אנכי) 12"/>
          <p:cNvSpPr/>
          <p:nvPr/>
        </p:nvSpPr>
        <p:spPr>
          <a:xfrm>
            <a:off x="7974236" y="2738114"/>
            <a:ext cx="3028780" cy="1532964"/>
          </a:xfrm>
          <a:prstGeom prst="accentBorderCallout1">
            <a:avLst>
              <a:gd name="adj1" fmla="val 18750"/>
              <a:gd name="adj2" fmla="val -8333"/>
              <a:gd name="adj3" fmla="val 76108"/>
              <a:gd name="adj4" fmla="val -1054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dirty="0" smtClean="0"/>
              <a:t>מספר ניסיונות לביצוע השאלון. </a:t>
            </a:r>
          </a:p>
          <a:p>
            <a:pPr algn="r"/>
            <a:r>
              <a:rPr lang="he-IL" dirty="0" smtClean="0"/>
              <a:t>במידה וזה מבחן לבדיקת ידע נגביל </a:t>
            </a:r>
            <a:r>
              <a:rPr lang="he-IL" b="1" dirty="0" smtClean="0">
                <a:solidFill>
                  <a:schemeClr val="accent3">
                    <a:lumMod val="75000"/>
                  </a:schemeClr>
                </a:solidFill>
              </a:rPr>
              <a:t>לפעם אחת.</a:t>
            </a:r>
          </a:p>
          <a:p>
            <a:pPr algn="r"/>
            <a:r>
              <a:rPr lang="he-IL" dirty="0" smtClean="0"/>
              <a:t>אם נרצה שיתרגלו חומר נאפשר </a:t>
            </a:r>
            <a:r>
              <a:rPr lang="he-IL" b="1" dirty="0" smtClean="0">
                <a:solidFill>
                  <a:schemeClr val="accent3">
                    <a:lumMod val="75000"/>
                  </a:schemeClr>
                </a:solidFill>
              </a:rPr>
              <a:t>מספר ניסיונות - </a:t>
            </a:r>
            <a:r>
              <a:rPr lang="he-IL" dirty="0"/>
              <a:t>על מנת לעודד אותם  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0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סוגי שאלות 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3" name="הסבר קווי 1 (גבול וקו אנכי) 12"/>
          <p:cNvSpPr/>
          <p:nvPr/>
        </p:nvSpPr>
        <p:spPr>
          <a:xfrm>
            <a:off x="8286206" y="3021107"/>
            <a:ext cx="2833352" cy="1258936"/>
          </a:xfrm>
          <a:prstGeom prst="accentBorderCallout1">
            <a:avLst>
              <a:gd name="adj1" fmla="val 18750"/>
              <a:gd name="adj2" fmla="val -8333"/>
              <a:gd name="adj3" fmla="val 27993"/>
              <a:gd name="adj4" fmla="val -1175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dirty="0" smtClean="0"/>
              <a:t>חשוב כאשר התלמידים יושבים ליד מחשבים אחד ליד השני 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30" y="1290143"/>
            <a:ext cx="4730662" cy="318712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הסבר קווי 1 (גבול וקו אנכי) 10"/>
          <p:cNvSpPr/>
          <p:nvPr/>
        </p:nvSpPr>
        <p:spPr>
          <a:xfrm>
            <a:off x="8286206" y="1661602"/>
            <a:ext cx="2833352" cy="1132266"/>
          </a:xfrm>
          <a:prstGeom prst="accentBorderCallout1">
            <a:avLst>
              <a:gd name="adj1" fmla="val 18750"/>
              <a:gd name="adj2" fmla="val -8333"/>
              <a:gd name="adj3" fmla="val 31051"/>
              <a:gd name="adj4" fmla="val -1289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he-IL" dirty="0"/>
              <a:t>כמה שאלות בכל דף? </a:t>
            </a:r>
          </a:p>
          <a:p>
            <a:pPr algn="r" rtl="1"/>
            <a:r>
              <a:rPr lang="he-IL" dirty="0"/>
              <a:t>מומלץ לא לתת יותר מ- 5 שאלות בעמוד. </a:t>
            </a:r>
          </a:p>
          <a:p>
            <a:pPr algn="r"/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הסבר קווי 1 (גבול וקו אנכי) 6"/>
          <p:cNvSpPr/>
          <p:nvPr/>
        </p:nvSpPr>
        <p:spPr>
          <a:xfrm>
            <a:off x="5785403" y="4475301"/>
            <a:ext cx="5208649" cy="1681486"/>
          </a:xfrm>
          <a:prstGeom prst="accentBorderCallout1">
            <a:avLst>
              <a:gd name="adj1" fmla="val 18750"/>
              <a:gd name="adj2" fmla="val -8333"/>
              <a:gd name="adj3" fmla="val -25147"/>
              <a:gd name="adj4" fmla="val -42173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e-IL" b="1" dirty="0" smtClean="0"/>
              <a:t>למתקדמים: </a:t>
            </a:r>
            <a:r>
              <a:rPr lang="he-IL" dirty="0" smtClean="0"/>
              <a:t>נושא </a:t>
            </a:r>
            <a:r>
              <a:rPr lang="he-IL" dirty="0" err="1" smtClean="0"/>
              <a:t>המשובים</a:t>
            </a:r>
            <a:r>
              <a:rPr lang="he-IL" dirty="0" smtClean="0"/>
              <a:t> </a:t>
            </a:r>
            <a:endParaRPr lang="en-US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 smtClean="0"/>
              <a:t>מתי לתת משובים, לאחר כל שאלה או בסוף הבוחן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 smtClean="0"/>
              <a:t>כאשר המטרה היא </a:t>
            </a:r>
            <a:r>
              <a:rPr lang="he-IL" dirty="0" err="1" smtClean="0"/>
              <a:t>תירגול</a:t>
            </a:r>
            <a:r>
              <a:rPr lang="he-IL" dirty="0" smtClean="0"/>
              <a:t> הבוחן יהיה בלתי מוגבל לאפשרויות מענה ומס' הניסיונות.  </a:t>
            </a:r>
            <a:endParaRPr lang="he-IL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he-IL" dirty="0" smtClean="0"/>
          </a:p>
        </p:txBody>
      </p:sp>
      <p:grpSp>
        <p:nvGrpSpPr>
          <p:cNvPr id="10" name="קבוצה 9"/>
          <p:cNvGrpSpPr/>
          <p:nvPr/>
        </p:nvGrpSpPr>
        <p:grpSpPr>
          <a:xfrm>
            <a:off x="179294" y="4823011"/>
            <a:ext cx="5026383" cy="1402372"/>
            <a:chOff x="179294" y="4823011"/>
            <a:chExt cx="5026383" cy="1402372"/>
          </a:xfrm>
        </p:grpSpPr>
        <p:pic>
          <p:nvPicPr>
            <p:cNvPr id="9" name="תמונה 8"/>
            <p:cNvPicPr>
              <a:picLocks noChangeAspect="1"/>
            </p:cNvPicPr>
            <p:nvPr/>
          </p:nvPicPr>
          <p:blipFill rotWithShape="1">
            <a:blip r:embed="rId5"/>
            <a:srcRect l="22025" t="32585" r="6638" b="17022"/>
            <a:stretch/>
          </p:blipFill>
          <p:spPr>
            <a:xfrm>
              <a:off x="179294" y="4823011"/>
              <a:ext cx="3200400" cy="609600"/>
            </a:xfrm>
            <a:prstGeom prst="rect">
              <a:avLst/>
            </a:prstGeom>
            <a:ln w="952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הסבר קווי 1 (גבול וקו אנכי) 14"/>
            <p:cNvSpPr/>
            <p:nvPr/>
          </p:nvSpPr>
          <p:spPr>
            <a:xfrm>
              <a:off x="3666565" y="5432611"/>
              <a:ext cx="1539112" cy="792772"/>
            </a:xfrm>
            <a:prstGeom prst="accentBorderCallout1">
              <a:avLst>
                <a:gd name="adj1" fmla="val 18750"/>
                <a:gd name="adj2" fmla="val -8333"/>
                <a:gd name="adj3" fmla="val -18370"/>
                <a:gd name="adj4" fmla="val -12217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he-IL" b="1" dirty="0" smtClean="0">
                  <a:solidFill>
                    <a:schemeClr val="accent3">
                      <a:lumMod val="75000"/>
                    </a:schemeClr>
                  </a:solidFill>
                </a:rPr>
                <a:t>לסיום לשמור </a:t>
              </a:r>
              <a:endParaRPr lang="en-GB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023811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1558074"/>
            <a:ext cx="7630770" cy="129847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כותרת 4"/>
          <p:cNvSpPr txBox="1">
            <a:spLocks/>
          </p:cNvSpPr>
          <p:nvPr/>
        </p:nvSpPr>
        <p:spPr>
          <a:xfrm>
            <a:off x="740738" y="842682"/>
            <a:ext cx="10515600" cy="6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u="none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32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הוספת השאלות בבוחן 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1" name="הסבר קווי 1 (גבול וקו אנכי) 10"/>
          <p:cNvSpPr/>
          <p:nvPr/>
        </p:nvSpPr>
        <p:spPr>
          <a:xfrm>
            <a:off x="8286206" y="1661602"/>
            <a:ext cx="2833352" cy="974022"/>
          </a:xfrm>
          <a:prstGeom prst="accentBorderCallout1">
            <a:avLst>
              <a:gd name="adj1" fmla="val 18750"/>
              <a:gd name="adj2" fmla="val -8333"/>
              <a:gd name="adj3" fmla="val 27370"/>
              <a:gd name="adj4" fmla="val -434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he-IL" dirty="0" smtClean="0"/>
              <a:t>חוזרים לדף לאחר שמירת ההגדרות ולוחצים על המבחן </a:t>
            </a:r>
            <a:endParaRPr lang="he-IL" dirty="0"/>
          </a:p>
          <a:p>
            <a:pPr algn="r"/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95" y="3163421"/>
            <a:ext cx="7372350" cy="20193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הסבר קווי 1 (גבול וקו אנכי) 12"/>
          <p:cNvSpPr/>
          <p:nvPr/>
        </p:nvSpPr>
        <p:spPr>
          <a:xfrm>
            <a:off x="8286206" y="3021107"/>
            <a:ext cx="2833352" cy="717175"/>
          </a:xfrm>
          <a:prstGeom prst="accentBorderCallout1">
            <a:avLst>
              <a:gd name="adj1" fmla="val 18750"/>
              <a:gd name="adj2" fmla="val -8333"/>
              <a:gd name="adj3" fmla="val 214330"/>
              <a:gd name="adj4" fmla="val -1415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he-IL" dirty="0" smtClean="0"/>
              <a:t>עריכת השאלות בבוחן 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61528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4705"/>
    </mc:Choice>
    <mc:Fallback xmlns="">
      <p:transition spd="slow" advTm="6470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7"/>
</p:tagLst>
</file>

<file path=ppt/theme/theme1.xml><?xml version="1.0" encoding="utf-8"?>
<a:theme xmlns:a="http://schemas.openxmlformats.org/drawingml/2006/main" name="HDOfficeLightV0">
  <a:themeElements>
    <a:clrScheme name="התאמה אישית 2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705C7"/>
      </a:accent1>
      <a:accent2>
        <a:srgbClr val="595959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0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1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2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4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5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6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7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8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19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20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התאמה אישית 2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705C7"/>
    </a:accent1>
    <a:accent2>
      <a:srgbClr val="595959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657</Words>
  <Application>Microsoft Office PowerPoint</Application>
  <PresentationFormat>מסך רחב</PresentationFormat>
  <Paragraphs>139</Paragraphs>
  <Slides>27</Slides>
  <Notes>0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Wingdings 2</vt:lpstr>
      <vt:lpstr>HDOfficeLightV0</vt:lpstr>
      <vt:lpstr>יצירת בוחן</vt:lpstr>
      <vt:lpstr>ההבדל בין בוחן לשאלון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הוספת פקסה מעוצבת</dc:title>
  <dc:creator>Nili Bloch</dc:creator>
  <cp:lastModifiedBy>Support</cp:lastModifiedBy>
  <cp:revision>80</cp:revision>
  <dcterms:created xsi:type="dcterms:W3CDTF">2018-02-01T10:26:11Z</dcterms:created>
  <dcterms:modified xsi:type="dcterms:W3CDTF">2018-03-19T11:43:19Z</dcterms:modified>
</cp:coreProperties>
</file>