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C41A-7417-4BB3-BDAE-550A6660389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7DD1-1B4C-4AF5-93B0-FA8D63321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2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C41A-7417-4BB3-BDAE-550A6660389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7DD1-1B4C-4AF5-93B0-FA8D63321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8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C41A-7417-4BB3-BDAE-550A6660389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7DD1-1B4C-4AF5-93B0-FA8D63321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6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C41A-7417-4BB3-BDAE-550A6660389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7DD1-1B4C-4AF5-93B0-FA8D63321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7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C41A-7417-4BB3-BDAE-550A6660389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7DD1-1B4C-4AF5-93B0-FA8D63321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7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C41A-7417-4BB3-BDAE-550A6660389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7DD1-1B4C-4AF5-93B0-FA8D63321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5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C41A-7417-4BB3-BDAE-550A6660389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7DD1-1B4C-4AF5-93B0-FA8D63321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C41A-7417-4BB3-BDAE-550A6660389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7DD1-1B4C-4AF5-93B0-FA8D63321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8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C41A-7417-4BB3-BDAE-550A6660389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7DD1-1B4C-4AF5-93B0-FA8D63321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0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C41A-7417-4BB3-BDAE-550A6660389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7DD1-1B4C-4AF5-93B0-FA8D63321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1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C41A-7417-4BB3-BDAE-550A6660389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7DD1-1B4C-4AF5-93B0-FA8D63321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8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DC41A-7417-4BB3-BDAE-550A6660389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A7DD1-1B4C-4AF5-93B0-FA8D63321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5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84605" y="397128"/>
            <a:ext cx="49179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חוקי מלחמה 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9992496" y="1252152"/>
            <a:ext cx="1705233" cy="4448432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1600" dirty="0" smtClean="0"/>
              <a:t>נושא החובה:</a:t>
            </a:r>
            <a:r>
              <a:rPr lang="en-US" sz="1600" dirty="0" smtClean="0"/>
              <a:t> </a:t>
            </a:r>
            <a:r>
              <a:rPr lang="he-IL" sz="2000" dirty="0" smtClean="0"/>
              <a:t>חוק</a:t>
            </a:r>
          </a:p>
          <a:p>
            <a:pPr algn="ctr"/>
            <a:endParaRPr lang="he-IL" dirty="0" smtClean="0"/>
          </a:p>
          <a:p>
            <a:pPr algn="ctr"/>
            <a:r>
              <a:rPr lang="he-IL" sz="1200" dirty="0" smtClean="0"/>
              <a:t>חוקי מלחמה נמצאים בדברים כ' ובפרקים נוספים בס"ד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986215" y="2474555"/>
            <a:ext cx="6096000" cy="34901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24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א כִּי-תֵצֵא לַמִּלְחָמָה עַל-אֹיְבֶךָ וְרָאִיתָ סוּס וָרֶכֶב עַם רַב מִמְּךָ--לֹא תִירָא מֵהֶם  כִּי-ה' אֱלֹהֶיךָ עִמָּךְ הַמַּעַלְךָ מֵאֶרֶץ מִצְרָיִם.  ב וְהָיָה כְּקָרָבְכֶם אֶל-הַמִּלְחָמָה וְנִגַּשׁ הַכֹּהֵן וְדִבֶּר אֶל-הָעָם.  ג וְאָמַר אֲלֵהֶם שְׁמַע יִשְׂרָאֵל אַתֶּם קְרֵבִים הַיּוֹם לַמִּלְחָמָה עַל-אֹיְבֵיכֶם אַל-יֵרַךְ לְבַבְכֶם אַל-תִּירְאוּ וְאַל-תַּחְפְּזוּ וְאַל-תַּעַרְצוּ--מִפְּנֵיהֶם.  ד כִּי ה' אֱלֹהֵיכֶם הַהֹלֵךְ עִמָּכֶם--לְהִלָּחֵם לָכֶם עִם-אֹיְבֵיכֶם לְהוֹשִׁיעַ אֶתְכֶם. </a:t>
            </a:r>
            <a:endParaRPr lang="en-US" sz="24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02577" y="1320458"/>
            <a:ext cx="34820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1. נאום לקראת קרב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9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087" y="1647566"/>
            <a:ext cx="4572000" cy="3429000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4975654" y="345988"/>
            <a:ext cx="6005384" cy="2603157"/>
          </a:xfrm>
          <a:prstGeom prst="wedgeEllipseCallout">
            <a:avLst>
              <a:gd name="adj1" fmla="val -54167"/>
              <a:gd name="adj2" fmla="val 625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/>
              <a:t>אַל-יֵרַךְ לְבַבְכֶם אַל-תִּירְאוּ וְאַל-תַּחְפְּזוּ וְאַל-תַּעַרְצוּ--מִפְּנֵיהֶם.  ד כִּי ה' אֱלֹהֵיכֶם הַהֹלֵךְ עִמָּכֶם--לְהִלָּחֵם לָכֶם עִם-אֹיְבֵיכֶם לְהוֹשִׁיעַ אֶתְכֶם. 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56814" y="5331595"/>
            <a:ext cx="7855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הייתם הולכים אחריו לקרב?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81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3929" y="182946"/>
            <a:ext cx="7619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נאומי מנהיגים לקראת קרב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9865" t="50330" r="27229" b="26007"/>
          <a:stretch/>
        </p:blipFill>
        <p:spPr>
          <a:xfrm>
            <a:off x="9597081" y="3237470"/>
            <a:ext cx="1573427" cy="162285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366421" y="2594919"/>
            <a:ext cx="199355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קבוצה א</a:t>
            </a:r>
            <a:endParaRPr lang="en-U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60203" t="59339" r="27229" b="18438"/>
          <a:stretch/>
        </p:blipFill>
        <p:spPr>
          <a:xfrm>
            <a:off x="6771503" y="3336325"/>
            <a:ext cx="1532237" cy="1524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771503" y="2671863"/>
            <a:ext cx="1458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קבוצה ב</a:t>
            </a:r>
            <a:endParaRPr lang="en-U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60338" t="59219" r="27365" b="18078"/>
          <a:stretch/>
        </p:blipFill>
        <p:spPr>
          <a:xfrm>
            <a:off x="3875902" y="3336325"/>
            <a:ext cx="1499287" cy="155695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75902" y="2671863"/>
            <a:ext cx="1406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sz="2800" b="1" dirty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5B9BD5"/>
                  </a:fgClr>
                  <a:bgClr>
                    <a:srgbClr val="5B9BD5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</a:rPr>
              <a:t>קבוצה </a:t>
            </a:r>
            <a:r>
              <a:rPr lang="he-IL" sz="2800" b="1" dirty="0" smtClean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5B9BD5"/>
                  </a:fgClr>
                  <a:bgClr>
                    <a:srgbClr val="5B9BD5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</a:rPr>
              <a:t>ג</a:t>
            </a:r>
            <a:endParaRPr lang="en-US" sz="2800" b="1" dirty="0">
              <a:ln w="12700">
                <a:solidFill>
                  <a:srgbClr val="5B9BD5"/>
                </a:solidFill>
                <a:prstDash val="solid"/>
              </a:ln>
              <a:pattFill prst="pct50">
                <a:fgClr>
                  <a:srgbClr val="5B9BD5"/>
                </a:fgClr>
                <a:bgClr>
                  <a:srgbClr val="5B9BD5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5B9BD5"/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l="59933" t="58739" r="27229" b="18318"/>
          <a:stretch/>
        </p:blipFill>
        <p:spPr>
          <a:xfrm>
            <a:off x="1216339" y="3336325"/>
            <a:ext cx="1565189" cy="157342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216339" y="2671863"/>
            <a:ext cx="1406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sz="2800" b="1" dirty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5B9BD5"/>
                  </a:fgClr>
                  <a:bgClr>
                    <a:srgbClr val="5B9BD5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</a:rPr>
              <a:t>קבוצה </a:t>
            </a:r>
            <a:r>
              <a:rPr lang="he-IL" sz="2800" b="1" dirty="0" smtClean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5B9BD5"/>
                  </a:fgClr>
                  <a:bgClr>
                    <a:srgbClr val="5B9BD5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</a:rPr>
              <a:t>ד</a:t>
            </a:r>
            <a:endParaRPr lang="en-US" sz="2800" b="1" dirty="0">
              <a:ln w="12700">
                <a:solidFill>
                  <a:srgbClr val="5B9BD5"/>
                </a:solidFill>
                <a:prstDash val="solid"/>
              </a:ln>
              <a:pattFill prst="pct50">
                <a:fgClr>
                  <a:srgbClr val="5B9BD5"/>
                </a:fgClr>
                <a:bgClr>
                  <a:srgbClr val="5B9BD5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5B9BD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5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7342" y="273562"/>
            <a:ext cx="47820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מדברים בסמלים</a:t>
            </a:r>
          </a:p>
          <a:p>
            <a:pPr algn="ctr"/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936260" y="1426525"/>
            <a:ext cx="4357816" cy="1202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בסרטון בו צפתה קבוצה א', ישנם סמלים רבים.</a:t>
            </a:r>
          </a:p>
          <a:p>
            <a:pPr algn="ctr"/>
            <a:r>
              <a:rPr lang="he-IL" dirty="0" smtClean="0"/>
              <a:t>התייחסו לסמלים שזיהיתם בסרטון ולסמלים/ סמליות בנאום הכהן שבספר דברים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5601729" y="2743201"/>
            <a:ext cx="3171567" cy="374821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602259" y="2743201"/>
            <a:ext cx="3171567" cy="374821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9654" y="3159897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סמלים בסרטון: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24476" y="3163331"/>
            <a:ext cx="19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סמלים בנאום הכהן: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936260" y="1426525"/>
            <a:ext cx="4357816" cy="12027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בסרטון בו צפתה קבוצה ב', יש התייחסות לדבר ששווה להילחם עליו לצד עידוד.</a:t>
            </a:r>
          </a:p>
          <a:p>
            <a:pPr algn="ctr"/>
            <a:r>
              <a:rPr lang="he-IL" dirty="0" smtClean="0"/>
              <a:t>התייחסו לשני הדברים הללו, גם בסרטון וגם בנאום הכהן.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21457" y="199422"/>
            <a:ext cx="6293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>שווה להילחם על זה?!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6334897" y="2809103"/>
            <a:ext cx="3039762" cy="3674075"/>
          </a:xfrm>
          <a:prstGeom prst="fra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2541372" y="2809102"/>
            <a:ext cx="3039762" cy="3674075"/>
          </a:xfrm>
          <a:prstGeom prst="fra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6260" y="3204518"/>
            <a:ext cx="18063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/>
              <a:t>עידוד בסרטון:</a:t>
            </a:r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r>
              <a:rPr lang="he-IL" dirty="0" smtClean="0"/>
              <a:t>על מה נלחמים?</a:t>
            </a:r>
          </a:p>
          <a:p>
            <a:endParaRPr lang="he-IL" dirty="0"/>
          </a:p>
          <a:p>
            <a:endParaRPr lang="he-IL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18640" y="3361038"/>
            <a:ext cx="161140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e-IL" dirty="0" smtClean="0"/>
              <a:t>עידוד הכהן:</a:t>
            </a:r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r>
              <a:rPr lang="he-IL" dirty="0" smtClean="0"/>
              <a:t>על מה נלחמים?</a:t>
            </a:r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8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62575" y="0"/>
            <a:ext cx="3659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הכוח הנשגב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36260" y="1426525"/>
            <a:ext cx="4357816" cy="12027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בסרטון בו צפתה קבוצה ג', ישנה אמונה בכוח נשגב.</a:t>
            </a:r>
          </a:p>
          <a:p>
            <a:pPr algn="ctr"/>
            <a:r>
              <a:rPr lang="he-IL" dirty="0" smtClean="0"/>
              <a:t>התייחסו לכוח זה כפי שבא לידי ביטוי בסרטון  ובנאום הכהן שבספר דברים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5601729" y="2743201"/>
            <a:ext cx="3171567" cy="3748216"/>
          </a:xfrm>
          <a:prstGeom prst="fra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865869" y="2743201"/>
            <a:ext cx="3171567" cy="3748216"/>
          </a:xfrm>
          <a:prstGeom prst="fra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2519" y="3132445"/>
            <a:ext cx="204254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הכוח הנשגב בסרטון: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24393" y="3141379"/>
            <a:ext cx="245451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הכוח הנשגב בנאום הכהן: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6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9556" y="92330"/>
            <a:ext cx="46810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קדימה, הסתער!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36260" y="1426525"/>
            <a:ext cx="4357816" cy="1202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בנאום שקראה קבוצה ד', ישנה אמונה בכוח הלוחם, והתייחסות לרוח. התייחסו לכוח הלוחם בנאום המח"ט ובנאום והכהן, ול"רוח" שכל נאום שם במרכז.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5601729" y="2743201"/>
            <a:ext cx="3171567" cy="3748216"/>
          </a:xfrm>
          <a:prstGeom prst="fra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865869" y="2743201"/>
            <a:ext cx="3171567" cy="3748216"/>
          </a:xfrm>
          <a:prstGeom prst="fra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2477" y="3192491"/>
            <a:ext cx="20848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/>
              <a:t>הכוח הלוחם בנאום המח"ט:</a:t>
            </a:r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r>
              <a:rPr lang="he-IL" dirty="0" smtClean="0"/>
              <a:t>הרוח:</a:t>
            </a:r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87827" y="3192491"/>
            <a:ext cx="21001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/>
              <a:t>הכוח הלוחם בנאום הכהן: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pPr algn="r"/>
            <a:r>
              <a:rPr lang="he-IL" dirty="0" smtClean="0"/>
              <a:t>הרוח: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87890" y="257087"/>
            <a:ext cx="2324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לסיכום: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4646140" y="1180417"/>
            <a:ext cx="3880022" cy="192765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he-IL" dirty="0" smtClean="0"/>
              <a:t>בנאום הכהן, בדברים, כ', 1 – 4, אנו יכולים לזהות מוטיבים של נאומי מוטיבציה לקראת מלחמה, המשקפים מנהיגות.</a:t>
            </a:r>
          </a:p>
          <a:p>
            <a:pPr algn="ctr">
              <a:lnSpc>
                <a:spcPct val="150000"/>
              </a:lnSpc>
            </a:pPr>
            <a:r>
              <a:rPr lang="he-IL" dirty="0" smtClean="0"/>
              <a:t>מהם אותם מוטיבים?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329513" y="2858530"/>
            <a:ext cx="2561967" cy="14004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1379838" y="1066800"/>
            <a:ext cx="2561967" cy="14004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1944129" y="4563762"/>
            <a:ext cx="2561967" cy="14004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Callout 7"/>
          <p:cNvSpPr/>
          <p:nvPr/>
        </p:nvSpPr>
        <p:spPr>
          <a:xfrm>
            <a:off x="4300151" y="3266303"/>
            <a:ext cx="2561967" cy="14004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6862118" y="4258962"/>
            <a:ext cx="2561967" cy="14004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8999838" y="2858530"/>
            <a:ext cx="2561967" cy="14004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307</Words>
  <Application>Microsoft Office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kfir</dc:creator>
  <cp:lastModifiedBy>kfir</cp:lastModifiedBy>
  <cp:revision>15</cp:revision>
  <dcterms:created xsi:type="dcterms:W3CDTF">2018-08-19T13:31:43Z</dcterms:created>
  <dcterms:modified xsi:type="dcterms:W3CDTF">2018-08-19T15:07:01Z</dcterms:modified>
</cp:coreProperties>
</file>