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sldIdLst>
    <p:sldId id="256" r:id="rId2"/>
    <p:sldId id="259" r:id="rId3"/>
    <p:sldId id="257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1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0B5BB0-26C6-4844-8CE7-3FD9F1EF4A92}" type="doc">
      <dgm:prSet loTypeId="urn:diagrams.loki3.com/BracketList+Icon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67DDCBC9-593B-4D2C-803F-A03AB9F211BD}">
      <dgm:prSet phldrT="[טקסט]" custT="1"/>
      <dgm:spPr/>
      <dgm:t>
        <a:bodyPr/>
        <a:lstStyle/>
        <a:p>
          <a:pPr rtl="1"/>
          <a:r>
            <a:rPr lang="he-IL" sz="3600" b="1" dirty="0" smtClean="0">
              <a:solidFill>
                <a:srgbClr val="FF0000"/>
              </a:solidFill>
            </a:rPr>
            <a:t>לאומיות אתנית</a:t>
          </a:r>
          <a:endParaRPr lang="he-IL" sz="3600" b="1" dirty="0">
            <a:solidFill>
              <a:srgbClr val="FF0000"/>
            </a:solidFill>
          </a:endParaRPr>
        </a:p>
      </dgm:t>
    </dgm:pt>
    <dgm:pt modelId="{636C63AF-E3BE-440A-937D-98079D15BF4B}" type="parTrans" cxnId="{39FFA060-CDAA-4580-86FD-2AF7A03CA18B}">
      <dgm:prSet/>
      <dgm:spPr/>
      <dgm:t>
        <a:bodyPr/>
        <a:lstStyle/>
        <a:p>
          <a:pPr rtl="1"/>
          <a:endParaRPr lang="he-IL"/>
        </a:p>
      </dgm:t>
    </dgm:pt>
    <dgm:pt modelId="{2C4809B2-E6D2-462B-9BE0-B7253F91927F}" type="sibTrans" cxnId="{39FFA060-CDAA-4580-86FD-2AF7A03CA18B}">
      <dgm:prSet/>
      <dgm:spPr/>
      <dgm:t>
        <a:bodyPr/>
        <a:lstStyle/>
        <a:p>
          <a:pPr rtl="1"/>
          <a:endParaRPr lang="he-IL"/>
        </a:p>
      </dgm:t>
    </dgm:pt>
    <dgm:pt modelId="{7639CF87-A018-4BE9-8042-7FD2C21728B2}">
      <dgm:prSet phldrT="[טקסט]" custT="1"/>
      <dgm:spPr/>
      <dgm:t>
        <a:bodyPr/>
        <a:lstStyle/>
        <a:p>
          <a:pPr rtl="1"/>
          <a:r>
            <a:rPr lang="he-IL" sz="2800" dirty="0" smtClean="0"/>
            <a:t>רק חברי </a:t>
          </a:r>
          <a:r>
            <a:rPr lang="he-IL" sz="2800" b="1" u="sng" dirty="0" smtClean="0"/>
            <a:t>קבוצה אתנית </a:t>
          </a:r>
          <a:r>
            <a:rPr lang="he-IL" sz="2800" b="1" u="sng" dirty="0" err="1" smtClean="0"/>
            <a:t>מסויימת</a:t>
          </a:r>
          <a:r>
            <a:rPr lang="he-IL" sz="2800" b="1" u="sng" dirty="0" smtClean="0"/>
            <a:t> </a:t>
          </a:r>
          <a:r>
            <a:rPr lang="he-IL" sz="2800" dirty="0" smtClean="0"/>
            <a:t>'יתקבלו' לקבוצת הלאום.</a:t>
          </a:r>
          <a:endParaRPr lang="he-IL" sz="2800" dirty="0"/>
        </a:p>
      </dgm:t>
    </dgm:pt>
    <dgm:pt modelId="{105C3BCF-AF53-47F5-921E-1F7551E62D2E}" type="parTrans" cxnId="{542E841E-4BC9-45CD-89B5-AEDB10564195}">
      <dgm:prSet/>
      <dgm:spPr/>
      <dgm:t>
        <a:bodyPr/>
        <a:lstStyle/>
        <a:p>
          <a:pPr rtl="1"/>
          <a:endParaRPr lang="he-IL"/>
        </a:p>
      </dgm:t>
    </dgm:pt>
    <dgm:pt modelId="{E0040BBF-290F-4CD0-9A6F-F754AA218E67}" type="sibTrans" cxnId="{542E841E-4BC9-45CD-89B5-AEDB10564195}">
      <dgm:prSet/>
      <dgm:spPr/>
      <dgm:t>
        <a:bodyPr/>
        <a:lstStyle/>
        <a:p>
          <a:pPr rtl="1"/>
          <a:endParaRPr lang="he-IL"/>
        </a:p>
      </dgm:t>
    </dgm:pt>
    <dgm:pt modelId="{E75FE273-ADC9-4AA0-833D-DD3BFBA80B2C}">
      <dgm:prSet phldrT="[טקסט]" custT="1"/>
      <dgm:spPr/>
      <dgm:t>
        <a:bodyPr/>
        <a:lstStyle/>
        <a:p>
          <a:pPr rtl="1"/>
          <a:r>
            <a:rPr lang="he-IL" sz="3600" b="1" dirty="0" smtClean="0">
              <a:solidFill>
                <a:schemeClr val="accent1">
                  <a:lumMod val="75000"/>
                </a:schemeClr>
              </a:solidFill>
            </a:rPr>
            <a:t>לאומיות ליברלית-פוליטית</a:t>
          </a:r>
          <a:endParaRPr lang="he-IL" sz="3600" b="1" dirty="0">
            <a:solidFill>
              <a:schemeClr val="accent1">
                <a:lumMod val="75000"/>
              </a:schemeClr>
            </a:solidFill>
          </a:endParaRPr>
        </a:p>
      </dgm:t>
    </dgm:pt>
    <dgm:pt modelId="{A886E71C-835F-4E74-9657-98142D0BB907}" type="parTrans" cxnId="{77F246AC-CEBD-47A8-B0F9-D7800F110EF5}">
      <dgm:prSet/>
      <dgm:spPr/>
      <dgm:t>
        <a:bodyPr/>
        <a:lstStyle/>
        <a:p>
          <a:pPr rtl="1"/>
          <a:endParaRPr lang="he-IL"/>
        </a:p>
      </dgm:t>
    </dgm:pt>
    <dgm:pt modelId="{12793DFE-C72A-4D5E-A57A-C98C0719F2B5}" type="sibTrans" cxnId="{77F246AC-CEBD-47A8-B0F9-D7800F110EF5}">
      <dgm:prSet/>
      <dgm:spPr/>
      <dgm:t>
        <a:bodyPr/>
        <a:lstStyle/>
        <a:p>
          <a:pPr rtl="1"/>
          <a:endParaRPr lang="he-IL"/>
        </a:p>
      </dgm:t>
    </dgm:pt>
    <dgm:pt modelId="{5004F136-73F0-47FC-952D-0348ED50A189}">
      <dgm:prSet phldrT="[טקסט]"/>
      <dgm:spPr/>
      <dgm:t>
        <a:bodyPr/>
        <a:lstStyle/>
        <a:p>
          <a:pPr rtl="1"/>
          <a:r>
            <a:rPr lang="he-IL" b="1" u="sng" dirty="0" smtClean="0"/>
            <a:t>קבלת כל אדם </a:t>
          </a:r>
          <a:r>
            <a:rPr lang="he-IL" dirty="0" smtClean="0"/>
            <a:t>אשר קיבל את תפיסת עולמן של התנועה הלאומית.</a:t>
          </a:r>
          <a:endParaRPr lang="he-IL" dirty="0"/>
        </a:p>
      </dgm:t>
    </dgm:pt>
    <dgm:pt modelId="{307B71C4-44D3-497A-8FA5-0F42D5E1FF7B}" type="parTrans" cxnId="{9CD88D87-101A-45F2-97CB-92694CCFB23C}">
      <dgm:prSet/>
      <dgm:spPr/>
      <dgm:t>
        <a:bodyPr/>
        <a:lstStyle/>
        <a:p>
          <a:pPr rtl="1"/>
          <a:endParaRPr lang="he-IL"/>
        </a:p>
      </dgm:t>
    </dgm:pt>
    <dgm:pt modelId="{B2B29050-EE97-4B41-8229-35F9E47E9357}" type="sibTrans" cxnId="{9CD88D87-101A-45F2-97CB-92694CCFB23C}">
      <dgm:prSet/>
      <dgm:spPr/>
      <dgm:t>
        <a:bodyPr/>
        <a:lstStyle/>
        <a:p>
          <a:pPr rtl="1"/>
          <a:endParaRPr lang="he-IL"/>
        </a:p>
      </dgm:t>
    </dgm:pt>
    <dgm:pt modelId="{ADECBDF1-708E-4E1E-B5A1-8658046044FE}">
      <dgm:prSet phldrT="[טקסט]" custT="1"/>
      <dgm:spPr/>
      <dgm:t>
        <a:bodyPr/>
        <a:lstStyle/>
        <a:p>
          <a:pPr rtl="1"/>
          <a:r>
            <a:rPr lang="he-IL" sz="2800" dirty="0" smtClean="0"/>
            <a:t>היעד המרכזי – הקמת מדינה אשר תהיה בעלת </a:t>
          </a:r>
          <a:r>
            <a:rPr lang="he-IL" sz="2800" b="1" u="sng" dirty="0" smtClean="0"/>
            <a:t>אחידות לאומית-אתנית.</a:t>
          </a:r>
          <a:endParaRPr lang="he-IL" sz="2800" b="1" u="sng" dirty="0"/>
        </a:p>
      </dgm:t>
    </dgm:pt>
    <dgm:pt modelId="{6A1F4C89-30F9-47B4-9C15-8ED118749A6F}" type="parTrans" cxnId="{EB4E17FA-798A-4ED0-85BF-6FCA02C346DE}">
      <dgm:prSet/>
      <dgm:spPr/>
      <dgm:t>
        <a:bodyPr/>
        <a:lstStyle/>
        <a:p>
          <a:pPr rtl="1"/>
          <a:endParaRPr lang="he-IL"/>
        </a:p>
      </dgm:t>
    </dgm:pt>
    <dgm:pt modelId="{697AE7D2-4255-467D-800F-ECBDF84B82AC}" type="sibTrans" cxnId="{EB4E17FA-798A-4ED0-85BF-6FCA02C346DE}">
      <dgm:prSet/>
      <dgm:spPr/>
      <dgm:t>
        <a:bodyPr/>
        <a:lstStyle/>
        <a:p>
          <a:pPr rtl="1"/>
          <a:endParaRPr lang="he-IL"/>
        </a:p>
      </dgm:t>
    </dgm:pt>
    <dgm:pt modelId="{935EE8A1-E85C-428C-A606-E358201A456A}">
      <dgm:prSet phldrT="[טקסט]" custT="1"/>
      <dgm:spPr/>
      <dgm:t>
        <a:bodyPr/>
        <a:lstStyle/>
        <a:p>
          <a:pPr rtl="1"/>
          <a:r>
            <a:rPr lang="he-IL" sz="2800" dirty="0" smtClean="0"/>
            <a:t>במסגרת זו יממשו עקרונות שוויון וחירות אישית</a:t>
          </a:r>
          <a:endParaRPr lang="he-IL" sz="2800" dirty="0"/>
        </a:p>
      </dgm:t>
    </dgm:pt>
    <dgm:pt modelId="{737936A4-200C-4DA1-A770-0DB82A3B511E}" type="parTrans" cxnId="{FB1FCD97-702C-46D3-B788-599E13E92822}">
      <dgm:prSet/>
      <dgm:spPr/>
      <dgm:t>
        <a:bodyPr/>
        <a:lstStyle/>
        <a:p>
          <a:pPr rtl="1"/>
          <a:endParaRPr lang="he-IL"/>
        </a:p>
      </dgm:t>
    </dgm:pt>
    <dgm:pt modelId="{28D4FBE7-A387-4D8E-B0C1-D5B0D2936BCC}" type="sibTrans" cxnId="{FB1FCD97-702C-46D3-B788-599E13E92822}">
      <dgm:prSet/>
      <dgm:spPr/>
      <dgm:t>
        <a:bodyPr/>
        <a:lstStyle/>
        <a:p>
          <a:pPr rtl="1"/>
          <a:endParaRPr lang="he-IL"/>
        </a:p>
      </dgm:t>
    </dgm:pt>
    <dgm:pt modelId="{9E45375A-3E1E-4211-88A2-CCBE78722402}">
      <dgm:prSet phldrT="[טקסט]"/>
      <dgm:spPr/>
      <dgm:t>
        <a:bodyPr/>
        <a:lstStyle/>
        <a:p>
          <a:pPr rtl="1"/>
          <a:r>
            <a:rPr lang="he-IL" dirty="0" smtClean="0"/>
            <a:t>תנועות אלה </a:t>
          </a:r>
          <a:r>
            <a:rPr lang="he-IL" b="1" u="sng" dirty="0" smtClean="0"/>
            <a:t>הדגישו את </a:t>
          </a:r>
          <a:r>
            <a:rPr lang="he-IL" b="1" u="sng" dirty="0" err="1" smtClean="0"/>
            <a:t>השיוויון</a:t>
          </a:r>
          <a:r>
            <a:rPr lang="he-IL" dirty="0" smtClean="0"/>
            <a:t> בין כל בני האדם.</a:t>
          </a:r>
          <a:endParaRPr lang="he-IL" dirty="0"/>
        </a:p>
      </dgm:t>
    </dgm:pt>
    <dgm:pt modelId="{32FFBFAE-5F45-4B7C-A3E2-0D61FE148AF4}" type="parTrans" cxnId="{899042B1-6D36-4447-A6BB-C5AD07E29A91}">
      <dgm:prSet/>
      <dgm:spPr/>
      <dgm:t>
        <a:bodyPr/>
        <a:lstStyle/>
        <a:p>
          <a:pPr rtl="1"/>
          <a:endParaRPr lang="he-IL"/>
        </a:p>
      </dgm:t>
    </dgm:pt>
    <dgm:pt modelId="{F8437B8B-56A3-43CA-9BA3-9E979140DE85}" type="sibTrans" cxnId="{899042B1-6D36-4447-A6BB-C5AD07E29A91}">
      <dgm:prSet/>
      <dgm:spPr/>
      <dgm:t>
        <a:bodyPr/>
        <a:lstStyle/>
        <a:p>
          <a:pPr rtl="1"/>
          <a:endParaRPr lang="he-IL"/>
        </a:p>
      </dgm:t>
    </dgm:pt>
    <dgm:pt modelId="{46734053-4345-400C-9F55-AEBEE433BA36}">
      <dgm:prSet phldrT="[טקסט]"/>
      <dgm:spPr/>
      <dgm:t>
        <a:bodyPr/>
        <a:lstStyle/>
        <a:p>
          <a:pPr rtl="1"/>
          <a:r>
            <a:rPr lang="he-IL" dirty="0" smtClean="0"/>
            <a:t>היעד המרכזי – </a:t>
          </a:r>
          <a:r>
            <a:rPr lang="he-IL" b="1" u="sng" dirty="0" smtClean="0"/>
            <a:t>שחרור בני העם </a:t>
          </a:r>
          <a:r>
            <a:rPr lang="he-IL" dirty="0" smtClean="0"/>
            <a:t>באמצעות </a:t>
          </a:r>
          <a:r>
            <a:rPr lang="he-IL" b="1" u="sng" dirty="0" smtClean="0"/>
            <a:t>מתן זכויות </a:t>
          </a:r>
          <a:r>
            <a:rPr lang="he-IL" dirty="0" smtClean="0"/>
            <a:t>אשר קופחו ע"י השלטון הישן</a:t>
          </a:r>
          <a:endParaRPr lang="he-IL" dirty="0"/>
        </a:p>
      </dgm:t>
    </dgm:pt>
    <dgm:pt modelId="{33AC3905-0B2E-4871-8FA7-17AF46818B4E}" type="parTrans" cxnId="{C8321B56-03E8-4C26-ABF9-1C8BF46F4394}">
      <dgm:prSet/>
      <dgm:spPr/>
      <dgm:t>
        <a:bodyPr/>
        <a:lstStyle/>
        <a:p>
          <a:pPr rtl="1"/>
          <a:endParaRPr lang="he-IL"/>
        </a:p>
      </dgm:t>
    </dgm:pt>
    <dgm:pt modelId="{FE458E7C-F581-4B91-9F82-0887FCF359B1}" type="sibTrans" cxnId="{C8321B56-03E8-4C26-ABF9-1C8BF46F4394}">
      <dgm:prSet/>
      <dgm:spPr/>
      <dgm:t>
        <a:bodyPr/>
        <a:lstStyle/>
        <a:p>
          <a:pPr rtl="1"/>
          <a:endParaRPr lang="he-IL"/>
        </a:p>
      </dgm:t>
    </dgm:pt>
    <dgm:pt modelId="{66FB49CA-3EAA-48D8-B625-6A3F9D92132B}" type="pres">
      <dgm:prSet presAssocID="{6B0B5BB0-26C6-4844-8CE7-3FD9F1EF4A92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CBDB22E-C0FA-4AD4-9B4F-34E33A3F3F51}" type="pres">
      <dgm:prSet presAssocID="{67DDCBC9-593B-4D2C-803F-A03AB9F211BD}" presName="linNode" presStyleCnt="0"/>
      <dgm:spPr/>
    </dgm:pt>
    <dgm:pt modelId="{99381B74-63C5-4D79-9A3C-9298795B3D7B}" type="pres">
      <dgm:prSet presAssocID="{67DDCBC9-593B-4D2C-803F-A03AB9F211BD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5A63417-B8FD-4698-9C6C-99B8CC4E9A97}" type="pres">
      <dgm:prSet presAssocID="{67DDCBC9-593B-4D2C-803F-A03AB9F211BD}" presName="bracket" presStyleLbl="parChTrans1D1" presStyleIdx="0" presStyleCnt="2"/>
      <dgm:spPr/>
    </dgm:pt>
    <dgm:pt modelId="{C1D79C02-FFA0-4C1E-8E65-5A3B1ABD0AD0}" type="pres">
      <dgm:prSet presAssocID="{67DDCBC9-593B-4D2C-803F-A03AB9F211BD}" presName="spH" presStyleCnt="0"/>
      <dgm:spPr/>
    </dgm:pt>
    <dgm:pt modelId="{9C94A72D-C0FE-4658-A8BA-063DE0DCC9D8}" type="pres">
      <dgm:prSet presAssocID="{67DDCBC9-593B-4D2C-803F-A03AB9F211BD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6944A2B-4A73-47FB-88AB-8B4D2F750B92}" type="pres">
      <dgm:prSet presAssocID="{2C4809B2-E6D2-462B-9BE0-B7253F91927F}" presName="spV" presStyleCnt="0"/>
      <dgm:spPr/>
    </dgm:pt>
    <dgm:pt modelId="{666E364B-BB23-464C-9165-4002BDDE6711}" type="pres">
      <dgm:prSet presAssocID="{E75FE273-ADC9-4AA0-833D-DD3BFBA80B2C}" presName="linNode" presStyleCnt="0"/>
      <dgm:spPr/>
    </dgm:pt>
    <dgm:pt modelId="{4A4DAE7F-6A0A-4EE5-B57E-614CE32AB897}" type="pres">
      <dgm:prSet presAssocID="{E75FE273-ADC9-4AA0-833D-DD3BFBA80B2C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259E108-AFC9-4950-9482-799D66CC1FC7}" type="pres">
      <dgm:prSet presAssocID="{E75FE273-ADC9-4AA0-833D-DD3BFBA80B2C}" presName="bracket" presStyleLbl="parChTrans1D1" presStyleIdx="1" presStyleCnt="2"/>
      <dgm:spPr/>
    </dgm:pt>
    <dgm:pt modelId="{13BA450D-97A4-4CF1-85F5-305F84BD2DD6}" type="pres">
      <dgm:prSet presAssocID="{E75FE273-ADC9-4AA0-833D-DD3BFBA80B2C}" presName="spH" presStyleCnt="0"/>
      <dgm:spPr/>
    </dgm:pt>
    <dgm:pt modelId="{588CAF22-6C55-47FA-B648-F8B91110FD20}" type="pres">
      <dgm:prSet presAssocID="{E75FE273-ADC9-4AA0-833D-DD3BFBA80B2C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920E88C-682C-4F41-BC40-850A36BD5175}" type="presOf" srcId="{67DDCBC9-593B-4D2C-803F-A03AB9F211BD}" destId="{99381B74-63C5-4D79-9A3C-9298795B3D7B}" srcOrd="0" destOrd="0" presId="urn:diagrams.loki3.com/BracketList+Icon"/>
    <dgm:cxn modelId="{A9C272F7-8525-402B-8C9A-8BB1C410333D}" type="presOf" srcId="{6B0B5BB0-26C6-4844-8CE7-3FD9F1EF4A92}" destId="{66FB49CA-3EAA-48D8-B625-6A3F9D92132B}" srcOrd="0" destOrd="0" presId="urn:diagrams.loki3.com/BracketList+Icon"/>
    <dgm:cxn modelId="{123CE56B-C2BC-4C85-8D58-082F7A04D4FA}" type="presOf" srcId="{7639CF87-A018-4BE9-8042-7FD2C21728B2}" destId="{9C94A72D-C0FE-4658-A8BA-063DE0DCC9D8}" srcOrd="0" destOrd="0" presId="urn:diagrams.loki3.com/BracketList+Icon"/>
    <dgm:cxn modelId="{DD654E94-F515-4230-80B2-A5381C8F3624}" type="presOf" srcId="{935EE8A1-E85C-428C-A606-E358201A456A}" destId="{9C94A72D-C0FE-4658-A8BA-063DE0DCC9D8}" srcOrd="0" destOrd="2" presId="urn:diagrams.loki3.com/BracketList+Icon"/>
    <dgm:cxn modelId="{77F246AC-CEBD-47A8-B0F9-D7800F110EF5}" srcId="{6B0B5BB0-26C6-4844-8CE7-3FD9F1EF4A92}" destId="{E75FE273-ADC9-4AA0-833D-DD3BFBA80B2C}" srcOrd="1" destOrd="0" parTransId="{A886E71C-835F-4E74-9657-98142D0BB907}" sibTransId="{12793DFE-C72A-4D5E-A57A-C98C0719F2B5}"/>
    <dgm:cxn modelId="{E14C7188-D4E0-40AA-9E4A-B8A18F3606F7}" type="presOf" srcId="{ADECBDF1-708E-4E1E-B5A1-8658046044FE}" destId="{9C94A72D-C0FE-4658-A8BA-063DE0DCC9D8}" srcOrd="0" destOrd="1" presId="urn:diagrams.loki3.com/BracketList+Icon"/>
    <dgm:cxn modelId="{FFA6BC7C-3E0B-4BB3-87C7-97568FD98737}" type="presOf" srcId="{E75FE273-ADC9-4AA0-833D-DD3BFBA80B2C}" destId="{4A4DAE7F-6A0A-4EE5-B57E-614CE32AB897}" srcOrd="0" destOrd="0" presId="urn:diagrams.loki3.com/BracketList+Icon"/>
    <dgm:cxn modelId="{FB1FCD97-702C-46D3-B788-599E13E92822}" srcId="{67DDCBC9-593B-4D2C-803F-A03AB9F211BD}" destId="{935EE8A1-E85C-428C-A606-E358201A456A}" srcOrd="2" destOrd="0" parTransId="{737936A4-200C-4DA1-A770-0DB82A3B511E}" sibTransId="{28D4FBE7-A387-4D8E-B0C1-D5B0D2936BCC}"/>
    <dgm:cxn modelId="{C8321B56-03E8-4C26-ABF9-1C8BF46F4394}" srcId="{E75FE273-ADC9-4AA0-833D-DD3BFBA80B2C}" destId="{46734053-4345-400C-9F55-AEBEE433BA36}" srcOrd="2" destOrd="0" parTransId="{33AC3905-0B2E-4871-8FA7-17AF46818B4E}" sibTransId="{FE458E7C-F581-4B91-9F82-0887FCF359B1}"/>
    <dgm:cxn modelId="{542E841E-4BC9-45CD-89B5-AEDB10564195}" srcId="{67DDCBC9-593B-4D2C-803F-A03AB9F211BD}" destId="{7639CF87-A018-4BE9-8042-7FD2C21728B2}" srcOrd="0" destOrd="0" parTransId="{105C3BCF-AF53-47F5-921E-1F7551E62D2E}" sibTransId="{E0040BBF-290F-4CD0-9A6F-F754AA218E67}"/>
    <dgm:cxn modelId="{EB4E17FA-798A-4ED0-85BF-6FCA02C346DE}" srcId="{67DDCBC9-593B-4D2C-803F-A03AB9F211BD}" destId="{ADECBDF1-708E-4E1E-B5A1-8658046044FE}" srcOrd="1" destOrd="0" parTransId="{6A1F4C89-30F9-47B4-9C15-8ED118749A6F}" sibTransId="{697AE7D2-4255-467D-800F-ECBDF84B82AC}"/>
    <dgm:cxn modelId="{561CC1CB-0095-49DE-8353-E9DCFB7406F1}" type="presOf" srcId="{9E45375A-3E1E-4211-88A2-CCBE78722402}" destId="{588CAF22-6C55-47FA-B648-F8B91110FD20}" srcOrd="0" destOrd="1" presId="urn:diagrams.loki3.com/BracketList+Icon"/>
    <dgm:cxn modelId="{AD581BF7-CB08-4911-A6C4-22872645AD42}" type="presOf" srcId="{5004F136-73F0-47FC-952D-0348ED50A189}" destId="{588CAF22-6C55-47FA-B648-F8B91110FD20}" srcOrd="0" destOrd="0" presId="urn:diagrams.loki3.com/BracketList+Icon"/>
    <dgm:cxn modelId="{9CD88D87-101A-45F2-97CB-92694CCFB23C}" srcId="{E75FE273-ADC9-4AA0-833D-DD3BFBA80B2C}" destId="{5004F136-73F0-47FC-952D-0348ED50A189}" srcOrd="0" destOrd="0" parTransId="{307B71C4-44D3-497A-8FA5-0F42D5E1FF7B}" sibTransId="{B2B29050-EE97-4B41-8229-35F9E47E9357}"/>
    <dgm:cxn modelId="{6146EF42-A917-4D0E-A28B-7B2741930C64}" type="presOf" srcId="{46734053-4345-400C-9F55-AEBEE433BA36}" destId="{588CAF22-6C55-47FA-B648-F8B91110FD20}" srcOrd="0" destOrd="2" presId="urn:diagrams.loki3.com/BracketList+Icon"/>
    <dgm:cxn modelId="{39FFA060-CDAA-4580-86FD-2AF7A03CA18B}" srcId="{6B0B5BB0-26C6-4844-8CE7-3FD9F1EF4A92}" destId="{67DDCBC9-593B-4D2C-803F-A03AB9F211BD}" srcOrd="0" destOrd="0" parTransId="{636C63AF-E3BE-440A-937D-98079D15BF4B}" sibTransId="{2C4809B2-E6D2-462B-9BE0-B7253F91927F}"/>
    <dgm:cxn modelId="{899042B1-6D36-4447-A6BB-C5AD07E29A91}" srcId="{E75FE273-ADC9-4AA0-833D-DD3BFBA80B2C}" destId="{9E45375A-3E1E-4211-88A2-CCBE78722402}" srcOrd="1" destOrd="0" parTransId="{32FFBFAE-5F45-4B7C-A3E2-0D61FE148AF4}" sibTransId="{F8437B8B-56A3-43CA-9BA3-9E979140DE85}"/>
    <dgm:cxn modelId="{0551FF8A-BE35-45F5-99C7-A47555C12BD3}" type="presParOf" srcId="{66FB49CA-3EAA-48D8-B625-6A3F9D92132B}" destId="{6CBDB22E-C0FA-4AD4-9B4F-34E33A3F3F51}" srcOrd="0" destOrd="0" presId="urn:diagrams.loki3.com/BracketList+Icon"/>
    <dgm:cxn modelId="{7B5BC4A0-A90C-4F05-BEDF-0394F9E9E471}" type="presParOf" srcId="{6CBDB22E-C0FA-4AD4-9B4F-34E33A3F3F51}" destId="{99381B74-63C5-4D79-9A3C-9298795B3D7B}" srcOrd="0" destOrd="0" presId="urn:diagrams.loki3.com/BracketList+Icon"/>
    <dgm:cxn modelId="{A362C2DD-B71F-4673-91A9-DD230F895572}" type="presParOf" srcId="{6CBDB22E-C0FA-4AD4-9B4F-34E33A3F3F51}" destId="{25A63417-B8FD-4698-9C6C-99B8CC4E9A97}" srcOrd="1" destOrd="0" presId="urn:diagrams.loki3.com/BracketList+Icon"/>
    <dgm:cxn modelId="{5C44AFEA-065D-4D95-BDC6-20CC7735DA4D}" type="presParOf" srcId="{6CBDB22E-C0FA-4AD4-9B4F-34E33A3F3F51}" destId="{C1D79C02-FFA0-4C1E-8E65-5A3B1ABD0AD0}" srcOrd="2" destOrd="0" presId="urn:diagrams.loki3.com/BracketList+Icon"/>
    <dgm:cxn modelId="{65567334-BB56-4F37-B962-B613582C600F}" type="presParOf" srcId="{6CBDB22E-C0FA-4AD4-9B4F-34E33A3F3F51}" destId="{9C94A72D-C0FE-4658-A8BA-063DE0DCC9D8}" srcOrd="3" destOrd="0" presId="urn:diagrams.loki3.com/BracketList+Icon"/>
    <dgm:cxn modelId="{99BECADA-69E0-4B04-93C0-2F28381197B4}" type="presParOf" srcId="{66FB49CA-3EAA-48D8-B625-6A3F9D92132B}" destId="{66944A2B-4A73-47FB-88AB-8B4D2F750B92}" srcOrd="1" destOrd="0" presId="urn:diagrams.loki3.com/BracketList+Icon"/>
    <dgm:cxn modelId="{E2A97E6A-C356-4CC3-85B9-631438BAB4BD}" type="presParOf" srcId="{66FB49CA-3EAA-48D8-B625-6A3F9D92132B}" destId="{666E364B-BB23-464C-9165-4002BDDE6711}" srcOrd="2" destOrd="0" presId="urn:diagrams.loki3.com/BracketList+Icon"/>
    <dgm:cxn modelId="{F4C18EA6-5181-4A6C-8807-383FF68B579F}" type="presParOf" srcId="{666E364B-BB23-464C-9165-4002BDDE6711}" destId="{4A4DAE7F-6A0A-4EE5-B57E-614CE32AB897}" srcOrd="0" destOrd="0" presId="urn:diagrams.loki3.com/BracketList+Icon"/>
    <dgm:cxn modelId="{9BFBDED8-8B88-4A96-B38A-EAC49AACF8C9}" type="presParOf" srcId="{666E364B-BB23-464C-9165-4002BDDE6711}" destId="{9259E108-AFC9-4950-9482-799D66CC1FC7}" srcOrd="1" destOrd="0" presId="urn:diagrams.loki3.com/BracketList+Icon"/>
    <dgm:cxn modelId="{F50EADC5-F082-4395-8A41-A51DC90B3FAD}" type="presParOf" srcId="{666E364B-BB23-464C-9165-4002BDDE6711}" destId="{13BA450D-97A4-4CF1-85F5-305F84BD2DD6}" srcOrd="2" destOrd="0" presId="urn:diagrams.loki3.com/BracketList+Icon"/>
    <dgm:cxn modelId="{789CC421-FF08-4B6B-AF00-33A32EB97A5B}" type="presParOf" srcId="{666E364B-BB23-464C-9165-4002BDDE6711}" destId="{588CAF22-6C55-47FA-B648-F8B91110FD20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81B74-63C5-4D79-9A3C-9298795B3D7B}">
      <dsp:nvSpPr>
        <dsp:cNvPr id="0" name=""/>
        <dsp:cNvSpPr/>
      </dsp:nvSpPr>
      <dsp:spPr>
        <a:xfrm>
          <a:off x="6172200" y="701578"/>
          <a:ext cx="2057400" cy="1022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91440" rIns="256032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 smtClean="0">
              <a:solidFill>
                <a:srgbClr val="FF0000"/>
              </a:solidFill>
            </a:rPr>
            <a:t>לאומיות אתנית</a:t>
          </a:r>
          <a:endParaRPr lang="he-IL" sz="3600" b="1" kern="1200" dirty="0">
            <a:solidFill>
              <a:srgbClr val="FF0000"/>
            </a:solidFill>
          </a:endParaRPr>
        </a:p>
      </dsp:txBody>
      <dsp:txXfrm>
        <a:off x="6172200" y="701578"/>
        <a:ext cx="2057400" cy="1022793"/>
      </dsp:txXfrm>
    </dsp:sp>
    <dsp:sp modelId="{25A63417-B8FD-4698-9C6C-99B8CC4E9A97}">
      <dsp:nvSpPr>
        <dsp:cNvPr id="0" name=""/>
        <dsp:cNvSpPr/>
      </dsp:nvSpPr>
      <dsp:spPr>
        <a:xfrm rot="10800000">
          <a:off x="5760720" y="30369"/>
          <a:ext cx="411480" cy="236521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4A72D-C0FE-4658-A8BA-063DE0DCC9D8}">
      <dsp:nvSpPr>
        <dsp:cNvPr id="0" name=""/>
        <dsp:cNvSpPr/>
      </dsp:nvSpPr>
      <dsp:spPr>
        <a:xfrm>
          <a:off x="0" y="30369"/>
          <a:ext cx="5596128" cy="2365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/>
            <a:t>רק חברי </a:t>
          </a:r>
          <a:r>
            <a:rPr lang="he-IL" sz="2800" b="1" u="sng" kern="1200" dirty="0" smtClean="0"/>
            <a:t>קבוצה אתנית </a:t>
          </a:r>
          <a:r>
            <a:rPr lang="he-IL" sz="2800" b="1" u="sng" kern="1200" dirty="0" err="1" smtClean="0"/>
            <a:t>מסויימת</a:t>
          </a:r>
          <a:r>
            <a:rPr lang="he-IL" sz="2800" b="1" u="sng" kern="1200" dirty="0" smtClean="0"/>
            <a:t> </a:t>
          </a:r>
          <a:r>
            <a:rPr lang="he-IL" sz="2800" kern="1200" dirty="0" smtClean="0"/>
            <a:t>'יתקבלו' לקבוצת הלאום.</a:t>
          </a:r>
          <a:endParaRPr lang="he-IL" sz="28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/>
            <a:t>היעד המרכזי – הקמת מדינה אשר תהיה בעלת </a:t>
          </a:r>
          <a:r>
            <a:rPr lang="he-IL" sz="2800" b="1" u="sng" kern="1200" dirty="0" smtClean="0"/>
            <a:t>אחידות לאומית-אתנית.</a:t>
          </a:r>
          <a:endParaRPr lang="he-IL" sz="2800" b="1" u="sng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800" kern="1200" dirty="0" smtClean="0"/>
            <a:t>במסגרת זו יממשו עקרונות שוויון וחירות אישית</a:t>
          </a:r>
          <a:endParaRPr lang="he-IL" sz="2800" kern="1200" dirty="0"/>
        </a:p>
      </dsp:txBody>
      <dsp:txXfrm>
        <a:off x="0" y="30369"/>
        <a:ext cx="5596128" cy="2365210"/>
      </dsp:txXfrm>
    </dsp:sp>
    <dsp:sp modelId="{4A4DAE7F-6A0A-4EE5-B57E-614CE32AB897}">
      <dsp:nvSpPr>
        <dsp:cNvPr id="0" name=""/>
        <dsp:cNvSpPr/>
      </dsp:nvSpPr>
      <dsp:spPr>
        <a:xfrm>
          <a:off x="6174209" y="3576605"/>
          <a:ext cx="2055390" cy="574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91440" rIns="256032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b="1" kern="1200" dirty="0" smtClean="0">
              <a:solidFill>
                <a:schemeClr val="accent1">
                  <a:lumMod val="75000"/>
                </a:schemeClr>
              </a:solidFill>
            </a:rPr>
            <a:t>לאומיות ליברלית-פוליטית</a:t>
          </a:r>
          <a:endParaRPr lang="he-IL" sz="36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6174209" y="3576605"/>
        <a:ext cx="2055390" cy="574200"/>
      </dsp:txXfrm>
    </dsp:sp>
    <dsp:sp modelId="{9259E108-AFC9-4950-9482-799D66CC1FC7}">
      <dsp:nvSpPr>
        <dsp:cNvPr id="0" name=""/>
        <dsp:cNvSpPr/>
      </dsp:nvSpPr>
      <dsp:spPr>
        <a:xfrm rot="10800000">
          <a:off x="5763131" y="2499980"/>
          <a:ext cx="411078" cy="27274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8CAF22-6C55-47FA-B648-F8B91110FD20}">
      <dsp:nvSpPr>
        <dsp:cNvPr id="0" name=""/>
        <dsp:cNvSpPr/>
      </dsp:nvSpPr>
      <dsp:spPr>
        <a:xfrm>
          <a:off x="8036" y="2499980"/>
          <a:ext cx="5590663" cy="2727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900" b="1" u="sng" kern="1200" dirty="0" smtClean="0"/>
            <a:t>קבלת כל אדם </a:t>
          </a:r>
          <a:r>
            <a:rPr lang="he-IL" sz="2900" kern="1200" dirty="0" smtClean="0"/>
            <a:t>אשר קיבל את תפיסת עולמן של התנועה הלאומית.</a:t>
          </a:r>
          <a:endParaRPr lang="he-IL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900" kern="1200" dirty="0" smtClean="0"/>
            <a:t>תנועות אלה </a:t>
          </a:r>
          <a:r>
            <a:rPr lang="he-IL" sz="2900" b="1" u="sng" kern="1200" dirty="0" smtClean="0"/>
            <a:t>הדגישו את </a:t>
          </a:r>
          <a:r>
            <a:rPr lang="he-IL" sz="2900" b="1" u="sng" kern="1200" dirty="0" err="1" smtClean="0"/>
            <a:t>השיוויון</a:t>
          </a:r>
          <a:r>
            <a:rPr lang="he-IL" sz="2900" kern="1200" dirty="0" smtClean="0"/>
            <a:t> בין כל בני האדם.</a:t>
          </a:r>
          <a:endParaRPr lang="he-IL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900" kern="1200" dirty="0" smtClean="0"/>
            <a:t>היעד המרכזי – </a:t>
          </a:r>
          <a:r>
            <a:rPr lang="he-IL" sz="2900" b="1" u="sng" kern="1200" dirty="0" smtClean="0"/>
            <a:t>שחרור בני העם </a:t>
          </a:r>
          <a:r>
            <a:rPr lang="he-IL" sz="2900" kern="1200" dirty="0" smtClean="0"/>
            <a:t>באמצעות </a:t>
          </a:r>
          <a:r>
            <a:rPr lang="he-IL" sz="2900" b="1" u="sng" kern="1200" dirty="0" smtClean="0"/>
            <a:t>מתן זכויות </a:t>
          </a:r>
          <a:r>
            <a:rPr lang="he-IL" sz="2900" kern="1200" dirty="0" smtClean="0"/>
            <a:t>אשר קופחו ע"י השלטון הישן</a:t>
          </a:r>
          <a:endParaRPr lang="he-IL" sz="2900" kern="1200" dirty="0"/>
        </a:p>
      </dsp:txBody>
      <dsp:txXfrm>
        <a:off x="8036" y="2499980"/>
        <a:ext cx="5590663" cy="2727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רשימת סוגריים מרובעים אנכית"/>
  <dgm:desc val="השתמש כדי להציג גושי מידע מקובצים.  מתאים לכמויות גדולות של טקסט ברמה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875850-BE62-4D05-80DF-89376F393433}" type="datetimeFigureOut">
              <a:rPr lang="he-IL" smtClean="0"/>
              <a:t>כ"ו/אלול/תשע"ב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FB72B7-5BA0-4953-9CB9-A173FF51B19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325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 anchor="ctr" anchorCtr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r">
              <a:defRPr sz="4800"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+mn-cs"/>
              </a:defRPr>
            </a:lvl1pPr>
          </a:lstStyle>
          <a:p>
            <a:r>
              <a:rPr kumimoji="0" lang="he-IL" noProof="0" smtClean="0"/>
              <a:t>לחץ כדי לערוך סגנון כותרת של תבנית בסיס</a:t>
            </a:r>
            <a:endParaRPr kumimoji="0" lang="he-IL" noProof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/>
          <a:lstStyle/>
          <a:p>
            <a:pPr lvl="0" eaLnBrk="1" latinLnBrk="0" hangingPunct="1"/>
            <a:r>
              <a:rPr lang="he-IL" noProof="0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noProof="0" smtClean="0"/>
              <a:t>רמה שנייה</a:t>
            </a:r>
          </a:p>
          <a:p>
            <a:pPr lvl="2" eaLnBrk="1" latinLnBrk="0" hangingPunct="1"/>
            <a:r>
              <a:rPr lang="he-IL" noProof="0" smtClean="0"/>
              <a:t>רמה שלישית</a:t>
            </a:r>
          </a:p>
          <a:p>
            <a:pPr lvl="3" eaLnBrk="1" latinLnBrk="0" hangingPunct="1"/>
            <a:r>
              <a:rPr lang="he-IL" noProof="0" smtClean="0"/>
              <a:t>רמה רביעית</a:t>
            </a:r>
          </a:p>
          <a:p>
            <a:pPr lvl="4" eaLnBrk="1" latinLnBrk="0" hangingPunct="1"/>
            <a:r>
              <a:rPr lang="he-IL" noProof="0" smtClean="0"/>
              <a:t>רמה חמישית</a:t>
            </a:r>
            <a:endParaRPr kumimoji="0" lang="he-IL" noProof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noProof="0" smtClean="0"/>
              <a:pPr/>
              <a:t>כ"ו/אלול/תשע"ב</a:t>
            </a:fld>
            <a:endParaRPr lang="he-IL" noProof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noProof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noProof="0" smtClean="0"/>
              <a:pPr/>
              <a:t>‹#›</a:t>
            </a:fld>
            <a:endParaRPr lang="he-IL" noProof="0"/>
          </a:p>
        </p:txBody>
      </p:sp>
      <p:pic>
        <p:nvPicPr>
          <p:cNvPr id="7" name="תמונה 6" descr="logo"/>
          <p:cNvPicPr>
            <a:picLocks noChangeAspect="1" noChangeArrowheads="1"/>
          </p:cNvPicPr>
          <p:nvPr userDrawn="1"/>
        </p:nvPicPr>
        <p:blipFill>
          <a:blip r:embed="rId2" cstate="print"/>
          <a:srcRect l="31960" t="40863" r="27365" b="30385"/>
          <a:stretch>
            <a:fillRect/>
          </a:stretch>
        </p:blipFill>
        <p:spPr bwMode="auto">
          <a:xfrm>
            <a:off x="0" y="6169178"/>
            <a:ext cx="1187624" cy="688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BAA94-C6A1-4A84-BE0B-B93B4D4695F1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22045-F852-432A-8439-4C4D1E71E8F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dirty="0" smtClean="0"/>
              <a:t>לחץ כדי לערוך סגנון כותרת של תבנית בסיס</a:t>
            </a:r>
            <a:endParaRPr kumimoji="0" lang="en-US" dirty="0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36636D-D922-432D-A958-524484B5923D}" type="datetimeFigureOut">
              <a:rPr lang="he-IL" smtClean="0"/>
              <a:pPr/>
              <a:t>כ"ו/אלול/תשע"ב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28FB93-0A08-4E7D-8E63-9EFA29F1E093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תמונה 6" descr="logo"/>
          <p:cNvPicPr>
            <a:picLocks noChangeAspect="1" noChangeArrowheads="1"/>
          </p:cNvPicPr>
          <p:nvPr/>
        </p:nvPicPr>
        <p:blipFill>
          <a:blip r:embed="rId13" cstate="print"/>
          <a:srcRect l="31960" t="40863" r="27365" b="30385"/>
          <a:stretch>
            <a:fillRect/>
          </a:stretch>
        </p:blipFill>
        <p:spPr bwMode="auto">
          <a:xfrm>
            <a:off x="0" y="6165304"/>
            <a:ext cx="1194302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r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n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568952" cy="18288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הלאומיות כתופעה מדינית, חברתית ותרבותית</a:t>
            </a:r>
            <a:endParaRPr lang="he-IL" sz="6000" dirty="0"/>
          </a:p>
        </p:txBody>
      </p:sp>
      <p:pic>
        <p:nvPicPr>
          <p:cNvPr id="1030" name="Picture 6" descr="http://kejda.net/wp-content/uploads/2007/11/european_un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41630"/>
            <a:ext cx="5876203" cy="378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7324271" y="6148341"/>
            <a:ext cx="18197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רן הורביץ</a:t>
            </a:r>
            <a:endParaRPr lang="he-IL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1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לאומיות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e-IL" sz="2800" i="1" dirty="0" smtClean="0"/>
          </a:p>
          <a:p>
            <a:pPr marL="0" indent="0" algn="ctr">
              <a:buNone/>
            </a:pPr>
            <a:r>
              <a:rPr lang="he-IL" sz="2800" i="1" dirty="0" smtClean="0"/>
              <a:t>הלאומיות היא </a:t>
            </a:r>
            <a:r>
              <a:rPr lang="he-IL" sz="2800" b="1" i="1" dirty="0" smtClean="0"/>
              <a:t>תופעה היסטורית </a:t>
            </a:r>
            <a:r>
              <a:rPr lang="he-IL" sz="2800" i="1" dirty="0" smtClean="0"/>
              <a:t>אשר צמחה במאה ה-19 באירופה, בעקבות שינויים ותהליכים אשר התרחשו במאות ה-18 וה-19.</a:t>
            </a:r>
          </a:p>
          <a:p>
            <a:pPr marL="0" indent="0" algn="ctr">
              <a:buNone/>
            </a:pPr>
            <a:r>
              <a:rPr lang="he-IL" sz="2800" b="1" i="1" dirty="0" smtClean="0"/>
              <a:t>התודעה</a:t>
            </a:r>
            <a:r>
              <a:rPr lang="he-IL" sz="2800" i="1" dirty="0" smtClean="0"/>
              <a:t> הלאומית העניקה לאנשים שאיבדו את </a:t>
            </a:r>
            <a:r>
              <a:rPr lang="he-IL" sz="2800" b="1" i="1" dirty="0" smtClean="0"/>
              <a:t>זהותם</a:t>
            </a:r>
            <a:r>
              <a:rPr lang="he-IL" sz="2800" i="1" dirty="0" smtClean="0"/>
              <a:t>, </a:t>
            </a:r>
            <a:r>
              <a:rPr lang="he-IL" sz="2800" b="1" i="1" dirty="0" smtClean="0"/>
              <a:t>רגש</a:t>
            </a:r>
            <a:r>
              <a:rPr lang="he-IL" sz="2800" i="1" dirty="0" smtClean="0"/>
              <a:t> של </a:t>
            </a:r>
            <a:r>
              <a:rPr lang="he-IL" sz="2800" b="1" i="1" dirty="0" smtClean="0"/>
              <a:t>השתייכות</a:t>
            </a:r>
            <a:r>
              <a:rPr lang="he-IL" sz="2800" i="1" dirty="0" smtClean="0"/>
              <a:t> ומוקד של הזדהות.</a:t>
            </a:r>
          </a:p>
          <a:p>
            <a:pPr marL="0" indent="0" algn="ctr">
              <a:buNone/>
            </a:pPr>
            <a:endParaRPr lang="he-IL" sz="2800" i="1" dirty="0" smtClean="0"/>
          </a:p>
          <a:p>
            <a:pPr marL="0" indent="0" algn="ctr">
              <a:buNone/>
            </a:pPr>
            <a:r>
              <a:rPr lang="he-IL" sz="3200" i="1" dirty="0" smtClean="0">
                <a:solidFill>
                  <a:srgbClr val="002060"/>
                </a:solidFill>
              </a:rPr>
              <a:t>הלאומיות היא צירוף בין </a:t>
            </a:r>
            <a:r>
              <a:rPr lang="he-IL" sz="3200" b="1" i="1" u="sng" dirty="0" smtClean="0">
                <a:solidFill>
                  <a:srgbClr val="002060"/>
                </a:solidFill>
              </a:rPr>
              <a:t>הרגש</a:t>
            </a:r>
            <a:r>
              <a:rPr lang="he-IL" sz="3200" i="1" u="sng" dirty="0" smtClean="0">
                <a:solidFill>
                  <a:srgbClr val="002060"/>
                </a:solidFill>
              </a:rPr>
              <a:t>  </a:t>
            </a:r>
            <a:r>
              <a:rPr lang="he-IL" sz="3200" b="1" i="1" u="sng" dirty="0" smtClean="0">
                <a:solidFill>
                  <a:srgbClr val="002060"/>
                </a:solidFill>
              </a:rPr>
              <a:t>הלאומי</a:t>
            </a:r>
            <a:r>
              <a:rPr lang="he-IL" sz="3200" i="1" u="sng" dirty="0" smtClean="0">
                <a:solidFill>
                  <a:srgbClr val="002060"/>
                </a:solidFill>
              </a:rPr>
              <a:t> </a:t>
            </a:r>
            <a:r>
              <a:rPr lang="he-IL" sz="3200" i="1" dirty="0" smtClean="0">
                <a:solidFill>
                  <a:srgbClr val="002060"/>
                </a:solidFill>
              </a:rPr>
              <a:t>– תחושת השייכות </a:t>
            </a:r>
            <a:r>
              <a:rPr lang="he-IL" sz="3200" i="1" dirty="0" err="1" smtClean="0">
                <a:solidFill>
                  <a:srgbClr val="002060"/>
                </a:solidFill>
              </a:rPr>
              <a:t>והנמאנות</a:t>
            </a:r>
            <a:r>
              <a:rPr lang="he-IL" sz="3200" i="1" dirty="0" smtClean="0">
                <a:solidFill>
                  <a:srgbClr val="002060"/>
                </a:solidFill>
              </a:rPr>
              <a:t> לעם וללאום לבין </a:t>
            </a:r>
            <a:r>
              <a:rPr lang="he-IL" sz="3200" b="1" i="1" u="sng" dirty="0" smtClean="0">
                <a:solidFill>
                  <a:srgbClr val="002060"/>
                </a:solidFill>
              </a:rPr>
              <a:t>התביעה למסגרת מדינית-פוליטית</a:t>
            </a:r>
            <a:r>
              <a:rPr lang="he-IL" sz="3200" i="1" dirty="0" smtClean="0">
                <a:solidFill>
                  <a:srgbClr val="002060"/>
                </a:solidFill>
              </a:rPr>
              <a:t>.</a:t>
            </a:r>
            <a:endParaRPr lang="he-IL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84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926976"/>
          </a:xfrm>
        </p:spPr>
        <p:txBody>
          <a:bodyPr/>
          <a:lstStyle/>
          <a:p>
            <a:r>
              <a:rPr lang="he-IL" sz="3600" dirty="0" smtClean="0"/>
              <a:t>הלאומיות כתופעה חברתית, פוליטית ותרבותית</a:t>
            </a:r>
            <a:endParaRPr lang="he-IL" sz="36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lnSpcReduction="10000"/>
          </a:bodyPr>
          <a:lstStyle/>
          <a:p>
            <a:r>
              <a:rPr lang="he-IL" sz="2800" b="1" u="sng" dirty="0" smtClean="0">
                <a:solidFill>
                  <a:srgbClr val="002060"/>
                </a:solidFill>
              </a:rPr>
              <a:t>הלאומיות כתופעה חברתית</a:t>
            </a:r>
          </a:p>
          <a:p>
            <a:pPr lvl="1"/>
            <a:r>
              <a:rPr lang="he-IL" dirty="0" smtClean="0"/>
              <a:t>הלאומיות הצליחה </a:t>
            </a:r>
            <a:r>
              <a:rPr lang="he-IL" u="sng" dirty="0" smtClean="0"/>
              <a:t>לאחד סביבה </a:t>
            </a:r>
            <a:r>
              <a:rPr lang="he-IL" dirty="0" smtClean="0"/>
              <a:t>חלקים שונים מהחברה אשר לא היה </a:t>
            </a:r>
            <a:r>
              <a:rPr lang="he-IL" dirty="0" err="1" smtClean="0"/>
              <a:t>בינהם</a:t>
            </a:r>
            <a:r>
              <a:rPr lang="he-IL" dirty="0" smtClean="0"/>
              <a:t> מכנה משותף משמעותי.</a:t>
            </a:r>
          </a:p>
          <a:p>
            <a:pPr lvl="1"/>
            <a:r>
              <a:rPr lang="he-IL" dirty="0" smtClean="0"/>
              <a:t>הלאומיות </a:t>
            </a:r>
            <a:r>
              <a:rPr lang="he-IL" u="sng" dirty="0" smtClean="0"/>
              <a:t>גישרה על הפערים בין קטבים שונים בחברה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r>
              <a:rPr lang="he-IL" sz="2800" b="1" u="sng" dirty="0">
                <a:solidFill>
                  <a:srgbClr val="002060"/>
                </a:solidFill>
              </a:rPr>
              <a:t>הלאומיות כתופעה פוליטית</a:t>
            </a:r>
          </a:p>
          <a:p>
            <a:pPr lvl="1"/>
            <a:r>
              <a:rPr lang="he-IL" dirty="0" smtClean="0"/>
              <a:t>התנועות הלאומיות שאפו </a:t>
            </a:r>
            <a:r>
              <a:rPr lang="he-IL" u="sng" dirty="0" smtClean="0"/>
              <a:t>לבטל את השלטון הקודם</a:t>
            </a:r>
            <a:r>
              <a:rPr lang="he-IL" dirty="0" smtClean="0"/>
              <a:t>.</a:t>
            </a:r>
          </a:p>
          <a:p>
            <a:pPr lvl="1"/>
            <a:r>
              <a:rPr lang="he-IL" dirty="0" smtClean="0"/>
              <a:t>המטרה – </a:t>
            </a:r>
            <a:r>
              <a:rPr lang="he-IL" u="sng" dirty="0" smtClean="0"/>
              <a:t>הקמת שלטון חדש</a:t>
            </a:r>
            <a:r>
              <a:rPr lang="he-IL" dirty="0" smtClean="0"/>
              <a:t> הדואג לאינטרסים של חברי קבוצת הלאום ומורכב מנציגי קבוצת הלאום.</a:t>
            </a:r>
            <a:r>
              <a:rPr lang="en-US" dirty="0"/>
              <a:t/>
            </a:r>
            <a:br>
              <a:rPr lang="en-US" dirty="0"/>
            </a:br>
            <a:endParaRPr lang="he-IL" dirty="0" smtClean="0"/>
          </a:p>
          <a:p>
            <a:r>
              <a:rPr lang="he-IL" sz="2800" b="1" u="sng" dirty="0">
                <a:solidFill>
                  <a:srgbClr val="002060"/>
                </a:solidFill>
              </a:rPr>
              <a:t>הלאומיות כתופעה </a:t>
            </a:r>
            <a:r>
              <a:rPr lang="he-IL" sz="2800" b="1" u="sng" dirty="0" smtClean="0">
                <a:solidFill>
                  <a:srgbClr val="002060"/>
                </a:solidFill>
              </a:rPr>
              <a:t>תרבותית</a:t>
            </a:r>
          </a:p>
          <a:p>
            <a:pPr lvl="1"/>
            <a:r>
              <a:rPr lang="he-IL" dirty="0" smtClean="0"/>
              <a:t>התנועות הלאומיות הדגישו מאפיינים משותפים של חברי קבוצת הלאום (דת, מנהגים, טריטוריה, שפה, דגל, המנון וכו')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5869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כיווני ההתפתחות של הלאומיות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024777"/>
              </p:ext>
            </p:extLst>
          </p:nvPr>
        </p:nvGraphicFramePr>
        <p:xfrm>
          <a:off x="457200" y="1484313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282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A63417-B8FD-4698-9C6C-99B8CC4E9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25A63417-B8FD-4698-9C6C-99B8CC4E9A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25A63417-B8FD-4698-9C6C-99B8CC4E9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25A63417-B8FD-4698-9C6C-99B8CC4E9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381B74-63C5-4D79-9A3C-9298795B3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99381B74-63C5-4D79-9A3C-9298795B3D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99381B74-63C5-4D79-9A3C-9298795B3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99381B74-63C5-4D79-9A3C-9298795B3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94A72D-C0FE-4658-A8BA-063DE0DCC9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C94A72D-C0FE-4658-A8BA-063DE0DCC9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9C94A72D-C0FE-4658-A8BA-063DE0DCC9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C94A72D-C0FE-4658-A8BA-063DE0DCC9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59E108-AFC9-4950-9482-799D66CC1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9259E108-AFC9-4950-9482-799D66CC1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9259E108-AFC9-4950-9482-799D66CC1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9259E108-AFC9-4950-9482-799D66CC1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4DAE7F-6A0A-4EE5-B57E-614CE32AB8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4A4DAE7F-6A0A-4EE5-B57E-614CE32AB8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4A4DAE7F-6A0A-4EE5-B57E-614CE32AB8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4A4DAE7F-6A0A-4EE5-B57E-614CE32AB8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8CAF22-6C55-47FA-B648-F8B91110FD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588CAF22-6C55-47FA-B648-F8B91110FD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588CAF22-6C55-47FA-B648-F8B91110FD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588CAF22-6C55-47FA-B648-F8B91110FD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קבוצה אתנית, פוליטית ולאומית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558296"/>
              </p:ext>
            </p:extLst>
          </p:nvPr>
        </p:nvGraphicFramePr>
        <p:xfrm>
          <a:off x="457200" y="1484313"/>
          <a:ext cx="8229600" cy="5212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קבוצה אתנית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קבוצה</a:t>
                      </a:r>
                      <a:r>
                        <a:rPr lang="he-IL" sz="2400" baseline="0" dirty="0" smtClean="0"/>
                        <a:t> פוליטית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/>
                        <a:t>קבוצת</a:t>
                      </a:r>
                      <a:r>
                        <a:rPr lang="he-IL" sz="2400" baseline="0" dirty="0" smtClean="0"/>
                        <a:t> לאום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b="1" dirty="0" smtClean="0"/>
                        <a:t>יסודות משותפים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u="sng" dirty="0" smtClean="0">
                          <a:solidFill>
                            <a:srgbClr val="FF0000"/>
                          </a:solidFill>
                        </a:rPr>
                        <a:t>יסודות שאינם ברי בחירה</a:t>
                      </a:r>
                      <a:r>
                        <a:rPr lang="he-IL" sz="2000" dirty="0" smtClean="0"/>
                        <a:t>.</a:t>
                      </a:r>
                      <a:r>
                        <a:rPr lang="he-IL" sz="2000" baseline="0" dirty="0" smtClean="0"/>
                        <a:t> </a:t>
                      </a:r>
                      <a:r>
                        <a:rPr lang="he-IL" sz="2000" dirty="0" smtClean="0"/>
                        <a:t>תולדה של קשר היסטורי ביניהם, והם מתבטאים בשפה, בתרבות, במנהגים ובמסורת ולעתים גם בדת.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u="sng" dirty="0" smtClean="0">
                          <a:solidFill>
                            <a:srgbClr val="FF0000"/>
                          </a:solidFill>
                        </a:rPr>
                        <a:t>יסודות משותפים </a:t>
                      </a:r>
                      <a:r>
                        <a:rPr lang="he-IL" sz="2000" b="1" u="sng" baseline="0" dirty="0" smtClean="0">
                          <a:solidFill>
                            <a:srgbClr val="FF0000"/>
                          </a:solidFill>
                        </a:rPr>
                        <a:t> ברי בחירה</a:t>
                      </a:r>
                      <a:r>
                        <a:rPr lang="he-IL" sz="2000" b="1" u="sng" baseline="0" dirty="0" smtClean="0"/>
                        <a:t>.</a:t>
                      </a:r>
                      <a:r>
                        <a:rPr lang="en-US" sz="2000" b="1" u="sng" baseline="0" dirty="0" smtClean="0"/>
                        <a:t/>
                      </a:r>
                      <a:br>
                        <a:rPr lang="en-US" sz="2000" b="1" u="sng" baseline="0" dirty="0" smtClean="0"/>
                      </a:br>
                      <a:r>
                        <a:rPr lang="he-IL" sz="2000" b="0" u="none" baseline="0" dirty="0" smtClean="0"/>
                        <a:t>לדוגמא – אידאולוגיה, חוקה, ערכים: </a:t>
                      </a:r>
                      <a:r>
                        <a:rPr lang="he-IL" sz="2000" b="0" u="none" baseline="0" dirty="0" err="1" smtClean="0"/>
                        <a:t>שיוויון</a:t>
                      </a:r>
                      <a:r>
                        <a:rPr lang="he-IL" sz="2000" b="0" u="none" baseline="0" dirty="0" smtClean="0"/>
                        <a:t>, אחווה ורעות.</a:t>
                      </a:r>
                      <a:endParaRPr lang="he-IL" sz="2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FF0000"/>
                          </a:solidFill>
                        </a:rPr>
                        <a:t>קיימים יסודות משותפים אותם שאינם פרי בחירה  וגם יסודות פרי בחירה.</a:t>
                      </a:r>
                      <a:endParaRPr kumimoji="0" lang="he-IL" sz="2000" b="0" u="sng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b="1" dirty="0" smtClean="0"/>
                        <a:t>מטרה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0" dirty="0" smtClean="0"/>
                        <a:t>בעלת רצון לשמור על ייחוד הקבוצה מבחינה תרבותית, מסורתית ומנהגים .</a:t>
                      </a:r>
                    </a:p>
                    <a:p>
                      <a:pPr rtl="1"/>
                      <a:r>
                        <a:rPr lang="he-IL" sz="2000" b="0" dirty="0" smtClean="0"/>
                        <a:t> </a:t>
                      </a:r>
                      <a:r>
                        <a:rPr lang="he-IL" sz="2000" b="1" u="sng" dirty="0" smtClean="0">
                          <a:solidFill>
                            <a:srgbClr val="FF0000"/>
                          </a:solidFill>
                        </a:rPr>
                        <a:t>אין שאיפה להקמת מדינה</a:t>
                      </a:r>
                      <a:r>
                        <a:rPr lang="he-IL" sz="2000" b="1" dirty="0" smtClean="0"/>
                        <a:t>.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רצון לשמר את הערכים המשותפים</a:t>
                      </a:r>
                      <a:r>
                        <a:rPr lang="he-IL" sz="2000" baseline="0" dirty="0" smtClean="0"/>
                        <a:t> לחברי הקבוצה.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u="sng" dirty="0" smtClean="0">
                          <a:solidFill>
                            <a:srgbClr val="FF0000"/>
                          </a:solidFill>
                        </a:rPr>
                        <a:t>אין שאיפה להקמת מדינה</a:t>
                      </a:r>
                      <a:r>
                        <a:rPr lang="he-IL" sz="2000" b="1" dirty="0" smtClean="0"/>
                        <a:t>.</a:t>
                      </a:r>
                      <a:endParaRPr lang="he-IL" sz="2000" dirty="0" smtClean="0"/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 smtClean="0"/>
                        <a:t>בעלת רצון משותף להתלכד לעם.</a:t>
                      </a:r>
                      <a:br>
                        <a:rPr lang="he-IL" sz="2000" b="1" dirty="0" smtClean="0"/>
                      </a:br>
                      <a:r>
                        <a:rPr lang="he-IL" sz="2000" b="1" u="none" dirty="0" smtClean="0"/>
                        <a:t>בעלת שאיפה להגדרה עצמית </a:t>
                      </a:r>
                      <a:r>
                        <a:rPr lang="he-IL" sz="2000" b="1" u="sng" dirty="0" smtClean="0">
                          <a:solidFill>
                            <a:srgbClr val="FF0000"/>
                          </a:solidFill>
                        </a:rPr>
                        <a:t>במסגרת מדינה ריבונית</a:t>
                      </a:r>
                      <a:r>
                        <a:rPr lang="he-IL" sz="2000" b="1" dirty="0" smtClean="0"/>
                        <a:t>.</a:t>
                      </a:r>
                      <a:br>
                        <a:rPr lang="he-IL" sz="2000" b="1" dirty="0" smtClean="0"/>
                      </a:br>
                      <a:endParaRPr lang="he-IL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58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59352"/>
          </a:xfrm>
        </p:spPr>
        <p:txBody>
          <a:bodyPr/>
          <a:lstStyle/>
          <a:p>
            <a:r>
              <a:rPr lang="he-IL" sz="3200" dirty="0" smtClean="0">
                <a:solidFill>
                  <a:srgbClr val="00B050"/>
                </a:solidFill>
              </a:rPr>
              <a:t>אירופה 1920</a:t>
            </a:r>
            <a:r>
              <a:rPr lang="he-IL" sz="2800" dirty="0" smtClean="0">
                <a:solidFill>
                  <a:srgbClr val="00B050"/>
                </a:solidFill>
              </a:rPr>
              <a:t> </a:t>
            </a:r>
            <a:r>
              <a:rPr lang="he-IL" sz="1800" dirty="0" smtClean="0">
                <a:solidFill>
                  <a:srgbClr val="00B050"/>
                </a:solidFill>
              </a:rPr>
              <a:t>(לאחר </a:t>
            </a:r>
            <a:r>
              <a:rPr lang="he-IL" sz="1800" dirty="0" err="1" smtClean="0">
                <a:solidFill>
                  <a:srgbClr val="00B050"/>
                </a:solidFill>
              </a:rPr>
              <a:t>מלחה"ע</a:t>
            </a:r>
            <a:r>
              <a:rPr lang="he-IL" sz="1800" dirty="0" smtClean="0">
                <a:solidFill>
                  <a:srgbClr val="00B050"/>
                </a:solidFill>
              </a:rPr>
              <a:t> ה-1)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sz="half" idx="3"/>
          </p:nvPr>
        </p:nvSpPr>
        <p:spPr>
          <a:xfrm>
            <a:off x="4645025" y="1345277"/>
            <a:ext cx="4041775" cy="654843"/>
          </a:xfrm>
        </p:spPr>
        <p:txBody>
          <a:bodyPr/>
          <a:lstStyle/>
          <a:p>
            <a:r>
              <a:rPr lang="he-IL" sz="3200" dirty="0" smtClean="0">
                <a:solidFill>
                  <a:srgbClr val="FF0000"/>
                </a:solidFill>
              </a:rPr>
              <a:t>אירופה 1815</a:t>
            </a:r>
            <a:r>
              <a:rPr lang="he-IL" sz="2800" dirty="0" smtClean="0">
                <a:solidFill>
                  <a:srgbClr val="FF0000"/>
                </a:solidFill>
              </a:rPr>
              <a:t> </a:t>
            </a:r>
            <a:r>
              <a:rPr lang="he-IL" sz="1800" dirty="0" smtClean="0">
                <a:solidFill>
                  <a:srgbClr val="FF0000"/>
                </a:solidFill>
              </a:rPr>
              <a:t>(לאחר קונגרס וינה)</a:t>
            </a:r>
            <a:endParaRPr lang="he-IL" sz="1800" dirty="0">
              <a:solidFill>
                <a:srgbClr val="FF0000"/>
              </a:solidFill>
            </a:endParaRPr>
          </a:p>
        </p:txBody>
      </p:sp>
      <p:pic>
        <p:nvPicPr>
          <p:cNvPr id="10" name="מציין מיקום תוכן 9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04865"/>
            <a:ext cx="4726686" cy="3672408"/>
          </a:xfrm>
        </p:spPr>
      </p:pic>
      <p:pic>
        <p:nvPicPr>
          <p:cNvPr id="11" name="מציין מיקום תוכן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204864"/>
            <a:ext cx="4489612" cy="3726378"/>
          </a:xfrm>
        </p:spPr>
      </p:pic>
      <p:sp>
        <p:nvSpPr>
          <p:cNvPr id="8" name="כותרת 1"/>
          <p:cNvSpPr txBox="1">
            <a:spLocks/>
          </p:cNvSpPr>
          <p:nvPr/>
        </p:nvSpPr>
        <p:spPr>
          <a:xfrm>
            <a:off x="457200" y="341784"/>
            <a:ext cx="8229600" cy="926976"/>
          </a:xfrm>
          <a:prstGeom prst="rect">
            <a:avLst/>
          </a:prstGeom>
        </p:spPr>
        <p:txBody>
          <a:bodyPr vert="horz" lIns="0" tIns="45720" rIns="0" bIns="0" anchor="b">
            <a:normAutofit/>
          </a:bodyPr>
          <a:lstStyle>
            <a:lvl1pPr algn="r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n-cs"/>
              </a:defRPr>
            </a:lvl1pPr>
          </a:lstStyle>
          <a:p>
            <a:r>
              <a:rPr lang="he-IL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שינויים במפה המדינית של אירופה</a:t>
            </a:r>
            <a:endParaRPr lang="he-IL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539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שינויים במפה המדינית של אירופה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3200" b="1" u="sng" dirty="0" smtClean="0">
                <a:solidFill>
                  <a:srgbClr val="002060"/>
                </a:solidFill>
              </a:rPr>
              <a:t>התפרקות האימפריות</a:t>
            </a:r>
          </a:p>
          <a:p>
            <a:pPr lvl="1"/>
            <a:r>
              <a:rPr lang="he-IL" dirty="0" smtClean="0"/>
              <a:t>ב-1815 היו קיימות 4 אימפריות: הקיסרות הרוסית, הקיסרות האוסטרו-הונגרית, האימפריה העות'מנית, ממלכת פרוסיה.</a:t>
            </a:r>
          </a:p>
          <a:p>
            <a:pPr lvl="1"/>
            <a:r>
              <a:rPr lang="he-IL" b="1" u="sng" dirty="0" smtClean="0"/>
              <a:t>האימפריות הללו מתפרקות עד 1920</a:t>
            </a:r>
            <a:r>
              <a:rPr lang="he-IL" b="1" dirty="0" smtClean="0"/>
              <a:t> </a:t>
            </a:r>
            <a:r>
              <a:rPr lang="he-IL" dirty="0" smtClean="0"/>
              <a:t>לאחר שאיבדו מכוחן הצבאי וממעמדן המדיני אשר גרמו לאיבוד שטחים אשר היו בשליטתן.</a:t>
            </a:r>
          </a:p>
          <a:p>
            <a:pPr lvl="1"/>
            <a:endParaRPr lang="he-IL" dirty="0" smtClean="0"/>
          </a:p>
          <a:p>
            <a:r>
              <a:rPr lang="he-IL" sz="3200" b="1" u="sng" dirty="0">
                <a:solidFill>
                  <a:srgbClr val="002060"/>
                </a:solidFill>
              </a:rPr>
              <a:t>הקמתן של מדינות </a:t>
            </a:r>
            <a:r>
              <a:rPr lang="he-IL" sz="3200" b="1" u="sng" dirty="0" smtClean="0">
                <a:solidFill>
                  <a:srgbClr val="002060"/>
                </a:solidFill>
              </a:rPr>
              <a:t>חדשות</a:t>
            </a:r>
          </a:p>
          <a:p>
            <a:pPr lvl="1"/>
            <a:r>
              <a:rPr lang="he-IL" dirty="0" smtClean="0"/>
              <a:t>במהלך מאה השנה בין 1815 ל-1920 </a:t>
            </a:r>
            <a:r>
              <a:rPr lang="he-IL" b="1" u="sng" dirty="0" smtClean="0"/>
              <a:t>קמו מדינות לאום חדשות </a:t>
            </a:r>
            <a:r>
              <a:rPr lang="he-IL" dirty="0" smtClean="0"/>
              <a:t>בשטחים אשר נשלטו ע"י אותן אימפריות.</a:t>
            </a:r>
          </a:p>
          <a:p>
            <a:pPr lvl="1"/>
            <a:r>
              <a:rPr lang="he-IL" dirty="0" smtClean="0"/>
              <a:t>בין היתר קמות: בולגריה, יוון, אלבניה, פולין, ליטא, לטביה, אסטוניה, צ'כוסלובקיה, הונגריה, רומניה, יוגוסלביה, בלגיה ועוד.</a:t>
            </a:r>
          </a:p>
        </p:txBody>
      </p:sp>
    </p:spTree>
    <p:extLst>
      <p:ext uri="{BB962C8B-B14F-4D97-AF65-F5344CB8AC3E}">
        <p14:creationId xmlns:p14="http://schemas.microsoft.com/office/powerpoint/2010/main" val="58908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צגת לוגו אורט חולון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לוגו אורט חולון</Template>
  <TotalTime>140</TotalTime>
  <Words>369</Words>
  <Application>Microsoft Office PowerPoint</Application>
  <PresentationFormat>‫הצגה על המסך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מצגת לוגו אורט חולון</vt:lpstr>
      <vt:lpstr>הלאומיות כתופעה מדינית, חברתית ותרבותית</vt:lpstr>
      <vt:lpstr>לאומיות</vt:lpstr>
      <vt:lpstr>הלאומיות כתופעה חברתית, פוליטית ותרבותית</vt:lpstr>
      <vt:lpstr>כיווני ההתפתחות של הלאומיות</vt:lpstr>
      <vt:lpstr>קבוצה אתנית, פוליטית ולאומית</vt:lpstr>
      <vt:lpstr>מצגת של PowerPoint</vt:lpstr>
      <vt:lpstr>שינויים במפה המדינית של אירופה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מאפייני הלאומיות המודרנית</dc:title>
  <dc:creator>Ran</dc:creator>
  <cp:lastModifiedBy>Ran</cp:lastModifiedBy>
  <cp:revision>27</cp:revision>
  <dcterms:created xsi:type="dcterms:W3CDTF">2012-09-09T04:36:40Z</dcterms:created>
  <dcterms:modified xsi:type="dcterms:W3CDTF">2012-09-13T08:54:56Z</dcterms:modified>
</cp:coreProperties>
</file>