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61" r:id="rId3"/>
    <p:sldId id="257" r:id="rId4"/>
    <p:sldId id="258" r:id="rId5"/>
    <p:sldId id="259" r:id="rId6"/>
    <p:sldId id="277" r:id="rId7"/>
    <p:sldId id="260" r:id="rId8"/>
    <p:sldId id="262" r:id="rId9"/>
    <p:sldId id="276" r:id="rId10"/>
    <p:sldId id="263" r:id="rId11"/>
    <p:sldId id="264" r:id="rId12"/>
    <p:sldId id="275" r:id="rId13"/>
    <p:sldId id="266" r:id="rId14"/>
    <p:sldId id="271" r:id="rId15"/>
    <p:sldId id="272" r:id="rId16"/>
    <p:sldId id="273"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489"/>
    <a:srgbClr val="FF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50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4F49380-439E-4F02-9CD0-6EAC402F0C77}" type="slidenum">
              <a:rPr lang="he-IL" smtClean="0"/>
              <a:t>‹#›</a:t>
            </a:fld>
            <a:endParaRPr lang="he-IL"/>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he-IL" smtClean="0"/>
              <a:t>לחץ כדי לערוך סגנונות טקסט של תבנית בסיס</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he-IL" smtClean="0"/>
              <a:t>לחץ כדי לערוך סגנונות טקסט של תבנית בסיס</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4F49380-439E-4F02-9CD0-6EAC402F0C77}"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he-IL" smtClean="0"/>
              <a:t>לחץ על הסמל כדי להוסיף תמונה</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317E9FC-95EB-41AF-8211-85408B115C98}" type="datetimeFigureOut">
              <a:rPr lang="he-IL" smtClean="0"/>
              <a:t>כ"ט/אדר א/תשע"ט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4F49380-439E-4F02-9CD0-6EAC402F0C77}"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317E9FC-95EB-41AF-8211-85408B115C98}" type="datetimeFigureOut">
              <a:rPr lang="he-IL" smtClean="0"/>
              <a:t>כ"ט/אדר א/תשע"ט</a:t>
            </a:fld>
            <a:endParaRPr lang="he-IL"/>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he-IL"/>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4F49380-439E-4F02-9CD0-6EAC402F0C77}"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3hNuo8H7o7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hyperlink" Target="https://he.wikiquote.org/wiki/%D7%95%D7%99%D7%A8%D7%92'%D7%99%D7%A0%D7%99%D7%94_%D7%95%D7%95%D7%9C%D7%A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275856" y="765073"/>
            <a:ext cx="5648623" cy="1800200"/>
          </a:xfrm>
        </p:spPr>
        <p:txBody>
          <a:bodyPr/>
          <a:lstStyle/>
          <a:p>
            <a:pPr algn="r"/>
            <a:r>
              <a:rPr lang="he-IL" b="1" dirty="0" smtClean="0">
                <a:latin typeface="David" panose="020E0502060401010101" pitchFamily="34" charset="-79"/>
                <a:cs typeface="David" panose="020E0502060401010101" pitchFamily="34" charset="-79"/>
              </a:rPr>
              <a:t>התלקיט ככלי ללמידה משמעותית וגם קידום הוראת ה- 30% </a:t>
            </a:r>
            <a:r>
              <a:rPr lang="he-IL" b="1" dirty="0" smtClean="0">
                <a:latin typeface="David" panose="020E0502060401010101" pitchFamily="34" charset="-79"/>
                <a:cs typeface="David" panose="020E0502060401010101" pitchFamily="34" charset="-79"/>
              </a:rPr>
              <a:t>לבגרות</a:t>
            </a:r>
            <a:r>
              <a:rPr lang="he-IL" dirty="0" smtClean="0">
                <a:latin typeface="David" panose="020E0502060401010101" pitchFamily="34" charset="-79"/>
                <a:cs typeface="David" panose="020E0502060401010101" pitchFamily="34" charset="-79"/>
              </a:rPr>
              <a:t/>
            </a:r>
            <a:br>
              <a:rPr lang="he-IL" dirty="0" smtClean="0">
                <a:latin typeface="David" panose="020E0502060401010101" pitchFamily="34" charset="-79"/>
                <a:cs typeface="David" panose="020E0502060401010101" pitchFamily="34" charset="-79"/>
              </a:rPr>
            </a:br>
            <a:r>
              <a:rPr lang="en-US" sz="2800" dirty="0" smtClean="0">
                <a:latin typeface="David" panose="020E0502060401010101" pitchFamily="34" charset="-79"/>
                <a:cs typeface="David" panose="020E0502060401010101" pitchFamily="34" charset="-79"/>
              </a:rPr>
              <a:t/>
            </a:r>
            <a:br>
              <a:rPr lang="en-US" sz="2800" dirty="0" smtClean="0">
                <a:latin typeface="David" panose="020E0502060401010101" pitchFamily="34" charset="-79"/>
                <a:cs typeface="David" panose="020E0502060401010101" pitchFamily="34" charset="-79"/>
              </a:rPr>
            </a:br>
            <a:r>
              <a:rPr lang="he-IL" sz="2800" dirty="0" smtClean="0">
                <a:latin typeface="David" panose="020E0502060401010101" pitchFamily="34" charset="-79"/>
                <a:cs typeface="David" panose="020E0502060401010101" pitchFamily="34" charset="-79"/>
              </a:rPr>
              <a:t>שורוק אבו אחמד ג'אבר</a:t>
            </a:r>
            <a:br>
              <a:rPr lang="he-IL" sz="2800" dirty="0" smtClean="0">
                <a:latin typeface="David" panose="020E0502060401010101" pitchFamily="34" charset="-79"/>
                <a:cs typeface="David" panose="020E0502060401010101" pitchFamily="34" charset="-79"/>
              </a:rPr>
            </a:br>
            <a:r>
              <a:rPr lang="he-IL" sz="2800" dirty="0" smtClean="0">
                <a:latin typeface="David" panose="020E0502060401010101" pitchFamily="34" charset="-79"/>
                <a:cs typeface="David" panose="020E0502060401010101" pitchFamily="34" charset="-79"/>
              </a:rPr>
              <a:t> </a:t>
            </a:r>
            <a:r>
              <a:rPr lang="he-IL" sz="2800" dirty="0" err="1" smtClean="0">
                <a:latin typeface="David" panose="020E0502060401010101" pitchFamily="34" charset="-79"/>
                <a:cs typeface="David" panose="020E0502060401010101" pitchFamily="34" charset="-79"/>
              </a:rPr>
              <a:t>פאדיה</a:t>
            </a:r>
            <a:r>
              <a:rPr lang="he-IL" sz="2800" dirty="0" smtClean="0">
                <a:latin typeface="David" panose="020E0502060401010101" pitchFamily="34" charset="-79"/>
                <a:cs typeface="David" panose="020E0502060401010101" pitchFamily="34" charset="-79"/>
              </a:rPr>
              <a:t> </a:t>
            </a:r>
            <a:r>
              <a:rPr lang="he-IL" sz="2800" dirty="0" err="1" smtClean="0">
                <a:latin typeface="David" panose="020E0502060401010101" pitchFamily="34" charset="-79"/>
                <a:cs typeface="David" panose="020E0502060401010101" pitchFamily="34" charset="-79"/>
              </a:rPr>
              <a:t>זועבי</a:t>
            </a:r>
            <a:endParaRPr lang="he-IL" sz="2800" dirty="0">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a:xfrm>
            <a:off x="971600" y="3861048"/>
            <a:ext cx="7591251" cy="2088232"/>
          </a:xfrm>
        </p:spPr>
        <p:txBody>
          <a:bodyPr>
            <a:noAutofit/>
          </a:bodyPr>
          <a:lstStyle/>
          <a:p>
            <a:pPr algn="ctr"/>
            <a:r>
              <a:rPr lang="he-IL" sz="7200" dirty="0" smtClean="0">
                <a:solidFill>
                  <a:schemeClr val="accent2">
                    <a:lumMod val="75000"/>
                  </a:schemeClr>
                </a:solidFill>
                <a:latin typeface="David" panose="020E0502060401010101" pitchFamily="34" charset="-79"/>
                <a:cs typeface="David" panose="020E0502060401010101" pitchFamily="34" charset="-79"/>
              </a:rPr>
              <a:t>"הבעה בכתב"</a:t>
            </a:r>
            <a:endParaRPr lang="he-IL" sz="2800" dirty="0">
              <a:solidFill>
                <a:schemeClr val="accent2">
                  <a:lumMod val="75000"/>
                </a:schemeClr>
              </a:solidFill>
              <a:latin typeface="David" panose="020E0502060401010101" pitchFamily="34" charset="-79"/>
              <a:cs typeface="David" panose="020E0502060401010101" pitchFamily="34" charset="-79"/>
            </a:endParaRPr>
          </a:p>
          <a:p>
            <a:pPr algn="ctr"/>
            <a:r>
              <a:rPr lang="he-IL" sz="1600" dirty="0" smtClean="0">
                <a:solidFill>
                  <a:schemeClr val="accent2">
                    <a:lumMod val="75000"/>
                  </a:schemeClr>
                </a:solidFill>
                <a:latin typeface="David" panose="020E0502060401010101" pitchFamily="34" charset="-79"/>
                <a:cs typeface="David" panose="020E0502060401010101" pitchFamily="34" charset="-79"/>
              </a:rPr>
              <a:t>"</a:t>
            </a:r>
            <a:r>
              <a:rPr lang="he-IL" sz="1600" dirty="0" err="1" smtClean="0">
                <a:solidFill>
                  <a:schemeClr val="accent2">
                    <a:lumMod val="75000"/>
                  </a:schemeClr>
                </a:solidFill>
                <a:latin typeface="David" panose="020E0502060401010101" pitchFamily="34" charset="-79"/>
                <a:cs typeface="David" panose="020E0502060401010101" pitchFamily="34" charset="-79"/>
              </a:rPr>
              <a:t>הקשקל</a:t>
            </a:r>
            <a:r>
              <a:rPr lang="he-IL" sz="1600" dirty="0">
                <a:solidFill>
                  <a:schemeClr val="accent2">
                    <a:lumMod val="75000"/>
                  </a:schemeClr>
                </a:solidFill>
                <a:latin typeface="David" panose="020E0502060401010101" pitchFamily="34" charset="-79"/>
                <a:cs typeface="David" panose="020E0502060401010101" pitchFamily="34" charset="-79"/>
              </a:rPr>
              <a:t>"</a:t>
            </a:r>
            <a:r>
              <a:rPr lang="he-IL" sz="1600" dirty="0" smtClean="0">
                <a:solidFill>
                  <a:schemeClr val="accent2">
                    <a:lumMod val="75000"/>
                  </a:schemeClr>
                </a:solidFill>
                <a:latin typeface="David" panose="020E0502060401010101" pitchFamily="34" charset="-79"/>
                <a:cs typeface="David" panose="020E0502060401010101" pitchFamily="34" charset="-79"/>
              </a:rPr>
              <a:t>, הופכים את הקשה לקל!</a:t>
            </a:r>
          </a:p>
        </p:txBody>
      </p:sp>
      <p:pic>
        <p:nvPicPr>
          <p:cNvPr id="4" name="תמונה 3" descr="×ª××¦××ª ×ª××× × ×¢×××¨ ××ª×××"/>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89263"/>
            <a:ext cx="3419475" cy="1467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6744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3026641380"/>
              </p:ext>
            </p:extLst>
          </p:nvPr>
        </p:nvGraphicFramePr>
        <p:xfrm>
          <a:off x="1187627" y="260648"/>
          <a:ext cx="6624733" cy="4765778"/>
        </p:xfrm>
        <a:graphic>
          <a:graphicData uri="http://schemas.openxmlformats.org/drawingml/2006/table">
            <a:tbl>
              <a:tblPr rtl="1" firstRow="1" firstCol="1" bandRow="1"/>
              <a:tblGrid>
                <a:gridCol w="738264"/>
                <a:gridCol w="591470"/>
                <a:gridCol w="661277"/>
                <a:gridCol w="613416"/>
                <a:gridCol w="709936"/>
                <a:gridCol w="662074"/>
                <a:gridCol w="662074"/>
                <a:gridCol w="662074"/>
                <a:gridCol w="662074"/>
                <a:gridCol w="662074"/>
              </a:tblGrid>
              <a:tr h="524380">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6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3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r>
              <a:tr h="524380">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r>
              <a:tr h="524380">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2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10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12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7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9</a:t>
                      </a: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ט</a:t>
                      </a: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ו</a:t>
                      </a: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15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ה</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11</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ר</a:t>
                      </a: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ב</a:t>
                      </a: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8 </a:t>
                      </a:r>
                      <a:endParaRPr lang="he-IL" sz="15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ח</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15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י</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נ</a:t>
                      </a: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ו</a:t>
                      </a: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1">
                        <a:lnSpc>
                          <a:spcPct val="107000"/>
                        </a:lnSpc>
                        <a:spcAft>
                          <a:spcPts val="0"/>
                        </a:spcAft>
                      </a:pPr>
                      <a:r>
                        <a:rPr lang="he-IL" sz="15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4</a:t>
                      </a:r>
                    </a:p>
                    <a:p>
                      <a:pPr algn="r" rtl="1">
                        <a:lnSpc>
                          <a:spcPct val="107000"/>
                        </a:lnSpc>
                        <a:spcAft>
                          <a:spcPts val="0"/>
                        </a:spcAft>
                      </a:pPr>
                      <a:r>
                        <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rPr>
                        <a:t>ת</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524380">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3600" y="-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870769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944161"/>
            <a:ext cx="7520940" cy="3579849"/>
          </a:xfrm>
        </p:spPr>
        <p:txBody>
          <a:bodyPr/>
          <a:lstStyle/>
          <a:p>
            <a:endParaRPr lang="he-IL" dirty="0"/>
          </a:p>
          <a:p>
            <a:endParaRPr lang="he-IL" dirty="0"/>
          </a:p>
        </p:txBody>
      </p:sp>
      <p:sp>
        <p:nvSpPr>
          <p:cNvPr id="4" name="שמש 3"/>
          <p:cNvSpPr/>
          <p:nvPr/>
        </p:nvSpPr>
        <p:spPr>
          <a:xfrm>
            <a:off x="1259632" y="188640"/>
            <a:ext cx="6408711" cy="5716291"/>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he-IL" sz="1800" b="1">
                <a:ln>
                  <a:noFill/>
                </a:ln>
                <a:solidFill>
                  <a:srgbClr val="000000"/>
                </a:solidFill>
                <a:effectLst>
                  <a:outerShdw blurRad="38100" dist="19050" dir="2700000" algn="tl">
                    <a:schemeClr val="dk1">
                      <a:alpha val="40000"/>
                    </a:schemeClr>
                  </a:outerShdw>
                </a:effectLst>
                <a:latin typeface="David" panose="020E0502060401010101" pitchFamily="34" charset="-79"/>
                <a:ea typeface="Calibri" panose="020F0502020204030204" pitchFamily="34" charset="0"/>
                <a:cs typeface="David" panose="020E0502060401010101" pitchFamily="34" charset="-79"/>
              </a:rPr>
              <a:t> אי טוהר בחינות</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5684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1800" b="1" dirty="0" smtClean="0">
                <a:latin typeface="David" panose="020E0502060401010101" pitchFamily="34" charset="-79"/>
                <a:cs typeface="David" panose="020E0502060401010101" pitchFamily="34" charset="-79"/>
              </a:rPr>
              <a:t>למה אתם לא מעתיקים!</a:t>
            </a:r>
            <a:endParaRPr lang="he-IL" sz="1800" b="1" dirty="0">
              <a:latin typeface="David" panose="020E0502060401010101" pitchFamily="34" charset="-79"/>
              <a:cs typeface="David" panose="020E0502060401010101" pitchFamily="34" charset="-79"/>
            </a:endParaRPr>
          </a:p>
        </p:txBody>
      </p:sp>
      <p:pic>
        <p:nvPicPr>
          <p:cNvPr id="4" name="3hNuo8H7o7s"/>
          <p:cNvPicPr>
            <a:picLocks noGrp="1" noRot="1" noChangeAspect="1"/>
          </p:cNvPicPr>
          <p:nvPr>
            <p:ph idx="1"/>
            <a:videoFile r:link="rId1"/>
          </p:nvPr>
        </p:nvPicPr>
        <p:blipFill>
          <a:blip r:embed="rId3"/>
          <a:stretch>
            <a:fillRect/>
          </a:stretch>
        </p:blipFill>
        <p:spPr>
          <a:xfrm>
            <a:off x="1681921" y="914400"/>
            <a:ext cx="5803017" cy="3762573"/>
          </a:xfrm>
          <a:prstGeom prst="rect">
            <a:avLst/>
          </a:prstGeom>
        </p:spPr>
      </p:pic>
    </p:spTree>
    <p:extLst>
      <p:ext uri="{BB962C8B-B14F-4D97-AF65-F5344CB8AC3E}">
        <p14:creationId xmlns:p14="http://schemas.microsoft.com/office/powerpoint/2010/main" val="247520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5533627" y="1784266"/>
            <a:ext cx="1511939" cy="1402202"/>
          </a:xfrm>
          <a:prstGeom prst="rect">
            <a:avLst/>
          </a:prstGeom>
          <a:ln>
            <a:noFill/>
          </a:ln>
          <a:effectLst>
            <a:softEdge rad="112500"/>
          </a:effectLst>
        </p:spPr>
      </p:pic>
      <p:pic>
        <p:nvPicPr>
          <p:cNvPr id="4" name="מציין מיקום תוכן 3"/>
          <p:cNvPicPr>
            <a:picLocks noGrp="1" noChangeAspect="1"/>
          </p:cNvPicPr>
          <p:nvPr>
            <p:ph idx="1"/>
          </p:nvPr>
        </p:nvPicPr>
        <p:blipFill>
          <a:blip r:embed="rId3"/>
          <a:stretch>
            <a:fillRect/>
          </a:stretch>
        </p:blipFill>
        <p:spPr>
          <a:xfrm>
            <a:off x="7654802" y="219627"/>
            <a:ext cx="1268078" cy="1841152"/>
          </a:xfrm>
          <a:prstGeom prst="rect">
            <a:avLst/>
          </a:prstGeom>
          <a:ln>
            <a:noFill/>
          </a:ln>
          <a:effectLst>
            <a:softEdge rad="112500"/>
          </a:effectLst>
        </p:spPr>
      </p:pic>
      <p:pic>
        <p:nvPicPr>
          <p:cNvPr id="6" name="תמונה 5"/>
          <p:cNvPicPr>
            <a:picLocks noChangeAspect="1"/>
          </p:cNvPicPr>
          <p:nvPr/>
        </p:nvPicPr>
        <p:blipFill>
          <a:blip r:embed="rId4"/>
          <a:stretch>
            <a:fillRect/>
          </a:stretch>
        </p:blipFill>
        <p:spPr>
          <a:xfrm>
            <a:off x="4572000" y="116632"/>
            <a:ext cx="2627604" cy="1182727"/>
          </a:xfrm>
          <a:prstGeom prst="rect">
            <a:avLst/>
          </a:prstGeom>
          <a:ln>
            <a:noFill/>
          </a:ln>
          <a:effectLst>
            <a:softEdge rad="112500"/>
          </a:effectLst>
        </p:spPr>
      </p:pic>
      <p:pic>
        <p:nvPicPr>
          <p:cNvPr id="7" name="תמונה 6"/>
          <p:cNvPicPr>
            <a:picLocks noChangeAspect="1"/>
          </p:cNvPicPr>
          <p:nvPr/>
        </p:nvPicPr>
        <p:blipFill>
          <a:blip r:embed="rId5"/>
          <a:stretch>
            <a:fillRect/>
          </a:stretch>
        </p:blipFill>
        <p:spPr>
          <a:xfrm>
            <a:off x="7265968" y="3713584"/>
            <a:ext cx="1782027" cy="1344226"/>
          </a:xfrm>
          <a:prstGeom prst="rect">
            <a:avLst/>
          </a:prstGeom>
          <a:ln>
            <a:noFill/>
          </a:ln>
          <a:effectLst>
            <a:softEdge rad="112500"/>
          </a:effectLst>
        </p:spPr>
      </p:pic>
      <p:pic>
        <p:nvPicPr>
          <p:cNvPr id="8" name="תמונה 7" descr="×ª××× × ×§×©××¨×"/>
          <p:cNvPicPr/>
          <p:nvPr/>
        </p:nvPicPr>
        <p:blipFill>
          <a:blip r:embed="rId6">
            <a:extLst>
              <a:ext uri="{28A0092B-C50C-407E-A947-70E740481C1C}">
                <a14:useLocalDpi xmlns:a14="http://schemas.microsoft.com/office/drawing/2010/main" val="0"/>
              </a:ext>
            </a:extLst>
          </a:blip>
          <a:srcRect/>
          <a:stretch>
            <a:fillRect/>
          </a:stretch>
        </p:blipFill>
        <p:spPr bwMode="auto">
          <a:xfrm>
            <a:off x="7294843" y="2372873"/>
            <a:ext cx="1714500" cy="1036315"/>
          </a:xfrm>
          <a:prstGeom prst="rect">
            <a:avLst/>
          </a:prstGeom>
          <a:ln>
            <a:noFill/>
          </a:ln>
          <a:effectLst>
            <a:softEdge rad="112500"/>
          </a:effectLst>
        </p:spPr>
      </p:pic>
      <p:pic>
        <p:nvPicPr>
          <p:cNvPr id="9" name="תמונה 8" descr="××©××ª× ×¦××¢×§×× ×¢× ×××××, ×× ×× ×××××§ ××××¨ ×¢××××?"/>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1610" y="116859"/>
            <a:ext cx="1705600" cy="1190625"/>
          </a:xfrm>
          <a:prstGeom prst="rect">
            <a:avLst/>
          </a:prstGeom>
          <a:ln>
            <a:noFill/>
          </a:ln>
          <a:effectLst>
            <a:softEdge rad="112500"/>
          </a:effectLst>
        </p:spPr>
      </p:pic>
      <p:pic>
        <p:nvPicPr>
          <p:cNvPr id="10" name="תמונה 9" descr="×ª××× × ×§×©××¨×"/>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3155" y="3262896"/>
            <a:ext cx="2972544" cy="1666240"/>
          </a:xfrm>
          <a:prstGeom prst="rect">
            <a:avLst/>
          </a:prstGeom>
          <a:ln>
            <a:noFill/>
          </a:ln>
          <a:effectLst>
            <a:softEdge rad="112500"/>
          </a:effectLst>
        </p:spPr>
      </p:pic>
      <p:pic>
        <p:nvPicPr>
          <p:cNvPr id="11" name="תמונה 10" descr="×ª××× × ×§×©××¨×"/>
          <p:cNvPicPr/>
          <p:nvPr/>
        </p:nvPicPr>
        <p:blipFill>
          <a:blip r:embed="rId9">
            <a:extLst>
              <a:ext uri="{28A0092B-C50C-407E-A947-70E740481C1C}">
                <a14:useLocalDpi xmlns:a14="http://schemas.microsoft.com/office/drawing/2010/main" val="0"/>
              </a:ext>
            </a:extLst>
          </a:blip>
          <a:srcRect/>
          <a:stretch>
            <a:fillRect/>
          </a:stretch>
        </p:blipFill>
        <p:spPr bwMode="auto">
          <a:xfrm rot="19449480">
            <a:off x="-312054" y="576194"/>
            <a:ext cx="3332777" cy="1653293"/>
          </a:xfrm>
          <a:prstGeom prst="rect">
            <a:avLst/>
          </a:prstGeom>
          <a:ln>
            <a:noFill/>
          </a:ln>
          <a:effectLst>
            <a:softEdge rad="112500"/>
          </a:effectLst>
        </p:spPr>
      </p:pic>
      <p:pic>
        <p:nvPicPr>
          <p:cNvPr id="12" name="תמונה 11" descr="×ª××¦××ª ×ª××× × ×¢×××¨ ×ª××××××©××¢××"/>
          <p:cNvPicPr/>
          <p:nvPr/>
        </p:nvPicPr>
        <p:blipFill>
          <a:blip r:embed="rId10">
            <a:extLst>
              <a:ext uri="{28A0092B-C50C-407E-A947-70E740481C1C}">
                <a14:useLocalDpi xmlns:a14="http://schemas.microsoft.com/office/drawing/2010/main" val="0"/>
              </a:ext>
            </a:extLst>
          </a:blip>
          <a:srcRect/>
          <a:stretch>
            <a:fillRect/>
          </a:stretch>
        </p:blipFill>
        <p:spPr bwMode="auto">
          <a:xfrm>
            <a:off x="1998499" y="1628585"/>
            <a:ext cx="3354115" cy="1618605"/>
          </a:xfrm>
          <a:prstGeom prst="rect">
            <a:avLst/>
          </a:prstGeom>
          <a:ln>
            <a:noFill/>
          </a:ln>
          <a:effectLst>
            <a:softEdge rad="112500"/>
          </a:effectLst>
        </p:spPr>
      </p:pic>
      <p:pic>
        <p:nvPicPr>
          <p:cNvPr id="13" name="תמונה 12" descr="×ª××¦××ª ×ª××× × ×¢×××¨ ×××××¢×ª××§ ××××× ×"/>
          <p:cNvPicPr/>
          <p:nvPr/>
        </p:nvPicPr>
        <p:blipFill>
          <a:blip r:embed="rId11">
            <a:extLst>
              <a:ext uri="{28A0092B-C50C-407E-A947-70E740481C1C}">
                <a14:useLocalDpi xmlns:a14="http://schemas.microsoft.com/office/drawing/2010/main" val="0"/>
              </a:ext>
            </a:extLst>
          </a:blip>
          <a:srcRect/>
          <a:stretch>
            <a:fillRect/>
          </a:stretch>
        </p:blipFill>
        <p:spPr bwMode="auto">
          <a:xfrm>
            <a:off x="9286" y="3397607"/>
            <a:ext cx="3378289" cy="1601559"/>
          </a:xfrm>
          <a:prstGeom prst="rect">
            <a:avLst/>
          </a:prstGeom>
          <a:ln>
            <a:noFill/>
          </a:ln>
          <a:effectLst>
            <a:softEdge rad="112500"/>
          </a:effectLst>
        </p:spPr>
      </p:pic>
    </p:spTree>
    <p:extLst>
      <p:ext uri="{BB962C8B-B14F-4D97-AF65-F5344CB8AC3E}">
        <p14:creationId xmlns:p14="http://schemas.microsoft.com/office/powerpoint/2010/main" val="38367902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80">
                                          <p:stCondLst>
                                            <p:cond delay="0"/>
                                          </p:stCondLst>
                                        </p:cTn>
                                        <p:tgtEl>
                                          <p:spTgt spid="12"/>
                                        </p:tgtEl>
                                      </p:cBhvr>
                                    </p:animEffect>
                                    <p:anim calcmode="lin" valueType="num">
                                      <p:cBhvr>
                                        <p:cTn id="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gtEl>
                                      </p:cBhvr>
                                      <p:to x="100000" y="60000"/>
                                    </p:animScale>
                                    <p:animScale>
                                      <p:cBhvr>
                                        <p:cTn id="43" dur="166" decel="50000">
                                          <p:stCondLst>
                                            <p:cond delay="676"/>
                                          </p:stCondLst>
                                        </p:cTn>
                                        <p:tgtEl>
                                          <p:spTgt spid="12"/>
                                        </p:tgtEl>
                                      </p:cBhvr>
                                      <p:to x="100000" y="100000"/>
                                    </p:animScale>
                                    <p:animScale>
                                      <p:cBhvr>
                                        <p:cTn id="44" dur="26">
                                          <p:stCondLst>
                                            <p:cond delay="1312"/>
                                          </p:stCondLst>
                                        </p:cTn>
                                        <p:tgtEl>
                                          <p:spTgt spid="12"/>
                                        </p:tgtEl>
                                      </p:cBhvr>
                                      <p:to x="100000" y="80000"/>
                                    </p:animScale>
                                    <p:animScale>
                                      <p:cBhvr>
                                        <p:cTn id="45" dur="166" decel="50000">
                                          <p:stCondLst>
                                            <p:cond delay="1338"/>
                                          </p:stCondLst>
                                        </p:cTn>
                                        <p:tgtEl>
                                          <p:spTgt spid="12"/>
                                        </p:tgtEl>
                                      </p:cBhvr>
                                      <p:to x="100000" y="100000"/>
                                    </p:animScale>
                                    <p:animScale>
                                      <p:cBhvr>
                                        <p:cTn id="46" dur="26">
                                          <p:stCondLst>
                                            <p:cond delay="1642"/>
                                          </p:stCondLst>
                                        </p:cTn>
                                        <p:tgtEl>
                                          <p:spTgt spid="12"/>
                                        </p:tgtEl>
                                      </p:cBhvr>
                                      <p:to x="100000" y="90000"/>
                                    </p:animScale>
                                    <p:animScale>
                                      <p:cBhvr>
                                        <p:cTn id="47" dur="166" decel="50000">
                                          <p:stCondLst>
                                            <p:cond delay="1668"/>
                                          </p:stCondLst>
                                        </p:cTn>
                                        <p:tgtEl>
                                          <p:spTgt spid="12"/>
                                        </p:tgtEl>
                                      </p:cBhvr>
                                      <p:to x="100000" y="100000"/>
                                    </p:animScale>
                                    <p:animScale>
                                      <p:cBhvr>
                                        <p:cTn id="48" dur="26">
                                          <p:stCondLst>
                                            <p:cond delay="1808"/>
                                          </p:stCondLst>
                                        </p:cTn>
                                        <p:tgtEl>
                                          <p:spTgt spid="12"/>
                                        </p:tgtEl>
                                      </p:cBhvr>
                                      <p:to x="100000" y="95000"/>
                                    </p:animScale>
                                    <p:animScale>
                                      <p:cBhvr>
                                        <p:cTn id="49" dur="166" decel="50000">
                                          <p:stCondLst>
                                            <p:cond delay="1834"/>
                                          </p:stCondLst>
                                        </p:cTn>
                                        <p:tgtEl>
                                          <p:spTgt spid="12"/>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ppt_w</p:attrName>
                                        </p:attrNameLst>
                                      </p:cBhvr>
                                      <p:tavLst>
                                        <p:tav tm="0" fmla="#ppt_w*sin(2.5*pi*$)">
                                          <p:val>
                                            <p:fltVal val="0"/>
                                          </p:val>
                                        </p:tav>
                                        <p:tav tm="100000">
                                          <p:val>
                                            <p:fltVal val="1"/>
                                          </p:val>
                                        </p:tav>
                                      </p:tavLst>
                                    </p:anim>
                                    <p:anim calcmode="lin" valueType="num">
                                      <p:cBhvr>
                                        <p:cTn id="5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circle(in)">
                                      <p:cBhvr>
                                        <p:cTn id="61" dur="20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ppt_w</p:attrName>
                                        </p:attrNameLst>
                                      </p:cBhvr>
                                      <p:tavLst>
                                        <p:tav tm="0">
                                          <p:val>
                                            <p:fltVal val="0"/>
                                          </p:val>
                                        </p:tav>
                                        <p:tav tm="100000">
                                          <p:val>
                                            <p:strVal val="#ppt_w"/>
                                          </p:val>
                                        </p:tav>
                                      </p:tavLst>
                                    </p:anim>
                                    <p:anim calcmode="lin" valueType="num">
                                      <p:cBhvr>
                                        <p:cTn id="67" dur="1000" fill="hold"/>
                                        <p:tgtEl>
                                          <p:spTgt spid="10"/>
                                        </p:tgtEl>
                                        <p:attrNameLst>
                                          <p:attrName>ppt_h</p:attrName>
                                        </p:attrNameLst>
                                      </p:cBhvr>
                                      <p:tavLst>
                                        <p:tav tm="0">
                                          <p:val>
                                            <p:fltVal val="0"/>
                                          </p:val>
                                        </p:tav>
                                        <p:tav tm="100000">
                                          <p:val>
                                            <p:strVal val="#ppt_h"/>
                                          </p:val>
                                        </p:tav>
                                      </p:tavLst>
                                    </p:anim>
                                    <p:anim calcmode="lin" valueType="num">
                                      <p:cBhvr>
                                        <p:cTn id="68" dur="1000" fill="hold"/>
                                        <p:tgtEl>
                                          <p:spTgt spid="10"/>
                                        </p:tgtEl>
                                        <p:attrNameLst>
                                          <p:attrName>style.rotation</p:attrName>
                                        </p:attrNameLst>
                                      </p:cBhvr>
                                      <p:tavLst>
                                        <p:tav tm="0">
                                          <p:val>
                                            <p:fltVal val="90"/>
                                          </p:val>
                                        </p:tav>
                                        <p:tav tm="100000">
                                          <p:val>
                                            <p:fltVal val="0"/>
                                          </p:val>
                                        </p:tav>
                                      </p:tavLst>
                                    </p:anim>
                                    <p:animEffect transition="in" filter="fade">
                                      <p:cBhvr>
                                        <p:cTn id="6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600" dirty="0" smtClean="0">
                <a:solidFill>
                  <a:srgbClr val="FFC000"/>
                </a:solidFill>
              </a:rPr>
              <a:t>התלקיט הראשון</a:t>
            </a:r>
            <a:endParaRPr lang="he-IL" sz="3600" dirty="0">
              <a:solidFill>
                <a:srgbClr val="FFC000"/>
              </a:solidFill>
            </a:endParaRPr>
          </a:p>
        </p:txBody>
      </p:sp>
      <p:pic>
        <p:nvPicPr>
          <p:cNvPr id="1026" name="Picture 2" descr="C:\Users\היבה\Desktop\PHOTO-2018-05-29-14-56-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74413">
            <a:off x="5824984" y="1133725"/>
            <a:ext cx="3103828"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היבה\Desktop\PHOTO-2018-05-29-15-04-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0228">
            <a:off x="288593" y="1435586"/>
            <a:ext cx="2350368"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היבה\Desktop\PHOTO-2018-05-29-14-59-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3917">
            <a:off x="2974013" y="1039409"/>
            <a:ext cx="2670669" cy="371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99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4400" b="1" dirty="0" smtClean="0">
                <a:solidFill>
                  <a:schemeClr val="accent2">
                    <a:lumMod val="75000"/>
                  </a:schemeClr>
                </a:solidFill>
                <a:latin typeface="David" panose="020E0502060401010101" pitchFamily="34" charset="-79"/>
                <a:cs typeface="David" panose="020E0502060401010101" pitchFamily="34" charset="-79"/>
              </a:rPr>
              <a:t>אלימות</a:t>
            </a:r>
            <a:endParaRPr lang="he-IL" sz="4400" b="1" dirty="0">
              <a:solidFill>
                <a:schemeClr val="accent2">
                  <a:lumMod val="75000"/>
                </a:schemeClr>
              </a:solidFill>
              <a:latin typeface="David" panose="020E0502060401010101" pitchFamily="34" charset="-79"/>
              <a:cs typeface="David" panose="020E0502060401010101" pitchFamily="34" charset="-79"/>
            </a:endParaRPr>
          </a:p>
        </p:txBody>
      </p:sp>
      <p:pic>
        <p:nvPicPr>
          <p:cNvPr id="2050" name="Picture 2" descr="C:\Users\היבה\Desktop\PHOTO-2018-05-29-15-00-5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042" y="260648"/>
            <a:ext cx="267007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היבה\Desktop\PHOTO-2018-05-29-15-00-09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268760"/>
            <a:ext cx="2526933" cy="3816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היבה\Desktop\PHOTO-2018-05-29-14-59-56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68" y="332656"/>
            <a:ext cx="2893591"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56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764704"/>
            <a:ext cx="7520940" cy="4275813"/>
          </a:xfrm>
        </p:spPr>
        <p:txBody>
          <a:bodyPr/>
          <a:lstStyle/>
          <a:p>
            <a:endParaRPr lang="he-IL" sz="4000" b="0" dirty="0" smtClean="0">
              <a:solidFill>
                <a:srgbClr val="FF0066"/>
              </a:solidFill>
            </a:endParaRPr>
          </a:p>
          <a:p>
            <a:r>
              <a:rPr lang="he-IL" sz="3200" b="0" dirty="0" smtClean="0">
                <a:solidFill>
                  <a:srgbClr val="C00000"/>
                </a:solidFill>
                <a:latin typeface="David" panose="020E0502060401010101" pitchFamily="34" charset="-79"/>
                <a:cs typeface="David" panose="020E0502060401010101" pitchFamily="34" charset="-79"/>
              </a:rPr>
              <a:t>"</a:t>
            </a:r>
            <a:r>
              <a:rPr lang="he-IL" sz="3200" b="0" dirty="0">
                <a:solidFill>
                  <a:srgbClr val="C00000"/>
                </a:solidFill>
                <a:latin typeface="David" panose="020E0502060401010101" pitchFamily="34" charset="-79"/>
                <a:cs typeface="David" panose="020E0502060401010101" pitchFamily="34" charset="-79"/>
              </a:rPr>
              <a:t>הכתיבה היא התענוג </a:t>
            </a:r>
            <a:r>
              <a:rPr lang="he-IL" sz="3200" b="0" dirty="0" smtClean="0">
                <a:solidFill>
                  <a:srgbClr val="C00000"/>
                </a:solidFill>
                <a:latin typeface="David" panose="020E0502060401010101" pitchFamily="34" charset="-79"/>
                <a:cs typeface="David" panose="020E0502060401010101" pitchFamily="34" charset="-79"/>
              </a:rPr>
              <a:t>האמתי, העובדה </a:t>
            </a:r>
            <a:r>
              <a:rPr lang="he-IL" sz="3200" b="0" dirty="0">
                <a:solidFill>
                  <a:srgbClr val="C00000"/>
                </a:solidFill>
                <a:latin typeface="David" panose="020E0502060401010101" pitchFamily="34" charset="-79"/>
                <a:cs typeface="David" panose="020E0502060401010101" pitchFamily="34" charset="-79"/>
              </a:rPr>
              <a:t>שאנשים </a:t>
            </a:r>
            <a:r>
              <a:rPr lang="he-IL" sz="3200" b="0" dirty="0" smtClean="0">
                <a:solidFill>
                  <a:srgbClr val="C00000"/>
                </a:solidFill>
                <a:latin typeface="David" panose="020E0502060401010101" pitchFamily="34" charset="-79"/>
                <a:cs typeface="David" panose="020E0502060401010101" pitchFamily="34" charset="-79"/>
              </a:rPr>
              <a:t>    קוראים </a:t>
            </a:r>
            <a:r>
              <a:rPr lang="he-IL" sz="3200" b="0" dirty="0">
                <a:solidFill>
                  <a:srgbClr val="C00000"/>
                </a:solidFill>
                <a:latin typeface="David" panose="020E0502060401010101" pitchFamily="34" charset="-79"/>
                <a:cs typeface="David" panose="020E0502060401010101" pitchFamily="34" charset="-79"/>
              </a:rPr>
              <a:t>את ספרך גורמת להנאה שטחית </a:t>
            </a:r>
            <a:r>
              <a:rPr lang="he-IL" sz="3200" b="0" dirty="0" smtClean="0">
                <a:solidFill>
                  <a:srgbClr val="C00000"/>
                </a:solidFill>
                <a:latin typeface="David" panose="020E0502060401010101" pitchFamily="34" charset="-79"/>
                <a:cs typeface="David" panose="020E0502060401010101" pitchFamily="34" charset="-79"/>
              </a:rPr>
              <a:t>בלבד"</a:t>
            </a:r>
            <a:r>
              <a:rPr lang="he-IL" sz="3200" b="0" dirty="0" smtClean="0">
                <a:solidFill>
                  <a:srgbClr val="E9B489"/>
                </a:solidFill>
                <a:latin typeface="David" panose="020E0502060401010101" pitchFamily="34" charset="-79"/>
                <a:cs typeface="David" panose="020E0502060401010101" pitchFamily="34" charset="-79"/>
              </a:rPr>
              <a:t>. </a:t>
            </a:r>
            <a:r>
              <a:rPr lang="he-IL" sz="3200" b="0" dirty="0">
                <a:solidFill>
                  <a:schemeClr val="accent3">
                    <a:lumMod val="40000"/>
                    <a:lumOff val="60000"/>
                  </a:schemeClr>
                </a:solidFill>
                <a:latin typeface="David" panose="020E0502060401010101" pitchFamily="34" charset="-79"/>
                <a:cs typeface="David" panose="020E0502060401010101" pitchFamily="34" charset="-79"/>
              </a:rPr>
              <a:t> </a:t>
            </a:r>
            <a:r>
              <a:rPr lang="he-IL" sz="3200" b="0" dirty="0">
                <a:solidFill>
                  <a:schemeClr val="accent3">
                    <a:lumMod val="75000"/>
                  </a:schemeClr>
                </a:solidFill>
                <a:latin typeface="David" panose="020E0502060401010101" pitchFamily="34" charset="-79"/>
                <a:cs typeface="David" panose="020E0502060401010101" pitchFamily="34" charset="-79"/>
                <a:hlinkClick r:id="rId2" tooltip="וירג'יניה וולף"/>
              </a:rPr>
              <a:t>וירג'יניה וולף</a:t>
            </a:r>
            <a:endParaRPr lang="he-IL" sz="3200" b="0" dirty="0">
              <a:solidFill>
                <a:schemeClr val="accent3">
                  <a:lumMod val="75000"/>
                </a:schemeClr>
              </a:solidFill>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18261620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800" dirty="0" smtClean="0">
                <a:solidFill>
                  <a:srgbClr val="FFC000"/>
                </a:solidFill>
              </a:rPr>
              <a:t>הבעה בכתב</a:t>
            </a:r>
            <a:endParaRPr lang="he-IL" sz="4800" dirty="0">
              <a:solidFill>
                <a:srgbClr val="FFC000"/>
              </a:solidFill>
            </a:endParaRPr>
          </a:p>
        </p:txBody>
      </p:sp>
      <p:sp>
        <p:nvSpPr>
          <p:cNvPr id="3" name="מציין מיקום תוכן 2"/>
          <p:cNvSpPr>
            <a:spLocks noGrp="1"/>
          </p:cNvSpPr>
          <p:nvPr>
            <p:ph idx="1"/>
          </p:nvPr>
        </p:nvSpPr>
        <p:spPr>
          <a:xfrm>
            <a:off x="822960" y="1100628"/>
            <a:ext cx="7520940" cy="5352708"/>
          </a:xfrm>
        </p:spPr>
        <p:txBody>
          <a:bodyPr>
            <a:normAutofit/>
          </a:bodyPr>
          <a:lstStyle/>
          <a:p>
            <a:pPr algn="just">
              <a:lnSpc>
                <a:spcPct val="150000"/>
              </a:lnSpc>
            </a:pPr>
            <a:r>
              <a:rPr lang="he-IL" sz="1800" dirty="0" smtClean="0">
                <a:solidFill>
                  <a:srgbClr val="00B050"/>
                </a:solidFill>
                <a:latin typeface="David" panose="020E0502060401010101" pitchFamily="34" charset="-79"/>
                <a:cs typeface="David" panose="020E0502060401010101" pitchFamily="34" charset="-79"/>
              </a:rPr>
              <a:t>הכתיבה</a:t>
            </a:r>
            <a:r>
              <a:rPr lang="he-IL" b="0" dirty="0" smtClean="0">
                <a:solidFill>
                  <a:schemeClr val="accent2">
                    <a:lumMod val="75000"/>
                  </a:schemeClr>
                </a:solidFill>
                <a:latin typeface="David" panose="020E0502060401010101" pitchFamily="34" charset="-79"/>
                <a:cs typeface="David" panose="020E0502060401010101" pitchFamily="34" charset="-79"/>
              </a:rPr>
              <a:t> </a:t>
            </a:r>
            <a:r>
              <a:rPr lang="he-IL" b="0" dirty="0" smtClean="0">
                <a:latin typeface="David" panose="020E0502060401010101" pitchFamily="34" charset="-79"/>
                <a:cs typeface="David" panose="020E0502060401010101" pitchFamily="34" charset="-79"/>
              </a:rPr>
              <a:t>היא כלי תקשורתי מרכזי והכרחי בחיים המודרניים, המסר הכתוב קיים בעולמנו במרוצת השנים ומשפיע על הדורות הבאים בהנחלת ערכים, בשימור ידע ובשימור מסרים תרבותיים.</a:t>
            </a:r>
          </a:p>
          <a:p>
            <a:pPr algn="just">
              <a:lnSpc>
                <a:spcPct val="150000"/>
              </a:lnSpc>
            </a:pPr>
            <a:r>
              <a:rPr lang="he-IL" b="0" dirty="0" smtClean="0">
                <a:latin typeface="David" panose="020E0502060401010101" pitchFamily="34" charset="-79"/>
                <a:cs typeface="David" panose="020E0502060401010101" pitchFamily="34" charset="-79"/>
              </a:rPr>
              <a:t>השפה הכתובה היא חלק מתרבות האדם הממלאת תפקידים שונים בחיי החברה והפרט. היא </a:t>
            </a:r>
            <a:r>
              <a:rPr lang="he-IL" b="0" dirty="0">
                <a:latin typeface="David" panose="020E0502060401010101" pitchFamily="34" charset="-79"/>
                <a:cs typeface="David" panose="020E0502060401010101" pitchFamily="34" charset="-79"/>
              </a:rPr>
              <a:t>תהליך שבו התלמיד </a:t>
            </a:r>
            <a:r>
              <a:rPr lang="he-IL" dirty="0">
                <a:latin typeface="David" panose="020E0502060401010101" pitchFamily="34" charset="-79"/>
                <a:cs typeface="David" panose="020E0502060401010101" pitchFamily="34" charset="-79"/>
              </a:rPr>
              <a:t>מעבד ידע, מארגנו מחדש </a:t>
            </a:r>
            <a:r>
              <a:rPr lang="he-IL" b="0" dirty="0" smtClean="0">
                <a:latin typeface="David" panose="020E0502060401010101" pitchFamily="34" charset="-79"/>
                <a:cs typeface="David" panose="020E0502060401010101" pitchFamily="34" charset="-79"/>
              </a:rPr>
              <a:t>וכן </a:t>
            </a:r>
            <a:r>
              <a:rPr lang="he-IL" dirty="0" smtClean="0">
                <a:latin typeface="David" panose="020E0502060401010101" pitchFamily="34" charset="-79"/>
                <a:cs typeface="David" panose="020E0502060401010101" pitchFamily="34" charset="-79"/>
              </a:rPr>
              <a:t>מאחסנו באופן איכותי יותר</a:t>
            </a:r>
            <a:r>
              <a:rPr lang="he-IL" b="0" dirty="0" smtClean="0">
                <a:latin typeface="David" panose="020E0502060401010101" pitchFamily="34" charset="-79"/>
                <a:cs typeface="David" panose="020E0502060401010101" pitchFamily="34" charset="-79"/>
              </a:rPr>
              <a:t>.</a:t>
            </a:r>
          </a:p>
          <a:p>
            <a:pPr algn="just">
              <a:lnSpc>
                <a:spcPct val="150000"/>
              </a:lnSpc>
            </a:pPr>
            <a:r>
              <a:rPr lang="he-IL" dirty="0" smtClean="0">
                <a:solidFill>
                  <a:srgbClr val="00B0F0"/>
                </a:solidFill>
                <a:latin typeface="David" panose="020E0502060401010101" pitchFamily="34" charset="-79"/>
                <a:cs typeface="David" panose="020E0502060401010101" pitchFamily="34" charset="-79"/>
              </a:rPr>
              <a:t>למה בחרנו בכתיבה?</a:t>
            </a:r>
          </a:p>
          <a:p>
            <a:pPr algn="just">
              <a:lnSpc>
                <a:spcPct val="150000"/>
              </a:lnSpc>
            </a:pPr>
            <a:r>
              <a:rPr lang="he-IL" dirty="0" smtClean="0">
                <a:solidFill>
                  <a:srgbClr val="FF0000"/>
                </a:solidFill>
                <a:latin typeface="David" panose="020E0502060401010101" pitchFamily="34" charset="-79"/>
                <a:cs typeface="David" panose="020E0502060401010101" pitchFamily="34" charset="-79"/>
              </a:rPr>
              <a:t>התלמידים </a:t>
            </a:r>
            <a:r>
              <a:rPr lang="he-IL" dirty="0">
                <a:solidFill>
                  <a:srgbClr val="FF0000"/>
                </a:solidFill>
                <a:latin typeface="David" panose="020E0502060401010101" pitchFamily="34" charset="-79"/>
                <a:cs typeface="David" panose="020E0502060401010101" pitchFamily="34" charset="-79"/>
              </a:rPr>
              <a:t>נדרשים לכתוב רבות בשעות הלימודים </a:t>
            </a:r>
            <a:r>
              <a:rPr lang="he-IL" dirty="0" smtClean="0">
                <a:solidFill>
                  <a:srgbClr val="FF0000"/>
                </a:solidFill>
                <a:latin typeface="David" panose="020E0502060401010101" pitchFamily="34" charset="-79"/>
                <a:cs typeface="David" panose="020E0502060401010101" pitchFamily="34" charset="-79"/>
              </a:rPr>
              <a:t>ולאחריהן</a:t>
            </a:r>
            <a:r>
              <a:rPr lang="he-IL" dirty="0">
                <a:solidFill>
                  <a:srgbClr val="FF0000"/>
                </a:solidFill>
                <a:latin typeface="David" panose="020E0502060401010101" pitchFamily="34" charset="-79"/>
                <a:cs typeface="David" panose="020E0502060401010101" pitchFamily="34" charset="-79"/>
              </a:rPr>
              <a:t>. הם נדרשים לסכם טקסטים, </a:t>
            </a:r>
            <a:r>
              <a:rPr lang="he-IL" dirty="0" smtClean="0">
                <a:solidFill>
                  <a:srgbClr val="FF0000"/>
                </a:solidFill>
                <a:latin typeface="David" panose="020E0502060401010101" pitchFamily="34" charset="-79"/>
                <a:cs typeface="David" panose="020E0502060401010101" pitchFamily="34" charset="-79"/>
              </a:rPr>
              <a:t>לענות</a:t>
            </a:r>
          </a:p>
          <a:p>
            <a:pPr algn="just">
              <a:lnSpc>
                <a:spcPct val="150000"/>
              </a:lnSpc>
            </a:pPr>
            <a:r>
              <a:rPr lang="he-IL" dirty="0" smtClean="0">
                <a:solidFill>
                  <a:srgbClr val="FF0000"/>
                </a:solidFill>
                <a:latin typeface="David" panose="020E0502060401010101" pitchFamily="34" charset="-79"/>
                <a:cs typeface="David" panose="020E0502060401010101" pitchFamily="34" charset="-79"/>
              </a:rPr>
              <a:t>על </a:t>
            </a:r>
            <a:r>
              <a:rPr lang="he-IL" dirty="0">
                <a:solidFill>
                  <a:srgbClr val="FF0000"/>
                </a:solidFill>
                <a:latin typeface="David" panose="020E0502060401010101" pitchFamily="34" charset="-79"/>
                <a:cs typeface="David" panose="020E0502060401010101" pitchFamily="34" charset="-79"/>
              </a:rPr>
              <a:t>שאלות בכתב, לכתוב עבודות ולענות על שאלות במבחנים, במהלך הכתיבה על התלמיד להביע </a:t>
            </a:r>
            <a:r>
              <a:rPr lang="he-IL" dirty="0" smtClean="0">
                <a:solidFill>
                  <a:srgbClr val="FF0000"/>
                </a:solidFill>
                <a:latin typeface="David" panose="020E0502060401010101" pitchFamily="34" charset="-79"/>
                <a:cs typeface="David" panose="020E0502060401010101" pitchFamily="34" charset="-79"/>
              </a:rPr>
              <a:t>את</a:t>
            </a:r>
          </a:p>
          <a:p>
            <a:pPr algn="just">
              <a:lnSpc>
                <a:spcPct val="150000"/>
              </a:lnSpc>
            </a:pPr>
            <a:r>
              <a:rPr lang="he-IL" dirty="0" smtClean="0">
                <a:solidFill>
                  <a:srgbClr val="FF0000"/>
                </a:solidFill>
                <a:latin typeface="David" panose="020E0502060401010101" pitchFamily="34" charset="-79"/>
                <a:cs typeface="David" panose="020E0502060401010101" pitchFamily="34" charset="-79"/>
              </a:rPr>
              <a:t>עמדותיו </a:t>
            </a:r>
            <a:r>
              <a:rPr lang="he-IL" dirty="0">
                <a:solidFill>
                  <a:srgbClr val="FF0000"/>
                </a:solidFill>
                <a:latin typeface="David" panose="020E0502060401010101" pitchFamily="34" charset="-79"/>
                <a:cs typeface="David" panose="020E0502060401010101" pitchFamily="34" charset="-79"/>
              </a:rPr>
              <a:t>ואת מחשבותיו ולהפגין בקיאות בחומר הנלמד ולקשרו לידע </a:t>
            </a:r>
            <a:r>
              <a:rPr lang="he-IL" dirty="0" smtClean="0">
                <a:solidFill>
                  <a:srgbClr val="FF0000"/>
                </a:solidFill>
                <a:latin typeface="David" panose="020E0502060401010101" pitchFamily="34" charset="-79"/>
                <a:cs typeface="David" panose="020E0502060401010101" pitchFamily="34" charset="-79"/>
              </a:rPr>
              <a:t>נוסף</a:t>
            </a:r>
            <a:r>
              <a:rPr lang="he-IL" b="0" dirty="0">
                <a:latin typeface="David" panose="020E0502060401010101" pitchFamily="34" charset="-79"/>
                <a:cs typeface="David" panose="020E0502060401010101" pitchFamily="34" charset="-79"/>
              </a:rPr>
              <a:t> </a:t>
            </a:r>
            <a:r>
              <a:rPr lang="he-IL" b="0" dirty="0" smtClean="0">
                <a:latin typeface="David" panose="020E0502060401010101" pitchFamily="34" charset="-79"/>
                <a:cs typeface="David" panose="020E0502060401010101" pitchFamily="34" charset="-79"/>
              </a:rPr>
              <a:t>(רביד </a:t>
            </a:r>
            <a:r>
              <a:rPr lang="he-IL" b="0" dirty="0">
                <a:latin typeface="David" panose="020E0502060401010101" pitchFamily="34" charset="-79"/>
                <a:cs typeface="David" panose="020E0502060401010101" pitchFamily="34" charset="-79"/>
              </a:rPr>
              <a:t>ושלום, 2012</a:t>
            </a:r>
            <a:r>
              <a:rPr lang="he-IL" b="0" dirty="0" smtClean="0">
                <a:latin typeface="David" panose="020E0502060401010101" pitchFamily="34" charset="-79"/>
                <a:cs typeface="David" panose="020E0502060401010101" pitchFamily="34" charset="-79"/>
              </a:rPr>
              <a:t>).</a:t>
            </a:r>
          </a:p>
          <a:p>
            <a:pPr algn="just">
              <a:lnSpc>
                <a:spcPct val="150000"/>
              </a:lnSpc>
            </a:pPr>
            <a:r>
              <a:rPr lang="he-IL" b="0" dirty="0" smtClean="0">
                <a:latin typeface="David" panose="020E0502060401010101" pitchFamily="34" charset="-79"/>
                <a:cs typeface="David" panose="020E0502060401010101" pitchFamily="34" charset="-79"/>
              </a:rPr>
              <a:t>.</a:t>
            </a:r>
            <a:endParaRPr lang="he-IL" b="0" dirty="0">
              <a:latin typeface="David" panose="020E0502060401010101" pitchFamily="34" charset="-79"/>
              <a:cs typeface="David" panose="020E0502060401010101" pitchFamily="34" charset="-79"/>
            </a:endParaRPr>
          </a:p>
          <a:p>
            <a:endParaRPr lang="he-IL" dirty="0"/>
          </a:p>
          <a:p>
            <a:pPr algn="just">
              <a:lnSpc>
                <a:spcPct val="150000"/>
              </a:lnSpc>
            </a:pPr>
            <a:endParaRPr lang="he-IL" b="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219213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solidFill>
                  <a:srgbClr val="FF0066"/>
                </a:solidFill>
              </a:rPr>
              <a:t>והזמן עובר........</a:t>
            </a:r>
            <a:endParaRPr lang="he-IL" dirty="0">
              <a:solidFill>
                <a:srgbClr val="FF0066"/>
              </a:solidFill>
            </a:endParaRPr>
          </a:p>
        </p:txBody>
      </p:sp>
      <p:pic>
        <p:nvPicPr>
          <p:cNvPr id="1026" name="Picture 2" descr="×ª××¦××ª ×ª××× × ×¢×××¨ ×ª××× × ×©× ×××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4048" y="1196752"/>
            <a:ext cx="3155702"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ª××¦××ª ×ª××× × ×¢×××¨ ×ª××× × ×©×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96752"/>
            <a:ext cx="331236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89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2960" y="116632"/>
            <a:ext cx="7520940" cy="797768"/>
          </a:xfrm>
        </p:spPr>
        <p:txBody>
          <a:bodyPr/>
          <a:lstStyle/>
          <a:p>
            <a:pPr algn="ctr" rtl="0"/>
            <a:r>
              <a:rPr lang="en-US" sz="3200" dirty="0" smtClean="0">
                <a:solidFill>
                  <a:schemeClr val="accent2"/>
                </a:solidFill>
                <a:latin typeface="David" panose="020E0502060401010101" pitchFamily="34" charset="-79"/>
                <a:cs typeface="David" panose="020E0502060401010101" pitchFamily="34" charset="-79"/>
              </a:rPr>
              <a:t>(i+1)                                                                  </a:t>
            </a:r>
            <a:r>
              <a:rPr lang="he-IL" dirty="0">
                <a:latin typeface="Forte" panose="03060902040502070203" pitchFamily="66" charset="0"/>
              </a:rPr>
              <a:t/>
            </a:r>
            <a:br>
              <a:rPr lang="he-IL" dirty="0">
                <a:latin typeface="Forte" panose="03060902040502070203" pitchFamily="66" charset="0"/>
              </a:rPr>
            </a:br>
            <a:r>
              <a:rPr lang="he-IL" dirty="0" smtClean="0">
                <a:latin typeface="Forte" panose="03060902040502070203" pitchFamily="66" charset="0"/>
              </a:rPr>
              <a:t>תיאוריית הפלט כהשראה למודל שלנו</a:t>
            </a:r>
            <a:endParaRPr lang="he-IL" sz="2000" dirty="0">
              <a:solidFill>
                <a:srgbClr val="FFC000"/>
              </a:solidFill>
              <a:latin typeface="David" panose="020E0502060401010101" pitchFamily="34" charset="-79"/>
              <a:cs typeface="David" panose="020E0502060401010101" pitchFamily="34" charset="-79"/>
            </a:endParaRPr>
          </a:p>
        </p:txBody>
      </p:sp>
      <p:sp>
        <p:nvSpPr>
          <p:cNvPr id="4" name="מציין מיקום תוכן 3"/>
          <p:cNvSpPr>
            <a:spLocks noGrp="1"/>
          </p:cNvSpPr>
          <p:nvPr>
            <p:ph idx="1"/>
          </p:nvPr>
        </p:nvSpPr>
        <p:spPr/>
        <p:txBody>
          <a:bodyPr>
            <a:normAutofit fontScale="92500"/>
          </a:bodyPr>
          <a:lstStyle/>
          <a:p>
            <a:pPr algn="ctr"/>
            <a:r>
              <a:rPr lang="he-IL" sz="2000" dirty="0" smtClean="0">
                <a:solidFill>
                  <a:srgbClr val="FFC000"/>
                </a:solidFill>
                <a:latin typeface="David" panose="020E0502060401010101" pitchFamily="34" charset="-79"/>
                <a:cs typeface="David" panose="020E0502060401010101" pitchFamily="34" charset="-79"/>
              </a:rPr>
              <a:t>קלט </a:t>
            </a:r>
            <a:r>
              <a:rPr lang="he-IL" sz="2000" dirty="0" smtClean="0">
                <a:latin typeface="David" panose="020E0502060401010101" pitchFamily="34" charset="-79"/>
                <a:cs typeface="David" panose="020E0502060401010101" pitchFamily="34" charset="-79"/>
              </a:rPr>
              <a:t>                             </a:t>
            </a:r>
            <a:r>
              <a:rPr lang="he-IL" sz="2000" dirty="0" smtClean="0">
                <a:solidFill>
                  <a:srgbClr val="FF0000"/>
                </a:solidFill>
                <a:latin typeface="David" panose="020E0502060401010101" pitchFamily="34" charset="-79"/>
                <a:cs typeface="David" panose="020E0502060401010101" pitchFamily="34" charset="-79"/>
              </a:rPr>
              <a:t>פלט</a:t>
            </a:r>
            <a:endParaRPr lang="en-US" sz="2000" dirty="0" smtClean="0">
              <a:solidFill>
                <a:srgbClr val="FF0000"/>
              </a:solidFill>
              <a:latin typeface="David" panose="020E0502060401010101" pitchFamily="34" charset="-79"/>
              <a:cs typeface="David" panose="020E0502060401010101" pitchFamily="34" charset="-79"/>
            </a:endParaRPr>
          </a:p>
          <a:p>
            <a:r>
              <a:rPr lang="he-IL" sz="2000" dirty="0" smtClean="0">
                <a:solidFill>
                  <a:schemeClr val="accent3">
                    <a:lumMod val="60000"/>
                    <a:lumOff val="40000"/>
                  </a:schemeClr>
                </a:solidFill>
                <a:latin typeface="David" panose="020E0502060401010101" pitchFamily="34" charset="-79"/>
                <a:cs typeface="David" panose="020E0502060401010101" pitchFamily="34" charset="-79"/>
              </a:rPr>
              <a:t>קלט מובן           </a:t>
            </a:r>
            <a:r>
              <a:rPr lang="en-US" sz="2000" dirty="0" smtClean="0">
                <a:solidFill>
                  <a:schemeClr val="accent3">
                    <a:lumMod val="60000"/>
                    <a:lumOff val="40000"/>
                  </a:schemeClr>
                </a:solidFill>
                <a:latin typeface="David" panose="020E0502060401010101" pitchFamily="34" charset="-79"/>
                <a:cs typeface="David" panose="020E0502060401010101" pitchFamily="34" charset="-79"/>
              </a:rPr>
              <a:t> </a:t>
            </a:r>
            <a:r>
              <a:rPr lang="he-IL" sz="2000" dirty="0">
                <a:solidFill>
                  <a:schemeClr val="accent2">
                    <a:lumMod val="60000"/>
                    <a:lumOff val="40000"/>
                  </a:schemeClr>
                </a:solidFill>
                <a:latin typeface="David" panose="020E0502060401010101" pitchFamily="34" charset="-79"/>
                <a:cs typeface="David" panose="020E0502060401010101" pitchFamily="34" charset="-79"/>
              </a:rPr>
              <a:t>קלט </a:t>
            </a:r>
            <a:r>
              <a:rPr lang="he-IL" sz="2000" dirty="0" smtClean="0">
                <a:solidFill>
                  <a:schemeClr val="accent2">
                    <a:lumMod val="60000"/>
                    <a:lumOff val="40000"/>
                  </a:schemeClr>
                </a:solidFill>
                <a:latin typeface="David" panose="020E0502060401010101" pitchFamily="34" charset="-79"/>
                <a:cs typeface="David" panose="020E0502060401010101" pitchFamily="34" charset="-79"/>
              </a:rPr>
              <a:t>מאתגר</a:t>
            </a:r>
            <a:r>
              <a:rPr lang="en-US" sz="2000" dirty="0" smtClean="0">
                <a:solidFill>
                  <a:schemeClr val="accent2">
                    <a:lumMod val="60000"/>
                    <a:lumOff val="40000"/>
                  </a:schemeClr>
                </a:solidFill>
                <a:latin typeface="David" panose="020E0502060401010101" pitchFamily="34" charset="-79"/>
                <a:cs typeface="David" panose="020E0502060401010101" pitchFamily="34" charset="-79"/>
              </a:rPr>
              <a:t>                             </a:t>
            </a:r>
            <a:r>
              <a:rPr lang="he-IL" sz="2000" dirty="0">
                <a:solidFill>
                  <a:schemeClr val="accent3">
                    <a:lumMod val="40000"/>
                    <a:lumOff val="60000"/>
                  </a:schemeClr>
                </a:solidFill>
                <a:latin typeface="David" panose="020E0502060401010101" pitchFamily="34" charset="-79"/>
                <a:cs typeface="David" panose="020E0502060401010101" pitchFamily="34" charset="-79"/>
              </a:rPr>
              <a:t>פלט כתוב </a:t>
            </a:r>
            <a:r>
              <a:rPr lang="en-US" sz="2000" dirty="0" smtClean="0">
                <a:solidFill>
                  <a:schemeClr val="accent3">
                    <a:lumMod val="40000"/>
                    <a:lumOff val="60000"/>
                  </a:schemeClr>
                </a:solidFill>
                <a:latin typeface="David" panose="020E0502060401010101" pitchFamily="34" charset="-79"/>
                <a:cs typeface="David" panose="020E0502060401010101" pitchFamily="34" charset="-79"/>
              </a:rPr>
              <a:t>                       </a:t>
            </a:r>
            <a:r>
              <a:rPr lang="he-IL" sz="2000" dirty="0" smtClean="0">
                <a:solidFill>
                  <a:srgbClr val="002060"/>
                </a:solidFill>
                <a:latin typeface="David" panose="020E0502060401010101" pitchFamily="34" charset="-79"/>
                <a:cs typeface="David" panose="020E0502060401010101" pitchFamily="34" charset="-79"/>
              </a:rPr>
              <a:t>פלט </a:t>
            </a:r>
            <a:r>
              <a:rPr lang="he-IL" sz="2000" dirty="0">
                <a:solidFill>
                  <a:srgbClr val="002060"/>
                </a:solidFill>
                <a:latin typeface="David" panose="020E0502060401010101" pitchFamily="34" charset="-79"/>
                <a:cs typeface="David" panose="020E0502060401010101" pitchFamily="34" charset="-79"/>
              </a:rPr>
              <a:t>דבור</a:t>
            </a:r>
          </a:p>
          <a:p>
            <a:endParaRPr lang="he-IL" sz="2000" dirty="0">
              <a:solidFill>
                <a:schemeClr val="accent2">
                  <a:lumMod val="60000"/>
                  <a:lumOff val="40000"/>
                </a:schemeClr>
              </a:solidFill>
              <a:latin typeface="David" panose="020E0502060401010101" pitchFamily="34" charset="-79"/>
              <a:cs typeface="David" panose="020E0502060401010101" pitchFamily="34" charset="-79"/>
            </a:endParaRPr>
          </a:p>
          <a:p>
            <a:pPr algn="ctr"/>
            <a:r>
              <a:rPr lang="he-IL" sz="2000" dirty="0" smtClean="0">
                <a:solidFill>
                  <a:schemeClr val="accent3">
                    <a:lumMod val="60000"/>
                    <a:lumOff val="40000"/>
                  </a:schemeClr>
                </a:solidFill>
                <a:latin typeface="David" panose="020E0502060401010101" pitchFamily="34" charset="-79"/>
                <a:cs typeface="David" panose="020E0502060401010101" pitchFamily="34" charset="-79"/>
              </a:rPr>
              <a:t>                                                         </a:t>
            </a:r>
            <a:endParaRPr lang="he-IL" sz="2000" dirty="0" smtClean="0">
              <a:solidFill>
                <a:srgbClr val="7030A0"/>
              </a:solidFill>
              <a:latin typeface="David" panose="020E0502060401010101" pitchFamily="34" charset="-79"/>
              <a:cs typeface="David" panose="020E0502060401010101" pitchFamily="34" charset="-79"/>
            </a:endParaRPr>
          </a:p>
          <a:p>
            <a:pPr algn="ctr"/>
            <a:r>
              <a:rPr lang="he-IL" sz="2000" dirty="0" smtClean="0">
                <a:solidFill>
                  <a:srgbClr val="FFC000"/>
                </a:solidFill>
                <a:latin typeface="David" panose="020E0502060401010101" pitchFamily="34" charset="-79"/>
                <a:cs typeface="David" panose="020E0502060401010101" pitchFamily="34" charset="-79"/>
              </a:rPr>
              <a:t>ארגון</a:t>
            </a:r>
            <a:r>
              <a:rPr lang="en-US" sz="2000" dirty="0" smtClean="0">
                <a:solidFill>
                  <a:srgbClr val="FFC000"/>
                </a:solidFill>
                <a:latin typeface="David" panose="020E0502060401010101" pitchFamily="34" charset="-79"/>
                <a:cs typeface="David" panose="020E0502060401010101" pitchFamily="34" charset="-79"/>
              </a:rPr>
              <a:t>           </a:t>
            </a:r>
            <a:r>
              <a:rPr lang="he-IL" sz="2000" dirty="0" smtClean="0">
                <a:solidFill>
                  <a:srgbClr val="FF0000"/>
                </a:solidFill>
                <a:latin typeface="David" panose="020E0502060401010101" pitchFamily="34" charset="-79"/>
                <a:cs typeface="David" panose="020E0502060401010101" pitchFamily="34" charset="-79"/>
              </a:rPr>
              <a:t>תכנון </a:t>
            </a:r>
            <a:r>
              <a:rPr lang="en-US" sz="2000" dirty="0" smtClean="0">
                <a:solidFill>
                  <a:srgbClr val="FF0000"/>
                </a:solidFill>
                <a:latin typeface="David" panose="020E0502060401010101" pitchFamily="34" charset="-79"/>
                <a:cs typeface="David" panose="020E0502060401010101" pitchFamily="34" charset="-79"/>
              </a:rPr>
              <a:t>              </a:t>
            </a:r>
            <a:r>
              <a:rPr lang="he-IL" sz="2000" dirty="0" smtClean="0">
                <a:solidFill>
                  <a:schemeClr val="accent4">
                    <a:lumMod val="50000"/>
                  </a:schemeClr>
                </a:solidFill>
                <a:latin typeface="David" panose="020E0502060401010101" pitchFamily="34" charset="-79"/>
                <a:cs typeface="David" panose="020E0502060401010101" pitchFamily="34" charset="-79"/>
              </a:rPr>
              <a:t>תומכי זיכרון      </a:t>
            </a:r>
            <a:r>
              <a:rPr lang="he-IL" sz="2000" dirty="0" smtClean="0">
                <a:solidFill>
                  <a:schemeClr val="accent2"/>
                </a:solidFill>
                <a:latin typeface="David" panose="020E0502060401010101" pitchFamily="34" charset="-79"/>
                <a:cs typeface="David" panose="020E0502060401010101" pitchFamily="34" charset="-79"/>
              </a:rPr>
              <a:t>אסטרטגיות</a:t>
            </a:r>
            <a:r>
              <a:rPr lang="he-IL" sz="2000" dirty="0" smtClean="0">
                <a:solidFill>
                  <a:schemeClr val="accent4">
                    <a:lumMod val="50000"/>
                  </a:schemeClr>
                </a:solidFill>
                <a:latin typeface="David" panose="020E0502060401010101" pitchFamily="34" charset="-79"/>
                <a:cs typeface="David" panose="020E0502060401010101" pitchFamily="34" charset="-79"/>
              </a:rPr>
              <a:t>    </a:t>
            </a:r>
            <a:r>
              <a:rPr lang="he-IL" sz="2000" dirty="0" smtClean="0">
                <a:solidFill>
                  <a:srgbClr val="92D050"/>
                </a:solidFill>
                <a:latin typeface="David" panose="020E0502060401010101" pitchFamily="34" charset="-79"/>
                <a:cs typeface="David" panose="020E0502060401010101" pitchFamily="34" charset="-79"/>
              </a:rPr>
              <a:t>מחסן כלים         </a:t>
            </a:r>
            <a:endParaRPr lang="he-IL" sz="2000" dirty="0">
              <a:solidFill>
                <a:srgbClr val="92D050"/>
              </a:solidFill>
              <a:latin typeface="David" panose="020E0502060401010101" pitchFamily="34" charset="-79"/>
              <a:cs typeface="David" panose="020E0502060401010101" pitchFamily="34" charset="-79"/>
            </a:endParaRPr>
          </a:p>
          <a:p>
            <a:pPr algn="ctr"/>
            <a:r>
              <a:rPr lang="en-US" sz="2000" dirty="0" smtClean="0">
                <a:solidFill>
                  <a:srgbClr val="FF0000"/>
                </a:solidFill>
                <a:latin typeface="David" panose="020E0502060401010101" pitchFamily="34" charset="-79"/>
                <a:cs typeface="David" panose="020E0502060401010101" pitchFamily="34" charset="-79"/>
              </a:rPr>
              <a:t>              </a:t>
            </a:r>
            <a:endParaRPr lang="he-IL" sz="2000" dirty="0" smtClean="0">
              <a:solidFill>
                <a:srgbClr val="FFC000"/>
              </a:solidFill>
              <a:latin typeface="David" panose="020E0502060401010101" pitchFamily="34" charset="-79"/>
              <a:cs typeface="David" panose="020E0502060401010101" pitchFamily="34" charset="-79"/>
            </a:endParaRPr>
          </a:p>
          <a:p>
            <a:pPr algn="ctr"/>
            <a:endParaRPr lang="he-IL" sz="2000" dirty="0" smtClean="0">
              <a:solidFill>
                <a:srgbClr val="002060"/>
              </a:solidFill>
              <a:latin typeface="David" panose="020E0502060401010101" pitchFamily="34" charset="-79"/>
              <a:cs typeface="David" panose="020E0502060401010101" pitchFamily="34" charset="-79"/>
            </a:endParaRPr>
          </a:p>
          <a:p>
            <a:pPr algn="ctr"/>
            <a:endParaRPr lang="he-IL" sz="2000" dirty="0" smtClean="0">
              <a:latin typeface="David" panose="020E0502060401010101" pitchFamily="34" charset="-79"/>
              <a:cs typeface="David" panose="020E0502060401010101" pitchFamily="34" charset="-79"/>
            </a:endParaRPr>
          </a:p>
          <a:p>
            <a:pPr algn="ctr"/>
            <a:r>
              <a:rPr lang="he-IL" sz="2000" dirty="0" smtClean="0">
                <a:solidFill>
                  <a:schemeClr val="accent4"/>
                </a:solidFill>
                <a:latin typeface="David" panose="020E0502060401010101" pitchFamily="34" charset="-79"/>
                <a:cs typeface="David" panose="020E0502060401010101" pitchFamily="34" charset="-79"/>
              </a:rPr>
              <a:t>  רפלקציה            </a:t>
            </a:r>
            <a:r>
              <a:rPr lang="he-IL" sz="2000" dirty="0" smtClean="0">
                <a:solidFill>
                  <a:srgbClr val="00B050"/>
                </a:solidFill>
                <a:latin typeface="David" panose="020E0502060401010101" pitchFamily="34" charset="-79"/>
                <a:cs typeface="David" panose="020E0502060401010101" pitchFamily="34" charset="-79"/>
              </a:rPr>
              <a:t>בקרה             </a:t>
            </a:r>
            <a:r>
              <a:rPr lang="he-IL" sz="2000" dirty="0">
                <a:solidFill>
                  <a:schemeClr val="bg2">
                    <a:lumMod val="50000"/>
                  </a:schemeClr>
                </a:solidFill>
                <a:latin typeface="David" panose="020E0502060401010101" pitchFamily="34" charset="-79"/>
                <a:cs typeface="David" panose="020E0502060401010101" pitchFamily="34" charset="-79"/>
              </a:rPr>
              <a:t>משוב</a:t>
            </a:r>
            <a:r>
              <a:rPr lang="he-IL" sz="2000" dirty="0" smtClean="0">
                <a:solidFill>
                  <a:schemeClr val="accent4"/>
                </a:solidFill>
                <a:latin typeface="David" panose="020E0502060401010101" pitchFamily="34" charset="-79"/>
                <a:cs typeface="David" panose="020E0502060401010101" pitchFamily="34" charset="-79"/>
              </a:rPr>
              <a:t>       שיתוף        </a:t>
            </a:r>
            <a:r>
              <a:rPr lang="he-IL" sz="2000" dirty="0" smtClean="0">
                <a:solidFill>
                  <a:schemeClr val="tx1">
                    <a:lumMod val="75000"/>
                    <a:lumOff val="25000"/>
                  </a:schemeClr>
                </a:solidFill>
                <a:latin typeface="David" panose="020E0502060401010101" pitchFamily="34" charset="-79"/>
                <a:cs typeface="David" panose="020E0502060401010101" pitchFamily="34" charset="-79"/>
              </a:rPr>
              <a:t>משוב מתקן</a:t>
            </a:r>
          </a:p>
          <a:p>
            <a:pPr algn="ctr"/>
            <a:endParaRPr lang="he-IL" dirty="0"/>
          </a:p>
        </p:txBody>
      </p:sp>
      <p:cxnSp>
        <p:nvCxnSpPr>
          <p:cNvPr id="5" name="מחבר חץ ישר 4"/>
          <p:cNvCxnSpPr/>
          <p:nvPr/>
        </p:nvCxnSpPr>
        <p:spPr>
          <a:xfrm>
            <a:off x="3563888" y="1844824"/>
            <a:ext cx="864096"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a:off x="4788024" y="306896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5374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1000"/>
                                        <p:tgtEl>
                                          <p:spTgt spid="4">
                                            <p:txEl>
                                              <p:pRg st="8" end="8"/>
                                            </p:txEl>
                                          </p:spTgt>
                                        </p:tgtEl>
                                      </p:cBhvr>
                                    </p:animEffect>
                                    <p:anim calcmode="lin" valueType="num">
                                      <p:cBhvr>
                                        <p:cTn id="3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srgbClr val="FFC000"/>
                </a:solidFill>
                <a:latin typeface="David" pitchFamily="34" charset="-79"/>
                <a:cs typeface="David" pitchFamily="34" charset="-79"/>
              </a:rPr>
              <a:t>אסטרטגיות להבעה </a:t>
            </a:r>
            <a:r>
              <a:rPr lang="he-IL" b="1" dirty="0" smtClean="0">
                <a:solidFill>
                  <a:srgbClr val="FFC000"/>
                </a:solidFill>
                <a:latin typeface="David" pitchFamily="34" charset="-79"/>
                <a:cs typeface="David" pitchFamily="34" charset="-79"/>
              </a:rPr>
              <a:t>בכתב</a:t>
            </a:r>
            <a:r>
              <a:rPr lang="he-IL" b="1" dirty="0">
                <a:solidFill>
                  <a:srgbClr val="FFC000"/>
                </a:solidFill>
                <a:latin typeface="David" pitchFamily="34" charset="-79"/>
                <a:cs typeface="David" pitchFamily="34" charset="-79"/>
              </a:rPr>
              <a:t/>
            </a:r>
            <a:br>
              <a:rPr lang="he-IL" b="1" dirty="0">
                <a:solidFill>
                  <a:srgbClr val="FFC000"/>
                </a:solidFill>
                <a:latin typeface="David" pitchFamily="34" charset="-79"/>
                <a:cs typeface="David" pitchFamily="34" charset="-79"/>
              </a:rPr>
            </a:br>
            <a:endParaRPr lang="he-IL" dirty="0">
              <a:solidFill>
                <a:srgbClr val="FF0066"/>
              </a:solidFill>
            </a:endParaRPr>
          </a:p>
        </p:txBody>
      </p:sp>
      <p:sp>
        <p:nvSpPr>
          <p:cNvPr id="3" name="מציין מיקום תוכן 2"/>
          <p:cNvSpPr>
            <a:spLocks noGrp="1"/>
          </p:cNvSpPr>
          <p:nvPr>
            <p:ph idx="1"/>
          </p:nvPr>
        </p:nvSpPr>
        <p:spPr>
          <a:xfrm>
            <a:off x="899592" y="640080"/>
            <a:ext cx="7520940" cy="4992668"/>
          </a:xfrm>
        </p:spPr>
        <p:txBody>
          <a:bodyPr>
            <a:normAutofit/>
          </a:bodyPr>
          <a:lstStyle/>
          <a:p>
            <a:pPr algn="ctr">
              <a:lnSpc>
                <a:spcPct val="150000"/>
              </a:lnSpc>
            </a:pPr>
            <a:r>
              <a:rPr lang="he-IL" sz="1800" dirty="0" smtClean="0">
                <a:solidFill>
                  <a:srgbClr val="00CC00"/>
                </a:solidFill>
                <a:latin typeface="David" pitchFamily="34" charset="-79"/>
                <a:cs typeface="David" pitchFamily="34" charset="-79"/>
              </a:rPr>
              <a:t>האסטרטגיות </a:t>
            </a:r>
            <a:r>
              <a:rPr lang="he-IL" sz="1800" dirty="0">
                <a:solidFill>
                  <a:srgbClr val="00CC00"/>
                </a:solidFill>
                <a:latin typeface="David" pitchFamily="34" charset="-79"/>
                <a:cs typeface="David" pitchFamily="34" charset="-79"/>
              </a:rPr>
              <a:t>מחולקות לשלוש קבוצות:</a:t>
            </a:r>
          </a:p>
          <a:p>
            <a:pPr marL="0" indent="0"/>
            <a:r>
              <a:rPr lang="he-IL" sz="1800" dirty="0">
                <a:solidFill>
                  <a:srgbClr val="FF0066"/>
                </a:solidFill>
                <a:latin typeface="David" pitchFamily="34" charset="-79"/>
                <a:cs typeface="David" pitchFamily="34" charset="-79"/>
              </a:rPr>
              <a:t>א. אסטרטגיות לעיבוי המשפט </a:t>
            </a:r>
            <a:r>
              <a:rPr lang="he-IL" sz="1800" dirty="0" smtClean="0">
                <a:solidFill>
                  <a:srgbClr val="FF0066"/>
                </a:solidFill>
                <a:latin typeface="David" pitchFamily="34" charset="-79"/>
                <a:cs typeface="David" pitchFamily="34" charset="-79"/>
              </a:rPr>
              <a:t>ולהרחבתו.</a:t>
            </a:r>
            <a:endParaRPr lang="he-IL" sz="1800" dirty="0">
              <a:solidFill>
                <a:srgbClr val="FF0066"/>
              </a:solidFill>
              <a:latin typeface="David" pitchFamily="34" charset="-79"/>
              <a:cs typeface="David" pitchFamily="34" charset="-79"/>
            </a:endParaRPr>
          </a:p>
          <a:p>
            <a:pPr marL="0" indent="0">
              <a:lnSpc>
                <a:spcPct val="160000"/>
              </a:lnSpc>
            </a:pPr>
            <a:r>
              <a:rPr lang="he-IL" sz="1800" dirty="0" smtClean="0">
                <a:solidFill>
                  <a:srgbClr val="FF0066"/>
                </a:solidFill>
                <a:latin typeface="David" pitchFamily="34" charset="-79"/>
                <a:cs typeface="David" pitchFamily="34" charset="-79"/>
              </a:rPr>
              <a:t>ב. אסטרטגיות </a:t>
            </a:r>
            <a:r>
              <a:rPr lang="he-IL" sz="1800" dirty="0">
                <a:solidFill>
                  <a:srgbClr val="FF0066"/>
                </a:solidFill>
                <a:latin typeface="David" pitchFamily="34" charset="-79"/>
                <a:cs typeface="David" pitchFamily="34" charset="-79"/>
              </a:rPr>
              <a:t>לפיתוח רעיונות בכתב:</a:t>
            </a:r>
          </a:p>
          <a:p>
            <a:pPr marL="0" indent="0">
              <a:lnSpc>
                <a:spcPct val="160000"/>
              </a:lnSpc>
            </a:pPr>
            <a:r>
              <a:rPr lang="he-IL" dirty="0">
                <a:solidFill>
                  <a:srgbClr val="00B050"/>
                </a:solidFill>
                <a:latin typeface="David" pitchFamily="34" charset="-79"/>
                <a:cs typeface="David" pitchFamily="34" charset="-79"/>
              </a:rPr>
              <a:t>1.סיעור </a:t>
            </a:r>
            <a:r>
              <a:rPr lang="he-IL" dirty="0" smtClean="0">
                <a:solidFill>
                  <a:srgbClr val="00B050"/>
                </a:solidFill>
                <a:latin typeface="David" pitchFamily="34" charset="-79"/>
                <a:cs typeface="David" pitchFamily="34" charset="-79"/>
              </a:rPr>
              <a:t>מוחין.</a:t>
            </a:r>
            <a:endParaRPr lang="he-IL" b="0" dirty="0">
              <a:latin typeface="David" pitchFamily="34" charset="-79"/>
              <a:cs typeface="David" pitchFamily="34" charset="-79"/>
            </a:endParaRPr>
          </a:p>
          <a:p>
            <a:pPr marL="0" indent="0">
              <a:lnSpc>
                <a:spcPct val="160000"/>
              </a:lnSpc>
            </a:pPr>
            <a:r>
              <a:rPr lang="he-IL" dirty="0">
                <a:solidFill>
                  <a:srgbClr val="00B050"/>
                </a:solidFill>
                <a:latin typeface="David" pitchFamily="34" charset="-79"/>
                <a:cs typeface="David" pitchFamily="34" charset="-79"/>
              </a:rPr>
              <a:t>2.שאלות </a:t>
            </a:r>
            <a:r>
              <a:rPr lang="he-IL" dirty="0" smtClean="0">
                <a:solidFill>
                  <a:srgbClr val="00B050"/>
                </a:solidFill>
                <a:latin typeface="David" pitchFamily="34" charset="-79"/>
                <a:cs typeface="David" pitchFamily="34" charset="-79"/>
              </a:rPr>
              <a:t>מתווכות.</a:t>
            </a:r>
            <a:endParaRPr lang="he-IL" dirty="0">
              <a:solidFill>
                <a:srgbClr val="00B050"/>
              </a:solidFill>
              <a:latin typeface="David" pitchFamily="34" charset="-79"/>
              <a:cs typeface="David" pitchFamily="34" charset="-79"/>
            </a:endParaRPr>
          </a:p>
          <a:p>
            <a:pPr marL="0" indent="0">
              <a:lnSpc>
                <a:spcPct val="160000"/>
              </a:lnSpc>
            </a:pPr>
            <a:r>
              <a:rPr lang="he-IL" dirty="0">
                <a:solidFill>
                  <a:srgbClr val="00B050"/>
                </a:solidFill>
                <a:latin typeface="David" pitchFamily="34" charset="-79"/>
                <a:cs typeface="David" pitchFamily="34" charset="-79"/>
              </a:rPr>
              <a:t>3.חשיפה למילים, למשפטים ולנושאים </a:t>
            </a:r>
            <a:r>
              <a:rPr lang="he-IL" dirty="0" smtClean="0">
                <a:solidFill>
                  <a:srgbClr val="00B050"/>
                </a:solidFill>
                <a:latin typeface="David" pitchFamily="34" charset="-79"/>
                <a:cs typeface="David" pitchFamily="34" charset="-79"/>
              </a:rPr>
              <a:t>מגרים.</a:t>
            </a:r>
            <a:endParaRPr lang="he-IL" dirty="0">
              <a:solidFill>
                <a:srgbClr val="00B050"/>
              </a:solidFill>
              <a:latin typeface="David" pitchFamily="34" charset="-79"/>
              <a:cs typeface="David" pitchFamily="34" charset="-79"/>
            </a:endParaRPr>
          </a:p>
          <a:p>
            <a:pPr marL="0" indent="0">
              <a:lnSpc>
                <a:spcPct val="160000"/>
              </a:lnSpc>
            </a:pPr>
            <a:r>
              <a:rPr lang="he-IL" dirty="0">
                <a:solidFill>
                  <a:srgbClr val="FF0066"/>
                </a:solidFill>
                <a:latin typeface="David" panose="020E0502060401010101" pitchFamily="34" charset="-79"/>
                <a:cs typeface="David" panose="020E0502060401010101" pitchFamily="34" charset="-79"/>
              </a:rPr>
              <a:t>ג. מודלים לכתיבת סיפור וטקסט אינפורמטיבי </a:t>
            </a:r>
            <a:r>
              <a:rPr lang="he-IL" dirty="0" smtClean="0">
                <a:solidFill>
                  <a:srgbClr val="FF0066"/>
                </a:solidFill>
                <a:latin typeface="David" panose="020E0502060401010101" pitchFamily="34" charset="-79"/>
                <a:cs typeface="David" panose="020E0502060401010101" pitchFamily="34" charset="-79"/>
              </a:rPr>
              <a:t>ומגמתי</a:t>
            </a:r>
          </a:p>
          <a:p>
            <a:pPr marL="0" indent="0"/>
            <a:r>
              <a:rPr lang="he-IL" dirty="0">
                <a:latin typeface="David" panose="020E0502060401010101" pitchFamily="34" charset="-79"/>
                <a:cs typeface="David" panose="020E0502060401010101" pitchFamily="34" charset="-79"/>
              </a:rPr>
              <a:t>לפי</a:t>
            </a:r>
            <a:r>
              <a:rPr lang="en-US"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גראהאם</a:t>
            </a:r>
            <a:r>
              <a:rPr lang="he-IL" dirty="0">
                <a:latin typeface="David" panose="020E0502060401010101" pitchFamily="34" charset="-79"/>
                <a:cs typeface="David" panose="020E0502060401010101" pitchFamily="34" charset="-79"/>
              </a:rPr>
              <a:t> והאריס (1992) שהציעו תכניות התערבות שבבסיסן המרכיבים הבאים:</a:t>
            </a:r>
          </a:p>
          <a:p>
            <a:pPr marL="0" indent="0"/>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הצבת </a:t>
            </a:r>
            <a:r>
              <a:rPr lang="he-IL" dirty="0">
                <a:latin typeface="David" panose="020E0502060401010101" pitchFamily="34" charset="-79"/>
                <a:cs typeface="David" panose="020E0502060401010101" pitchFamily="34" charset="-79"/>
              </a:rPr>
              <a:t>מטרות </a:t>
            </a:r>
            <a:r>
              <a:rPr lang="he-IL" dirty="0" smtClean="0">
                <a:latin typeface="David" panose="020E0502060401010101" pitchFamily="34" charset="-79"/>
                <a:cs typeface="David" panose="020E0502060401010101" pitchFamily="34" charset="-79"/>
              </a:rPr>
              <a:t>כתיבה, תכנון, שימוש </a:t>
            </a:r>
            <a:r>
              <a:rPr lang="he-IL" dirty="0">
                <a:latin typeface="David" panose="020E0502060401010101" pitchFamily="34" charset="-79"/>
                <a:cs typeface="David" panose="020E0502060401010101" pitchFamily="34" charset="-79"/>
              </a:rPr>
              <a:t>בתומכי זיכרון מילוליים </a:t>
            </a:r>
            <a:r>
              <a:rPr lang="he-IL" dirty="0" smtClean="0">
                <a:latin typeface="David" panose="020E0502060401010101" pitchFamily="34" charset="-79"/>
                <a:cs typeface="David" panose="020E0502060401010101" pitchFamily="34" charset="-79"/>
              </a:rPr>
              <a:t>וחזותיים, הפעלת </a:t>
            </a:r>
            <a:r>
              <a:rPr lang="he-IL" dirty="0">
                <a:latin typeface="David" panose="020E0502060401010101" pitchFamily="34" charset="-79"/>
                <a:cs typeface="David" panose="020E0502060401010101" pitchFamily="34" charset="-79"/>
              </a:rPr>
              <a:t>בקרה עצמית והערכה </a:t>
            </a:r>
            <a:r>
              <a:rPr lang="he-IL" dirty="0" smtClean="0">
                <a:latin typeface="David" panose="020E0502060401010101" pitchFamily="34" charset="-79"/>
                <a:cs typeface="David" panose="020E0502060401010101" pitchFamily="34" charset="-79"/>
              </a:rPr>
              <a:t>עצמית, וטיפוח </a:t>
            </a:r>
            <a:r>
              <a:rPr lang="he-IL" dirty="0">
                <a:latin typeface="David" panose="020E0502060401010101" pitchFamily="34" charset="-79"/>
                <a:cs typeface="David" panose="020E0502060401010101" pitchFamily="34" charset="-79"/>
              </a:rPr>
              <a:t>מודעות מטה קוגניטיבית לקשיים ולרציונל האסטרטגיות. </a:t>
            </a:r>
            <a:endParaRPr lang="he-IL" dirty="0" smtClean="0">
              <a:latin typeface="David" panose="020E0502060401010101" pitchFamily="34" charset="-79"/>
              <a:cs typeface="David" panose="020E0502060401010101" pitchFamily="34" charset="-79"/>
            </a:endParaRPr>
          </a:p>
          <a:p>
            <a:pPr marL="0" indent="0"/>
            <a:r>
              <a:rPr lang="he-IL" sz="1800" dirty="0" smtClean="0">
                <a:solidFill>
                  <a:srgbClr val="FF0000"/>
                </a:solidFill>
                <a:latin typeface="David" panose="020E0502060401010101" pitchFamily="34" charset="-79"/>
                <a:cs typeface="David" panose="020E0502060401010101" pitchFamily="34" charset="-79"/>
              </a:rPr>
              <a:t>הערה: לא צריך לזכור, הכל נמצא בתלקיט!!!!!</a:t>
            </a:r>
            <a:endParaRPr lang="en-US" sz="1800" dirty="0">
              <a:solidFill>
                <a:srgbClr val="FF0000"/>
              </a:solidFill>
              <a:latin typeface="David" panose="020E0502060401010101" pitchFamily="34" charset="-79"/>
              <a:cs typeface="David" panose="020E0502060401010101" pitchFamily="34" charset="-79"/>
            </a:endParaRPr>
          </a:p>
          <a:p>
            <a:pPr marL="0" indent="0">
              <a:lnSpc>
                <a:spcPct val="160000"/>
              </a:lnSpc>
            </a:pPr>
            <a:endParaRPr lang="he-IL" dirty="0">
              <a:solidFill>
                <a:srgbClr val="FF0066"/>
              </a:solidFill>
              <a:latin typeface="David" panose="020E0502060401010101" pitchFamily="34" charset="-79"/>
              <a:cs typeface="David" panose="020E0502060401010101" pitchFamily="34" charset="-79"/>
            </a:endParaRPr>
          </a:p>
          <a:p>
            <a:pPr marL="0" indent="0">
              <a:lnSpc>
                <a:spcPct val="150000"/>
              </a:lnSpc>
            </a:pPr>
            <a:endParaRPr lang="he-IL" b="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700357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2400" b="1" dirty="0" smtClean="0">
                <a:solidFill>
                  <a:srgbClr val="00B0F0"/>
                </a:solidFill>
                <a:latin typeface="David" panose="020E0502060401010101" pitchFamily="34" charset="-79"/>
                <a:cs typeface="David" panose="020E0502060401010101" pitchFamily="34" charset="-79"/>
              </a:rPr>
              <a:t>המודל המוצע</a:t>
            </a:r>
            <a:endParaRPr lang="en-US" sz="2400" b="1" dirty="0">
              <a:solidFill>
                <a:srgbClr val="00B0F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r>
              <a:rPr lang="he-IL" dirty="0" err="1" smtClean="0">
                <a:latin typeface="David" panose="020E0502060401010101" pitchFamily="34" charset="-79"/>
                <a:cs typeface="David" panose="020E0502060401010101" pitchFamily="34" charset="-79"/>
              </a:rPr>
              <a:t>תלקיטון</a:t>
            </a:r>
            <a:r>
              <a:rPr lang="he-IL" dirty="0" smtClean="0">
                <a:latin typeface="David" panose="020E0502060401010101" pitchFamily="34" charset="-79"/>
                <a:cs typeface="David" panose="020E0502060401010101" pitchFamily="34" charset="-79"/>
              </a:rPr>
              <a:t>, סתם כי בא לי לחבר!</a:t>
            </a:r>
          </a:p>
          <a:p>
            <a:r>
              <a:rPr lang="he-IL" sz="1800" dirty="0" smtClean="0">
                <a:latin typeface="David" panose="020E0502060401010101" pitchFamily="34" charset="-79"/>
                <a:cs typeface="David" panose="020E0502060401010101" pitchFamily="34" charset="-79"/>
              </a:rPr>
              <a:t>מיני תלקיט, בנושא כתיבה המכיל יחידת לימוד שלמה בנושא הכתיבה הרצוי, התלקיט מספק רקע על הנושא, תומכי זיכרון חזותיים ומילוליים, קלט מובן ומאתגר, מקום לביטוי עצמי, במה ליצירתיות וצבעוניות, הבעת זהותו של התלמיד, ושלבים רצופים ועקביים עד שמגיעים למשימת הכתיבה! .............................. שנייה!, חשבתם שזה הסוף? אז לא!</a:t>
            </a:r>
          </a:p>
          <a:p>
            <a:endParaRPr lang="he-IL" sz="1800" dirty="0" smtClean="0">
              <a:latin typeface="David" panose="020E0502060401010101" pitchFamily="34" charset="-79"/>
              <a:cs typeface="David" panose="020E0502060401010101" pitchFamily="34" charset="-79"/>
            </a:endParaRPr>
          </a:p>
          <a:p>
            <a:pPr algn="ctr"/>
            <a:r>
              <a:rPr lang="he-IL" sz="2000" dirty="0" smtClean="0">
                <a:solidFill>
                  <a:srgbClr val="FF0000"/>
                </a:solidFill>
                <a:latin typeface="David" panose="020E0502060401010101" pitchFamily="34" charset="-79"/>
                <a:cs typeface="David" panose="020E0502060401010101" pitchFamily="34" charset="-79"/>
              </a:rPr>
              <a:t>זו ההתחלה!............................ והופכים את הכתיבה להנאה! </a:t>
            </a:r>
          </a:p>
          <a:p>
            <a:pPr algn="ct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0186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lnSpc>
                <a:spcPct val="150000"/>
              </a:lnSpc>
            </a:pPr>
            <a:r>
              <a:rPr lang="he-IL" sz="9600" dirty="0" smtClean="0">
                <a:solidFill>
                  <a:srgbClr val="FF0066"/>
                </a:solidFill>
                <a:latin typeface="David" panose="020E0502060401010101" pitchFamily="34" charset="-79"/>
                <a:cs typeface="David" panose="020E0502060401010101" pitchFamily="34" charset="-79"/>
              </a:rPr>
              <a:t>פעילות</a:t>
            </a:r>
          </a:p>
          <a:p>
            <a:pPr algn="ctr">
              <a:lnSpc>
                <a:spcPct val="150000"/>
              </a:lnSpc>
            </a:pPr>
            <a:r>
              <a:rPr lang="he-IL" sz="1800" dirty="0" smtClean="0">
                <a:solidFill>
                  <a:srgbClr val="00B050"/>
                </a:solidFill>
                <a:latin typeface="David" panose="020E0502060401010101" pitchFamily="34" charset="-79"/>
                <a:cs typeface="David" panose="020E0502060401010101" pitchFamily="34" charset="-79"/>
              </a:rPr>
              <a:t>"מגיע לנו גם ליהנות!" </a:t>
            </a:r>
          </a:p>
          <a:p>
            <a:pPr algn="ctr">
              <a:lnSpc>
                <a:spcPct val="150000"/>
              </a:lnSpc>
            </a:pPr>
            <a:endParaRPr lang="he-IL" sz="1800" dirty="0" smtClean="0">
              <a:solidFill>
                <a:srgbClr val="00B050"/>
              </a:solidFill>
              <a:latin typeface="David" panose="020E0502060401010101" pitchFamily="34" charset="-79"/>
              <a:cs typeface="David" panose="020E0502060401010101" pitchFamily="34" charset="-79"/>
            </a:endParaRPr>
          </a:p>
          <a:p>
            <a:pPr>
              <a:lnSpc>
                <a:spcPct val="150000"/>
              </a:lnSpc>
            </a:pPr>
            <a:endParaRPr lang="he-IL" sz="9600" dirty="0">
              <a:solidFill>
                <a:srgbClr val="FF0066"/>
              </a:solidFill>
              <a:latin typeface="David" panose="020E0502060401010101" pitchFamily="34" charset="-79"/>
              <a:cs typeface="David" panose="020E0502060401010101" pitchFamily="34" charset="-79"/>
            </a:endParaRPr>
          </a:p>
          <a:p>
            <a:pPr>
              <a:lnSpc>
                <a:spcPct val="150000"/>
              </a:lnSpc>
            </a:pPr>
            <a:endParaRPr lang="he-IL" sz="1800" b="0" dirty="0">
              <a:latin typeface="Forte" panose="03060902040502070203" pitchFamily="66" charset="0"/>
            </a:endParaRPr>
          </a:p>
        </p:txBody>
      </p:sp>
    </p:spTree>
    <p:extLst>
      <p:ext uri="{BB962C8B-B14F-4D97-AF65-F5344CB8AC3E}">
        <p14:creationId xmlns:p14="http://schemas.microsoft.com/office/powerpoint/2010/main" val="1685050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nSpc>
                <a:spcPct val="160000"/>
              </a:lnSpc>
            </a:pPr>
            <a:endParaRPr lang="he-IL" sz="1800" b="0" dirty="0">
              <a:solidFill>
                <a:schemeClr val="accent2">
                  <a:lumMod val="75000"/>
                </a:schemeClr>
              </a:solidFill>
              <a:latin typeface="David" pitchFamily="34" charset="-79"/>
              <a:cs typeface="David" pitchFamily="34" charset="-79"/>
            </a:endParaRPr>
          </a:p>
          <a:p>
            <a:pPr lvl="0" algn="ctr"/>
            <a:r>
              <a:rPr lang="he-IL" sz="6600" dirty="0">
                <a:solidFill>
                  <a:srgbClr val="00CC00"/>
                </a:solidFill>
              </a:rPr>
              <a:t>כ</a:t>
            </a:r>
            <a:r>
              <a:rPr lang="he-IL" sz="6600" dirty="0">
                <a:solidFill>
                  <a:srgbClr val="000000"/>
                </a:solidFill>
              </a:rPr>
              <a:t>    </a:t>
            </a:r>
            <a:r>
              <a:rPr lang="he-IL" sz="6600" dirty="0">
                <a:solidFill>
                  <a:srgbClr val="FF0066"/>
                </a:solidFill>
              </a:rPr>
              <a:t>ת</a:t>
            </a:r>
            <a:r>
              <a:rPr lang="he-IL" sz="6600" dirty="0">
                <a:solidFill>
                  <a:srgbClr val="000000"/>
                </a:solidFill>
              </a:rPr>
              <a:t>    </a:t>
            </a:r>
            <a:r>
              <a:rPr lang="he-IL" sz="6600" dirty="0">
                <a:solidFill>
                  <a:srgbClr val="FFC000"/>
                </a:solidFill>
              </a:rPr>
              <a:t>י</a:t>
            </a:r>
            <a:r>
              <a:rPr lang="he-IL" sz="6600" dirty="0">
                <a:solidFill>
                  <a:srgbClr val="000000"/>
                </a:solidFill>
              </a:rPr>
              <a:t>    </a:t>
            </a:r>
            <a:r>
              <a:rPr lang="he-IL" sz="6600" dirty="0">
                <a:solidFill>
                  <a:srgbClr val="0070C0"/>
                </a:solidFill>
              </a:rPr>
              <a:t>ב</a:t>
            </a:r>
            <a:r>
              <a:rPr lang="he-IL" sz="6600" dirty="0">
                <a:solidFill>
                  <a:srgbClr val="000000"/>
                </a:solidFill>
              </a:rPr>
              <a:t>    </a:t>
            </a:r>
            <a:r>
              <a:rPr lang="he-IL" sz="6600" dirty="0">
                <a:solidFill>
                  <a:srgbClr val="434342">
                    <a:lumMod val="40000"/>
                    <a:lumOff val="60000"/>
                  </a:srgbClr>
                </a:solidFill>
              </a:rPr>
              <a:t>ה</a:t>
            </a:r>
            <a:r>
              <a:rPr lang="he-IL" sz="6600" dirty="0">
                <a:solidFill>
                  <a:srgbClr val="000000"/>
                </a:solidFill>
              </a:rPr>
              <a:t>   </a:t>
            </a:r>
          </a:p>
          <a:p>
            <a:pPr marL="0" indent="0"/>
            <a:endParaRPr lang="he-IL" sz="2000" dirty="0">
              <a:solidFill>
                <a:srgbClr val="FF0066"/>
              </a:solidFill>
              <a:latin typeface="David" pitchFamily="34" charset="-79"/>
              <a:cs typeface="David" pitchFamily="34" charset="-79"/>
            </a:endParaRPr>
          </a:p>
          <a:p>
            <a:pPr>
              <a:lnSpc>
                <a:spcPct val="150000"/>
              </a:lnSpc>
            </a:pPr>
            <a:endParaRPr lang="he-IL" sz="2000" dirty="0" smtClean="0">
              <a:solidFill>
                <a:srgbClr val="00CC00"/>
              </a:solidFill>
              <a:latin typeface="David" pitchFamily="34" charset="-79"/>
              <a:cs typeface="David" pitchFamily="34" charset="-79"/>
            </a:endParaRPr>
          </a:p>
          <a:p>
            <a:pPr>
              <a:lnSpc>
                <a:spcPct val="150000"/>
              </a:lnSpc>
            </a:pPr>
            <a:endParaRPr lang="he-IL" sz="2000" dirty="0">
              <a:solidFill>
                <a:srgbClr val="00CC00"/>
              </a:solidFill>
              <a:latin typeface="David" pitchFamily="34" charset="-79"/>
              <a:cs typeface="David" pitchFamily="34" charset="-79"/>
            </a:endParaRPr>
          </a:p>
          <a:p>
            <a:pPr>
              <a:lnSpc>
                <a:spcPct val="150000"/>
              </a:lnSpc>
            </a:pPr>
            <a:endParaRPr lang="he-IL" sz="2000" dirty="0" smtClean="0">
              <a:solidFill>
                <a:srgbClr val="00CC00"/>
              </a:solidFill>
              <a:latin typeface="David" pitchFamily="34" charset="-79"/>
              <a:cs typeface="David" pitchFamily="34" charset="-79"/>
            </a:endParaRPr>
          </a:p>
          <a:p>
            <a:pPr>
              <a:lnSpc>
                <a:spcPct val="150000"/>
              </a:lnSpc>
            </a:pPr>
            <a:endParaRPr lang="he-IL" sz="2000" dirty="0">
              <a:solidFill>
                <a:srgbClr val="00CC00"/>
              </a:solidFill>
              <a:latin typeface="David" pitchFamily="34" charset="-79"/>
              <a:cs typeface="David" pitchFamily="34" charset="-79"/>
            </a:endParaRPr>
          </a:p>
          <a:p>
            <a:pPr>
              <a:lnSpc>
                <a:spcPct val="150000"/>
              </a:lnSpc>
            </a:pPr>
            <a:endParaRPr lang="he-IL" sz="2000" dirty="0" smtClean="0">
              <a:solidFill>
                <a:srgbClr val="00CC00"/>
              </a:solidFill>
              <a:latin typeface="David" pitchFamily="34" charset="-79"/>
              <a:cs typeface="David" pitchFamily="34" charset="-79"/>
            </a:endParaRPr>
          </a:p>
          <a:p>
            <a:pPr>
              <a:lnSpc>
                <a:spcPct val="150000"/>
              </a:lnSpc>
            </a:pPr>
            <a:endParaRPr lang="he-IL" sz="2000" dirty="0">
              <a:solidFill>
                <a:srgbClr val="00CC00"/>
              </a:solidFill>
              <a:latin typeface="David" pitchFamily="34" charset="-79"/>
              <a:cs typeface="David" pitchFamily="34" charset="-79"/>
            </a:endParaRPr>
          </a:p>
          <a:p>
            <a:pPr>
              <a:lnSpc>
                <a:spcPct val="150000"/>
              </a:lnSpc>
            </a:pPr>
            <a:endParaRPr lang="he-IL" sz="2000" dirty="0">
              <a:solidFill>
                <a:srgbClr val="00CC00"/>
              </a:solidFill>
              <a:latin typeface="David" pitchFamily="34" charset="-79"/>
              <a:cs typeface="David" pitchFamily="34" charset="-79"/>
            </a:endParaRPr>
          </a:p>
          <a:p>
            <a:endParaRPr lang="he-IL" sz="1900" dirty="0"/>
          </a:p>
        </p:txBody>
      </p:sp>
    </p:spTree>
    <p:extLst>
      <p:ext uri="{BB962C8B-B14F-4D97-AF65-F5344CB8AC3E}">
        <p14:creationId xmlns:p14="http://schemas.microsoft.com/office/powerpoint/2010/main" val="7281665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מציין מיקום תוכן 3"/>
          <p:cNvGraphicFramePr>
            <a:graphicFrameLocks/>
          </p:cNvGraphicFramePr>
          <p:nvPr>
            <p:extLst>
              <p:ext uri="{D42A27DB-BD31-4B8C-83A1-F6EECF244321}">
                <p14:modId xmlns:p14="http://schemas.microsoft.com/office/powerpoint/2010/main" val="761709028"/>
              </p:ext>
            </p:extLst>
          </p:nvPr>
        </p:nvGraphicFramePr>
        <p:xfrm>
          <a:off x="1187627" y="260648"/>
          <a:ext cx="6624733" cy="4765778"/>
        </p:xfrm>
        <a:graphic>
          <a:graphicData uri="http://schemas.openxmlformats.org/drawingml/2006/table">
            <a:tbl>
              <a:tblPr rtl="1" firstRow="1" firstCol="1" bandRow="1"/>
              <a:tblGrid>
                <a:gridCol w="738264"/>
                <a:gridCol w="591470"/>
                <a:gridCol w="661277"/>
                <a:gridCol w="613416"/>
                <a:gridCol w="709936"/>
                <a:gridCol w="662074"/>
                <a:gridCol w="662074"/>
                <a:gridCol w="662074"/>
                <a:gridCol w="662074"/>
                <a:gridCol w="662074"/>
              </a:tblGrid>
              <a:tr h="524380">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6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3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r>
              <a:tr h="524380">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r>
              <a:tr h="524380">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2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10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12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7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dirty="0" smtClean="0">
                          <a:solidFill>
                            <a:schemeClr val="tx1"/>
                          </a:solidFill>
                          <a:effectLst/>
                          <a:latin typeface="Calibri" panose="020F0502020204030204" pitchFamily="34" charset="0"/>
                          <a:ea typeface="Calibri" panose="020F0502020204030204" pitchFamily="34" charset="0"/>
                          <a:cs typeface="David" panose="020E0502060401010101" pitchFamily="34" charset="-79"/>
                        </a:rPr>
                        <a:t>9</a:t>
                      </a:r>
                      <a:r>
                        <a:rPr lang="he-IL" sz="1500" b="1" dirty="0">
                          <a:solidFill>
                            <a:schemeClr val="tx1"/>
                          </a:solidFill>
                          <a:effectLst/>
                          <a:latin typeface="Calibri" panose="020F0502020204030204" pitchFamily="34" charset="0"/>
                          <a:ea typeface="Calibri" panose="020F0502020204030204" pitchFamily="34" charset="0"/>
                          <a:cs typeface="David" panose="020E0502060401010101" pitchFamily="34" charset="-79"/>
                        </a:rPr>
                        <a:t> </a:t>
                      </a:r>
                      <a:endParaRPr lang="en-US" sz="10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15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lnSpc>
                          <a:spcPct val="107000"/>
                        </a:lnSpc>
                        <a:spcAft>
                          <a:spcPts val="0"/>
                        </a:spcAft>
                      </a:pPr>
                      <a:r>
                        <a:rPr lang="he-IL" sz="1500" b="1" dirty="0" smtClean="0">
                          <a:solidFill>
                            <a:schemeClr val="tx1"/>
                          </a:solidFill>
                          <a:effectLst/>
                          <a:latin typeface="Calibri" panose="020F0502020204030204" pitchFamily="34" charset="0"/>
                          <a:ea typeface="Calibri" panose="020F0502020204030204" pitchFamily="34" charset="0"/>
                          <a:cs typeface="David" panose="020E0502060401010101" pitchFamily="34" charset="-79"/>
                        </a:rPr>
                        <a:t>11</a:t>
                      </a:r>
                      <a:endParaRPr lang="he-IL" sz="2000" b="1" dirty="0" smtClean="0">
                        <a:solidFill>
                          <a:schemeClr val="tx1"/>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lnSpc>
                          <a:spcPct val="107000"/>
                        </a:lnSpc>
                        <a:spcAft>
                          <a:spcPts val="0"/>
                        </a:spcAft>
                      </a:pPr>
                      <a:r>
                        <a:rPr lang="he-IL" sz="1500" b="1" dirty="0">
                          <a:solidFill>
                            <a:schemeClr val="tx1"/>
                          </a:solidFill>
                          <a:effectLst/>
                          <a:latin typeface="Calibri" panose="020F0502020204030204" pitchFamily="34" charset="0"/>
                          <a:ea typeface="Calibri" panose="020F0502020204030204" pitchFamily="34" charset="0"/>
                          <a:cs typeface="David" panose="020E0502060401010101" pitchFamily="34" charset="-79"/>
                        </a:rPr>
                        <a:t>8 </a:t>
                      </a:r>
                      <a:endParaRPr lang="he-IL" sz="1500" b="1" dirty="0" smtClean="0">
                        <a:solidFill>
                          <a:schemeClr val="tx1"/>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15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lnSpc>
                          <a:spcPct val="107000"/>
                        </a:lnSpc>
                        <a:spcAft>
                          <a:spcPts val="0"/>
                        </a:spcAft>
                      </a:pPr>
                      <a:r>
                        <a:rPr lang="he-IL" sz="1500" b="1"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he-IL" sz="2000" b="1" dirty="0" smtClean="0">
                        <a:solidFill>
                          <a:srgbClr val="FF0000"/>
                        </a:solidFill>
                        <a:effectLst/>
                        <a:latin typeface="Calibri" panose="020F0502020204030204" pitchFamily="34" charset="0"/>
                        <a:ea typeface="Calibri" panose="020F0502020204030204" pitchFamily="34" charset="0"/>
                        <a:cs typeface="David" panose="020E0502060401010101" pitchFamily="34" charset="-79"/>
                      </a:endParaRPr>
                    </a:p>
                    <a:p>
                      <a:pPr algn="r" rtl="1">
                        <a:lnSpc>
                          <a:spcPct val="107000"/>
                        </a:lnSpc>
                        <a:spcAft>
                          <a:spcPts val="0"/>
                        </a:spcAft>
                      </a:pPr>
                      <a:endParaRPr lang="en-US" sz="1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lnSpc>
                          <a:spcPct val="107000"/>
                        </a:lnSpc>
                        <a:spcAft>
                          <a:spcPts val="0"/>
                        </a:spcAft>
                      </a:pPr>
                      <a:r>
                        <a:rPr lang="he-IL" sz="1500" b="1" dirty="0" smtClean="0">
                          <a:solidFill>
                            <a:schemeClr val="tx1"/>
                          </a:solidFill>
                          <a:effectLst/>
                          <a:latin typeface="Calibri" panose="020F0502020204030204" pitchFamily="34" charset="0"/>
                          <a:ea typeface="Calibri" panose="020F0502020204030204" pitchFamily="34" charset="0"/>
                          <a:cs typeface="David" panose="020E0502060401010101" pitchFamily="34" charset="-79"/>
                        </a:rPr>
                        <a:t>4</a:t>
                      </a:r>
                    </a:p>
                    <a:p>
                      <a:pPr algn="r" rtl="1">
                        <a:lnSpc>
                          <a:spcPct val="107000"/>
                        </a:lnSpc>
                        <a:spcAft>
                          <a:spcPts val="0"/>
                        </a:spcAft>
                      </a:pP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24380">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0">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a:noFill/>
                    </a:lnR>
                    <a:lnT>
                      <a:noFill/>
                    </a:lnT>
                    <a:lnB>
                      <a:noFill/>
                    </a:lnB>
                  </a:tcPr>
                </a:tc>
                <a:tc>
                  <a:txBody>
                    <a:bodyPr/>
                    <a:lstStyle/>
                    <a:p>
                      <a:pPr algn="r" rtl="1">
                        <a:lnSpc>
                          <a:spcPct val="107000"/>
                        </a:lnSpc>
                        <a:spcAft>
                          <a:spcPts val="0"/>
                        </a:spcAft>
                      </a:pPr>
                      <a:r>
                        <a:rPr lang="he-IL" sz="1500" b="1">
                          <a:effectLst/>
                          <a:latin typeface="Calibri" panose="020F0502020204030204" pitchFamily="34" charset="0"/>
                          <a:ea typeface="Calibri" panose="020F0502020204030204" pitchFamily="34" charset="0"/>
                          <a:cs typeface="David" panose="020E0502060401010101" pitchFamily="34" charset="-79"/>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a:lnSpc>
                          <a:spcPct val="107000"/>
                        </a:lnSpc>
                        <a:spcAft>
                          <a:spcPts val="0"/>
                        </a:spcAft>
                      </a:pPr>
                      <a:r>
                        <a:rPr lang="he-IL" sz="1500" b="1" dirty="0">
                          <a:effectLst/>
                          <a:latin typeface="Calibri" panose="020F0502020204030204" pitchFamily="34" charset="0"/>
                          <a:ea typeface="Calibri" panose="020F0502020204030204" pitchFamily="34" charset="0"/>
                          <a:cs typeface="David" panose="020E0502060401010101" pitchFamily="34" charset="-79"/>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098" marR="6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76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זוויות">
  <a:themeElements>
    <a:clrScheme name="זוויות">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זוויות">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וויות">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3675</TotalTime>
  <Words>402</Words>
  <Application>Microsoft Office PowerPoint</Application>
  <PresentationFormat>‫הצגה על המסך (4:3)</PresentationFormat>
  <Paragraphs>264</Paragraphs>
  <Slides>16</Slides>
  <Notes>0</Notes>
  <HiddenSlides>0</HiddenSlides>
  <MMClips>1</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16</vt:i4>
      </vt:variant>
    </vt:vector>
  </HeadingPairs>
  <TitlesOfParts>
    <vt:vector size="26" baseType="lpstr">
      <vt:lpstr>Aharoni</vt:lpstr>
      <vt:lpstr>Arial</vt:lpstr>
      <vt:lpstr>Calibri</vt:lpstr>
      <vt:lpstr>David</vt:lpstr>
      <vt:lpstr>Forte</vt:lpstr>
      <vt:lpstr>Franklin Gothic Book</vt:lpstr>
      <vt:lpstr>Franklin Gothic Medium</vt:lpstr>
      <vt:lpstr>Tunga</vt:lpstr>
      <vt:lpstr>Wingdings</vt:lpstr>
      <vt:lpstr>זוויות</vt:lpstr>
      <vt:lpstr>התלקיט ככלי ללמידה משמעותית וגם קידום הוראת ה- 30% לבגרות  שורוק אבו אחמד ג'אבר  פאדיה זועבי</vt:lpstr>
      <vt:lpstr>הבעה בכתב</vt:lpstr>
      <vt:lpstr>והזמן עובר........</vt:lpstr>
      <vt:lpstr>(i+1)                                                                   תיאוריית הפלט כהשראה למודל שלנו</vt:lpstr>
      <vt:lpstr>אסטרטגיות להבעה בכתב </vt:lpstr>
      <vt:lpstr>המודל המוצע</vt:lpstr>
      <vt:lpstr>מצגת של PowerPoint</vt:lpstr>
      <vt:lpstr>מצגת של PowerPoint</vt:lpstr>
      <vt:lpstr>מצגת של PowerPoint</vt:lpstr>
      <vt:lpstr>מצגת של PowerPoint</vt:lpstr>
      <vt:lpstr>מצגת של PowerPoint</vt:lpstr>
      <vt:lpstr>למה אתם לא מעתיקים!</vt:lpstr>
      <vt:lpstr>מצגת של PowerPoint</vt:lpstr>
      <vt:lpstr>התלקיט הראשון</vt:lpstr>
      <vt:lpstr>אלימות</vt:lpstr>
      <vt:lpstr>מצגת של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היבה</dc:creator>
  <cp:lastModifiedBy>alonit</cp:lastModifiedBy>
  <cp:revision>44</cp:revision>
  <dcterms:created xsi:type="dcterms:W3CDTF">2018-05-27T09:24:46Z</dcterms:created>
  <dcterms:modified xsi:type="dcterms:W3CDTF">2019-03-06T07:00:57Z</dcterms:modified>
</cp:coreProperties>
</file>