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20" r:id="rId1"/>
  </p:sldMasterIdLst>
  <p:notesMasterIdLst>
    <p:notesMasterId r:id="rId7"/>
  </p:notesMasterIdLst>
  <p:sldIdLst>
    <p:sldId id="336" r:id="rId2"/>
    <p:sldId id="337" r:id="rId3"/>
    <p:sldId id="338" r:id="rId4"/>
    <p:sldId id="371" r:id="rId5"/>
    <p:sldId id="341" r:id="rId6"/>
  </p:sldIdLst>
  <p:sldSz cx="9144000" cy="6858000" type="screen4x3"/>
  <p:notesSz cx="6858000" cy="9144000"/>
  <p:defaultTextStyle>
    <a:defPPr>
      <a:defRPr lang="he-I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3" autoAdjust="0"/>
    <p:restoredTop sz="94671" autoAdjust="0"/>
  </p:normalViewPr>
  <p:slideViewPr>
    <p:cSldViewPr>
      <p:cViewPr varScale="1">
        <p:scale>
          <a:sx n="86" d="100"/>
          <a:sy n="86" d="100"/>
        </p:scale>
        <p:origin x="1382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073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81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1F479E24-C9BD-4FE4-9F82-F6B35AFF718F}" type="datetimeFigureOut">
              <a:rPr lang="he-IL" smtClean="0"/>
              <a:t>ד'/סיון/תשע"ט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C2B06C66-63A2-4A72-AC6B-6B4D056ED69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00488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2821" y="6288030"/>
            <a:ext cx="9137094" cy="555772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he-IL"/>
          </a:p>
        </p:txBody>
      </p:sp>
      <p:pic>
        <p:nvPicPr>
          <p:cNvPr id="2050" name="Picture 2" descr="Image result for python transparent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6237312"/>
            <a:ext cx="1656184" cy="718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Image result for holon institute transparent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6312528"/>
            <a:ext cx="992538" cy="5558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1153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1CC52-3672-4715-9B55-78968D22E2A7}" type="datetimeFigureOut">
              <a:rPr lang="he-IL" smtClean="0"/>
              <a:pPr/>
              <a:t>ד'/סיון/תשע"ט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29FB3-41B1-45FD-8335-34889684A31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38679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1CC52-3672-4715-9B55-78968D22E2A7}" type="datetimeFigureOut">
              <a:rPr lang="he-IL" smtClean="0"/>
              <a:pPr/>
              <a:t>ד'/סיון/תשע"ט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29FB3-41B1-45FD-8335-34889684A31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57010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 rtl="1">
              <a:defRPr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 rtl="1">
              <a:defRPr>
                <a:cs typeface="+mn-cs"/>
              </a:defRPr>
            </a:lvl1pPr>
            <a:lvl2pPr algn="r" rtl="1">
              <a:defRPr>
                <a:cs typeface="+mn-cs"/>
              </a:defRPr>
            </a:lvl2pPr>
            <a:lvl3pPr algn="r" rtl="1">
              <a:defRPr>
                <a:cs typeface="+mn-cs"/>
              </a:defRPr>
            </a:lvl3pPr>
            <a:lvl4pPr algn="r" rtl="1">
              <a:defRPr>
                <a:cs typeface="+mn-cs"/>
              </a:defRPr>
            </a:lvl4pPr>
            <a:lvl5pPr algn="r" rtl="1">
              <a:defRPr>
                <a:cs typeface="+mn-cs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1CC52-3672-4715-9B55-78968D22E2A7}" type="datetimeFigureOut">
              <a:rPr lang="he-IL" smtClean="0"/>
              <a:pPr/>
              <a:t>ד'/סיון/תשע"ט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29FB3-41B1-45FD-8335-34889684A31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74447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1CC52-3672-4715-9B55-78968D22E2A7}" type="datetimeFigureOut">
              <a:rPr lang="he-IL" smtClean="0"/>
              <a:pPr/>
              <a:t>ד'/סיון/תשע"ט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29FB3-41B1-45FD-8335-34889684A31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1396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1CC52-3672-4715-9B55-78968D22E2A7}" type="datetimeFigureOut">
              <a:rPr lang="he-IL" smtClean="0"/>
              <a:pPr/>
              <a:t>ד'/סיון/תשע"ט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29FB3-41B1-45FD-8335-34889684A31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89375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1CC52-3672-4715-9B55-78968D22E2A7}" type="datetimeFigureOut">
              <a:rPr lang="he-IL" smtClean="0"/>
              <a:pPr/>
              <a:t>ד'/סיון/תשע"ט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29FB3-41B1-45FD-8335-34889684A31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74575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1CC52-3672-4715-9B55-78968D22E2A7}" type="datetimeFigureOut">
              <a:rPr lang="he-IL" smtClean="0"/>
              <a:pPr/>
              <a:t>ד'/סיון/תשע"ט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29FB3-41B1-45FD-8335-34889684A31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398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1CC52-3672-4715-9B55-78968D22E2A7}" type="datetimeFigureOut">
              <a:rPr lang="he-IL" smtClean="0"/>
              <a:pPr/>
              <a:t>ד'/סיון/תשע"ט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29FB3-41B1-45FD-8335-34889684A31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22550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1CC52-3672-4715-9B55-78968D22E2A7}" type="datetimeFigureOut">
              <a:rPr lang="he-IL" smtClean="0"/>
              <a:pPr/>
              <a:t>ד'/סיון/תשע"ט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29FB3-41B1-45FD-8335-34889684A31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18033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1CC52-3672-4715-9B55-78968D22E2A7}" type="datetimeFigureOut">
              <a:rPr lang="he-IL" smtClean="0"/>
              <a:pPr/>
              <a:t>ד'/סיון/תשע"ט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29FB3-41B1-45FD-8335-34889684A31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749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3C3D8C-14D2-4D05-AB69-49E622B03BFD}" type="datetimeFigureOut">
              <a:rPr lang="he-IL" smtClean="0"/>
              <a:t>ד'/סיון/תשע"ט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F29FB3-41B1-45FD-8335-34889684A319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7" name="Rectangle 6"/>
          <p:cNvSpPr/>
          <p:nvPr userDrawn="1"/>
        </p:nvSpPr>
        <p:spPr>
          <a:xfrm>
            <a:off x="-2821" y="6288030"/>
            <a:ext cx="9137094" cy="555772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sp>
      <p:pic>
        <p:nvPicPr>
          <p:cNvPr id="8" name="Picture 2" descr="Image result for python transparent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6256796"/>
            <a:ext cx="1656184" cy="718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Image result for holon institute transparent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6310311"/>
            <a:ext cx="992538" cy="5558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4133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685800" rtl="1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n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he-IL" dirty="0"/>
              <a:t>תרשים זרימה - סימונים ומשמעות</a:t>
            </a:r>
          </a:p>
        </p:txBody>
      </p:sp>
      <p:grpSp>
        <p:nvGrpSpPr>
          <p:cNvPr id="7" name="קבוצה 6"/>
          <p:cNvGrpSpPr/>
          <p:nvPr/>
        </p:nvGrpSpPr>
        <p:grpSpPr>
          <a:xfrm>
            <a:off x="3500430" y="3000372"/>
            <a:ext cx="3096344" cy="504056"/>
            <a:chOff x="5148064" y="764704"/>
            <a:chExt cx="3096344" cy="504056"/>
          </a:xfrm>
        </p:grpSpPr>
        <p:sp>
          <p:nvSpPr>
            <p:cNvPr id="8" name="מלבן 7"/>
            <p:cNvSpPr/>
            <p:nvPr/>
          </p:nvSpPr>
          <p:spPr>
            <a:xfrm>
              <a:off x="6948264" y="764704"/>
              <a:ext cx="1296144" cy="5040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148064" y="836712"/>
              <a:ext cx="1440160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he-IL" dirty="0"/>
                <a:t>פעולה</a:t>
              </a:r>
            </a:p>
          </p:txBody>
        </p:sp>
      </p:grpSp>
      <p:grpSp>
        <p:nvGrpSpPr>
          <p:cNvPr id="10" name="קבוצה 9"/>
          <p:cNvGrpSpPr/>
          <p:nvPr/>
        </p:nvGrpSpPr>
        <p:grpSpPr>
          <a:xfrm>
            <a:off x="3714744" y="5286388"/>
            <a:ext cx="3024336" cy="648072"/>
            <a:chOff x="5292080" y="3212976"/>
            <a:chExt cx="3024336" cy="648072"/>
          </a:xfrm>
        </p:grpSpPr>
        <p:sp>
          <p:nvSpPr>
            <p:cNvPr id="11" name="תרשים זרימה: נתונים 10"/>
            <p:cNvSpPr/>
            <p:nvPr/>
          </p:nvSpPr>
          <p:spPr>
            <a:xfrm>
              <a:off x="7020272" y="3212976"/>
              <a:ext cx="1296144" cy="648072"/>
            </a:xfrm>
            <a:prstGeom prst="flowChartInputOutp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292080" y="3356992"/>
              <a:ext cx="1440160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he-IL" dirty="0"/>
                <a:t>קלט\פלט</a:t>
              </a:r>
            </a:p>
          </p:txBody>
        </p:sp>
      </p:grpSp>
      <p:grpSp>
        <p:nvGrpSpPr>
          <p:cNvPr id="13" name="קבוצה 12"/>
          <p:cNvGrpSpPr/>
          <p:nvPr/>
        </p:nvGrpSpPr>
        <p:grpSpPr>
          <a:xfrm>
            <a:off x="3571868" y="3929066"/>
            <a:ext cx="2808312" cy="864096"/>
            <a:chOff x="5220072" y="2132856"/>
            <a:chExt cx="2808312" cy="864096"/>
          </a:xfrm>
        </p:grpSpPr>
        <p:sp>
          <p:nvSpPr>
            <p:cNvPr id="14" name="תרשים זרימה: החלטה 13"/>
            <p:cNvSpPr/>
            <p:nvPr/>
          </p:nvSpPr>
          <p:spPr>
            <a:xfrm>
              <a:off x="7308304" y="2132856"/>
              <a:ext cx="720080" cy="864096"/>
            </a:xfrm>
            <a:prstGeom prst="flowChartDecisi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220072" y="2348880"/>
              <a:ext cx="1440160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he-IL" dirty="0"/>
                <a:t>החלטה</a:t>
              </a:r>
            </a:p>
          </p:txBody>
        </p:sp>
      </p:grpSp>
      <p:grpSp>
        <p:nvGrpSpPr>
          <p:cNvPr id="16" name="קבוצה 15"/>
          <p:cNvGrpSpPr/>
          <p:nvPr/>
        </p:nvGrpSpPr>
        <p:grpSpPr>
          <a:xfrm>
            <a:off x="3571868" y="1785926"/>
            <a:ext cx="3024336" cy="576064"/>
            <a:chOff x="5220072" y="1412776"/>
            <a:chExt cx="3024336" cy="576064"/>
          </a:xfrm>
        </p:grpSpPr>
        <p:sp>
          <p:nvSpPr>
            <p:cNvPr id="17" name="תרשים זרימה: תהליך חלופי 16"/>
            <p:cNvSpPr/>
            <p:nvPr/>
          </p:nvSpPr>
          <p:spPr>
            <a:xfrm>
              <a:off x="6948264" y="1412776"/>
              <a:ext cx="1296144" cy="576064"/>
            </a:xfrm>
            <a:prstGeom prst="flowChartAlternate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220072" y="1484784"/>
              <a:ext cx="1440160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he-IL" dirty="0"/>
                <a:t>התחלה\סיום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60857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he-IL" dirty="0"/>
              <a:t>תרשים זרימה - דוגמא 1</a:t>
            </a:r>
          </a:p>
        </p:txBody>
      </p:sp>
      <p:sp>
        <p:nvSpPr>
          <p:cNvPr id="16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496842"/>
            <a:ext cx="8153400" cy="1114420"/>
          </a:xfrm>
        </p:spPr>
        <p:txBody>
          <a:bodyPr/>
          <a:lstStyle/>
          <a:p>
            <a:pPr marL="0" indent="0" algn="just" rtl="1" eaLnBrk="1" hangingPunct="1">
              <a:lnSpc>
                <a:spcPct val="80000"/>
              </a:lnSpc>
              <a:buNone/>
            </a:pPr>
            <a:r>
              <a:rPr lang="he-IL" sz="2400" dirty="0"/>
              <a:t>יש לכתוב אלגוריתם ותרשים זרימה עבור תוכנית הקולטת שלושה מספרים מחשבת את סכומם ומציגה את התוצאה למשתמש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283968" y="3120911"/>
            <a:ext cx="3960440" cy="216982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he-IL" b="1" dirty="0"/>
              <a:t>אלגוריתם:</a:t>
            </a:r>
          </a:p>
          <a:p>
            <a:pPr algn="r" rtl="1">
              <a:lnSpc>
                <a:spcPct val="150000"/>
              </a:lnSpc>
            </a:pPr>
            <a:endParaRPr lang="he-IL" dirty="0"/>
          </a:p>
          <a:p>
            <a:pPr marL="342900" indent="-342900" algn="r" rtl="1">
              <a:lnSpc>
                <a:spcPct val="150000"/>
              </a:lnSpc>
              <a:buFont typeface="+mj-lt"/>
              <a:buAutoNum type="arabicPeriod"/>
            </a:pPr>
            <a:r>
              <a:rPr lang="he-IL" dirty="0"/>
              <a:t>קלוט שלושה מספרים מהמשתמש</a:t>
            </a:r>
          </a:p>
          <a:p>
            <a:pPr marL="342900" indent="-342900" algn="r" rtl="1">
              <a:lnSpc>
                <a:spcPct val="150000"/>
              </a:lnSpc>
              <a:buFont typeface="+mj-lt"/>
              <a:buAutoNum type="arabicPeriod"/>
            </a:pPr>
            <a:r>
              <a:rPr lang="he-IL" dirty="0"/>
              <a:t>חשב את סכום שלושת המספרים</a:t>
            </a:r>
          </a:p>
          <a:p>
            <a:pPr marL="342900" indent="-342900" algn="r" rtl="1">
              <a:lnSpc>
                <a:spcPct val="150000"/>
              </a:lnSpc>
              <a:buFont typeface="+mj-lt"/>
              <a:buAutoNum type="arabicPeriod"/>
            </a:pPr>
            <a:r>
              <a:rPr lang="he-IL" dirty="0"/>
              <a:t>הדפס למסך את התוצאה שהתקבלה</a:t>
            </a:r>
          </a:p>
        </p:txBody>
      </p:sp>
      <p:grpSp>
        <p:nvGrpSpPr>
          <p:cNvPr id="39" name="קבוצה 38"/>
          <p:cNvGrpSpPr/>
          <p:nvPr/>
        </p:nvGrpSpPr>
        <p:grpSpPr>
          <a:xfrm>
            <a:off x="633220" y="2539254"/>
            <a:ext cx="1152128" cy="432048"/>
            <a:chOff x="633220" y="2539254"/>
            <a:chExt cx="1152128" cy="432048"/>
          </a:xfrm>
        </p:grpSpPr>
        <p:sp>
          <p:nvSpPr>
            <p:cNvPr id="21" name="תרשים זרימה: תהליך חלופי 20"/>
            <p:cNvSpPr/>
            <p:nvPr/>
          </p:nvSpPr>
          <p:spPr>
            <a:xfrm>
              <a:off x="633220" y="2539254"/>
              <a:ext cx="1152128" cy="432048"/>
            </a:xfrm>
            <a:prstGeom prst="flowChartAlternateProcess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705228" y="2611262"/>
              <a:ext cx="1008112" cy="30777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he-IL" sz="1400" dirty="0"/>
                <a:t>התחל</a:t>
              </a:r>
            </a:p>
          </p:txBody>
        </p:sp>
      </p:grpSp>
      <p:grpSp>
        <p:nvGrpSpPr>
          <p:cNvPr id="38" name="קבוצה 37"/>
          <p:cNvGrpSpPr/>
          <p:nvPr/>
        </p:nvGrpSpPr>
        <p:grpSpPr>
          <a:xfrm>
            <a:off x="489204" y="3331342"/>
            <a:ext cx="1296144" cy="504056"/>
            <a:chOff x="489204" y="3331342"/>
            <a:chExt cx="1296144" cy="504056"/>
          </a:xfrm>
        </p:grpSpPr>
        <p:sp>
          <p:nvSpPr>
            <p:cNvPr id="23" name="תרשים זרימה: נתונים 22"/>
            <p:cNvSpPr/>
            <p:nvPr/>
          </p:nvSpPr>
          <p:spPr>
            <a:xfrm>
              <a:off x="489204" y="3331342"/>
              <a:ext cx="1296144" cy="504056"/>
            </a:xfrm>
            <a:prstGeom prst="flowChartInputOutpu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/>
              <a:endParaRPr lang="he-IL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05228" y="3403350"/>
              <a:ext cx="1008112" cy="30777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 rtl="1"/>
              <a:r>
                <a:rPr lang="he-IL" sz="1400" dirty="0"/>
                <a:t>קלוט </a:t>
              </a:r>
              <a:r>
                <a:rPr lang="en-US" sz="1400" dirty="0" err="1"/>
                <a:t>a,b,c</a:t>
              </a:r>
              <a:endParaRPr lang="he-IL" sz="1400" dirty="0"/>
            </a:p>
          </p:txBody>
        </p:sp>
      </p:grpSp>
      <p:grpSp>
        <p:nvGrpSpPr>
          <p:cNvPr id="25" name="קבוצה 28"/>
          <p:cNvGrpSpPr/>
          <p:nvPr/>
        </p:nvGrpSpPr>
        <p:grpSpPr>
          <a:xfrm>
            <a:off x="561212" y="4267446"/>
            <a:ext cx="1152128" cy="576064"/>
            <a:chOff x="3923928" y="4077072"/>
            <a:chExt cx="1152128" cy="576064"/>
          </a:xfrm>
        </p:grpSpPr>
        <p:sp>
          <p:nvSpPr>
            <p:cNvPr id="36" name="תרשים זרימה: תהליך 35"/>
            <p:cNvSpPr/>
            <p:nvPr/>
          </p:nvSpPr>
          <p:spPr>
            <a:xfrm>
              <a:off x="3923928" y="4077072"/>
              <a:ext cx="1152128" cy="576064"/>
            </a:xfrm>
            <a:prstGeom prst="flowChartProcess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3923928" y="4129916"/>
              <a:ext cx="1152128" cy="52322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he-IL" sz="1400" dirty="0"/>
                <a:t>חשב </a:t>
              </a:r>
              <a:r>
                <a:rPr lang="en-US" sz="1400" dirty="0"/>
                <a:t>sum=</a:t>
              </a:r>
              <a:r>
                <a:rPr lang="en-US" sz="1400" dirty="0" err="1"/>
                <a:t>a+b+c</a:t>
              </a:r>
              <a:endParaRPr lang="he-IL" sz="1400" dirty="0"/>
            </a:p>
          </p:txBody>
        </p:sp>
      </p:grpSp>
      <p:grpSp>
        <p:nvGrpSpPr>
          <p:cNvPr id="26" name="קבוצה 33"/>
          <p:cNvGrpSpPr/>
          <p:nvPr/>
        </p:nvGrpSpPr>
        <p:grpSpPr>
          <a:xfrm>
            <a:off x="417196" y="5275558"/>
            <a:ext cx="1440160" cy="504056"/>
            <a:chOff x="3995936" y="4869160"/>
            <a:chExt cx="1440160" cy="504056"/>
          </a:xfrm>
        </p:grpSpPr>
        <p:sp>
          <p:nvSpPr>
            <p:cNvPr id="34" name="תרשים זרימה: נתונים 33"/>
            <p:cNvSpPr/>
            <p:nvPr/>
          </p:nvSpPr>
          <p:spPr>
            <a:xfrm>
              <a:off x="3995936" y="4869160"/>
              <a:ext cx="1440160" cy="504056"/>
            </a:xfrm>
            <a:prstGeom prst="flowChartInputOutpu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/>
              <a:endParaRPr lang="he-IL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4211960" y="4941168"/>
              <a:ext cx="1008112" cy="30777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 rtl="1"/>
              <a:r>
                <a:rPr lang="he-IL" sz="1400" dirty="0"/>
                <a:t>הדפס </a:t>
              </a:r>
              <a:r>
                <a:rPr lang="en-US" sz="1400" dirty="0"/>
                <a:t>sum</a:t>
              </a:r>
              <a:endParaRPr lang="he-IL" sz="1400" dirty="0"/>
            </a:p>
          </p:txBody>
        </p:sp>
      </p:grpSp>
      <p:grpSp>
        <p:nvGrpSpPr>
          <p:cNvPr id="27" name="קבוצה 34"/>
          <p:cNvGrpSpPr/>
          <p:nvPr/>
        </p:nvGrpSpPr>
        <p:grpSpPr>
          <a:xfrm>
            <a:off x="633220" y="6211662"/>
            <a:ext cx="1080120" cy="432048"/>
            <a:chOff x="3923928" y="6021288"/>
            <a:chExt cx="1080120" cy="432048"/>
          </a:xfrm>
        </p:grpSpPr>
        <p:sp>
          <p:nvSpPr>
            <p:cNvPr id="32" name="תרשים זרימה: תהליך חלופי 31"/>
            <p:cNvSpPr/>
            <p:nvPr/>
          </p:nvSpPr>
          <p:spPr>
            <a:xfrm>
              <a:off x="3923928" y="6021288"/>
              <a:ext cx="1080120" cy="432048"/>
            </a:xfrm>
            <a:prstGeom prst="flowChartAlternateProcess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995936" y="6093296"/>
              <a:ext cx="1008112" cy="30777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he-IL" sz="1400" dirty="0"/>
                <a:t>סיום</a:t>
              </a:r>
            </a:p>
          </p:txBody>
        </p:sp>
      </p:grpSp>
      <p:cxnSp>
        <p:nvCxnSpPr>
          <p:cNvPr id="28" name="מחבר חץ ישר 27"/>
          <p:cNvCxnSpPr/>
          <p:nvPr/>
        </p:nvCxnSpPr>
        <p:spPr>
          <a:xfrm rot="5400000">
            <a:off x="1101272" y="3151322"/>
            <a:ext cx="21602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מחבר חץ ישר 28"/>
          <p:cNvCxnSpPr/>
          <p:nvPr/>
        </p:nvCxnSpPr>
        <p:spPr>
          <a:xfrm rot="5400000">
            <a:off x="1100478" y="4014624"/>
            <a:ext cx="21602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מחבר חץ ישר 29"/>
          <p:cNvCxnSpPr/>
          <p:nvPr/>
        </p:nvCxnSpPr>
        <p:spPr>
          <a:xfrm rot="5400000">
            <a:off x="1100478" y="5094744"/>
            <a:ext cx="21602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מחבר חץ ישר 30"/>
          <p:cNvCxnSpPr/>
          <p:nvPr/>
        </p:nvCxnSpPr>
        <p:spPr>
          <a:xfrm rot="5400000">
            <a:off x="1100478" y="6030848"/>
            <a:ext cx="21602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8859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he-IL" dirty="0"/>
              <a:t>תרשים זרימה - דוגמא 2</a:t>
            </a:r>
          </a:p>
        </p:txBody>
      </p:sp>
      <p:sp>
        <p:nvSpPr>
          <p:cNvPr id="16" name="Rectangle 3"/>
          <p:cNvSpPr>
            <a:spLocks noGrp="1" noChangeArrowheads="1"/>
          </p:cNvSpPr>
          <p:nvPr>
            <p:ph idx="1"/>
          </p:nvPr>
        </p:nvSpPr>
        <p:spPr>
          <a:xfrm>
            <a:off x="2624893" y="1295169"/>
            <a:ext cx="5837249" cy="1614486"/>
          </a:xfrm>
        </p:spPr>
        <p:txBody>
          <a:bodyPr>
            <a:normAutofit/>
          </a:bodyPr>
          <a:lstStyle/>
          <a:p>
            <a:pPr marL="0" indent="0" algn="just" rtl="1">
              <a:buNone/>
            </a:pPr>
            <a:r>
              <a:rPr lang="he-IL" sz="2000" dirty="0"/>
              <a:t>תוכנית הקולטת שלושה מספרים [</a:t>
            </a:r>
            <a:r>
              <a:rPr lang="en-US" sz="2000" dirty="0"/>
              <a:t>0,100</a:t>
            </a:r>
            <a:r>
              <a:rPr lang="he-IL" sz="2000" dirty="0"/>
              <a:t>] מחשבת את סכומם ומציגה את התוצאה למשתמש, יש לוודא כי הערכים שהוזנו הינם בתחום המותר, אחרת יש להזינם שוב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357686" y="3286124"/>
            <a:ext cx="4104456" cy="34163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he-IL" b="1" dirty="0"/>
              <a:t>אלגוריתם:</a:t>
            </a:r>
          </a:p>
          <a:p>
            <a:pPr algn="r" rtl="1">
              <a:lnSpc>
                <a:spcPct val="150000"/>
              </a:lnSpc>
            </a:pPr>
            <a:endParaRPr lang="he-IL" dirty="0"/>
          </a:p>
          <a:p>
            <a:pPr marL="342900" indent="-342900" algn="r" rtl="1">
              <a:lnSpc>
                <a:spcPct val="150000"/>
              </a:lnSpc>
              <a:buFont typeface="+mj-lt"/>
              <a:buAutoNum type="arabicPeriod"/>
            </a:pPr>
            <a:r>
              <a:rPr lang="he-IL" dirty="0"/>
              <a:t>קלוט שלושה מספרים מהמשתמש</a:t>
            </a:r>
          </a:p>
          <a:p>
            <a:pPr marL="342900" indent="-342900" algn="r" rtl="1">
              <a:lnSpc>
                <a:spcPct val="150000"/>
              </a:lnSpc>
              <a:buFont typeface="+mj-lt"/>
              <a:buAutoNum type="arabicPeriod"/>
            </a:pPr>
            <a:r>
              <a:rPr lang="he-IL" dirty="0"/>
              <a:t>בדוק אם המשתמש הזין ערכים חוקיים</a:t>
            </a:r>
          </a:p>
          <a:p>
            <a:pPr marL="800100" lvl="1" indent="-342900" algn="r" rtl="1">
              <a:lnSpc>
                <a:spcPct val="150000"/>
              </a:lnSpc>
            </a:pPr>
            <a:r>
              <a:rPr lang="he-IL" dirty="0"/>
              <a:t>2.1 אם לא - חזור לשלב 1</a:t>
            </a:r>
          </a:p>
          <a:p>
            <a:pPr marL="800100" lvl="1" indent="-342900" algn="r" rtl="1">
              <a:lnSpc>
                <a:spcPct val="150000"/>
              </a:lnSpc>
            </a:pPr>
            <a:r>
              <a:rPr lang="he-IL" dirty="0"/>
              <a:t>2.2 אם כן - המשך</a:t>
            </a:r>
          </a:p>
          <a:p>
            <a:pPr marL="342900" indent="-342900" algn="r" rtl="1">
              <a:lnSpc>
                <a:spcPct val="150000"/>
              </a:lnSpc>
              <a:buFont typeface="+mj-lt"/>
              <a:buAutoNum type="arabicPeriod"/>
            </a:pPr>
            <a:r>
              <a:rPr lang="he-IL" dirty="0"/>
              <a:t>חשב את סכום שלושת המספרים</a:t>
            </a:r>
          </a:p>
          <a:p>
            <a:pPr marL="342900" indent="-342900" algn="r" rtl="1">
              <a:lnSpc>
                <a:spcPct val="150000"/>
              </a:lnSpc>
              <a:buFont typeface="+mj-lt"/>
              <a:buAutoNum type="arabicPeriod"/>
            </a:pPr>
            <a:r>
              <a:rPr lang="he-IL" dirty="0"/>
              <a:t>הדפס למסך את התוצאה שהתקבלה</a:t>
            </a:r>
          </a:p>
        </p:txBody>
      </p:sp>
      <p:grpSp>
        <p:nvGrpSpPr>
          <p:cNvPr id="26" name="קבוצה 25"/>
          <p:cNvGrpSpPr/>
          <p:nvPr/>
        </p:nvGrpSpPr>
        <p:grpSpPr>
          <a:xfrm>
            <a:off x="357158" y="1214422"/>
            <a:ext cx="1152128" cy="432048"/>
            <a:chOff x="4067944" y="2204864"/>
            <a:chExt cx="1152128" cy="432048"/>
          </a:xfrm>
        </p:grpSpPr>
        <p:sp>
          <p:nvSpPr>
            <p:cNvPr id="27" name="תרשים זרימה: תהליך חלופי 26"/>
            <p:cNvSpPr/>
            <p:nvPr/>
          </p:nvSpPr>
          <p:spPr>
            <a:xfrm>
              <a:off x="4067944" y="2204864"/>
              <a:ext cx="1152128" cy="432048"/>
            </a:xfrm>
            <a:prstGeom prst="flowChartAlternateProcess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4139952" y="2276872"/>
              <a:ext cx="1008112" cy="30777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he-IL" sz="1400" dirty="0"/>
                <a:t>התחל</a:t>
              </a:r>
            </a:p>
          </p:txBody>
        </p:sp>
      </p:grpSp>
      <p:grpSp>
        <p:nvGrpSpPr>
          <p:cNvPr id="39" name="קבוצה 38"/>
          <p:cNvGrpSpPr/>
          <p:nvPr/>
        </p:nvGrpSpPr>
        <p:grpSpPr>
          <a:xfrm>
            <a:off x="213142" y="2006510"/>
            <a:ext cx="1296144" cy="504056"/>
            <a:chOff x="3923928" y="3645024"/>
            <a:chExt cx="1296144" cy="504056"/>
          </a:xfrm>
        </p:grpSpPr>
        <p:sp>
          <p:nvSpPr>
            <p:cNvPr id="40" name="תרשים זרימה: נתונים 39"/>
            <p:cNvSpPr/>
            <p:nvPr/>
          </p:nvSpPr>
          <p:spPr>
            <a:xfrm>
              <a:off x="3923928" y="3645024"/>
              <a:ext cx="1296144" cy="504056"/>
            </a:xfrm>
            <a:prstGeom prst="flowChartInputOutpu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4139952" y="3717032"/>
              <a:ext cx="1008112" cy="30777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 rtl="1"/>
              <a:r>
                <a:rPr lang="he-IL" sz="1400" dirty="0"/>
                <a:t>קלוט </a:t>
              </a:r>
              <a:r>
                <a:rPr lang="en-US" sz="1400" dirty="0" err="1"/>
                <a:t>a,b,c</a:t>
              </a:r>
              <a:endParaRPr lang="he-IL" sz="1400" dirty="0"/>
            </a:p>
          </p:txBody>
        </p:sp>
      </p:grpSp>
      <p:grpSp>
        <p:nvGrpSpPr>
          <p:cNvPr id="42" name="קבוצה 28"/>
          <p:cNvGrpSpPr/>
          <p:nvPr/>
        </p:nvGrpSpPr>
        <p:grpSpPr>
          <a:xfrm>
            <a:off x="285150" y="4310766"/>
            <a:ext cx="1152128" cy="576064"/>
            <a:chOff x="3923928" y="4077072"/>
            <a:chExt cx="1152128" cy="576064"/>
          </a:xfrm>
        </p:grpSpPr>
        <p:sp>
          <p:nvSpPr>
            <p:cNvPr id="43" name="תרשים זרימה: תהליך 42"/>
            <p:cNvSpPr/>
            <p:nvPr/>
          </p:nvSpPr>
          <p:spPr>
            <a:xfrm>
              <a:off x="3923928" y="4077072"/>
              <a:ext cx="1152128" cy="576064"/>
            </a:xfrm>
            <a:prstGeom prst="flowChartProcess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3923928" y="4129916"/>
              <a:ext cx="1152128" cy="52322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he-IL" sz="1400" dirty="0"/>
                <a:t>חשב </a:t>
              </a:r>
              <a:r>
                <a:rPr lang="en-US" sz="1400" dirty="0"/>
                <a:t>sum=</a:t>
              </a:r>
              <a:r>
                <a:rPr lang="en-US" sz="1400" dirty="0" err="1"/>
                <a:t>a+b+c</a:t>
              </a:r>
              <a:endParaRPr lang="he-IL" sz="1400" dirty="0"/>
            </a:p>
          </p:txBody>
        </p:sp>
      </p:grpSp>
      <p:grpSp>
        <p:nvGrpSpPr>
          <p:cNvPr id="45" name="קבוצה 33"/>
          <p:cNvGrpSpPr/>
          <p:nvPr/>
        </p:nvGrpSpPr>
        <p:grpSpPr>
          <a:xfrm>
            <a:off x="141134" y="5318878"/>
            <a:ext cx="1440160" cy="504056"/>
            <a:chOff x="3995936" y="4869160"/>
            <a:chExt cx="1440160" cy="504056"/>
          </a:xfrm>
        </p:grpSpPr>
        <p:sp>
          <p:nvSpPr>
            <p:cNvPr id="46" name="תרשים זרימה: נתונים 45"/>
            <p:cNvSpPr/>
            <p:nvPr/>
          </p:nvSpPr>
          <p:spPr>
            <a:xfrm>
              <a:off x="3995936" y="4869160"/>
              <a:ext cx="1440160" cy="504056"/>
            </a:xfrm>
            <a:prstGeom prst="flowChartInputOutpu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/>
              <a:endParaRPr lang="he-IL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4211960" y="4941168"/>
              <a:ext cx="1008112" cy="30777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 rtl="1"/>
              <a:r>
                <a:rPr lang="he-IL" sz="1400" dirty="0"/>
                <a:t>הדפס </a:t>
              </a:r>
              <a:r>
                <a:rPr lang="en-US" sz="1400" dirty="0"/>
                <a:t>sum</a:t>
              </a:r>
              <a:endParaRPr lang="he-IL" sz="1400" dirty="0"/>
            </a:p>
          </p:txBody>
        </p:sp>
      </p:grpSp>
      <p:grpSp>
        <p:nvGrpSpPr>
          <p:cNvPr id="48" name="קבוצה 34"/>
          <p:cNvGrpSpPr/>
          <p:nvPr/>
        </p:nvGrpSpPr>
        <p:grpSpPr>
          <a:xfrm>
            <a:off x="285150" y="6254982"/>
            <a:ext cx="1080120" cy="432048"/>
            <a:chOff x="3923928" y="6021288"/>
            <a:chExt cx="1080120" cy="432048"/>
          </a:xfrm>
        </p:grpSpPr>
        <p:sp>
          <p:nvSpPr>
            <p:cNvPr id="49" name="תרשים זרימה: תהליך חלופי 48"/>
            <p:cNvSpPr/>
            <p:nvPr/>
          </p:nvSpPr>
          <p:spPr>
            <a:xfrm>
              <a:off x="3923928" y="6021288"/>
              <a:ext cx="1080120" cy="432048"/>
            </a:xfrm>
            <a:prstGeom prst="flowChartAlternateProcess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3995936" y="6093296"/>
              <a:ext cx="1008112" cy="30777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he-IL" sz="1400" dirty="0"/>
                <a:t>סיום</a:t>
              </a:r>
            </a:p>
          </p:txBody>
        </p:sp>
      </p:grpSp>
      <p:cxnSp>
        <p:nvCxnSpPr>
          <p:cNvPr id="51" name="מחבר חץ ישר 50"/>
          <p:cNvCxnSpPr/>
          <p:nvPr/>
        </p:nvCxnSpPr>
        <p:spPr>
          <a:xfrm rot="5400000">
            <a:off x="826004" y="1825696"/>
            <a:ext cx="21602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מחבר חץ ישר 51"/>
          <p:cNvCxnSpPr/>
          <p:nvPr/>
        </p:nvCxnSpPr>
        <p:spPr>
          <a:xfrm rot="5400000">
            <a:off x="753996" y="2689792"/>
            <a:ext cx="21602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מחבר חץ ישר 52"/>
          <p:cNvCxnSpPr>
            <a:stCxn id="43" idx="2"/>
          </p:cNvCxnSpPr>
          <p:nvPr/>
        </p:nvCxnSpPr>
        <p:spPr>
          <a:xfrm>
            <a:off x="861214" y="4886830"/>
            <a:ext cx="0" cy="36004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מחבר חץ ישר 53"/>
          <p:cNvCxnSpPr/>
          <p:nvPr/>
        </p:nvCxnSpPr>
        <p:spPr>
          <a:xfrm rot="5400000">
            <a:off x="681988" y="4057944"/>
            <a:ext cx="36004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5" name="קבוצה 54"/>
          <p:cNvGrpSpPr/>
          <p:nvPr/>
        </p:nvGrpSpPr>
        <p:grpSpPr>
          <a:xfrm>
            <a:off x="141134" y="2870606"/>
            <a:ext cx="1728192" cy="864096"/>
            <a:chOff x="4355976" y="2492896"/>
            <a:chExt cx="1728192" cy="864096"/>
          </a:xfrm>
        </p:grpSpPr>
        <p:sp>
          <p:nvSpPr>
            <p:cNvPr id="56" name="תרשים זרימה: החלטה 55"/>
            <p:cNvSpPr/>
            <p:nvPr/>
          </p:nvSpPr>
          <p:spPr>
            <a:xfrm>
              <a:off x="4355976" y="2492896"/>
              <a:ext cx="1512168" cy="864096"/>
            </a:xfrm>
            <a:prstGeom prst="flowChartDecision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4499992" y="2780928"/>
              <a:ext cx="1584176" cy="30777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l" rtl="0"/>
              <a:r>
                <a:rPr lang="en-US" sz="1400" dirty="0"/>
                <a:t>0=&lt;</a:t>
              </a:r>
              <a:r>
                <a:rPr lang="en-US" sz="1400" dirty="0" err="1"/>
                <a:t>a,b,c</a:t>
              </a:r>
              <a:r>
                <a:rPr lang="en-US" sz="1400" dirty="0"/>
                <a:t>&lt;=100</a:t>
              </a:r>
              <a:endParaRPr lang="he-IL" sz="1400" dirty="0"/>
            </a:p>
          </p:txBody>
        </p:sp>
      </p:grpSp>
      <p:cxnSp>
        <p:nvCxnSpPr>
          <p:cNvPr id="58" name="מחבר ישר 57"/>
          <p:cNvCxnSpPr/>
          <p:nvPr/>
        </p:nvCxnSpPr>
        <p:spPr>
          <a:xfrm>
            <a:off x="1725310" y="3302654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מחבר ישר 58"/>
          <p:cNvCxnSpPr/>
          <p:nvPr/>
        </p:nvCxnSpPr>
        <p:spPr>
          <a:xfrm rot="5400000" flipH="1" flipV="1">
            <a:off x="1397082" y="2550762"/>
            <a:ext cx="15205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מחבר חץ ישר 59"/>
          <p:cNvCxnSpPr/>
          <p:nvPr/>
        </p:nvCxnSpPr>
        <p:spPr>
          <a:xfrm rot="10800000">
            <a:off x="1005230" y="1790486"/>
            <a:ext cx="1152128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1691680" y="2438558"/>
            <a:ext cx="6480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לא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899592" y="3789040"/>
            <a:ext cx="6480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כן</a:t>
            </a:r>
          </a:p>
        </p:txBody>
      </p:sp>
      <p:cxnSp>
        <p:nvCxnSpPr>
          <p:cNvPr id="63" name="מחבר חץ ישר 62"/>
          <p:cNvCxnSpPr/>
          <p:nvPr/>
        </p:nvCxnSpPr>
        <p:spPr>
          <a:xfrm rot="5400000">
            <a:off x="681988" y="6002160"/>
            <a:ext cx="21602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1690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61" grpId="0"/>
      <p:bldP spid="6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dirty="0"/>
              <a:t>תרגיל 3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556792"/>
            <a:ext cx="7715200" cy="4844008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he-IL" dirty="0"/>
              <a:t>עליכם לכתוב תכנית שתבצע את הפעולות הבאות:</a:t>
            </a:r>
          </a:p>
          <a:p>
            <a:pPr marL="114300" indent="0">
              <a:buNone/>
            </a:pPr>
            <a:r>
              <a:rPr lang="he-IL" dirty="0"/>
              <a:t>הציבו גיל במשתנה מתאים</a:t>
            </a:r>
          </a:p>
          <a:p>
            <a:pPr marL="114300" indent="0">
              <a:buNone/>
            </a:pPr>
            <a:r>
              <a:rPr lang="he-IL" dirty="0"/>
              <a:t>הציבו משקל בק"ג במשתנה מתאים</a:t>
            </a:r>
          </a:p>
          <a:p>
            <a:pPr marL="114300" indent="0">
              <a:buNone/>
            </a:pPr>
            <a:r>
              <a:rPr lang="he-IL" dirty="0"/>
              <a:t>הציבו גובה במטרים </a:t>
            </a:r>
            <a:r>
              <a:rPr lang="he-IL" dirty="0" err="1"/>
              <a:t>במתשנה</a:t>
            </a:r>
            <a:r>
              <a:rPr lang="he-IL" dirty="0"/>
              <a:t> מתאים</a:t>
            </a:r>
          </a:p>
          <a:p>
            <a:pPr marL="114300" indent="0">
              <a:buNone/>
            </a:pPr>
            <a:r>
              <a:rPr lang="he-IL" dirty="0"/>
              <a:t>הדפס למשתמש פלט של </a:t>
            </a:r>
            <a:r>
              <a:rPr lang="en-US" dirty="0"/>
              <a:t>BMI</a:t>
            </a:r>
            <a:r>
              <a:rPr lang="he-IL" dirty="0"/>
              <a:t> שלו</a:t>
            </a:r>
          </a:p>
          <a:p>
            <a:endParaRPr lang="he-IL" dirty="0"/>
          </a:p>
        </p:txBody>
      </p:sp>
      <p:sp>
        <p:nvSpPr>
          <p:cNvPr id="4" name="Rectangle 3"/>
          <p:cNvSpPr/>
          <p:nvPr/>
        </p:nvSpPr>
        <p:spPr>
          <a:xfrm>
            <a:off x="611560" y="4077072"/>
            <a:ext cx="790379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BMI = (Weight in Kilograms / (Height in Meters x Height in Meters))</a:t>
            </a:r>
          </a:p>
        </p:txBody>
      </p:sp>
    </p:spTree>
    <p:extLst>
      <p:ext uri="{BB962C8B-B14F-4D97-AF65-F5344CB8AC3E}">
        <p14:creationId xmlns:p14="http://schemas.microsoft.com/office/powerpoint/2010/main" val="2729842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he-IL" dirty="0"/>
              <a:t>תרשים זרימה - תרגיל 3</a:t>
            </a:r>
          </a:p>
        </p:txBody>
      </p:sp>
      <p:sp>
        <p:nvSpPr>
          <p:cNvPr id="16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628800"/>
            <a:ext cx="8194703" cy="2043114"/>
          </a:xfrm>
        </p:spPr>
        <p:txBody>
          <a:bodyPr/>
          <a:lstStyle/>
          <a:p>
            <a:pPr marL="0" indent="0" algn="just" rtl="1">
              <a:lnSpc>
                <a:spcPct val="150000"/>
              </a:lnSpc>
              <a:buNone/>
            </a:pPr>
            <a:r>
              <a:rPr lang="he-IL" sz="2400" dirty="0"/>
              <a:t>נתונים תשעה כדורים, 8 מהם זהים במשקלם ואילו אחד כבד יותר. נתונים גם מאזני שקילה. כתוב אלגוריתם ותרשים זרימה למציאת הכדור הכבד ביותר בשתי שקילות.</a:t>
            </a:r>
          </a:p>
        </p:txBody>
      </p:sp>
    </p:spTree>
    <p:extLst>
      <p:ext uri="{BB962C8B-B14F-4D97-AF65-F5344CB8AC3E}">
        <p14:creationId xmlns:p14="http://schemas.microsoft.com/office/powerpoint/2010/main" val="42113845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2837</TotalTime>
  <Words>245</Words>
  <Application>Microsoft Office PowerPoint</Application>
  <PresentationFormat>‫הצגה על המסך (4:3)</PresentationFormat>
  <Paragraphs>44</Paragraphs>
  <Slides>5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תרשים זרימה - סימונים ומשמעות</vt:lpstr>
      <vt:lpstr>תרשים זרימה - דוגמא 1</vt:lpstr>
      <vt:lpstr>תרשים זרימה - דוגמא 2</vt:lpstr>
      <vt:lpstr>תרגיל 3</vt:lpstr>
      <vt:lpstr>תרשים זרימה - תרגיל 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מבוא לתכנות ב #C</dc:title>
  <dc:creator>owner</dc:creator>
  <cp:lastModifiedBy>Ilya Vinokur</cp:lastModifiedBy>
  <cp:revision>173</cp:revision>
  <dcterms:created xsi:type="dcterms:W3CDTF">2015-07-04T14:02:43Z</dcterms:created>
  <dcterms:modified xsi:type="dcterms:W3CDTF">2019-06-07T04:05:36Z</dcterms:modified>
</cp:coreProperties>
</file>