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2.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72" r:id="rId2"/>
    <p:sldId id="277" r:id="rId3"/>
    <p:sldId id="256" r:id="rId4"/>
    <p:sldId id="281" r:id="rId5"/>
    <p:sldId id="257" r:id="rId6"/>
    <p:sldId id="259" r:id="rId7"/>
    <p:sldId id="282" r:id="rId8"/>
    <p:sldId id="270" r:id="rId9"/>
    <p:sldId id="271" r:id="rId10"/>
    <p:sldId id="269" r:id="rId11"/>
    <p:sldId id="279" r:id="rId12"/>
    <p:sldId id="280" r:id="rId13"/>
    <p:sldId id="261" r:id="rId14"/>
    <p:sldId id="262" r:id="rId15"/>
    <p:sldId id="263" r:id="rId16"/>
    <p:sldId id="284" r:id="rId17"/>
    <p:sldId id="285" r:id="rId18"/>
    <p:sldId id="273" r:id="rId19"/>
    <p:sldId id="276" r:id="rId20"/>
    <p:sldId id="268" r:id="rId21"/>
    <p:sldId id="287" r:id="rId22"/>
    <p:sldId id="266" r:id="rId23"/>
    <p:sldId id="288" r:id="rId24"/>
    <p:sldId id="265" r:id="rId25"/>
    <p:sldId id="275" r:id="rId26"/>
    <p:sldId id="267" r:id="rId27"/>
    <p:sldId id="289" r:id="rId28"/>
    <p:sldId id="278" r:id="rId29"/>
    <p:sldId id="264" r:id="rId30"/>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10" autoAdjust="0"/>
    <p:restoredTop sz="94660"/>
  </p:normalViewPr>
  <p:slideViewPr>
    <p:cSldViewPr>
      <p:cViewPr varScale="1">
        <p:scale>
          <a:sx n="106" d="100"/>
          <a:sy n="106" d="100"/>
        </p:scale>
        <p:origin x="124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3078"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fld id="{A3B88775-44FC-4B16-948C-DDADF46B58B5}" type="slidenum">
              <a:rPr lang="he-IL"/>
              <a:pPr>
                <a:defRPr/>
              </a:pPr>
              <a:t>‹#›</a:t>
            </a:fld>
            <a:endParaRPr lang="en-US"/>
          </a:p>
        </p:txBody>
      </p:sp>
    </p:spTree>
    <p:extLst>
      <p:ext uri="{BB962C8B-B14F-4D97-AF65-F5344CB8AC3E}">
        <p14:creationId xmlns:p14="http://schemas.microsoft.com/office/powerpoint/2010/main" val="277062893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2211E7FF-7455-4C2F-96BD-4690CBE17C73}" type="slidenum">
              <a:rPr lang="he-IL" smtClean="0"/>
              <a:pPr eaLnBrk="1" hangingPunct="1"/>
              <a:t>3</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705491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4C196FC-BF2C-4261-954D-C3FB21B2E7C2}" type="slidenum">
              <a:rPr lang="he-IL"/>
              <a:pPr>
                <a:defRPr/>
              </a:pPr>
              <a:t>‹#›</a:t>
            </a:fld>
            <a:endParaRPr lang="en-US"/>
          </a:p>
        </p:txBody>
      </p:sp>
    </p:spTree>
    <p:extLst>
      <p:ext uri="{BB962C8B-B14F-4D97-AF65-F5344CB8AC3E}">
        <p14:creationId xmlns:p14="http://schemas.microsoft.com/office/powerpoint/2010/main" val="57984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1A6F780-26F6-43F0-9898-3BA0491A6B1D}" type="slidenum">
              <a:rPr lang="he-IL"/>
              <a:pPr>
                <a:defRPr/>
              </a:pPr>
              <a:t>‹#›</a:t>
            </a:fld>
            <a:endParaRPr lang="en-US"/>
          </a:p>
        </p:txBody>
      </p:sp>
    </p:spTree>
    <p:extLst>
      <p:ext uri="{BB962C8B-B14F-4D97-AF65-F5344CB8AC3E}">
        <p14:creationId xmlns:p14="http://schemas.microsoft.com/office/powerpoint/2010/main" val="25846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FD3D992-695B-4A69-BA1C-8CFB4CCD2931}" type="slidenum">
              <a:rPr lang="he-IL"/>
              <a:pPr>
                <a:defRPr/>
              </a:pPr>
              <a:t>‹#›</a:t>
            </a:fld>
            <a:endParaRPr lang="en-US"/>
          </a:p>
        </p:txBody>
      </p:sp>
    </p:spTree>
    <p:extLst>
      <p:ext uri="{BB962C8B-B14F-4D97-AF65-F5344CB8AC3E}">
        <p14:creationId xmlns:p14="http://schemas.microsoft.com/office/powerpoint/2010/main" val="101948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750643E-8117-457C-816B-37A4F2C2B391}" type="slidenum">
              <a:rPr lang="he-IL"/>
              <a:pPr>
                <a:defRPr/>
              </a:pPr>
              <a:t>‹#›</a:t>
            </a:fld>
            <a:endParaRPr lang="en-US"/>
          </a:p>
        </p:txBody>
      </p:sp>
    </p:spTree>
    <p:extLst>
      <p:ext uri="{BB962C8B-B14F-4D97-AF65-F5344CB8AC3E}">
        <p14:creationId xmlns:p14="http://schemas.microsoft.com/office/powerpoint/2010/main" val="105627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E48C59B-4C09-4014-B57F-0D628BB74714}" type="slidenum">
              <a:rPr lang="he-IL"/>
              <a:pPr>
                <a:defRPr/>
              </a:pPr>
              <a:t>‹#›</a:t>
            </a:fld>
            <a:endParaRPr lang="en-US"/>
          </a:p>
        </p:txBody>
      </p:sp>
    </p:spTree>
    <p:extLst>
      <p:ext uri="{BB962C8B-B14F-4D97-AF65-F5344CB8AC3E}">
        <p14:creationId xmlns:p14="http://schemas.microsoft.com/office/powerpoint/2010/main" val="317604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00DCDA7-651C-4B22-B97F-3785AD77E020}" type="slidenum">
              <a:rPr lang="he-IL"/>
              <a:pPr>
                <a:defRPr/>
              </a:pPr>
              <a:t>‹#›</a:t>
            </a:fld>
            <a:endParaRPr lang="en-US"/>
          </a:p>
        </p:txBody>
      </p:sp>
    </p:spTree>
    <p:extLst>
      <p:ext uri="{BB962C8B-B14F-4D97-AF65-F5344CB8AC3E}">
        <p14:creationId xmlns:p14="http://schemas.microsoft.com/office/powerpoint/2010/main" val="197551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C09DA7BF-75CC-4AB5-8CC4-61D04D40714B}" type="slidenum">
              <a:rPr lang="he-IL"/>
              <a:pPr>
                <a:defRPr/>
              </a:pPr>
              <a:t>‹#›</a:t>
            </a:fld>
            <a:endParaRPr lang="en-US"/>
          </a:p>
        </p:txBody>
      </p:sp>
    </p:spTree>
    <p:extLst>
      <p:ext uri="{BB962C8B-B14F-4D97-AF65-F5344CB8AC3E}">
        <p14:creationId xmlns:p14="http://schemas.microsoft.com/office/powerpoint/2010/main" val="394440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10C451D-EDF9-4134-BEEB-97721FDE61BC}" type="slidenum">
              <a:rPr lang="he-IL"/>
              <a:pPr>
                <a:defRPr/>
              </a:pPr>
              <a:t>‹#›</a:t>
            </a:fld>
            <a:endParaRPr lang="en-US"/>
          </a:p>
        </p:txBody>
      </p:sp>
    </p:spTree>
    <p:extLst>
      <p:ext uri="{BB962C8B-B14F-4D97-AF65-F5344CB8AC3E}">
        <p14:creationId xmlns:p14="http://schemas.microsoft.com/office/powerpoint/2010/main" val="235856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3AFA746-4F0F-4660-88EE-AEA16C180F20}" type="slidenum">
              <a:rPr lang="he-IL"/>
              <a:pPr>
                <a:defRPr/>
              </a:pPr>
              <a:t>‹#›</a:t>
            </a:fld>
            <a:endParaRPr lang="en-US"/>
          </a:p>
        </p:txBody>
      </p:sp>
    </p:spTree>
    <p:extLst>
      <p:ext uri="{BB962C8B-B14F-4D97-AF65-F5344CB8AC3E}">
        <p14:creationId xmlns:p14="http://schemas.microsoft.com/office/powerpoint/2010/main" val="421992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F8E3A4A-D7E4-4108-8D8F-EFB477A23E53}" type="slidenum">
              <a:rPr lang="he-IL"/>
              <a:pPr>
                <a:defRPr/>
              </a:pPr>
              <a:t>‹#›</a:t>
            </a:fld>
            <a:endParaRPr lang="en-US"/>
          </a:p>
        </p:txBody>
      </p:sp>
    </p:spTree>
    <p:extLst>
      <p:ext uri="{BB962C8B-B14F-4D97-AF65-F5344CB8AC3E}">
        <p14:creationId xmlns:p14="http://schemas.microsoft.com/office/powerpoint/2010/main" val="84797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8679E22C-9B13-48F8-A5D3-6C677C6895E0}" type="slidenum">
              <a:rPr lang="he-IL"/>
              <a:pPr>
                <a:defRPr/>
              </a:pPr>
              <a:t>‹#›</a:t>
            </a:fld>
            <a:endParaRPr lang="en-US"/>
          </a:p>
        </p:txBody>
      </p:sp>
    </p:spTree>
    <p:extLst>
      <p:ext uri="{BB962C8B-B14F-4D97-AF65-F5344CB8AC3E}">
        <p14:creationId xmlns:p14="http://schemas.microsoft.com/office/powerpoint/2010/main" val="314700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28" name="Rectangle 4"/>
          <p:cNvSpPr>
            <a:spLocks noGrp="1" noChangeArrowheads="1"/>
          </p:cNvSpPr>
          <p:nvPr>
            <p:ph type="dt" sz="half" idx="2"/>
            <p:custDataLst>
              <p:tags r:id="rId15"/>
            </p:custDataLst>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a:defRPr/>
            </a:pPr>
            <a:fld id="{6307E2DD-4F7C-4BEE-B5FB-26EEC6B14A15}"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hZOekFFSoWI" TargetMode="External"/><Relationship Id="rId2" Type="http://schemas.openxmlformats.org/officeDocument/2006/relationships/slideLayout" Target="../slideLayouts/slideLayout2.xml"/><Relationship Id="rId1" Type="http://schemas.openxmlformats.org/officeDocument/2006/relationships/video" Target="https://www.youtube.com/embed/hZOekFFSoWI"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94GGVtta5k"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K-UCMdZKqE0" TargetMode="External"/><Relationship Id="rId1" Type="http://schemas.openxmlformats.org/officeDocument/2006/relationships/themeOverride" Target="../theme/themeOverride2.xml"/><Relationship Id="rId5" Type="http://schemas.openxmlformats.org/officeDocument/2006/relationships/hyperlink" Target="https://www.youtube.com/watch?v=K-UCMdZKqE0"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AzgasHgVOy8" TargetMode="External"/><Relationship Id="rId1" Type="http://schemas.openxmlformats.org/officeDocument/2006/relationships/themeOverride" Target="../theme/themeOverride3.xml"/><Relationship Id="rId5" Type="http://schemas.openxmlformats.org/officeDocument/2006/relationships/image" Target="../media/image19.jpeg"/><Relationship Id="rId4" Type="http://schemas.openxmlformats.org/officeDocument/2006/relationships/hyperlink" Target="https://www.youtube.com/watch?v=AzgasHgVOy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hy.ntnu.edu.tw/ntnujava/index.php?topic=693.0" TargetMode="External"/><Relationship Id="rId2" Type="http://schemas.openxmlformats.org/officeDocument/2006/relationships/hyperlink" Target="http://www.youtube.com/watch?v=fSfVVz0eIis&amp;feature=relate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hyperlink" Target="http://www.phy.ntnu.edu.tw/ntnujava/index.php?topic=693.0" TargetMode="External"/><Relationship Id="rId4" Type="http://schemas.openxmlformats.org/officeDocument/2006/relationships/hyperlink" Target="http://www.youtube.com/watch?v=fSfVVz0eIis&amp;feature=relat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_igKx4pFvn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TcdutIcEJ4" TargetMode="External"/><Relationship Id="rId2" Type="http://schemas.openxmlformats.org/officeDocument/2006/relationships/slideLayout" Target="../slideLayouts/slideLayout2.xml"/><Relationship Id="rId1" Type="http://schemas.openxmlformats.org/officeDocument/2006/relationships/video" Target="https://www.youtube.com/embed/OTcdutIcEJ4"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youtube.com/watch?v=2Dq_gxJlk7Q&amp;feature=more_relate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4.png"/><Relationship Id="rId5" Type="http://schemas.openxmlformats.org/officeDocument/2006/relationships/hyperlink" Target="http://www.youtube.com/watch?v=VyhR1Hf1_OU&amp;feature=related" TargetMode="Externa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youtube.com/watch?v=VyhR1Hf1_OU&amp;feature=relate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6.png"/><Relationship Id="rId5" Type="http://schemas.openxmlformats.org/officeDocument/2006/relationships/hyperlink" Target="http://www.youtube.com/watch?v=_m0QbOwx0GM&amp;feature=related" TargetMode="Externa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youtube.com/watch?v=_m0QbOwx0GM&amp;feature=relate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youtube.com/watch?v=VOTXD7o3Lp8&amp;feature=more_relate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29.png"/><Relationship Id="rId5" Type="http://schemas.openxmlformats.org/officeDocument/2006/relationships/hyperlink" Target="http://www.youtube.com/watch?v=GMWCsfVNHjg&amp;feature=related" TargetMode="External"/><Relationship Id="rId4" Type="http://schemas.openxmlformats.org/officeDocument/2006/relationships/hyperlink" Target="http://www.youtube.com/watch?v=rVYUevr2Rag&amp;NR=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GMWCsfVNHjg&amp;feature=related" TargetMode="External"/><Relationship Id="rId2" Type="http://schemas.openxmlformats.org/officeDocument/2006/relationships/hyperlink" Target="http://www.youtube.com/watch?v=rVYUevr2Rag&amp;NR=1"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hyperlink" Target="http://www.youtube.com/watch?v=L6-kn2tB-9E&amp;feature=relat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tags" Target="../tags/tag63.xml"/><Relationship Id="rId3" Type="http://schemas.openxmlformats.org/officeDocument/2006/relationships/tags" Target="../tags/tag40.xml"/><Relationship Id="rId21" Type="http://schemas.openxmlformats.org/officeDocument/2006/relationships/tags" Target="../tags/tag58.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tags" Target="../tags/tag62.xml"/><Relationship Id="rId33" Type="http://schemas.openxmlformats.org/officeDocument/2006/relationships/image" Target="../media/image4.wmf"/><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29" Type="http://schemas.openxmlformats.org/officeDocument/2006/relationships/notesSlide" Target="../notesSlides/notesSlide1.xml"/><Relationship Id="rId1" Type="http://schemas.openxmlformats.org/officeDocument/2006/relationships/vmlDrawing" Target="../drawings/vmlDrawing1.v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32" Type="http://schemas.openxmlformats.org/officeDocument/2006/relationships/oleObject" Target="../embeddings/oleObject2.bin"/><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28" Type="http://schemas.openxmlformats.org/officeDocument/2006/relationships/slideLayout" Target="../slideLayouts/slideLayout1.xml"/><Relationship Id="rId10" Type="http://schemas.openxmlformats.org/officeDocument/2006/relationships/tags" Target="../tags/tag47.xml"/><Relationship Id="rId19" Type="http://schemas.openxmlformats.org/officeDocument/2006/relationships/tags" Target="../tags/tag56.xml"/><Relationship Id="rId31" Type="http://schemas.openxmlformats.org/officeDocument/2006/relationships/image" Target="../media/image3.wmf"/><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tags" Target="../tags/tag64.xml"/><Relationship Id="rId30"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media/image5.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66.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slideLayout" Target="../slideLayouts/slideLayout2.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תנועה מעגלית</a:t>
            </a:r>
            <a:endParaRPr lang="he-IL" dirty="0">
              <a:solidFill>
                <a:srgbClr val="FFFF00"/>
              </a:solidFill>
            </a:endParaRPr>
          </a:p>
        </p:txBody>
      </p:sp>
      <p:sp>
        <p:nvSpPr>
          <p:cNvPr id="14339" name="מציין מיקום תוכן 2"/>
          <p:cNvSpPr>
            <a:spLocks noGrp="1"/>
          </p:cNvSpPr>
          <p:nvPr>
            <p:ph idx="1"/>
          </p:nvPr>
        </p:nvSpPr>
        <p:spPr>
          <a:xfrm>
            <a:off x="395536" y="6021288"/>
            <a:ext cx="8229600" cy="542924"/>
          </a:xfrm>
        </p:spPr>
        <p:txBody>
          <a:bodyPr/>
          <a:lstStyle/>
          <a:p>
            <a:pPr marL="0" indent="0" algn="ctr">
              <a:buNone/>
            </a:pPr>
            <a:r>
              <a:rPr lang="en-US" sz="2400" dirty="0">
                <a:hlinkClick r:id="rId3"/>
              </a:rPr>
              <a:t>https://www.youtube.com/watch?v=hZOekFFSoWI</a:t>
            </a:r>
            <a:endParaRPr lang="he-IL" sz="2400" dirty="0" smtClean="0"/>
          </a:p>
          <a:p>
            <a:pPr marL="0" indent="0" algn="ctr">
              <a:buNone/>
            </a:pPr>
            <a:endParaRPr lang="he-IL" dirty="0" smtClean="0"/>
          </a:p>
        </p:txBody>
      </p:sp>
      <p:pic>
        <p:nvPicPr>
          <p:cNvPr id="4" name="hZOekFFSoWI"/>
          <p:cNvPicPr>
            <a:picLocks noRot="1" noChangeAspect="1"/>
          </p:cNvPicPr>
          <p:nvPr>
            <a:videoFile r:link="rId1"/>
          </p:nvPr>
        </p:nvPicPr>
        <p:blipFill>
          <a:blip r:embed="rId4"/>
          <a:stretch>
            <a:fillRect/>
          </a:stretch>
        </p:blipFill>
        <p:spPr>
          <a:xfrm>
            <a:off x="1619672" y="1988840"/>
            <a:ext cx="6272697" cy="3528392"/>
          </a:xfrm>
          <a:prstGeom prst="rect">
            <a:avLst/>
          </a:prstGeom>
        </p:spPr>
      </p:pic>
    </p:spTree>
    <p:extLst>
      <p:ext uri="{BB962C8B-B14F-4D97-AF65-F5344CB8AC3E}">
        <p14:creationId xmlns:p14="http://schemas.microsoft.com/office/powerpoint/2010/main" val="1867102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6769"/>
            <a:ext cx="8229600" cy="1143000"/>
          </a:xfrm>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e-IL" dirty="0">
                <a:solidFill>
                  <a:srgbClr val="FFFF00"/>
                </a:solidFill>
              </a:rPr>
              <a:t>כיוון של מהירות קווית</a:t>
            </a:r>
            <a:endParaRPr lang="en-US" dirty="0">
              <a:solidFill>
                <a:srgbClr val="FFFF00"/>
              </a:solidFill>
            </a:endParaRPr>
          </a:p>
        </p:txBody>
      </p:sp>
      <p:sp>
        <p:nvSpPr>
          <p:cNvPr id="3" name="TextBox 2"/>
          <p:cNvSpPr txBox="1"/>
          <p:nvPr/>
        </p:nvSpPr>
        <p:spPr>
          <a:xfrm>
            <a:off x="683568" y="1268760"/>
            <a:ext cx="7632848" cy="646331"/>
          </a:xfrm>
          <a:prstGeom prst="rect">
            <a:avLst/>
          </a:prstGeom>
          <a:noFill/>
        </p:spPr>
        <p:txBody>
          <a:bodyPr wrap="square" rtlCol="1">
            <a:spAutoFit/>
          </a:bodyPr>
          <a:lstStyle/>
          <a:p>
            <a:r>
              <a:rPr lang="he-IL" sz="3600" b="1" dirty="0" smtClean="0">
                <a:ln w="6600">
                  <a:solidFill>
                    <a:schemeClr val="accent2"/>
                  </a:solidFill>
                  <a:prstDash val="solid"/>
                </a:ln>
                <a:solidFill>
                  <a:srgbClr val="FFFFFF"/>
                </a:solidFill>
                <a:effectLst>
                  <a:outerShdw dist="38100" dir="2700000" algn="tl" rotWithShape="0">
                    <a:schemeClr val="accent2"/>
                  </a:outerShdw>
                </a:effectLst>
              </a:rPr>
              <a:t>כיוון של מהירות קווית – במשיק למעגל</a:t>
            </a:r>
            <a:endParaRPr lang="he-IL" sz="3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Rectangle 3"/>
          <p:cNvSpPr/>
          <p:nvPr/>
        </p:nvSpPr>
        <p:spPr>
          <a:xfrm>
            <a:off x="1997968" y="6021288"/>
            <a:ext cx="6318448" cy="369332"/>
          </a:xfrm>
          <a:prstGeom prst="rect">
            <a:avLst/>
          </a:prstGeom>
        </p:spPr>
        <p:txBody>
          <a:bodyPr wrap="square">
            <a:spAutoFit/>
          </a:bodyPr>
          <a:lstStyle/>
          <a:p>
            <a:pPr algn="l" rtl="0"/>
            <a:r>
              <a:rPr lang="he-IL" dirty="0">
                <a:hlinkClick r:id="rId3"/>
              </a:rPr>
              <a:t>https://www.youtube.com/watch?v=h94GGVtta5k</a:t>
            </a:r>
            <a:endParaRPr lang="he-IL" dirty="0"/>
          </a:p>
        </p:txBody>
      </p:sp>
      <p:pic>
        <p:nvPicPr>
          <p:cNvPr id="6" name="Picture 5"/>
          <p:cNvPicPr>
            <a:picLocks noChangeAspect="1"/>
          </p:cNvPicPr>
          <p:nvPr/>
        </p:nvPicPr>
        <p:blipFill>
          <a:blip r:embed="rId4"/>
          <a:stretch>
            <a:fillRect/>
          </a:stretch>
        </p:blipFill>
        <p:spPr>
          <a:xfrm>
            <a:off x="1986930" y="2011755"/>
            <a:ext cx="5170140" cy="3812160"/>
          </a:xfrm>
          <a:prstGeom prst="rect">
            <a:avLst/>
          </a:prstGeom>
        </p:spPr>
      </p:pic>
    </p:spTree>
    <p:extLst>
      <p:ext uri="{BB962C8B-B14F-4D97-AF65-F5344CB8AC3E}">
        <p14:creationId xmlns:p14="http://schemas.microsoft.com/office/powerpoint/2010/main" val="1153031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6769"/>
            <a:ext cx="8229600" cy="1143000"/>
          </a:xfrm>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e-IL" dirty="0">
                <a:solidFill>
                  <a:srgbClr val="FFFF00"/>
                </a:solidFill>
              </a:rPr>
              <a:t>כיוון של מהירות קווית</a:t>
            </a:r>
            <a:endParaRPr lang="en-US" dirty="0">
              <a:solidFill>
                <a:srgbClr val="FFFF00"/>
              </a:solidFill>
            </a:endParaRPr>
          </a:p>
        </p:txBody>
      </p:sp>
      <p:sp>
        <p:nvSpPr>
          <p:cNvPr id="3" name="TextBox 2"/>
          <p:cNvSpPr txBox="1"/>
          <p:nvPr/>
        </p:nvSpPr>
        <p:spPr>
          <a:xfrm>
            <a:off x="683568" y="1268760"/>
            <a:ext cx="7632848" cy="646331"/>
          </a:xfrm>
          <a:prstGeom prst="rect">
            <a:avLst/>
          </a:prstGeom>
          <a:noFill/>
        </p:spPr>
        <p:txBody>
          <a:bodyPr wrap="square" rtlCol="1">
            <a:spAutoFit/>
          </a:bodyPr>
          <a:lstStyle/>
          <a:p>
            <a:r>
              <a:rPr lang="he-IL" sz="3600" b="1" dirty="0" smtClean="0">
                <a:ln w="6600">
                  <a:solidFill>
                    <a:schemeClr val="accent2"/>
                  </a:solidFill>
                  <a:prstDash val="solid"/>
                </a:ln>
                <a:solidFill>
                  <a:srgbClr val="FFFFFF"/>
                </a:solidFill>
                <a:effectLst>
                  <a:outerShdw dist="38100" dir="2700000" algn="tl" rotWithShape="0">
                    <a:schemeClr val="accent2"/>
                  </a:outerShdw>
                </a:effectLst>
              </a:rPr>
              <a:t>כיוון של מהירות קווית – במשיק למעגל</a:t>
            </a:r>
            <a:endParaRPr lang="he-IL" sz="36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K-UCMdZKqE0"/>
          <p:cNvPicPr>
            <a:picLocks noRot="1" noChangeAspect="1"/>
          </p:cNvPicPr>
          <p:nvPr>
            <a:videoFile r:link="rId2"/>
          </p:nvPr>
        </p:nvPicPr>
        <p:blipFill>
          <a:blip r:embed="rId4"/>
          <a:stretch>
            <a:fillRect/>
          </a:stretch>
        </p:blipFill>
        <p:spPr>
          <a:xfrm>
            <a:off x="1619672" y="2047620"/>
            <a:ext cx="6174432" cy="3473118"/>
          </a:xfrm>
          <a:prstGeom prst="rect">
            <a:avLst/>
          </a:prstGeom>
        </p:spPr>
      </p:pic>
      <p:sp>
        <p:nvSpPr>
          <p:cNvPr id="6" name="מלבן 5"/>
          <p:cNvSpPr/>
          <p:nvPr/>
        </p:nvSpPr>
        <p:spPr>
          <a:xfrm>
            <a:off x="1916832" y="5949280"/>
            <a:ext cx="5580112" cy="369332"/>
          </a:xfrm>
          <a:prstGeom prst="rect">
            <a:avLst/>
          </a:prstGeom>
        </p:spPr>
        <p:txBody>
          <a:bodyPr wrap="square">
            <a:spAutoFit/>
          </a:bodyPr>
          <a:lstStyle/>
          <a:p>
            <a:pPr algn="ctr" rtl="0"/>
            <a:r>
              <a:rPr lang="he-IL" dirty="0">
                <a:hlinkClick r:id="rId5"/>
              </a:rPr>
              <a:t>https://www.youtube.com/watch?v=K-UCMdZKqE0</a:t>
            </a:r>
            <a:endParaRPr lang="he-IL" dirty="0"/>
          </a:p>
        </p:txBody>
      </p:sp>
    </p:spTree>
    <p:extLst>
      <p:ext uri="{BB962C8B-B14F-4D97-AF65-F5344CB8AC3E}">
        <p14:creationId xmlns:p14="http://schemas.microsoft.com/office/powerpoint/2010/main" val="23377839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6769"/>
            <a:ext cx="8229600" cy="1143000"/>
          </a:xfrm>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e-IL" dirty="0">
                <a:solidFill>
                  <a:srgbClr val="FFFF00"/>
                </a:solidFill>
              </a:rPr>
              <a:t>כיוון של מהירות קווית</a:t>
            </a:r>
            <a:endParaRPr lang="en-US" dirty="0">
              <a:solidFill>
                <a:srgbClr val="FFFF00"/>
              </a:solidFill>
            </a:endParaRPr>
          </a:p>
        </p:txBody>
      </p:sp>
      <p:sp>
        <p:nvSpPr>
          <p:cNvPr id="3" name="TextBox 2"/>
          <p:cNvSpPr txBox="1"/>
          <p:nvPr/>
        </p:nvSpPr>
        <p:spPr>
          <a:xfrm>
            <a:off x="683568" y="1268760"/>
            <a:ext cx="7632848" cy="646331"/>
          </a:xfrm>
          <a:prstGeom prst="rect">
            <a:avLst/>
          </a:prstGeom>
          <a:noFill/>
        </p:spPr>
        <p:txBody>
          <a:bodyPr wrap="square" rtlCol="1">
            <a:spAutoFit/>
          </a:bodyPr>
          <a:lstStyle/>
          <a:p>
            <a:r>
              <a:rPr lang="he-IL" sz="3600" b="1" dirty="0" smtClean="0">
                <a:ln w="6600">
                  <a:solidFill>
                    <a:schemeClr val="accent2"/>
                  </a:solidFill>
                  <a:prstDash val="solid"/>
                </a:ln>
                <a:solidFill>
                  <a:srgbClr val="FFFFFF"/>
                </a:solidFill>
                <a:effectLst>
                  <a:outerShdw dist="38100" dir="2700000" algn="tl" rotWithShape="0">
                    <a:schemeClr val="accent2"/>
                  </a:outerShdw>
                </a:effectLst>
              </a:rPr>
              <a:t>כיוון של מהירות קווית – במשיק למעגל</a:t>
            </a:r>
            <a:endParaRPr lang="he-IL" sz="3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מלבן 5"/>
          <p:cNvSpPr/>
          <p:nvPr/>
        </p:nvSpPr>
        <p:spPr>
          <a:xfrm>
            <a:off x="1916832" y="5949280"/>
            <a:ext cx="5580112" cy="369332"/>
          </a:xfrm>
          <a:prstGeom prst="rect">
            <a:avLst/>
          </a:prstGeom>
        </p:spPr>
        <p:txBody>
          <a:bodyPr wrap="square">
            <a:spAutoFit/>
          </a:bodyPr>
          <a:lstStyle/>
          <a:p>
            <a:pPr algn="ctr" rtl="0"/>
            <a:r>
              <a:rPr lang="en-US" dirty="0">
                <a:hlinkClick r:id="rId4"/>
              </a:rPr>
              <a:t>https://www.youtube.com/watch?v=AzgasHgVOy8</a:t>
            </a:r>
            <a:endParaRPr lang="he-IL" dirty="0"/>
          </a:p>
        </p:txBody>
      </p:sp>
      <p:pic>
        <p:nvPicPr>
          <p:cNvPr id="5" name="AzgasHgVOy8"/>
          <p:cNvPicPr>
            <a:picLocks noRot="1" noChangeAspect="1"/>
          </p:cNvPicPr>
          <p:nvPr>
            <a:videoFile r:link="rId2"/>
          </p:nvPr>
        </p:nvPicPr>
        <p:blipFill>
          <a:blip r:embed="rId5"/>
          <a:stretch>
            <a:fillRect/>
          </a:stretch>
        </p:blipFill>
        <p:spPr>
          <a:xfrm>
            <a:off x="1626546" y="2067691"/>
            <a:ext cx="5870398" cy="3302099"/>
          </a:xfrm>
          <a:prstGeom prst="rect">
            <a:avLst/>
          </a:prstGeom>
        </p:spPr>
      </p:pic>
    </p:spTree>
    <p:extLst>
      <p:ext uri="{BB962C8B-B14F-4D97-AF65-F5344CB8AC3E}">
        <p14:creationId xmlns:p14="http://schemas.microsoft.com/office/powerpoint/2010/main" val="3374428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a:solidFill>
                  <a:srgbClr val="FFFF00"/>
                </a:solidFill>
              </a:rPr>
              <a:t>קשר בין מהירות קווית ומהירות זוויתית</a:t>
            </a:r>
          </a:p>
        </p:txBody>
      </p:sp>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926" r="-1852"/>
            </a:stretch>
          </a:blipFill>
          <a:extLst/>
        </p:spPr>
        <p:txBody>
          <a:bodyPr/>
          <a:lstStyle/>
          <a:p>
            <a:r>
              <a:rPr lang="he-IL">
                <a:no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a:solidFill>
                  <a:srgbClr val="FFFF00"/>
                </a:solidFill>
              </a:rPr>
              <a:t> תאוצה בתנועה מעגלית קצובה </a:t>
            </a:r>
          </a:p>
        </p:txBody>
      </p:sp>
      <p:sp>
        <p:nvSpPr>
          <p:cNvPr id="8195" name="מציין מיקום תוכן 2"/>
          <p:cNvSpPr>
            <a:spLocks noGrp="1"/>
          </p:cNvSpPr>
          <p:nvPr>
            <p:ph idx="1"/>
          </p:nvPr>
        </p:nvSpPr>
        <p:spPr/>
        <p:txBody>
          <a:bodyPr/>
          <a:lstStyle/>
          <a:p>
            <a:r>
              <a:rPr lang="he-IL" dirty="0" smtClean="0"/>
              <a:t>גודל של מהירות קווית לא משתנה, אך כיוון משתנה כל הזמן (מהירות קווית תמיד מכוונת במשיק), לכן יש שינוי מהירות (מהירות זה וקטור, לכן אם משתנה או גודל או כיוון או את שניהם – המהירות משתנה)</a:t>
            </a:r>
          </a:p>
          <a:p>
            <a:r>
              <a:rPr lang="he-IL" dirty="0" smtClean="0">
                <a:hlinkClick r:id="rId2"/>
              </a:rPr>
              <a:t>קיימת תאוצה שכיוונה כלפי מרכז המעגל</a:t>
            </a:r>
            <a:endParaRPr lang="he-IL" dirty="0" smtClean="0"/>
          </a:p>
          <a:p>
            <a:r>
              <a:rPr lang="he-IL" dirty="0" smtClean="0"/>
              <a:t>התאוצה נקראת : תאוצה </a:t>
            </a:r>
            <a:r>
              <a:rPr lang="he-IL" dirty="0" err="1" smtClean="0"/>
              <a:t>צנטריפיטלית</a:t>
            </a:r>
            <a:r>
              <a:rPr lang="he-IL" dirty="0" smtClean="0"/>
              <a:t> או רדיאלית או מרכזית</a:t>
            </a:r>
          </a:p>
          <a:p>
            <a:r>
              <a:rPr lang="he-IL" dirty="0" smtClean="0">
                <a:hlinkClick r:id="rId3"/>
              </a:rPr>
              <a:t>תאוצה רדיאלית תמיד מאונכת למהירות קווית</a:t>
            </a:r>
            <a:endParaRPr lang="he-IL"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חישוב של תאוצה </a:t>
            </a:r>
            <a:r>
              <a:rPr lang="he-IL" dirty="0" err="1" smtClean="0">
                <a:solidFill>
                  <a:srgbClr val="FFFF00"/>
                </a:solidFill>
              </a:rPr>
              <a:t>צנטריפיטלית</a:t>
            </a:r>
            <a:endParaRPr lang="he-IL" dirty="0">
              <a:solidFill>
                <a:srgbClr val="FFFF00"/>
              </a:solidFill>
            </a:endParaRPr>
          </a:p>
        </p:txBody>
      </p:sp>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259" r="-1778"/>
            </a:stretch>
          </a:blipFill>
          <a:extLst/>
        </p:spPr>
        <p:txBody>
          <a:bodyPr/>
          <a:lstStyle/>
          <a:p>
            <a:r>
              <a:rPr lang="he-IL">
                <a:no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תוכן 2"/>
          <p:cNvSpPr>
            <a:spLocks noGrp="1"/>
          </p:cNvSpPr>
          <p:nvPr>
            <p:ph idx="1"/>
            <p:custDataLst>
              <p:tags r:id="rId2"/>
            </p:custDataLst>
          </p:nvPr>
        </p:nvSpPr>
        <p:spPr>
          <a:xfrm>
            <a:off x="395536" y="2276872"/>
            <a:ext cx="8352928" cy="2692896"/>
          </a:xfrm>
        </p:spPr>
        <p:txBody>
          <a:bodyPr/>
          <a:lstStyle/>
          <a:p>
            <a:pPr>
              <a:buNone/>
            </a:pPr>
            <a:r>
              <a:rPr lang="he-IL" dirty="0" smtClean="0">
                <a:solidFill>
                  <a:srgbClr val="0070C0"/>
                </a:solidFill>
                <a:latin typeface="Tahoma" pitchFamily="34" charset="0"/>
                <a:ea typeface="Tahoma" pitchFamily="34" charset="0"/>
                <a:cs typeface="Tahoma" pitchFamily="34" charset="0"/>
              </a:rPr>
              <a:t>גודל של מהירות קווית לא משתנה, אך כיוון משתנה כל הזמן (מהירות קווית תמיד מכוונת במשיק), לכן יש שינוי מהירות (מהירות זה וקטור, לכן אם משתנה או גודל או כיוון או את שניהם – המהירות משתנה)</a:t>
            </a:r>
            <a:r>
              <a:rPr lang="en-US" dirty="0" smtClean="0">
                <a:solidFill>
                  <a:srgbClr val="0070C0"/>
                </a:solidFill>
                <a:latin typeface="Tahoma" pitchFamily="34" charset="0"/>
                <a:ea typeface="Tahoma" pitchFamily="34" charset="0"/>
                <a:cs typeface="Tahoma" pitchFamily="34" charset="0"/>
              </a:rPr>
              <a:t/>
            </a:r>
            <a:br>
              <a:rPr lang="en-US" dirty="0" smtClean="0">
                <a:solidFill>
                  <a:srgbClr val="0070C0"/>
                </a:solidFill>
                <a:latin typeface="Tahoma" pitchFamily="34" charset="0"/>
                <a:ea typeface="Tahoma" pitchFamily="34" charset="0"/>
                <a:cs typeface="Tahoma" pitchFamily="34" charset="0"/>
              </a:rPr>
            </a:br>
            <a:endParaRPr lang="he-IL" sz="2800" dirty="0" smtClean="0">
              <a:solidFill>
                <a:srgbClr val="0070C0"/>
              </a:solidFill>
              <a:latin typeface="Tahoma" pitchFamily="34" charset="0"/>
              <a:ea typeface="Tahoma" pitchFamily="34" charset="0"/>
              <a:cs typeface="Tahoma" pitchFamily="34" charset="0"/>
            </a:endParaRPr>
          </a:p>
        </p:txBody>
      </p:sp>
      <p:sp>
        <p:nvSpPr>
          <p:cNvPr id="5" name="מלבן 4"/>
          <p:cNvSpPr/>
          <p:nvPr>
            <p:custDataLst>
              <p:tags r:id="rId3"/>
            </p:custDataLst>
          </p:nvPr>
        </p:nvSpPr>
        <p:spPr>
          <a:xfrm>
            <a:off x="602191" y="509771"/>
            <a:ext cx="7858241" cy="830997"/>
          </a:xfrm>
          <a:prstGeom prst="rect">
            <a:avLst/>
          </a:prstGeom>
        </p:spPr>
        <p:txBody>
          <a:bodyPr wrap="none">
            <a:spAutoFit/>
          </a:bodyPr>
          <a:lstStyle/>
          <a:p>
            <a:r>
              <a:rPr kumimoji="0" lang="he-IL" sz="4800" b="1" i="0" u="none" strike="noStrike" kern="0" cap="none" spc="0" normalizeH="0" baseline="0" noProof="0" dirty="0" smtClean="0">
                <a:ln>
                  <a:noFill/>
                </a:ln>
                <a:solidFill>
                  <a:srgbClr val="FFFF00"/>
                </a:solidFill>
                <a:effectLst/>
                <a:uLnTx/>
                <a:uFillTx/>
                <a:latin typeface="Arial"/>
                <a:ea typeface="+mj-ea"/>
                <a:cs typeface="Arial"/>
              </a:rPr>
              <a:t>תאוצה בתנועה מעגלית קצובה </a:t>
            </a:r>
            <a:endParaRPr lang="he-IL" sz="2000" b="1" dirty="0"/>
          </a:p>
        </p:txBody>
      </p:sp>
    </p:spTree>
    <p:custDataLst>
      <p:tags r:id="rId1"/>
    </p:custDataLst>
    <p:extLst>
      <p:ext uri="{BB962C8B-B14F-4D97-AF65-F5344CB8AC3E}">
        <p14:creationId xmlns:p14="http://schemas.microsoft.com/office/powerpoint/2010/main" val="3840604661"/>
      </p:ext>
    </p:extLst>
  </p:cSld>
  <p:clrMapOvr>
    <a:masterClrMapping/>
  </p:clrMapOvr>
  <mc:AlternateContent xmlns:mc="http://schemas.openxmlformats.org/markup-compatibility/2006" xmlns:p14="http://schemas.microsoft.com/office/powerpoint/2010/main">
    <mc:Choice Requires="p14">
      <p:transition spd="slow" p14:dur="1500">
        <p:diamond/>
      </p:transition>
    </mc:Choice>
    <mc:Fallback xmlns="">
      <p:transition spd="slow">
        <p:diamon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custDataLst>
              <p:tags r:id="rId2"/>
            </p:custDataLst>
          </p:nvPr>
        </p:nvSpPr>
        <p:spPr>
          <a:xfrm>
            <a:off x="395536" y="1844824"/>
            <a:ext cx="8280920" cy="3280898"/>
          </a:xfrm>
          <a:prstGeom prst="rect">
            <a:avLst/>
          </a:prstGeom>
        </p:spPr>
        <p:txBody>
          <a:bodyPr wrap="square">
            <a:spAutoFit/>
          </a:bodyPr>
          <a:lstStyle/>
          <a:p>
            <a:pPr marL="342900" lvl="0" indent="-342900" eaLnBrk="0" hangingPunct="0">
              <a:spcBef>
                <a:spcPct val="20000"/>
              </a:spcBef>
              <a:buFontTx/>
              <a:buChar char="•"/>
            </a:pPr>
            <a:r>
              <a:rPr lang="he-IL" sz="2800" b="1" kern="0" dirty="0">
                <a:solidFill>
                  <a:srgbClr val="000000"/>
                </a:solidFill>
                <a:latin typeface="Tahoma" pitchFamily="34" charset="0"/>
                <a:ea typeface="Tahoma" pitchFamily="34" charset="0"/>
                <a:cs typeface="Tahoma" pitchFamily="34" charset="0"/>
                <a:hlinkClick r:id="rId4"/>
              </a:rPr>
              <a:t>קיימת תאוצה שכיוונה כלפי מרכז </a:t>
            </a:r>
            <a:r>
              <a:rPr lang="he-IL" sz="2800" b="1" kern="0" dirty="0" smtClean="0">
                <a:solidFill>
                  <a:srgbClr val="000000"/>
                </a:solidFill>
                <a:latin typeface="Tahoma" pitchFamily="34" charset="0"/>
                <a:ea typeface="Tahoma" pitchFamily="34" charset="0"/>
                <a:cs typeface="Tahoma" pitchFamily="34" charset="0"/>
                <a:hlinkClick r:id="rId4"/>
              </a:rPr>
              <a:t>המעגל</a:t>
            </a:r>
            <a:r>
              <a:rPr lang="en-US" sz="2800" b="1" kern="0" dirty="0" smtClean="0">
                <a:solidFill>
                  <a:srgbClr val="000000"/>
                </a:solidFill>
                <a:latin typeface="Tahoma" pitchFamily="34" charset="0"/>
                <a:ea typeface="Tahoma" pitchFamily="34" charset="0"/>
                <a:cs typeface="Tahoma" pitchFamily="34" charset="0"/>
              </a:rPr>
              <a:t/>
            </a:r>
            <a:br>
              <a:rPr lang="en-US" sz="2800" b="1" kern="0" dirty="0" smtClean="0">
                <a:solidFill>
                  <a:srgbClr val="000000"/>
                </a:solidFill>
                <a:latin typeface="Tahoma" pitchFamily="34" charset="0"/>
                <a:ea typeface="Tahoma" pitchFamily="34" charset="0"/>
                <a:cs typeface="Tahoma" pitchFamily="34" charset="0"/>
              </a:rPr>
            </a:br>
            <a:endParaRPr lang="he-IL" sz="2800" b="1" kern="0" dirty="0">
              <a:solidFill>
                <a:srgbClr val="000000"/>
              </a:solidFill>
              <a:latin typeface="Tahoma" pitchFamily="34" charset="0"/>
              <a:ea typeface="Tahoma" pitchFamily="34" charset="0"/>
              <a:cs typeface="Tahoma" pitchFamily="34" charset="0"/>
            </a:endParaRPr>
          </a:p>
          <a:p>
            <a:pPr marL="342900" lvl="0" indent="-342900" eaLnBrk="0" hangingPunct="0">
              <a:spcBef>
                <a:spcPct val="20000"/>
              </a:spcBef>
              <a:buFontTx/>
              <a:buChar char="•"/>
            </a:pPr>
            <a:r>
              <a:rPr lang="he-IL" sz="2800" b="1" kern="0" dirty="0">
                <a:solidFill>
                  <a:srgbClr val="002060"/>
                </a:solidFill>
                <a:latin typeface="Tahoma" pitchFamily="34" charset="0"/>
                <a:ea typeface="Tahoma" pitchFamily="34" charset="0"/>
                <a:cs typeface="Tahoma" pitchFamily="34" charset="0"/>
              </a:rPr>
              <a:t>התאוצה נקראת : תאוצה צנטריפיטלית או רדיאלית או </a:t>
            </a:r>
            <a:r>
              <a:rPr lang="he-IL" sz="2800" b="1" kern="0" dirty="0" smtClean="0">
                <a:solidFill>
                  <a:srgbClr val="002060"/>
                </a:solidFill>
                <a:latin typeface="Tahoma" pitchFamily="34" charset="0"/>
                <a:ea typeface="Tahoma" pitchFamily="34" charset="0"/>
                <a:cs typeface="Tahoma" pitchFamily="34" charset="0"/>
              </a:rPr>
              <a:t>מרכזית</a:t>
            </a:r>
            <a:r>
              <a:rPr lang="en-US" sz="2800" b="1" kern="0" dirty="0" smtClean="0">
                <a:solidFill>
                  <a:srgbClr val="000000"/>
                </a:solidFill>
                <a:latin typeface="Tahoma" pitchFamily="34" charset="0"/>
                <a:ea typeface="Tahoma" pitchFamily="34" charset="0"/>
                <a:cs typeface="Tahoma" pitchFamily="34" charset="0"/>
              </a:rPr>
              <a:t/>
            </a:r>
            <a:br>
              <a:rPr lang="en-US" sz="2800" b="1" kern="0" dirty="0" smtClean="0">
                <a:solidFill>
                  <a:srgbClr val="000000"/>
                </a:solidFill>
                <a:latin typeface="Tahoma" pitchFamily="34" charset="0"/>
                <a:ea typeface="Tahoma" pitchFamily="34" charset="0"/>
                <a:cs typeface="Tahoma" pitchFamily="34" charset="0"/>
              </a:rPr>
            </a:br>
            <a:endParaRPr lang="he-IL" sz="2800" b="1" kern="0" dirty="0">
              <a:solidFill>
                <a:srgbClr val="000000"/>
              </a:solidFill>
              <a:latin typeface="Tahoma" pitchFamily="34" charset="0"/>
              <a:ea typeface="Tahoma" pitchFamily="34" charset="0"/>
              <a:cs typeface="Tahoma" pitchFamily="34" charset="0"/>
            </a:endParaRPr>
          </a:p>
          <a:p>
            <a:pPr marL="342900" lvl="0" indent="-342900" eaLnBrk="0" hangingPunct="0">
              <a:spcBef>
                <a:spcPct val="20000"/>
              </a:spcBef>
              <a:buFontTx/>
              <a:buChar char="•"/>
            </a:pPr>
            <a:r>
              <a:rPr lang="he-IL" sz="2800" b="1" kern="0" dirty="0">
                <a:solidFill>
                  <a:srgbClr val="000000"/>
                </a:solidFill>
                <a:latin typeface="Tahoma" pitchFamily="34" charset="0"/>
                <a:ea typeface="Tahoma" pitchFamily="34" charset="0"/>
                <a:cs typeface="Tahoma" pitchFamily="34" charset="0"/>
                <a:hlinkClick r:id="rId5"/>
              </a:rPr>
              <a:t>תאוצה רדיאלית תמיד מאונכת למהירות קווית</a:t>
            </a:r>
            <a:endParaRPr lang="he-IL" sz="2800" b="1" kern="0" dirty="0">
              <a:solidFill>
                <a:srgbClr val="000000"/>
              </a:solidFill>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533209804"/>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המחשה של תנועה מעגלית</a:t>
            </a:r>
            <a:endParaRPr lang="he-IL" dirty="0">
              <a:solidFill>
                <a:srgbClr val="FFFF00"/>
              </a:solidFill>
            </a:endParaRPr>
          </a:p>
        </p:txBody>
      </p:sp>
      <p:pic>
        <p:nvPicPr>
          <p:cNvPr id="6" name="_igKx4pFvnM"/>
          <p:cNvPicPr>
            <a:picLocks noRot="1" noChangeAspect="1"/>
          </p:cNvPicPr>
          <p:nvPr>
            <a:videoFile r:link="rId1"/>
          </p:nvPr>
        </p:nvPicPr>
        <p:blipFill>
          <a:blip r:embed="rId3"/>
          <a:stretch>
            <a:fillRect/>
          </a:stretch>
        </p:blipFill>
        <p:spPr>
          <a:xfrm>
            <a:off x="1259632" y="2204864"/>
            <a:ext cx="6656739" cy="3744416"/>
          </a:xfrm>
          <a:prstGeom prst="rect">
            <a:avLst/>
          </a:prstGeom>
        </p:spPr>
      </p:pic>
    </p:spTree>
    <p:extLst>
      <p:ext uri="{BB962C8B-B14F-4D97-AF65-F5344CB8AC3E}">
        <p14:creationId xmlns:p14="http://schemas.microsoft.com/office/powerpoint/2010/main" val="1140935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כוחות בתנועה מעגלית</a:t>
            </a:r>
            <a:endParaRPr lang="he-IL" dirty="0">
              <a:solidFill>
                <a:srgbClr val="FFFF00"/>
              </a:solidFill>
            </a:endParaRPr>
          </a:p>
        </p:txBody>
      </p:sp>
      <p:sp>
        <p:nvSpPr>
          <p:cNvPr id="3" name="TextBox 2"/>
          <p:cNvSpPr txBox="1"/>
          <p:nvPr/>
        </p:nvSpPr>
        <p:spPr>
          <a:xfrm>
            <a:off x="1105310" y="1949896"/>
            <a:ext cx="7572906" cy="1077218"/>
          </a:xfrm>
          <a:prstGeom prst="rect">
            <a:avLst/>
          </a:prstGeom>
          <a:noFill/>
        </p:spPr>
        <p:txBody>
          <a:bodyPr wrap="none" rtlCol="1">
            <a:spAutoFit/>
          </a:bodyPr>
          <a:lstStyle/>
          <a:p>
            <a:r>
              <a:rPr lang="he-IL" sz="3200" dirty="0" smtClean="0"/>
              <a:t>בתנועה מעגלית קצובה יש תאוצה </a:t>
            </a:r>
            <a:r>
              <a:rPr lang="he-IL" sz="3200" dirty="0" err="1" smtClean="0"/>
              <a:t>צנטריפיטלית</a:t>
            </a:r>
            <a:endParaRPr lang="he-IL" sz="3200" dirty="0" smtClean="0"/>
          </a:p>
          <a:p>
            <a:r>
              <a:rPr lang="he-IL" sz="3200" dirty="0" smtClean="0"/>
              <a:t> (רדיאלית) שכיוונה כלפי מרכז המעגל, לכן</a:t>
            </a:r>
            <a:endParaRPr lang="he-IL" sz="3200" dirty="0"/>
          </a:p>
        </p:txBody>
      </p:sp>
      <p:sp>
        <p:nvSpPr>
          <p:cNvPr id="5" name="TextBox 4"/>
          <p:cNvSpPr txBox="1"/>
          <p:nvPr/>
        </p:nvSpPr>
        <p:spPr>
          <a:xfrm>
            <a:off x="-153738" y="4149080"/>
            <a:ext cx="9297738" cy="707886"/>
          </a:xfrm>
          <a:prstGeom prst="rect">
            <a:avLst/>
          </a:prstGeom>
          <a:noFill/>
        </p:spPr>
        <p:txBody>
          <a:bodyPr wrap="none" rtlCol="1">
            <a:spAutoFit/>
          </a:bodyPr>
          <a:lstStyle/>
          <a:p>
            <a:r>
              <a:rPr lang="he-IL" sz="4000" b="1" dirty="0" smtClean="0">
                <a:solidFill>
                  <a:srgbClr val="FF0000"/>
                </a:solidFill>
                <a:effectLst>
                  <a:outerShdw blurRad="38100" dist="38100" dir="2700000" algn="tl">
                    <a:srgbClr val="000000">
                      <a:alpha val="43137"/>
                    </a:srgbClr>
                  </a:outerShdw>
                </a:effectLst>
              </a:rPr>
              <a:t>כיוון חיובי של ציר </a:t>
            </a:r>
            <a:r>
              <a:rPr lang="en-US" sz="4000" b="1" dirty="0" smtClean="0">
                <a:solidFill>
                  <a:srgbClr val="FF0000"/>
                </a:solidFill>
                <a:effectLst>
                  <a:outerShdw blurRad="38100" dist="38100" dir="2700000" algn="tl">
                    <a:srgbClr val="000000">
                      <a:alpha val="43137"/>
                    </a:srgbClr>
                  </a:outerShdw>
                </a:effectLst>
              </a:rPr>
              <a:t>X</a:t>
            </a:r>
            <a:r>
              <a:rPr lang="he-IL" sz="4000" b="1" dirty="0" smtClean="0">
                <a:solidFill>
                  <a:srgbClr val="FF0000"/>
                </a:solidFill>
                <a:effectLst>
                  <a:outerShdw blurRad="38100" dist="38100" dir="2700000" algn="tl">
                    <a:srgbClr val="000000">
                      <a:alpha val="43137"/>
                    </a:srgbClr>
                  </a:outerShdw>
                </a:effectLst>
              </a:rPr>
              <a:t> תמיד כלפי מרכז המעגל</a:t>
            </a:r>
            <a:endParaRPr lang="he-IL"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0813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תנועה מעגלית</a:t>
            </a:r>
            <a:endParaRPr lang="he-IL" dirty="0">
              <a:solidFill>
                <a:srgbClr val="FFFF00"/>
              </a:solidFill>
            </a:endParaRPr>
          </a:p>
        </p:txBody>
      </p:sp>
      <p:sp>
        <p:nvSpPr>
          <p:cNvPr id="14339" name="מציין מיקום תוכן 2"/>
          <p:cNvSpPr>
            <a:spLocks noGrp="1"/>
          </p:cNvSpPr>
          <p:nvPr>
            <p:ph idx="1"/>
          </p:nvPr>
        </p:nvSpPr>
        <p:spPr>
          <a:xfrm>
            <a:off x="251520" y="5949280"/>
            <a:ext cx="8229600" cy="542924"/>
          </a:xfrm>
        </p:spPr>
        <p:txBody>
          <a:bodyPr/>
          <a:lstStyle/>
          <a:p>
            <a:pPr marL="0" indent="0" algn="ctr">
              <a:buNone/>
            </a:pPr>
            <a:r>
              <a:rPr lang="en-US" sz="2400" dirty="0">
                <a:hlinkClick r:id="rId3"/>
              </a:rPr>
              <a:t>https://www.youtube.com/watch?v=OTcdutIcEJ4</a:t>
            </a:r>
            <a:endParaRPr lang="he-IL" dirty="0" smtClean="0"/>
          </a:p>
        </p:txBody>
      </p:sp>
      <p:pic>
        <p:nvPicPr>
          <p:cNvPr id="3" name="OTcdutIcEJ4"/>
          <p:cNvPicPr>
            <a:picLocks noRot="1" noChangeAspect="1"/>
          </p:cNvPicPr>
          <p:nvPr>
            <a:videoFile r:link="rId1"/>
          </p:nvPr>
        </p:nvPicPr>
        <p:blipFill>
          <a:blip r:embed="rId4"/>
          <a:stretch>
            <a:fillRect/>
          </a:stretch>
        </p:blipFill>
        <p:spPr>
          <a:xfrm>
            <a:off x="1187624" y="1700808"/>
            <a:ext cx="6784754" cy="3816424"/>
          </a:xfrm>
          <a:prstGeom prst="rect">
            <a:avLst/>
          </a:prstGeom>
        </p:spPr>
      </p:pic>
    </p:spTree>
    <p:extLst>
      <p:ext uri="{BB962C8B-B14F-4D97-AF65-F5344CB8AC3E}">
        <p14:creationId xmlns:p14="http://schemas.microsoft.com/office/powerpoint/2010/main" val="3287722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כביש אופקי (מטבע)</a:t>
            </a:r>
            <a:endParaRPr lang="he-IL" dirty="0">
              <a:solidFill>
                <a:srgbClr val="FFFF00"/>
              </a:solidFill>
            </a:endParaRPr>
          </a:p>
        </p:txBody>
      </p:sp>
      <p:sp>
        <p:nvSpPr>
          <p:cNvPr id="12291" name="מציין מיקום תוכן 2"/>
          <p:cNvSpPr>
            <a:spLocks noGrp="1"/>
          </p:cNvSpPr>
          <p:nvPr>
            <p:ph idx="1"/>
          </p:nvPr>
        </p:nvSpPr>
        <p:spPr>
          <a:xfrm>
            <a:off x="3851920" y="5877272"/>
            <a:ext cx="1234480" cy="676672"/>
          </a:xfrm>
        </p:spPr>
        <p:txBody>
          <a:bodyPr/>
          <a:lstStyle/>
          <a:p>
            <a:pPr marL="0" indent="0">
              <a:buNone/>
            </a:pPr>
            <a:r>
              <a:rPr lang="he-IL" dirty="0" smtClean="0">
                <a:hlinkClick r:id="rId2"/>
              </a:rPr>
              <a:t>שולחן</a:t>
            </a:r>
            <a:endParaRPr lang="he-IL" dirty="0" smtClean="0"/>
          </a:p>
          <a:p>
            <a:endParaRPr lang="he-IL" dirty="0" smtClean="0"/>
          </a:p>
          <a:p>
            <a:endParaRPr lang="he-IL" dirty="0" smtClean="0"/>
          </a:p>
        </p:txBody>
      </p:sp>
      <p:pic>
        <p:nvPicPr>
          <p:cNvPr id="3" name="תמונה 2"/>
          <p:cNvPicPr>
            <a:picLocks noChangeAspect="1"/>
          </p:cNvPicPr>
          <p:nvPr/>
        </p:nvPicPr>
        <p:blipFill>
          <a:blip r:embed="rId3"/>
          <a:stretch>
            <a:fillRect/>
          </a:stretch>
        </p:blipFill>
        <p:spPr>
          <a:xfrm>
            <a:off x="1691680" y="1844824"/>
            <a:ext cx="6049117" cy="38514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custDataLst>
              <p:tags r:id="rId2"/>
            </p:custDataLst>
          </p:nvPr>
        </p:nvSpPr>
        <p:spPr>
          <a:xfrm rot="21354791">
            <a:off x="1120066" y="364694"/>
            <a:ext cx="6991016" cy="830997"/>
          </a:xfrm>
          <a:prstGeom prst="rect">
            <a:avLst/>
          </a:prstGeom>
        </p:spPr>
        <p:txBody>
          <a:bodyPr wrap="none">
            <a:spAutoFit/>
          </a:bodyPr>
          <a:lstStyle/>
          <a:p>
            <a:pPr algn="ctr"/>
            <a:r>
              <a:rPr kumimoji="0" lang="he-IL" sz="4800" b="1" i="0" u="none" strike="noStrike" kern="0" cap="none" spc="0" normalizeH="0" baseline="0" noProof="0" dirty="0" smtClean="0">
                <a:ln>
                  <a:noFill/>
                </a:ln>
                <a:solidFill>
                  <a:schemeClr val="bg1"/>
                </a:solidFill>
                <a:effectLst/>
                <a:uLnTx/>
                <a:uFillTx/>
                <a:latin typeface="Arial"/>
                <a:ea typeface="+mj-ea"/>
                <a:cs typeface="Arial"/>
              </a:rPr>
              <a:t>דוגמאות של תנועה מעגלית</a:t>
            </a:r>
            <a:endParaRPr lang="he-IL" sz="2000" b="1" dirty="0">
              <a:solidFill>
                <a:schemeClr val="bg1"/>
              </a:solidFill>
            </a:endParaRPr>
          </a:p>
        </p:txBody>
      </p:sp>
      <p:sp>
        <p:nvSpPr>
          <p:cNvPr id="10" name="מלבן 9"/>
          <p:cNvSpPr/>
          <p:nvPr>
            <p:custDataLst>
              <p:tags r:id="rId3"/>
            </p:custDataLst>
          </p:nvPr>
        </p:nvSpPr>
        <p:spPr>
          <a:xfrm>
            <a:off x="2630094" y="1151365"/>
            <a:ext cx="3970959" cy="584775"/>
          </a:xfrm>
          <a:prstGeom prst="rect">
            <a:avLst/>
          </a:prstGeom>
        </p:spPr>
        <p:txBody>
          <a:bodyPr wrap="none">
            <a:spAutoFit/>
          </a:bodyPr>
          <a:lstStyle/>
          <a:p>
            <a:pPr marL="342900" lvl="0" indent="-342900" eaLnBrk="0" hangingPunct="0">
              <a:spcBef>
                <a:spcPct val="20000"/>
              </a:spcBef>
              <a:defRPr/>
            </a:pPr>
            <a:r>
              <a:rPr lang="he-IL" sz="3200" kern="0" dirty="0">
                <a:solidFill>
                  <a:srgbClr val="000000"/>
                </a:solidFill>
                <a:latin typeface="Arial"/>
                <a:cs typeface="Arial"/>
                <a:hlinkClick r:id="rId5"/>
              </a:rPr>
              <a:t>מטוטלת קונית (</a:t>
            </a:r>
            <a:r>
              <a:rPr lang="he-IL" sz="3200" kern="0" dirty="0" err="1">
                <a:solidFill>
                  <a:srgbClr val="000000"/>
                </a:solidFill>
                <a:latin typeface="Arial"/>
                <a:cs typeface="Arial"/>
                <a:hlinkClick r:id="rId5"/>
              </a:rPr>
              <a:t>חרוטית</a:t>
            </a:r>
            <a:r>
              <a:rPr lang="he-IL" sz="3200" kern="0" dirty="0">
                <a:solidFill>
                  <a:srgbClr val="000000"/>
                </a:solidFill>
                <a:latin typeface="Arial"/>
                <a:cs typeface="Arial"/>
                <a:hlinkClick r:id="rId5"/>
              </a:rPr>
              <a:t>)</a:t>
            </a:r>
            <a:endParaRPr lang="he-IL" sz="3200" kern="0" dirty="0">
              <a:solidFill>
                <a:srgbClr val="000000"/>
              </a:solidFill>
              <a:latin typeface="Arial"/>
              <a:cs typeface="Arial"/>
            </a:endParaRPr>
          </a:p>
        </p:txBody>
      </p:sp>
      <p:pic>
        <p:nvPicPr>
          <p:cNvPr id="2" name="Picture 1"/>
          <p:cNvPicPr>
            <a:picLocks noChangeAspect="1"/>
          </p:cNvPicPr>
          <p:nvPr/>
        </p:nvPicPr>
        <p:blipFill>
          <a:blip r:embed="rId6"/>
          <a:stretch>
            <a:fillRect/>
          </a:stretch>
        </p:blipFill>
        <p:spPr>
          <a:xfrm>
            <a:off x="1753310" y="2204864"/>
            <a:ext cx="5724525" cy="4095750"/>
          </a:xfrm>
          <a:prstGeom prst="rect">
            <a:avLst/>
          </a:prstGeom>
        </p:spPr>
      </p:pic>
    </p:spTree>
    <p:custDataLst>
      <p:tags r:id="rId1"/>
    </p:custDataLst>
    <p:extLst>
      <p:ext uri="{BB962C8B-B14F-4D97-AF65-F5344CB8AC3E}">
        <p14:creationId xmlns:p14="http://schemas.microsoft.com/office/powerpoint/2010/main" val="129077523"/>
      </p:ext>
    </p:extLst>
  </p:cSld>
  <p:clrMapOvr>
    <a:masterClrMapping/>
  </p:clrMapOvr>
  <mc:AlternateContent xmlns:mc="http://schemas.openxmlformats.org/markup-compatibility/2006" xmlns:p14="http://schemas.microsoft.com/office/powerpoint/2010/main">
    <mc:Choice Requires="p14">
      <p:transition spd="slow" p14:dur="1500">
        <p:pull dir="d"/>
      </p:transition>
    </mc:Choice>
    <mc:Fallback xmlns="">
      <p:transition spd="slow">
        <p:pull di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מטוטלת קונית (חרוטית)</a:t>
            </a:r>
            <a:endParaRPr lang="he-IL" dirty="0">
              <a:solidFill>
                <a:srgbClr val="FFFF00"/>
              </a:solidFill>
            </a:endParaRPr>
          </a:p>
        </p:txBody>
      </p:sp>
      <p:sp>
        <p:nvSpPr>
          <p:cNvPr id="13315" name="מציין מיקום תוכן 2"/>
          <p:cNvSpPr>
            <a:spLocks noGrp="1"/>
          </p:cNvSpPr>
          <p:nvPr>
            <p:ph idx="1"/>
          </p:nvPr>
        </p:nvSpPr>
        <p:spPr>
          <a:xfrm>
            <a:off x="2483768" y="6021288"/>
            <a:ext cx="3970784" cy="676672"/>
          </a:xfrm>
        </p:spPr>
        <p:txBody>
          <a:bodyPr/>
          <a:lstStyle/>
          <a:p>
            <a:pPr marL="0" indent="0">
              <a:buNone/>
            </a:pPr>
            <a:r>
              <a:rPr lang="he-IL" dirty="0" smtClean="0">
                <a:hlinkClick r:id="rId2"/>
              </a:rPr>
              <a:t>מטוטלת קונית (חרוטית)</a:t>
            </a:r>
            <a:endParaRPr lang="he-IL" dirty="0" smtClean="0"/>
          </a:p>
          <a:p>
            <a:endParaRPr lang="he-IL" dirty="0" smtClean="0"/>
          </a:p>
        </p:txBody>
      </p:sp>
      <p:pic>
        <p:nvPicPr>
          <p:cNvPr id="3" name="תמונה 2"/>
          <p:cNvPicPr>
            <a:picLocks noChangeAspect="1"/>
          </p:cNvPicPr>
          <p:nvPr/>
        </p:nvPicPr>
        <p:blipFill>
          <a:blip r:embed="rId3"/>
          <a:stretch>
            <a:fillRect/>
          </a:stretch>
        </p:blipFill>
        <p:spPr>
          <a:xfrm>
            <a:off x="2165809" y="1587502"/>
            <a:ext cx="4812382" cy="443378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מציין מיקום תוכן 2"/>
          <p:cNvSpPr>
            <a:spLocks noGrp="1"/>
          </p:cNvSpPr>
          <p:nvPr>
            <p:ph idx="1"/>
            <p:custDataLst>
              <p:tags r:id="rId2"/>
            </p:custDataLst>
          </p:nvPr>
        </p:nvSpPr>
        <p:spPr>
          <a:xfrm>
            <a:off x="323528" y="308319"/>
            <a:ext cx="8229600" cy="648071"/>
          </a:xfrm>
        </p:spPr>
        <p:txBody>
          <a:bodyPr/>
          <a:lstStyle/>
          <a:p>
            <a:pPr algn="ctr">
              <a:buNone/>
            </a:pPr>
            <a:r>
              <a:rPr lang="he-IL" dirty="0" smtClean="0">
                <a:solidFill>
                  <a:schemeClr val="bg1"/>
                </a:solidFill>
                <a:hlinkClick r:id="rId5"/>
              </a:rPr>
              <a:t>כביש נטוי</a:t>
            </a:r>
            <a:endParaRPr lang="he-IL" dirty="0" smtClean="0">
              <a:solidFill>
                <a:schemeClr val="bg1"/>
              </a:solidFill>
            </a:endParaRPr>
          </a:p>
          <a:p>
            <a:pPr>
              <a:buNone/>
            </a:pPr>
            <a:endParaRPr lang="he-IL" dirty="0" smtClean="0"/>
          </a:p>
        </p:txBody>
      </p:sp>
      <p:sp>
        <p:nvSpPr>
          <p:cNvPr id="5" name="מלבן 4"/>
          <p:cNvSpPr/>
          <p:nvPr>
            <p:custDataLst>
              <p:tags r:id="rId3"/>
            </p:custDataLst>
          </p:nvPr>
        </p:nvSpPr>
        <p:spPr>
          <a:xfrm rot="21354791">
            <a:off x="1136339" y="216857"/>
            <a:ext cx="6991016" cy="830997"/>
          </a:xfrm>
          <a:prstGeom prst="rect">
            <a:avLst/>
          </a:prstGeom>
        </p:spPr>
        <p:txBody>
          <a:bodyPr wrap="none">
            <a:spAutoFit/>
          </a:bodyPr>
          <a:lstStyle/>
          <a:p>
            <a:pPr algn="ctr"/>
            <a:r>
              <a:rPr kumimoji="0" lang="he-IL" sz="4800" b="1" i="0" u="none" strike="noStrike" kern="0" cap="none" spc="0" normalizeH="0" baseline="0" noProof="0" dirty="0" smtClean="0">
                <a:ln>
                  <a:noFill/>
                </a:ln>
                <a:solidFill>
                  <a:schemeClr val="bg1"/>
                </a:solidFill>
                <a:effectLst/>
                <a:uLnTx/>
                <a:uFillTx/>
                <a:latin typeface="Arial"/>
                <a:ea typeface="+mj-ea"/>
                <a:cs typeface="Arial"/>
              </a:rPr>
              <a:t>דוגמאות של תנועה מעגלית</a:t>
            </a:r>
            <a:endParaRPr lang="he-IL" sz="2000" b="1" dirty="0">
              <a:solidFill>
                <a:schemeClr val="bg1"/>
              </a:solidFill>
            </a:endParaRPr>
          </a:p>
        </p:txBody>
      </p:sp>
      <p:pic>
        <p:nvPicPr>
          <p:cNvPr id="2" name="Picture 1"/>
          <p:cNvPicPr>
            <a:picLocks noChangeAspect="1"/>
          </p:cNvPicPr>
          <p:nvPr/>
        </p:nvPicPr>
        <p:blipFill>
          <a:blip r:embed="rId6"/>
          <a:stretch>
            <a:fillRect/>
          </a:stretch>
        </p:blipFill>
        <p:spPr>
          <a:xfrm>
            <a:off x="1702909" y="1295914"/>
            <a:ext cx="5857875" cy="4257675"/>
          </a:xfrm>
          <a:prstGeom prst="rect">
            <a:avLst/>
          </a:prstGeom>
        </p:spPr>
      </p:pic>
    </p:spTree>
    <p:custDataLst>
      <p:tags r:id="rId1"/>
    </p:custDataLst>
    <p:extLst>
      <p:ext uri="{BB962C8B-B14F-4D97-AF65-F5344CB8AC3E}">
        <p14:creationId xmlns:p14="http://schemas.microsoft.com/office/powerpoint/2010/main" val="592438213"/>
      </p:ext>
    </p:extLst>
  </p:cSld>
  <p:clrMapOvr>
    <a:masterClrMapping/>
  </p:clrMapOvr>
  <mc:AlternateContent xmlns:mc="http://schemas.openxmlformats.org/markup-compatibility/2006" xmlns:p14="http://schemas.microsoft.com/office/powerpoint/2010/main">
    <mc:Choice Requires="p14">
      <p:transition spd="slow" p14:dur="1500">
        <p:pull dir="d"/>
      </p:transition>
    </mc:Choice>
    <mc:Fallback xmlns="">
      <p:transition spd="slow">
        <p:pull di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כביש נטוי</a:t>
            </a:r>
            <a:endParaRPr lang="he-IL" dirty="0">
              <a:solidFill>
                <a:srgbClr val="FFFF00"/>
              </a:solidFill>
            </a:endParaRPr>
          </a:p>
        </p:txBody>
      </p:sp>
      <p:sp>
        <p:nvSpPr>
          <p:cNvPr id="11267" name="מציין מיקום תוכן 2"/>
          <p:cNvSpPr>
            <a:spLocks noGrp="1"/>
          </p:cNvSpPr>
          <p:nvPr>
            <p:ph idx="1"/>
          </p:nvPr>
        </p:nvSpPr>
        <p:spPr>
          <a:xfrm>
            <a:off x="3275856" y="6181328"/>
            <a:ext cx="2098576" cy="676672"/>
          </a:xfrm>
        </p:spPr>
        <p:txBody>
          <a:bodyPr/>
          <a:lstStyle/>
          <a:p>
            <a:pPr marL="0" indent="0">
              <a:buNone/>
            </a:pPr>
            <a:r>
              <a:rPr lang="he-IL" dirty="0" smtClean="0">
                <a:hlinkClick r:id="rId2"/>
              </a:rPr>
              <a:t>כביש נטוי</a:t>
            </a:r>
            <a:endParaRPr lang="he-IL" dirty="0" smtClean="0"/>
          </a:p>
          <a:p>
            <a:pPr marL="0" indent="0">
              <a:buNone/>
            </a:pPr>
            <a:endParaRPr lang="he-IL" dirty="0" smtClean="0"/>
          </a:p>
          <a:p>
            <a:pPr marL="0" indent="0">
              <a:buNone/>
            </a:pPr>
            <a:endParaRPr lang="he-IL" dirty="0" smtClean="0"/>
          </a:p>
        </p:txBody>
      </p:sp>
      <p:pic>
        <p:nvPicPr>
          <p:cNvPr id="3" name="תמונה 2"/>
          <p:cNvPicPr>
            <a:picLocks noChangeAspect="1"/>
          </p:cNvPicPr>
          <p:nvPr/>
        </p:nvPicPr>
        <p:blipFill>
          <a:blip r:embed="rId3"/>
          <a:stretch>
            <a:fillRect/>
          </a:stretch>
        </p:blipFill>
        <p:spPr>
          <a:xfrm>
            <a:off x="2339752" y="1576721"/>
            <a:ext cx="4636169" cy="444552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מטוס (אופנוע בפנייה)</a:t>
            </a:r>
            <a:endParaRPr lang="he-IL" dirty="0">
              <a:solidFill>
                <a:srgbClr val="FFFF00"/>
              </a:solidFill>
            </a:endParaRPr>
          </a:p>
        </p:txBody>
      </p:sp>
      <p:sp>
        <p:nvSpPr>
          <p:cNvPr id="6" name="מלבן 5"/>
          <p:cNvSpPr/>
          <p:nvPr/>
        </p:nvSpPr>
        <p:spPr>
          <a:xfrm>
            <a:off x="4013171" y="6165304"/>
            <a:ext cx="1117657" cy="523220"/>
          </a:xfrm>
          <a:prstGeom prst="rect">
            <a:avLst/>
          </a:prstGeom>
        </p:spPr>
        <p:txBody>
          <a:bodyPr wrap="square">
            <a:spAutoFit/>
          </a:bodyPr>
          <a:lstStyle/>
          <a:p>
            <a:r>
              <a:rPr lang="he-IL" sz="2800" dirty="0">
                <a:hlinkClick r:id="rId2"/>
              </a:rPr>
              <a:t>מטוס</a:t>
            </a:r>
            <a:endParaRPr lang="he-IL" sz="2800" dirty="0"/>
          </a:p>
        </p:txBody>
      </p:sp>
      <p:pic>
        <p:nvPicPr>
          <p:cNvPr id="5" name="תמונה 4"/>
          <p:cNvPicPr>
            <a:picLocks noChangeAspect="1"/>
          </p:cNvPicPr>
          <p:nvPr/>
        </p:nvPicPr>
        <p:blipFill>
          <a:blip r:embed="rId3"/>
          <a:stretch>
            <a:fillRect/>
          </a:stretch>
        </p:blipFill>
        <p:spPr>
          <a:xfrm>
            <a:off x="1691680" y="1988840"/>
            <a:ext cx="6005508" cy="3593753"/>
          </a:xfrm>
          <a:prstGeom prst="rect">
            <a:avLst/>
          </a:prstGeom>
        </p:spPr>
      </p:pic>
    </p:spTree>
    <p:extLst>
      <p:ext uri="{BB962C8B-B14F-4D97-AF65-F5344CB8AC3E}">
        <p14:creationId xmlns:p14="http://schemas.microsoft.com/office/powerpoint/2010/main" val="1584301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תנועה מעגלית </a:t>
            </a:r>
            <a:r>
              <a:rPr lang="he-IL" u="sng" dirty="0" smtClean="0">
                <a:solidFill>
                  <a:srgbClr val="FFFF00"/>
                </a:solidFill>
              </a:rPr>
              <a:t>לא קצובה</a:t>
            </a:r>
            <a:endParaRPr lang="he-IL" u="sng" dirty="0">
              <a:solidFill>
                <a:srgbClr val="FFFF00"/>
              </a:solidFill>
            </a:endParaRPr>
          </a:p>
        </p:txBody>
      </p:sp>
      <mc:AlternateContent xmlns:mc="http://schemas.openxmlformats.org/markup-compatibility/2006" xmlns:a14="http://schemas.microsoft.com/office/drawing/2010/main">
        <mc:Choice Requires="a14">
          <p:sp>
            <p:nvSpPr>
              <p:cNvPr id="5" name="TextBox 4"/>
              <p:cNvSpPr txBox="1"/>
              <p:nvPr/>
            </p:nvSpPr>
            <p:spPr>
              <a:xfrm>
                <a:off x="534380" y="1556792"/>
                <a:ext cx="8075240" cy="2554545"/>
              </a:xfrm>
              <a:prstGeom prst="rect">
                <a:avLst/>
              </a:prstGeom>
              <a:noFill/>
            </p:spPr>
            <p:txBody>
              <a:bodyPr wrap="square" rtlCol="1">
                <a:spAutoFit/>
              </a:bodyPr>
              <a:lstStyle/>
              <a:p>
                <a:r>
                  <a:rPr lang="he-IL" sz="3200" dirty="0" smtClean="0"/>
                  <a:t>אם מהירות משתנה לא רק בכיוון, אלא גם בגודל, בנוסף לתאוצה </a:t>
                </a:r>
                <a:r>
                  <a:rPr lang="he-IL" sz="3200" dirty="0" err="1" smtClean="0"/>
                  <a:t>צנטריפיטלית</a:t>
                </a:r>
                <a:r>
                  <a:rPr lang="he-IL" sz="3200" dirty="0" smtClean="0"/>
                  <a:t> קיימת גם תאוצה משיקית (</a:t>
                </a:r>
                <a:r>
                  <a:rPr lang="he-IL" sz="3200" dirty="0" err="1" smtClean="0"/>
                  <a:t>טאנגנטית</a:t>
                </a:r>
                <a:r>
                  <a:rPr lang="he-IL" sz="3200" dirty="0" smtClean="0"/>
                  <a:t>) שכיוונה במשיק למעגל (מאונך לרדיוס). </a:t>
                </a:r>
                <a:r>
                  <a:rPr lang="he-IL" sz="3200" dirty="0" err="1" smtClean="0"/>
                  <a:t>סימונ</a:t>
                </a:r>
                <a:r>
                  <a:rPr lang="he-IL" sz="3200" dirty="0" smtClean="0"/>
                  <a: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𝑎</m:t>
                        </m:r>
                      </m:e>
                      <m:sub>
                        <m:r>
                          <a:rPr lang="en-US" sz="3200" b="0" i="1" smtClean="0">
                            <a:latin typeface="Cambria Math" panose="02040503050406030204" pitchFamily="18" charset="0"/>
                          </a:rPr>
                          <m:t>𝜏</m:t>
                        </m:r>
                      </m:sub>
                    </m:sSub>
                  </m:oMath>
                </a14:m>
                <a:r>
                  <a:rPr lang="he-IL" sz="3200" dirty="0" smtClean="0"/>
                  <a:t>. יחידות: </a:t>
                </a:r>
                <a14:m>
                  <m:oMath xmlns:m="http://schemas.openxmlformats.org/officeDocument/2006/math">
                    <m:r>
                      <a:rPr lang="en-US" sz="3200" b="0" i="1" smtClean="0">
                        <a:latin typeface="Cambria Math" panose="02040503050406030204" pitchFamily="18" charset="0"/>
                      </a:rPr>
                      <m:t>𝑚</m:t>
                    </m:r>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𝑠</m:t>
                        </m:r>
                      </m:e>
                      <m:sup>
                        <m:r>
                          <a:rPr lang="en-US" sz="3200" b="0" i="1" smtClean="0">
                            <a:latin typeface="Cambria Math" panose="02040503050406030204" pitchFamily="18" charset="0"/>
                          </a:rPr>
                          <m:t>2</m:t>
                        </m:r>
                      </m:sup>
                    </m:sSup>
                  </m:oMath>
                </a14:m>
                <a:r>
                  <a:rPr lang="he-IL" sz="3200" dirty="0" smtClean="0"/>
                  <a:t> (כמו תאוצה רגילה)</a:t>
                </a:r>
                <a:endParaRPr lang="he-IL"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534380" y="1556792"/>
                <a:ext cx="8075240" cy="2554545"/>
              </a:xfrm>
              <a:prstGeom prst="rect">
                <a:avLst/>
              </a:prstGeom>
              <a:blipFill rotWithShape="0">
                <a:blip r:embed="rId2"/>
                <a:stretch>
                  <a:fillRect l="-2795" t="-3103" r="-1964" b="-6921"/>
                </a:stretch>
              </a:blipFill>
            </p:spPr>
            <p:txBody>
              <a:bodyPr/>
              <a:lstStyle/>
              <a:p>
                <a:r>
                  <a:rPr lang="he-IL">
                    <a:noFill/>
                  </a:rPr>
                  <a:t> </a:t>
                </a:r>
              </a:p>
            </p:txBody>
          </p:sp>
        </mc:Fallback>
      </mc:AlternateContent>
      <p:sp>
        <p:nvSpPr>
          <p:cNvPr id="7" name="TextBox 6"/>
          <p:cNvSpPr txBox="1"/>
          <p:nvPr/>
        </p:nvSpPr>
        <p:spPr>
          <a:xfrm>
            <a:off x="611560" y="4111337"/>
            <a:ext cx="8075240" cy="2062103"/>
          </a:xfrm>
          <a:prstGeom prst="rect">
            <a:avLst/>
          </a:prstGeom>
          <a:noFill/>
        </p:spPr>
        <p:txBody>
          <a:bodyPr wrap="square" rtlCol="1">
            <a:spAutoFit/>
          </a:bodyPr>
          <a:lstStyle/>
          <a:p>
            <a:r>
              <a:rPr lang="he-IL" sz="3200" dirty="0" smtClean="0"/>
              <a:t>כדי למצוא תאוצה משיקית, צריך למצוא רכיב של כוח שפועל במשיק למעגל (בכל </a:t>
            </a:r>
            <a:r>
              <a:rPr lang="he-IL" sz="3200" dirty="0" err="1" smtClean="0"/>
              <a:t>נקושה</a:t>
            </a:r>
            <a:r>
              <a:rPr lang="he-IL" sz="3200" dirty="0" smtClean="0"/>
              <a:t> יכול להיות משהו אחר), ואז לפי חוק שני של ניוטון לחשב את תאוצה </a:t>
            </a:r>
            <a:r>
              <a:rPr lang="he-IL" sz="3200" dirty="0" err="1" smtClean="0"/>
              <a:t>טאנגנטית</a:t>
            </a:r>
            <a:r>
              <a:rPr lang="he-IL" sz="3200" dirty="0" smtClean="0"/>
              <a:t>.</a:t>
            </a:r>
            <a:endParaRPr lang="he-IL"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custDataLst>
              <p:tags r:id="rId2"/>
            </p:custDataLst>
          </p:nvPr>
        </p:nvSpPr>
        <p:spPr>
          <a:xfrm>
            <a:off x="2675907" y="453422"/>
            <a:ext cx="3796231" cy="769441"/>
          </a:xfrm>
          <a:prstGeom prst="rect">
            <a:avLst/>
          </a:prstGeom>
        </p:spPr>
        <p:txBody>
          <a:bodyPr wrap="none">
            <a:spAutoFit/>
          </a:bodyPr>
          <a:lstStyle/>
          <a:p>
            <a:pPr>
              <a:buNone/>
            </a:pPr>
            <a:r>
              <a:rPr lang="he-IL" sz="4400" dirty="0">
                <a:hlinkClick r:id="rId4"/>
              </a:rPr>
              <a:t>כוחות </a:t>
            </a:r>
            <a:r>
              <a:rPr lang="he-IL" sz="4400" dirty="0">
                <a:hlinkClick r:id="rId5"/>
              </a:rPr>
              <a:t>–</a:t>
            </a:r>
            <a:r>
              <a:rPr lang="he-IL" sz="4400" dirty="0">
                <a:hlinkClick r:id="rId4"/>
              </a:rPr>
              <a:t> אנימציה</a:t>
            </a:r>
            <a:endParaRPr lang="he-IL" sz="4400" dirty="0"/>
          </a:p>
        </p:txBody>
      </p:sp>
      <p:pic>
        <p:nvPicPr>
          <p:cNvPr id="2" name="Picture 1"/>
          <p:cNvPicPr>
            <a:picLocks noChangeAspect="1"/>
          </p:cNvPicPr>
          <p:nvPr/>
        </p:nvPicPr>
        <p:blipFill>
          <a:blip r:embed="rId6"/>
          <a:stretch>
            <a:fillRect/>
          </a:stretch>
        </p:blipFill>
        <p:spPr>
          <a:xfrm>
            <a:off x="1721284" y="1556792"/>
            <a:ext cx="5705475" cy="4229100"/>
          </a:xfrm>
          <a:prstGeom prst="rect">
            <a:avLst/>
          </a:prstGeom>
        </p:spPr>
      </p:pic>
    </p:spTree>
    <p:custDataLst>
      <p:tags r:id="rId1"/>
    </p:custDataLst>
    <p:extLst>
      <p:ext uri="{BB962C8B-B14F-4D97-AF65-F5344CB8AC3E}">
        <p14:creationId xmlns:p14="http://schemas.microsoft.com/office/powerpoint/2010/main" val="321517195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מעגל אנכי – מהירות קריטית (ניתוק)</a:t>
            </a:r>
            <a:endParaRPr lang="he-IL" dirty="0">
              <a:solidFill>
                <a:srgbClr val="FFFF00"/>
              </a:solidFill>
            </a:endParaRPr>
          </a:p>
        </p:txBody>
      </p:sp>
      <p:sp>
        <p:nvSpPr>
          <p:cNvPr id="14339" name="מציין מיקום תוכן 2"/>
          <p:cNvSpPr>
            <a:spLocks noGrp="1"/>
          </p:cNvSpPr>
          <p:nvPr>
            <p:ph idx="1"/>
          </p:nvPr>
        </p:nvSpPr>
        <p:spPr>
          <a:xfrm>
            <a:off x="457200" y="6109321"/>
            <a:ext cx="8229600" cy="748679"/>
          </a:xfrm>
        </p:spPr>
        <p:txBody>
          <a:bodyPr/>
          <a:lstStyle/>
          <a:p>
            <a:pPr marL="0" indent="0">
              <a:buNone/>
            </a:pPr>
            <a:r>
              <a:rPr lang="he-IL" dirty="0" smtClean="0">
                <a:hlinkClick r:id="rId2"/>
              </a:rPr>
              <a:t>כוחות </a:t>
            </a:r>
            <a:r>
              <a:rPr lang="he-IL" dirty="0" smtClean="0">
                <a:hlinkClick r:id="rId3"/>
              </a:rPr>
              <a:t>–</a:t>
            </a:r>
            <a:r>
              <a:rPr lang="he-IL" dirty="0" smtClean="0">
                <a:hlinkClick r:id="rId2"/>
              </a:rPr>
              <a:t> אנימציה</a:t>
            </a:r>
            <a:r>
              <a:rPr lang="he-IL" dirty="0" smtClean="0"/>
              <a:t>                   </a:t>
            </a:r>
            <a:r>
              <a:rPr lang="he-IL" dirty="0" smtClean="0">
                <a:hlinkClick r:id="rId3"/>
              </a:rPr>
              <a:t>מכונית מתרסקת</a:t>
            </a:r>
            <a:endParaRPr lang="he-IL" dirty="0" smtClean="0"/>
          </a:p>
          <a:p>
            <a:endParaRPr lang="he-IL" dirty="0" smtClean="0"/>
          </a:p>
          <a:p>
            <a:pPr marL="0" indent="0">
              <a:buNone/>
            </a:pPr>
            <a:endParaRPr lang="he-IL" dirty="0" smtClean="0"/>
          </a:p>
        </p:txBody>
      </p:sp>
      <p:pic>
        <p:nvPicPr>
          <p:cNvPr id="3" name="תמונה 2"/>
          <p:cNvPicPr>
            <a:picLocks noChangeAspect="1"/>
          </p:cNvPicPr>
          <p:nvPr/>
        </p:nvPicPr>
        <p:blipFill>
          <a:blip r:embed="rId4"/>
          <a:stretch>
            <a:fillRect/>
          </a:stretch>
        </p:blipFill>
        <p:spPr>
          <a:xfrm>
            <a:off x="184411" y="1449377"/>
            <a:ext cx="8775178" cy="4735041"/>
          </a:xfrm>
          <a:prstGeom prst="rect">
            <a:avLst/>
          </a:prstGeom>
        </p:spPr>
      </p:pic>
    </p:spTree>
    <p:extLst>
      <p:ext uri="{BB962C8B-B14F-4D97-AF65-F5344CB8AC3E}">
        <p14:creationId xmlns:p14="http://schemas.microsoft.com/office/powerpoint/2010/main" val="2691612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תנועה מעגלית וכוח מדומה</a:t>
            </a:r>
            <a:endParaRPr lang="he-IL" dirty="0">
              <a:solidFill>
                <a:srgbClr val="FFFF00"/>
              </a:solidFill>
            </a:endParaRPr>
          </a:p>
        </p:txBody>
      </p:sp>
      <p:sp>
        <p:nvSpPr>
          <p:cNvPr id="10243" name="מציין מיקום תוכן 2"/>
          <p:cNvSpPr>
            <a:spLocks noGrp="1"/>
          </p:cNvSpPr>
          <p:nvPr>
            <p:ph idx="1"/>
          </p:nvPr>
        </p:nvSpPr>
        <p:spPr>
          <a:xfrm>
            <a:off x="323528" y="6093296"/>
            <a:ext cx="8229600" cy="460648"/>
          </a:xfrm>
        </p:spPr>
        <p:txBody>
          <a:bodyPr/>
          <a:lstStyle/>
          <a:p>
            <a:r>
              <a:rPr lang="en-US" sz="2000" dirty="0" smtClean="0">
                <a:hlinkClick r:id="rId2"/>
              </a:rPr>
              <a:t>http://www.youtube.com/watch?v=L6-kn2tB-9E&amp;feature=related</a:t>
            </a:r>
            <a:endParaRPr lang="he-IL" sz="2000" dirty="0" smtClean="0"/>
          </a:p>
          <a:p>
            <a:endParaRPr lang="he-IL" sz="2000" dirty="0" smtClean="0"/>
          </a:p>
        </p:txBody>
      </p:sp>
      <p:pic>
        <p:nvPicPr>
          <p:cNvPr id="3" name="תמונה 2" descr="Circular Motion - Science Theater 016 - YouTube - Google Chrome"/>
          <p:cNvPicPr>
            <a:picLocks noChangeAspect="1"/>
          </p:cNvPicPr>
          <p:nvPr/>
        </p:nvPicPr>
        <p:blipFill rotWithShape="1">
          <a:blip r:embed="rId3">
            <a:extLst>
              <a:ext uri="{28A0092B-C50C-407E-A947-70E740481C1C}">
                <a14:useLocalDpi xmlns:a14="http://schemas.microsoft.com/office/drawing/2010/main" val="0"/>
              </a:ext>
            </a:extLst>
          </a:blip>
          <a:srcRect l="15350" t="19283" r="46850" b="29522"/>
          <a:stretch/>
        </p:blipFill>
        <p:spPr>
          <a:xfrm>
            <a:off x="2555776" y="2132856"/>
            <a:ext cx="4246415" cy="30963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050" name="AutoShape 30"/>
          <p:cNvSpPr>
            <a:spLocks noChangeAspect="1" noChangeArrowheads="1" noTextEdit="1"/>
          </p:cNvSpPr>
          <p:nvPr>
            <p:custDataLst>
              <p:tags r:id="rId3"/>
            </p:custDataLst>
          </p:nvPr>
        </p:nvSpPr>
        <p:spPr bwMode="auto">
          <a:xfrm>
            <a:off x="1782763" y="1287463"/>
            <a:ext cx="5437187"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1" name="Freeform 32"/>
          <p:cNvSpPr>
            <a:spLocks/>
          </p:cNvSpPr>
          <p:nvPr>
            <p:custDataLst>
              <p:tags r:id="rId4"/>
            </p:custDataLst>
          </p:nvPr>
        </p:nvSpPr>
        <p:spPr bwMode="auto">
          <a:xfrm>
            <a:off x="4502150" y="1717675"/>
            <a:ext cx="2698750" cy="2289175"/>
          </a:xfrm>
          <a:custGeom>
            <a:avLst/>
            <a:gdLst>
              <a:gd name="T0" fmla="*/ 0 w 1700"/>
              <a:gd name="T1" fmla="*/ 2147483647 h 1442"/>
              <a:gd name="T2" fmla="*/ 2147483647 w 1700"/>
              <a:gd name="T3" fmla="*/ 2147483647 h 1442"/>
              <a:gd name="T4" fmla="*/ 2147483647 w 1700"/>
              <a:gd name="T5" fmla="*/ 2147483647 h 1442"/>
              <a:gd name="T6" fmla="*/ 2147483647 w 1700"/>
              <a:gd name="T7" fmla="*/ 2147483647 h 1442"/>
              <a:gd name="T8" fmla="*/ 2147483647 w 1700"/>
              <a:gd name="T9" fmla="*/ 2147483647 h 1442"/>
              <a:gd name="T10" fmla="*/ 2147483647 w 1700"/>
              <a:gd name="T11" fmla="*/ 2147483647 h 1442"/>
              <a:gd name="T12" fmla="*/ 2147483647 w 1700"/>
              <a:gd name="T13" fmla="*/ 2147483647 h 1442"/>
              <a:gd name="T14" fmla="*/ 2147483647 w 1700"/>
              <a:gd name="T15" fmla="*/ 2147483647 h 1442"/>
              <a:gd name="T16" fmla="*/ 2147483647 w 1700"/>
              <a:gd name="T17" fmla="*/ 2147483647 h 1442"/>
              <a:gd name="T18" fmla="*/ 2147483647 w 1700"/>
              <a:gd name="T19" fmla="*/ 2147483647 h 1442"/>
              <a:gd name="T20" fmla="*/ 2147483647 w 1700"/>
              <a:gd name="T21" fmla="*/ 2147483647 h 1442"/>
              <a:gd name="T22" fmla="*/ 2147483647 w 1700"/>
              <a:gd name="T23" fmla="*/ 2147483647 h 1442"/>
              <a:gd name="T24" fmla="*/ 2147483647 w 1700"/>
              <a:gd name="T25" fmla="*/ 2147483647 h 1442"/>
              <a:gd name="T26" fmla="*/ 2147483647 w 1700"/>
              <a:gd name="T27" fmla="*/ 2147483647 h 1442"/>
              <a:gd name="T28" fmla="*/ 2147483647 w 1700"/>
              <a:gd name="T29" fmla="*/ 2147483647 h 1442"/>
              <a:gd name="T30" fmla="*/ 2147483647 w 1700"/>
              <a:gd name="T31" fmla="*/ 2147483647 h 1442"/>
              <a:gd name="T32" fmla="*/ 2147483647 w 1700"/>
              <a:gd name="T33" fmla="*/ 2147483647 h 1442"/>
              <a:gd name="T34" fmla="*/ 2147483647 w 1700"/>
              <a:gd name="T35" fmla="*/ 2147483647 h 1442"/>
              <a:gd name="T36" fmla="*/ 2147483647 w 1700"/>
              <a:gd name="T37" fmla="*/ 2147483647 h 1442"/>
              <a:gd name="T38" fmla="*/ 2147483647 w 1700"/>
              <a:gd name="T39" fmla="*/ 2147483647 h 1442"/>
              <a:gd name="T40" fmla="*/ 2147483647 w 1700"/>
              <a:gd name="T41" fmla="*/ 2147483647 h 1442"/>
              <a:gd name="T42" fmla="*/ 2147483647 w 1700"/>
              <a:gd name="T43" fmla="*/ 2147483647 h 1442"/>
              <a:gd name="T44" fmla="*/ 2147483647 w 1700"/>
              <a:gd name="T45" fmla="*/ 2041326563 h 1442"/>
              <a:gd name="T46" fmla="*/ 2147483647 w 1700"/>
              <a:gd name="T47" fmla="*/ 1915318750 h 1442"/>
              <a:gd name="T48" fmla="*/ 2147483647 w 1700"/>
              <a:gd name="T49" fmla="*/ 1794351250 h 1442"/>
              <a:gd name="T50" fmla="*/ 2147483647 w 1700"/>
              <a:gd name="T51" fmla="*/ 1673383750 h 1442"/>
              <a:gd name="T52" fmla="*/ 2147483647 w 1700"/>
              <a:gd name="T53" fmla="*/ 1554937200 h 1442"/>
              <a:gd name="T54" fmla="*/ 2147483647 w 1700"/>
              <a:gd name="T55" fmla="*/ 1439010013 h 1442"/>
              <a:gd name="T56" fmla="*/ 2147483647 w 1700"/>
              <a:gd name="T57" fmla="*/ 1325602188 h 1442"/>
              <a:gd name="T58" fmla="*/ 2147483647 w 1700"/>
              <a:gd name="T59" fmla="*/ 1212195950 h 1442"/>
              <a:gd name="T60" fmla="*/ 2147483647 w 1700"/>
              <a:gd name="T61" fmla="*/ 1103828438 h 1442"/>
              <a:gd name="T62" fmla="*/ 2147483647 w 1700"/>
              <a:gd name="T63" fmla="*/ 995462513 h 1442"/>
              <a:gd name="T64" fmla="*/ 2147483647 w 1700"/>
              <a:gd name="T65" fmla="*/ 892135313 h 1442"/>
              <a:gd name="T66" fmla="*/ 2147483647 w 1700"/>
              <a:gd name="T67" fmla="*/ 788809700 h 1442"/>
              <a:gd name="T68" fmla="*/ 2147483647 w 1700"/>
              <a:gd name="T69" fmla="*/ 688003450 h 1442"/>
              <a:gd name="T70" fmla="*/ 2147483647 w 1700"/>
              <a:gd name="T71" fmla="*/ 592237513 h 1442"/>
              <a:gd name="T72" fmla="*/ 2147483647 w 1700"/>
              <a:gd name="T73" fmla="*/ 498990938 h 1442"/>
              <a:gd name="T74" fmla="*/ 2147483647 w 1700"/>
              <a:gd name="T75" fmla="*/ 408265313 h 1442"/>
              <a:gd name="T76" fmla="*/ 2147483647 w 1700"/>
              <a:gd name="T77" fmla="*/ 320060638 h 1442"/>
              <a:gd name="T78" fmla="*/ 2147483647 w 1700"/>
              <a:gd name="T79" fmla="*/ 234375325 h 1442"/>
              <a:gd name="T80" fmla="*/ 2147483647 w 1700"/>
              <a:gd name="T81" fmla="*/ 151209375 h 1442"/>
              <a:gd name="T82" fmla="*/ 2147483647 w 1700"/>
              <a:gd name="T83" fmla="*/ 73085325 h 1442"/>
              <a:gd name="T84" fmla="*/ 2147483647 w 1700"/>
              <a:gd name="T85" fmla="*/ 0 h 1442"/>
              <a:gd name="T86" fmla="*/ 2147483647 w 1700"/>
              <a:gd name="T87" fmla="*/ 0 h 1442"/>
              <a:gd name="T88" fmla="*/ 0 w 1700"/>
              <a:gd name="T89" fmla="*/ 2147483647 h 1442"/>
              <a:gd name="T90" fmla="*/ 0 w 1700"/>
              <a:gd name="T91" fmla="*/ 2147483647 h 14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00" h="1442">
                <a:moveTo>
                  <a:pt x="0" y="1442"/>
                </a:moveTo>
                <a:lnTo>
                  <a:pt x="1700" y="1442"/>
                </a:lnTo>
                <a:lnTo>
                  <a:pt x="1700" y="1414"/>
                </a:lnTo>
                <a:lnTo>
                  <a:pt x="1700" y="1387"/>
                </a:lnTo>
                <a:lnTo>
                  <a:pt x="1698" y="1360"/>
                </a:lnTo>
                <a:lnTo>
                  <a:pt x="1697" y="1332"/>
                </a:lnTo>
                <a:lnTo>
                  <a:pt x="1695" y="1305"/>
                </a:lnTo>
                <a:lnTo>
                  <a:pt x="1692" y="1278"/>
                </a:lnTo>
                <a:lnTo>
                  <a:pt x="1689" y="1251"/>
                </a:lnTo>
                <a:lnTo>
                  <a:pt x="1686" y="1224"/>
                </a:lnTo>
                <a:lnTo>
                  <a:pt x="1683" y="1197"/>
                </a:lnTo>
                <a:lnTo>
                  <a:pt x="1679" y="1171"/>
                </a:lnTo>
                <a:lnTo>
                  <a:pt x="1674" y="1144"/>
                </a:lnTo>
                <a:lnTo>
                  <a:pt x="1669" y="1117"/>
                </a:lnTo>
                <a:lnTo>
                  <a:pt x="1664" y="1091"/>
                </a:lnTo>
                <a:lnTo>
                  <a:pt x="1658" y="1064"/>
                </a:lnTo>
                <a:lnTo>
                  <a:pt x="1652" y="1039"/>
                </a:lnTo>
                <a:lnTo>
                  <a:pt x="1646" y="1012"/>
                </a:lnTo>
                <a:lnTo>
                  <a:pt x="1638" y="986"/>
                </a:lnTo>
                <a:lnTo>
                  <a:pt x="1631" y="961"/>
                </a:lnTo>
                <a:lnTo>
                  <a:pt x="1615" y="910"/>
                </a:lnTo>
                <a:lnTo>
                  <a:pt x="1598" y="859"/>
                </a:lnTo>
                <a:lnTo>
                  <a:pt x="1578" y="810"/>
                </a:lnTo>
                <a:lnTo>
                  <a:pt x="1558" y="760"/>
                </a:lnTo>
                <a:lnTo>
                  <a:pt x="1536" y="712"/>
                </a:lnTo>
                <a:lnTo>
                  <a:pt x="1512" y="664"/>
                </a:lnTo>
                <a:lnTo>
                  <a:pt x="1487" y="617"/>
                </a:lnTo>
                <a:lnTo>
                  <a:pt x="1461" y="571"/>
                </a:lnTo>
                <a:lnTo>
                  <a:pt x="1433" y="526"/>
                </a:lnTo>
                <a:lnTo>
                  <a:pt x="1403" y="481"/>
                </a:lnTo>
                <a:lnTo>
                  <a:pt x="1373" y="438"/>
                </a:lnTo>
                <a:lnTo>
                  <a:pt x="1340" y="395"/>
                </a:lnTo>
                <a:lnTo>
                  <a:pt x="1307" y="354"/>
                </a:lnTo>
                <a:lnTo>
                  <a:pt x="1272" y="313"/>
                </a:lnTo>
                <a:lnTo>
                  <a:pt x="1236" y="273"/>
                </a:lnTo>
                <a:lnTo>
                  <a:pt x="1198" y="235"/>
                </a:lnTo>
                <a:lnTo>
                  <a:pt x="1159" y="198"/>
                </a:lnTo>
                <a:lnTo>
                  <a:pt x="1119" y="162"/>
                </a:lnTo>
                <a:lnTo>
                  <a:pt x="1078" y="127"/>
                </a:lnTo>
                <a:lnTo>
                  <a:pt x="1035" y="93"/>
                </a:lnTo>
                <a:lnTo>
                  <a:pt x="992" y="60"/>
                </a:lnTo>
                <a:lnTo>
                  <a:pt x="947" y="29"/>
                </a:lnTo>
                <a:lnTo>
                  <a:pt x="901" y="0"/>
                </a:lnTo>
                <a:lnTo>
                  <a:pt x="0" y="1442"/>
                </a:lnTo>
                <a:close/>
              </a:path>
            </a:pathLst>
          </a:custGeom>
          <a:solidFill>
            <a:schemeClr val="accent2"/>
          </a:solidFill>
          <a:ln w="25400">
            <a:solidFill>
              <a:srgbClr val="FF0000"/>
            </a:solidFill>
            <a:round/>
            <a:headEnd/>
            <a:tailEnd/>
          </a:ln>
        </p:spPr>
        <p:txBody>
          <a:bodyPr/>
          <a:lstStyle/>
          <a:p>
            <a:endParaRPr lang="en-US"/>
          </a:p>
        </p:txBody>
      </p:sp>
      <p:sp>
        <p:nvSpPr>
          <p:cNvPr id="2052" name="Freeform 33"/>
          <p:cNvSpPr>
            <a:spLocks/>
          </p:cNvSpPr>
          <p:nvPr>
            <p:custDataLst>
              <p:tags r:id="rId5"/>
            </p:custDataLst>
          </p:nvPr>
        </p:nvSpPr>
        <p:spPr bwMode="auto">
          <a:xfrm>
            <a:off x="4502150" y="1717675"/>
            <a:ext cx="2698750" cy="2289175"/>
          </a:xfrm>
          <a:custGeom>
            <a:avLst/>
            <a:gdLst>
              <a:gd name="T0" fmla="*/ 0 w 1700"/>
              <a:gd name="T1" fmla="*/ 2147483647 h 1442"/>
              <a:gd name="T2" fmla="*/ 2147483647 w 1700"/>
              <a:gd name="T3" fmla="*/ 2147483647 h 1442"/>
              <a:gd name="T4" fmla="*/ 2147483647 w 1700"/>
              <a:gd name="T5" fmla="*/ 2147483647 h 1442"/>
              <a:gd name="T6" fmla="*/ 2147483647 w 1700"/>
              <a:gd name="T7" fmla="*/ 2147483647 h 1442"/>
              <a:gd name="T8" fmla="*/ 2147483647 w 1700"/>
              <a:gd name="T9" fmla="*/ 2147483647 h 1442"/>
              <a:gd name="T10" fmla="*/ 2147483647 w 1700"/>
              <a:gd name="T11" fmla="*/ 2147483647 h 1442"/>
              <a:gd name="T12" fmla="*/ 2147483647 w 1700"/>
              <a:gd name="T13" fmla="*/ 2147483647 h 1442"/>
              <a:gd name="T14" fmla="*/ 2147483647 w 1700"/>
              <a:gd name="T15" fmla="*/ 2147483647 h 1442"/>
              <a:gd name="T16" fmla="*/ 2147483647 w 1700"/>
              <a:gd name="T17" fmla="*/ 2147483647 h 1442"/>
              <a:gd name="T18" fmla="*/ 2147483647 w 1700"/>
              <a:gd name="T19" fmla="*/ 2147483647 h 1442"/>
              <a:gd name="T20" fmla="*/ 2147483647 w 1700"/>
              <a:gd name="T21" fmla="*/ 2147483647 h 1442"/>
              <a:gd name="T22" fmla="*/ 2147483647 w 1700"/>
              <a:gd name="T23" fmla="*/ 2147483647 h 1442"/>
              <a:gd name="T24" fmla="*/ 2147483647 w 1700"/>
              <a:gd name="T25" fmla="*/ 2147483647 h 1442"/>
              <a:gd name="T26" fmla="*/ 2147483647 w 1700"/>
              <a:gd name="T27" fmla="*/ 2147483647 h 1442"/>
              <a:gd name="T28" fmla="*/ 2147483647 w 1700"/>
              <a:gd name="T29" fmla="*/ 2147483647 h 1442"/>
              <a:gd name="T30" fmla="*/ 2147483647 w 1700"/>
              <a:gd name="T31" fmla="*/ 2147483647 h 1442"/>
              <a:gd name="T32" fmla="*/ 2147483647 w 1700"/>
              <a:gd name="T33" fmla="*/ 2147483647 h 1442"/>
              <a:gd name="T34" fmla="*/ 2147483647 w 1700"/>
              <a:gd name="T35" fmla="*/ 2147483647 h 1442"/>
              <a:gd name="T36" fmla="*/ 2147483647 w 1700"/>
              <a:gd name="T37" fmla="*/ 2147483647 h 1442"/>
              <a:gd name="T38" fmla="*/ 2147483647 w 1700"/>
              <a:gd name="T39" fmla="*/ 2147483647 h 1442"/>
              <a:gd name="T40" fmla="*/ 2147483647 w 1700"/>
              <a:gd name="T41" fmla="*/ 2147483647 h 1442"/>
              <a:gd name="T42" fmla="*/ 2147483647 w 1700"/>
              <a:gd name="T43" fmla="*/ 2147483647 h 1442"/>
              <a:gd name="T44" fmla="*/ 2147483647 w 1700"/>
              <a:gd name="T45" fmla="*/ 2041326563 h 1442"/>
              <a:gd name="T46" fmla="*/ 2147483647 w 1700"/>
              <a:gd name="T47" fmla="*/ 1915318750 h 1442"/>
              <a:gd name="T48" fmla="*/ 2147483647 w 1700"/>
              <a:gd name="T49" fmla="*/ 1794351250 h 1442"/>
              <a:gd name="T50" fmla="*/ 2147483647 w 1700"/>
              <a:gd name="T51" fmla="*/ 1673383750 h 1442"/>
              <a:gd name="T52" fmla="*/ 2147483647 w 1700"/>
              <a:gd name="T53" fmla="*/ 1554937200 h 1442"/>
              <a:gd name="T54" fmla="*/ 2147483647 w 1700"/>
              <a:gd name="T55" fmla="*/ 1439010013 h 1442"/>
              <a:gd name="T56" fmla="*/ 2147483647 w 1700"/>
              <a:gd name="T57" fmla="*/ 1325602188 h 1442"/>
              <a:gd name="T58" fmla="*/ 2147483647 w 1700"/>
              <a:gd name="T59" fmla="*/ 1212195950 h 1442"/>
              <a:gd name="T60" fmla="*/ 2147483647 w 1700"/>
              <a:gd name="T61" fmla="*/ 1103828438 h 1442"/>
              <a:gd name="T62" fmla="*/ 2147483647 w 1700"/>
              <a:gd name="T63" fmla="*/ 995462513 h 1442"/>
              <a:gd name="T64" fmla="*/ 2147483647 w 1700"/>
              <a:gd name="T65" fmla="*/ 892135313 h 1442"/>
              <a:gd name="T66" fmla="*/ 2147483647 w 1700"/>
              <a:gd name="T67" fmla="*/ 788809700 h 1442"/>
              <a:gd name="T68" fmla="*/ 2147483647 w 1700"/>
              <a:gd name="T69" fmla="*/ 688003450 h 1442"/>
              <a:gd name="T70" fmla="*/ 2147483647 w 1700"/>
              <a:gd name="T71" fmla="*/ 592237513 h 1442"/>
              <a:gd name="T72" fmla="*/ 2147483647 w 1700"/>
              <a:gd name="T73" fmla="*/ 498990938 h 1442"/>
              <a:gd name="T74" fmla="*/ 2147483647 w 1700"/>
              <a:gd name="T75" fmla="*/ 408265313 h 1442"/>
              <a:gd name="T76" fmla="*/ 2147483647 w 1700"/>
              <a:gd name="T77" fmla="*/ 320060638 h 1442"/>
              <a:gd name="T78" fmla="*/ 2147483647 w 1700"/>
              <a:gd name="T79" fmla="*/ 234375325 h 1442"/>
              <a:gd name="T80" fmla="*/ 2147483647 w 1700"/>
              <a:gd name="T81" fmla="*/ 151209375 h 1442"/>
              <a:gd name="T82" fmla="*/ 2147483647 w 1700"/>
              <a:gd name="T83" fmla="*/ 73085325 h 1442"/>
              <a:gd name="T84" fmla="*/ 2147483647 w 1700"/>
              <a:gd name="T85" fmla="*/ 0 h 1442"/>
              <a:gd name="T86" fmla="*/ 2147483647 w 1700"/>
              <a:gd name="T87" fmla="*/ 0 h 1442"/>
              <a:gd name="T88" fmla="*/ 0 w 1700"/>
              <a:gd name="T89" fmla="*/ 2147483647 h 1442"/>
              <a:gd name="T90" fmla="*/ 0 w 1700"/>
              <a:gd name="T91" fmla="*/ 2147483647 h 14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00" h="1442">
                <a:moveTo>
                  <a:pt x="0" y="1442"/>
                </a:moveTo>
                <a:lnTo>
                  <a:pt x="1700" y="1442"/>
                </a:lnTo>
                <a:lnTo>
                  <a:pt x="1700" y="1414"/>
                </a:lnTo>
                <a:lnTo>
                  <a:pt x="1700" y="1387"/>
                </a:lnTo>
                <a:lnTo>
                  <a:pt x="1698" y="1360"/>
                </a:lnTo>
                <a:lnTo>
                  <a:pt x="1697" y="1332"/>
                </a:lnTo>
                <a:lnTo>
                  <a:pt x="1695" y="1305"/>
                </a:lnTo>
                <a:lnTo>
                  <a:pt x="1692" y="1278"/>
                </a:lnTo>
                <a:lnTo>
                  <a:pt x="1689" y="1251"/>
                </a:lnTo>
                <a:lnTo>
                  <a:pt x="1686" y="1224"/>
                </a:lnTo>
                <a:lnTo>
                  <a:pt x="1683" y="1197"/>
                </a:lnTo>
                <a:lnTo>
                  <a:pt x="1679" y="1171"/>
                </a:lnTo>
                <a:lnTo>
                  <a:pt x="1674" y="1144"/>
                </a:lnTo>
                <a:lnTo>
                  <a:pt x="1669" y="1117"/>
                </a:lnTo>
                <a:lnTo>
                  <a:pt x="1664" y="1091"/>
                </a:lnTo>
                <a:lnTo>
                  <a:pt x="1658" y="1064"/>
                </a:lnTo>
                <a:lnTo>
                  <a:pt x="1652" y="1039"/>
                </a:lnTo>
                <a:lnTo>
                  <a:pt x="1646" y="1012"/>
                </a:lnTo>
                <a:lnTo>
                  <a:pt x="1638" y="986"/>
                </a:lnTo>
                <a:lnTo>
                  <a:pt x="1631" y="961"/>
                </a:lnTo>
                <a:lnTo>
                  <a:pt x="1615" y="910"/>
                </a:lnTo>
                <a:lnTo>
                  <a:pt x="1598" y="859"/>
                </a:lnTo>
                <a:lnTo>
                  <a:pt x="1578" y="810"/>
                </a:lnTo>
                <a:lnTo>
                  <a:pt x="1558" y="760"/>
                </a:lnTo>
                <a:lnTo>
                  <a:pt x="1536" y="712"/>
                </a:lnTo>
                <a:lnTo>
                  <a:pt x="1512" y="664"/>
                </a:lnTo>
                <a:lnTo>
                  <a:pt x="1487" y="617"/>
                </a:lnTo>
                <a:lnTo>
                  <a:pt x="1461" y="571"/>
                </a:lnTo>
                <a:lnTo>
                  <a:pt x="1433" y="526"/>
                </a:lnTo>
                <a:lnTo>
                  <a:pt x="1403" y="481"/>
                </a:lnTo>
                <a:lnTo>
                  <a:pt x="1373" y="438"/>
                </a:lnTo>
                <a:lnTo>
                  <a:pt x="1340" y="395"/>
                </a:lnTo>
                <a:lnTo>
                  <a:pt x="1307" y="354"/>
                </a:lnTo>
                <a:lnTo>
                  <a:pt x="1272" y="313"/>
                </a:lnTo>
                <a:lnTo>
                  <a:pt x="1236" y="273"/>
                </a:lnTo>
                <a:lnTo>
                  <a:pt x="1198" y="235"/>
                </a:lnTo>
                <a:lnTo>
                  <a:pt x="1159" y="198"/>
                </a:lnTo>
                <a:lnTo>
                  <a:pt x="1119" y="162"/>
                </a:lnTo>
                <a:lnTo>
                  <a:pt x="1078" y="127"/>
                </a:lnTo>
                <a:lnTo>
                  <a:pt x="1035" y="93"/>
                </a:lnTo>
                <a:lnTo>
                  <a:pt x="992" y="60"/>
                </a:lnTo>
                <a:lnTo>
                  <a:pt x="947" y="29"/>
                </a:lnTo>
                <a:lnTo>
                  <a:pt x="901" y="0"/>
                </a:lnTo>
                <a:lnTo>
                  <a:pt x="0" y="1442"/>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2" name="Freeform 34"/>
          <p:cNvSpPr>
            <a:spLocks/>
          </p:cNvSpPr>
          <p:nvPr>
            <p:custDataLst>
              <p:tags r:id="rId6"/>
            </p:custDataLst>
          </p:nvPr>
        </p:nvSpPr>
        <p:spPr bwMode="auto">
          <a:xfrm>
            <a:off x="3317875" y="1306513"/>
            <a:ext cx="2614613" cy="2700337"/>
          </a:xfrm>
          <a:custGeom>
            <a:avLst/>
            <a:gdLst>
              <a:gd name="T0" fmla="*/ 2147483647 w 1647"/>
              <a:gd name="T1" fmla="*/ 652719554 h 1701"/>
              <a:gd name="T2" fmla="*/ 2147483647 w 1647"/>
              <a:gd name="T3" fmla="*/ 614918011 h 1701"/>
              <a:gd name="T4" fmla="*/ 2147483647 w 1647"/>
              <a:gd name="T5" fmla="*/ 546873011 h 1701"/>
              <a:gd name="T6" fmla="*/ 2147483647 w 1647"/>
              <a:gd name="T7" fmla="*/ 481348961 h 1701"/>
              <a:gd name="T8" fmla="*/ 2147483647 w 1647"/>
              <a:gd name="T9" fmla="*/ 418345860 h 1701"/>
              <a:gd name="T10" fmla="*/ 2147483647 w 1647"/>
              <a:gd name="T11" fmla="*/ 362902433 h 1701"/>
              <a:gd name="T12" fmla="*/ 2147483647 w 1647"/>
              <a:gd name="T13" fmla="*/ 309978368 h 1701"/>
              <a:gd name="T14" fmla="*/ 2147483647 w 1647"/>
              <a:gd name="T15" fmla="*/ 262096201 h 1701"/>
              <a:gd name="T16" fmla="*/ 2147483647 w 1647"/>
              <a:gd name="T17" fmla="*/ 216733397 h 1701"/>
              <a:gd name="T18" fmla="*/ 2147483647 w 1647"/>
              <a:gd name="T19" fmla="*/ 176410905 h 1701"/>
              <a:gd name="T20" fmla="*/ 2147483647 w 1647"/>
              <a:gd name="T21" fmla="*/ 138607774 h 1701"/>
              <a:gd name="T22" fmla="*/ 2147483647 w 1647"/>
              <a:gd name="T23" fmla="*/ 108365905 h 1701"/>
              <a:gd name="T24" fmla="*/ 2147483647 w 1647"/>
              <a:gd name="T25" fmla="*/ 80644985 h 1701"/>
              <a:gd name="T26" fmla="*/ 2147483647 w 1647"/>
              <a:gd name="T27" fmla="*/ 55443427 h 1701"/>
              <a:gd name="T28" fmla="*/ 2147483647 w 1647"/>
              <a:gd name="T29" fmla="*/ 35282181 h 1701"/>
              <a:gd name="T30" fmla="*/ 2147483647 w 1647"/>
              <a:gd name="T31" fmla="*/ 20161246 h 1701"/>
              <a:gd name="T32" fmla="*/ 2147483647 w 1647"/>
              <a:gd name="T33" fmla="*/ 10080623 h 1701"/>
              <a:gd name="T34" fmla="*/ 2036286639 w 1647"/>
              <a:gd name="T35" fmla="*/ 2519362 h 1701"/>
              <a:gd name="T36" fmla="*/ 1902719126 w 1647"/>
              <a:gd name="T37" fmla="*/ 0 h 1701"/>
              <a:gd name="T38" fmla="*/ 1766630663 w 1647"/>
              <a:gd name="T39" fmla="*/ 2519362 h 1701"/>
              <a:gd name="T40" fmla="*/ 1633061562 w 1647"/>
              <a:gd name="T41" fmla="*/ 7559674 h 1701"/>
              <a:gd name="T42" fmla="*/ 1499494049 w 1647"/>
              <a:gd name="T43" fmla="*/ 17640297 h 1701"/>
              <a:gd name="T44" fmla="*/ 1365924949 w 1647"/>
              <a:gd name="T45" fmla="*/ 30241869 h 1701"/>
              <a:gd name="T46" fmla="*/ 1232357436 w 1647"/>
              <a:gd name="T47" fmla="*/ 47882166 h 1701"/>
              <a:gd name="T48" fmla="*/ 1098788335 w 1647"/>
              <a:gd name="T49" fmla="*/ 70564362 h 1701"/>
              <a:gd name="T50" fmla="*/ 965220822 w 1647"/>
              <a:gd name="T51" fmla="*/ 98285282 h 1701"/>
              <a:gd name="T52" fmla="*/ 834172672 w 1647"/>
              <a:gd name="T53" fmla="*/ 128527151 h 1701"/>
              <a:gd name="T54" fmla="*/ 703124522 w 1647"/>
              <a:gd name="T55" fmla="*/ 163809332 h 1701"/>
              <a:gd name="T56" fmla="*/ 574595735 w 1647"/>
              <a:gd name="T57" fmla="*/ 204131825 h 1701"/>
              <a:gd name="T58" fmla="*/ 443547585 w 1647"/>
              <a:gd name="T59" fmla="*/ 246975267 h 1701"/>
              <a:gd name="T60" fmla="*/ 317539748 w 1647"/>
              <a:gd name="T61" fmla="*/ 294857433 h 1701"/>
              <a:gd name="T62" fmla="*/ 189012549 w 1647"/>
              <a:gd name="T63" fmla="*/ 347781498 h 1701"/>
              <a:gd name="T64" fmla="*/ 63004712 w 1647"/>
              <a:gd name="T65" fmla="*/ 403224925 h 1701"/>
              <a:gd name="T66" fmla="*/ 0 w 1647"/>
              <a:gd name="T67" fmla="*/ 433466795 h 1701"/>
              <a:gd name="T68" fmla="*/ 1880036922 w 1647"/>
              <a:gd name="T69" fmla="*/ 2147483647 h 17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47" h="1701">
                <a:moveTo>
                  <a:pt x="746" y="1701"/>
                </a:moveTo>
                <a:lnTo>
                  <a:pt x="1647" y="259"/>
                </a:lnTo>
                <a:lnTo>
                  <a:pt x="1624" y="244"/>
                </a:lnTo>
                <a:lnTo>
                  <a:pt x="1600" y="230"/>
                </a:lnTo>
                <a:lnTo>
                  <a:pt x="1576" y="217"/>
                </a:lnTo>
                <a:lnTo>
                  <a:pt x="1552" y="203"/>
                </a:lnTo>
                <a:lnTo>
                  <a:pt x="1528" y="191"/>
                </a:lnTo>
                <a:lnTo>
                  <a:pt x="1504" y="178"/>
                </a:lnTo>
                <a:lnTo>
                  <a:pt x="1480" y="166"/>
                </a:lnTo>
                <a:lnTo>
                  <a:pt x="1455" y="155"/>
                </a:lnTo>
                <a:lnTo>
                  <a:pt x="1430" y="144"/>
                </a:lnTo>
                <a:lnTo>
                  <a:pt x="1405" y="133"/>
                </a:lnTo>
                <a:lnTo>
                  <a:pt x="1381" y="123"/>
                </a:lnTo>
                <a:lnTo>
                  <a:pt x="1355" y="113"/>
                </a:lnTo>
                <a:lnTo>
                  <a:pt x="1330" y="104"/>
                </a:lnTo>
                <a:lnTo>
                  <a:pt x="1305" y="95"/>
                </a:lnTo>
                <a:lnTo>
                  <a:pt x="1279" y="86"/>
                </a:lnTo>
                <a:lnTo>
                  <a:pt x="1254" y="77"/>
                </a:lnTo>
                <a:lnTo>
                  <a:pt x="1228" y="70"/>
                </a:lnTo>
                <a:lnTo>
                  <a:pt x="1202" y="62"/>
                </a:lnTo>
                <a:lnTo>
                  <a:pt x="1177" y="55"/>
                </a:lnTo>
                <a:lnTo>
                  <a:pt x="1151" y="49"/>
                </a:lnTo>
                <a:lnTo>
                  <a:pt x="1124" y="43"/>
                </a:lnTo>
                <a:lnTo>
                  <a:pt x="1099" y="37"/>
                </a:lnTo>
                <a:lnTo>
                  <a:pt x="1072" y="32"/>
                </a:lnTo>
                <a:lnTo>
                  <a:pt x="1046" y="27"/>
                </a:lnTo>
                <a:lnTo>
                  <a:pt x="1020" y="22"/>
                </a:lnTo>
                <a:lnTo>
                  <a:pt x="994" y="18"/>
                </a:lnTo>
                <a:lnTo>
                  <a:pt x="967" y="14"/>
                </a:lnTo>
                <a:lnTo>
                  <a:pt x="941" y="11"/>
                </a:lnTo>
                <a:lnTo>
                  <a:pt x="914" y="8"/>
                </a:lnTo>
                <a:lnTo>
                  <a:pt x="888" y="6"/>
                </a:lnTo>
                <a:lnTo>
                  <a:pt x="861" y="4"/>
                </a:lnTo>
                <a:lnTo>
                  <a:pt x="835" y="2"/>
                </a:lnTo>
                <a:lnTo>
                  <a:pt x="808" y="1"/>
                </a:lnTo>
                <a:lnTo>
                  <a:pt x="781" y="1"/>
                </a:lnTo>
                <a:lnTo>
                  <a:pt x="755" y="0"/>
                </a:lnTo>
                <a:lnTo>
                  <a:pt x="728" y="0"/>
                </a:lnTo>
                <a:lnTo>
                  <a:pt x="701" y="1"/>
                </a:lnTo>
                <a:lnTo>
                  <a:pt x="675" y="1"/>
                </a:lnTo>
                <a:lnTo>
                  <a:pt x="648" y="3"/>
                </a:lnTo>
                <a:lnTo>
                  <a:pt x="622" y="4"/>
                </a:lnTo>
                <a:lnTo>
                  <a:pt x="595" y="7"/>
                </a:lnTo>
                <a:lnTo>
                  <a:pt x="568" y="9"/>
                </a:lnTo>
                <a:lnTo>
                  <a:pt x="542" y="12"/>
                </a:lnTo>
                <a:lnTo>
                  <a:pt x="515" y="16"/>
                </a:lnTo>
                <a:lnTo>
                  <a:pt x="489" y="19"/>
                </a:lnTo>
                <a:lnTo>
                  <a:pt x="463" y="23"/>
                </a:lnTo>
                <a:lnTo>
                  <a:pt x="436" y="28"/>
                </a:lnTo>
                <a:lnTo>
                  <a:pt x="410" y="34"/>
                </a:lnTo>
                <a:lnTo>
                  <a:pt x="383" y="39"/>
                </a:lnTo>
                <a:lnTo>
                  <a:pt x="357" y="45"/>
                </a:lnTo>
                <a:lnTo>
                  <a:pt x="331" y="51"/>
                </a:lnTo>
                <a:lnTo>
                  <a:pt x="305" y="58"/>
                </a:lnTo>
                <a:lnTo>
                  <a:pt x="279" y="65"/>
                </a:lnTo>
                <a:lnTo>
                  <a:pt x="253" y="73"/>
                </a:lnTo>
                <a:lnTo>
                  <a:pt x="228" y="81"/>
                </a:lnTo>
                <a:lnTo>
                  <a:pt x="202" y="89"/>
                </a:lnTo>
                <a:lnTo>
                  <a:pt x="176" y="98"/>
                </a:lnTo>
                <a:lnTo>
                  <a:pt x="151" y="107"/>
                </a:lnTo>
                <a:lnTo>
                  <a:pt x="126" y="117"/>
                </a:lnTo>
                <a:lnTo>
                  <a:pt x="100" y="127"/>
                </a:lnTo>
                <a:lnTo>
                  <a:pt x="75" y="138"/>
                </a:lnTo>
                <a:lnTo>
                  <a:pt x="50" y="149"/>
                </a:lnTo>
                <a:lnTo>
                  <a:pt x="25" y="160"/>
                </a:lnTo>
                <a:lnTo>
                  <a:pt x="0" y="172"/>
                </a:lnTo>
                <a:lnTo>
                  <a:pt x="746" y="1701"/>
                </a:lnTo>
                <a:close/>
              </a:path>
            </a:pathLst>
          </a:custGeom>
          <a:solidFill>
            <a:schemeClr val="accent2"/>
          </a:solidFill>
          <a:ln w="25400">
            <a:solidFill>
              <a:srgbClr val="FF0000"/>
            </a:solidFill>
            <a:round/>
            <a:headEnd/>
            <a:tailEnd/>
          </a:ln>
        </p:spPr>
        <p:txBody>
          <a:bodyPr/>
          <a:lstStyle/>
          <a:p>
            <a:endParaRPr lang="en-US"/>
          </a:p>
        </p:txBody>
      </p:sp>
      <p:sp>
        <p:nvSpPr>
          <p:cNvPr id="2084" name="Freeform 36"/>
          <p:cNvSpPr>
            <a:spLocks/>
          </p:cNvSpPr>
          <p:nvPr>
            <p:custDataLst>
              <p:tags r:id="rId7"/>
            </p:custDataLst>
          </p:nvPr>
        </p:nvSpPr>
        <p:spPr bwMode="auto">
          <a:xfrm>
            <a:off x="1816100" y="1579563"/>
            <a:ext cx="2686050" cy="2427287"/>
          </a:xfrm>
          <a:custGeom>
            <a:avLst/>
            <a:gdLst>
              <a:gd name="T0" fmla="*/ 2147483647 w 1692"/>
              <a:gd name="T1" fmla="*/ 2147483647 h 1529"/>
              <a:gd name="T2" fmla="*/ 2147483647 w 1692"/>
              <a:gd name="T3" fmla="*/ 0 h 1529"/>
              <a:gd name="T4" fmla="*/ 2147483647 w 1692"/>
              <a:gd name="T5" fmla="*/ 63003100 h 1529"/>
              <a:gd name="T6" fmla="*/ 2142132813 w 1692"/>
              <a:gd name="T7" fmla="*/ 128527149 h 1529"/>
              <a:gd name="T8" fmla="*/ 2021165313 w 1692"/>
              <a:gd name="T9" fmla="*/ 199091509 h 1529"/>
              <a:gd name="T10" fmla="*/ 1907759075 w 1692"/>
              <a:gd name="T11" fmla="*/ 272176819 h 1529"/>
              <a:gd name="T12" fmla="*/ 1794351250 w 1692"/>
              <a:gd name="T13" fmla="*/ 347781491 h 1529"/>
              <a:gd name="T14" fmla="*/ 1683464375 w 1692"/>
              <a:gd name="T15" fmla="*/ 428426474 h 1529"/>
              <a:gd name="T16" fmla="*/ 1577617813 w 1692"/>
              <a:gd name="T17" fmla="*/ 511590820 h 1529"/>
              <a:gd name="T18" fmla="*/ 1471771250 w 1692"/>
              <a:gd name="T19" fmla="*/ 599797064 h 1529"/>
              <a:gd name="T20" fmla="*/ 1370965000 w 1692"/>
              <a:gd name="T21" fmla="*/ 688001721 h 1529"/>
              <a:gd name="T22" fmla="*/ 1275199063 w 1692"/>
              <a:gd name="T23" fmla="*/ 781248277 h 1529"/>
              <a:gd name="T24" fmla="*/ 1179433125 w 1692"/>
              <a:gd name="T25" fmla="*/ 877014194 h 1529"/>
              <a:gd name="T26" fmla="*/ 1086188138 w 1692"/>
              <a:gd name="T27" fmla="*/ 975299474 h 1529"/>
              <a:gd name="T28" fmla="*/ 997981875 w 1692"/>
              <a:gd name="T29" fmla="*/ 1076105703 h 1529"/>
              <a:gd name="T30" fmla="*/ 912296563 w 1692"/>
              <a:gd name="T31" fmla="*/ 1179432882 h 1529"/>
              <a:gd name="T32" fmla="*/ 831651563 w 1692"/>
              <a:gd name="T33" fmla="*/ 1285279423 h 1529"/>
              <a:gd name="T34" fmla="*/ 753527513 w 1692"/>
              <a:gd name="T35" fmla="*/ 1393645325 h 1529"/>
              <a:gd name="T36" fmla="*/ 677922825 w 1692"/>
              <a:gd name="T37" fmla="*/ 1504532178 h 1529"/>
              <a:gd name="T38" fmla="*/ 604837500 w 1692"/>
              <a:gd name="T39" fmla="*/ 1617939979 h 1529"/>
              <a:gd name="T40" fmla="*/ 536794075 w 1692"/>
              <a:gd name="T41" fmla="*/ 1733867143 h 1529"/>
              <a:gd name="T42" fmla="*/ 471270013 w 1692"/>
              <a:gd name="T43" fmla="*/ 1852313668 h 1529"/>
              <a:gd name="T44" fmla="*/ 410786263 w 1692"/>
              <a:gd name="T45" fmla="*/ 1973281144 h 1529"/>
              <a:gd name="T46" fmla="*/ 352821875 w 1692"/>
              <a:gd name="T47" fmla="*/ 2094248619 h 1529"/>
              <a:gd name="T48" fmla="*/ 299899388 w 1692"/>
              <a:gd name="T49" fmla="*/ 2147483647 h 1529"/>
              <a:gd name="T50" fmla="*/ 252015625 w 1692"/>
              <a:gd name="T51" fmla="*/ 2147483647 h 1529"/>
              <a:gd name="T52" fmla="*/ 206652813 w 1692"/>
              <a:gd name="T53" fmla="*/ 2147483647 h 1529"/>
              <a:gd name="T54" fmla="*/ 163810950 w 1692"/>
              <a:gd name="T55" fmla="*/ 2147483647 h 1529"/>
              <a:gd name="T56" fmla="*/ 146169063 w 1692"/>
              <a:gd name="T57" fmla="*/ 2147483647 h 1529"/>
              <a:gd name="T58" fmla="*/ 126007813 w 1692"/>
              <a:gd name="T59" fmla="*/ 2147483647 h 1529"/>
              <a:gd name="T60" fmla="*/ 108367513 w 1692"/>
              <a:gd name="T61" fmla="*/ 2147483647 h 1529"/>
              <a:gd name="T62" fmla="*/ 93246575 w 1692"/>
              <a:gd name="T63" fmla="*/ 2147483647 h 1529"/>
              <a:gd name="T64" fmla="*/ 78125638 w 1692"/>
              <a:gd name="T65" fmla="*/ 2147483647 h 1529"/>
              <a:gd name="T66" fmla="*/ 63004700 w 1692"/>
              <a:gd name="T67" fmla="*/ 2147483647 h 1529"/>
              <a:gd name="T68" fmla="*/ 50403125 w 1692"/>
              <a:gd name="T69" fmla="*/ 2147483647 h 1529"/>
              <a:gd name="T70" fmla="*/ 37803138 w 1692"/>
              <a:gd name="T71" fmla="*/ 2147483647 h 1529"/>
              <a:gd name="T72" fmla="*/ 27722513 w 1692"/>
              <a:gd name="T73" fmla="*/ 2147483647 h 1529"/>
              <a:gd name="T74" fmla="*/ 17641888 w 1692"/>
              <a:gd name="T75" fmla="*/ 2147483647 h 1529"/>
              <a:gd name="T76" fmla="*/ 10080625 w 1692"/>
              <a:gd name="T77" fmla="*/ 2147483647 h 1529"/>
              <a:gd name="T78" fmla="*/ 0 w 1692"/>
              <a:gd name="T79" fmla="*/ 2147483647 h 1529"/>
              <a:gd name="T80" fmla="*/ 0 w 1692"/>
              <a:gd name="T81" fmla="*/ 2147483647 h 1529"/>
              <a:gd name="T82" fmla="*/ 2147483647 w 1692"/>
              <a:gd name="T83" fmla="*/ 2147483647 h 1529"/>
              <a:gd name="T84" fmla="*/ 2147483647 w 1692"/>
              <a:gd name="T85" fmla="*/ 2147483647 h 15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92" h="1529">
                <a:moveTo>
                  <a:pt x="1692" y="1529"/>
                </a:moveTo>
                <a:lnTo>
                  <a:pt x="946" y="0"/>
                </a:lnTo>
                <a:lnTo>
                  <a:pt x="897" y="25"/>
                </a:lnTo>
                <a:lnTo>
                  <a:pt x="850" y="51"/>
                </a:lnTo>
                <a:lnTo>
                  <a:pt x="802" y="79"/>
                </a:lnTo>
                <a:lnTo>
                  <a:pt x="757" y="108"/>
                </a:lnTo>
                <a:lnTo>
                  <a:pt x="712" y="138"/>
                </a:lnTo>
                <a:lnTo>
                  <a:pt x="668" y="170"/>
                </a:lnTo>
                <a:lnTo>
                  <a:pt x="626" y="203"/>
                </a:lnTo>
                <a:lnTo>
                  <a:pt x="584" y="238"/>
                </a:lnTo>
                <a:lnTo>
                  <a:pt x="544" y="273"/>
                </a:lnTo>
                <a:lnTo>
                  <a:pt x="506" y="310"/>
                </a:lnTo>
                <a:lnTo>
                  <a:pt x="468" y="348"/>
                </a:lnTo>
                <a:lnTo>
                  <a:pt x="431" y="387"/>
                </a:lnTo>
                <a:lnTo>
                  <a:pt x="396" y="427"/>
                </a:lnTo>
                <a:lnTo>
                  <a:pt x="362" y="468"/>
                </a:lnTo>
                <a:lnTo>
                  <a:pt x="330" y="510"/>
                </a:lnTo>
                <a:lnTo>
                  <a:pt x="299" y="553"/>
                </a:lnTo>
                <a:lnTo>
                  <a:pt x="269" y="597"/>
                </a:lnTo>
                <a:lnTo>
                  <a:pt x="240" y="642"/>
                </a:lnTo>
                <a:lnTo>
                  <a:pt x="213" y="688"/>
                </a:lnTo>
                <a:lnTo>
                  <a:pt x="187" y="735"/>
                </a:lnTo>
                <a:lnTo>
                  <a:pt x="163" y="783"/>
                </a:lnTo>
                <a:lnTo>
                  <a:pt x="140" y="831"/>
                </a:lnTo>
                <a:lnTo>
                  <a:pt x="119" y="880"/>
                </a:lnTo>
                <a:lnTo>
                  <a:pt x="100" y="930"/>
                </a:lnTo>
                <a:lnTo>
                  <a:pt x="82" y="981"/>
                </a:lnTo>
                <a:lnTo>
                  <a:pt x="65" y="1032"/>
                </a:lnTo>
                <a:lnTo>
                  <a:pt x="58" y="1057"/>
                </a:lnTo>
                <a:lnTo>
                  <a:pt x="50" y="1084"/>
                </a:lnTo>
                <a:lnTo>
                  <a:pt x="43" y="1109"/>
                </a:lnTo>
                <a:lnTo>
                  <a:pt x="37" y="1136"/>
                </a:lnTo>
                <a:lnTo>
                  <a:pt x="31" y="1162"/>
                </a:lnTo>
                <a:lnTo>
                  <a:pt x="25" y="1189"/>
                </a:lnTo>
                <a:lnTo>
                  <a:pt x="20" y="1216"/>
                </a:lnTo>
                <a:lnTo>
                  <a:pt x="15" y="1242"/>
                </a:lnTo>
                <a:lnTo>
                  <a:pt x="11" y="1269"/>
                </a:lnTo>
                <a:lnTo>
                  <a:pt x="7" y="1296"/>
                </a:lnTo>
                <a:lnTo>
                  <a:pt x="4" y="1324"/>
                </a:lnTo>
                <a:lnTo>
                  <a:pt x="0" y="1351"/>
                </a:lnTo>
                <a:lnTo>
                  <a:pt x="1692" y="1529"/>
                </a:lnTo>
                <a:close/>
              </a:path>
            </a:pathLst>
          </a:custGeom>
          <a:solidFill>
            <a:schemeClr val="accent2"/>
          </a:solidFill>
          <a:ln w="25400">
            <a:solidFill>
              <a:srgbClr val="FF0000"/>
            </a:solidFill>
            <a:round/>
            <a:headEnd/>
            <a:tailEnd/>
          </a:ln>
        </p:spPr>
        <p:txBody>
          <a:bodyPr/>
          <a:lstStyle/>
          <a:p>
            <a:endParaRPr lang="en-US"/>
          </a:p>
        </p:txBody>
      </p:sp>
      <p:sp>
        <p:nvSpPr>
          <p:cNvPr id="2086" name="Freeform 38"/>
          <p:cNvSpPr>
            <a:spLocks/>
          </p:cNvSpPr>
          <p:nvPr>
            <p:custDataLst>
              <p:tags r:id="rId8"/>
            </p:custDataLst>
          </p:nvPr>
        </p:nvSpPr>
        <p:spPr bwMode="auto">
          <a:xfrm>
            <a:off x="1801813" y="3724275"/>
            <a:ext cx="2700337" cy="2190750"/>
          </a:xfrm>
          <a:custGeom>
            <a:avLst/>
            <a:gdLst>
              <a:gd name="T0" fmla="*/ 2147483647 w 1701"/>
              <a:gd name="T1" fmla="*/ 448587813 h 1380"/>
              <a:gd name="T2" fmla="*/ 25201558 w 1701"/>
              <a:gd name="T3" fmla="*/ 0 h 1380"/>
              <a:gd name="T4" fmla="*/ 12599985 w 1701"/>
              <a:gd name="T5" fmla="*/ 120967500 h 1380"/>
              <a:gd name="T6" fmla="*/ 5040312 w 1701"/>
              <a:gd name="T7" fmla="*/ 241935000 h 1380"/>
              <a:gd name="T8" fmla="*/ 2519362 w 1701"/>
              <a:gd name="T9" fmla="*/ 360383138 h 1380"/>
              <a:gd name="T10" fmla="*/ 0 w 1701"/>
              <a:gd name="T11" fmla="*/ 481350638 h 1380"/>
              <a:gd name="T12" fmla="*/ 2519362 w 1701"/>
              <a:gd name="T13" fmla="*/ 599797188 h 1380"/>
              <a:gd name="T14" fmla="*/ 10080623 w 1701"/>
              <a:gd name="T15" fmla="*/ 720764688 h 1380"/>
              <a:gd name="T16" fmla="*/ 17640297 w 1701"/>
              <a:gd name="T17" fmla="*/ 839212825 h 1380"/>
              <a:gd name="T18" fmla="*/ 30241869 w 1701"/>
              <a:gd name="T19" fmla="*/ 957659375 h 1380"/>
              <a:gd name="T20" fmla="*/ 45362804 w 1701"/>
              <a:gd name="T21" fmla="*/ 1073586563 h 1380"/>
              <a:gd name="T22" fmla="*/ 65524050 w 1701"/>
              <a:gd name="T23" fmla="*/ 1192034700 h 1380"/>
              <a:gd name="T24" fmla="*/ 88204659 w 1701"/>
              <a:gd name="T25" fmla="*/ 1307961888 h 1380"/>
              <a:gd name="T26" fmla="*/ 113406217 w 1701"/>
              <a:gd name="T27" fmla="*/ 1423889075 h 1380"/>
              <a:gd name="T28" fmla="*/ 141128724 w 1701"/>
              <a:gd name="T29" fmla="*/ 1539816263 h 1380"/>
              <a:gd name="T30" fmla="*/ 171370593 w 1701"/>
              <a:gd name="T31" fmla="*/ 1653222500 h 1380"/>
              <a:gd name="T32" fmla="*/ 206652774 w 1701"/>
              <a:gd name="T33" fmla="*/ 1766630325 h 1380"/>
              <a:gd name="T34" fmla="*/ 246975267 w 1701"/>
              <a:gd name="T35" fmla="*/ 1877517200 h 1380"/>
              <a:gd name="T36" fmla="*/ 287297759 w 1701"/>
              <a:gd name="T37" fmla="*/ 1988404075 h 1380"/>
              <a:gd name="T38" fmla="*/ 330139614 w 1701"/>
              <a:gd name="T39" fmla="*/ 2099290950 h 1380"/>
              <a:gd name="T40" fmla="*/ 378023368 w 1701"/>
              <a:gd name="T41" fmla="*/ 2147483647 h 1380"/>
              <a:gd name="T42" fmla="*/ 428426483 w 1701"/>
              <a:gd name="T43" fmla="*/ 2147483647 h 1380"/>
              <a:gd name="T44" fmla="*/ 481348961 w 1701"/>
              <a:gd name="T45" fmla="*/ 2147483647 h 1380"/>
              <a:gd name="T46" fmla="*/ 536792388 w 1701"/>
              <a:gd name="T47" fmla="*/ 2147483647 h 1380"/>
              <a:gd name="T48" fmla="*/ 594756765 w 1701"/>
              <a:gd name="T49" fmla="*/ 2147483647 h 1380"/>
              <a:gd name="T50" fmla="*/ 657759866 w 1701"/>
              <a:gd name="T51" fmla="*/ 2147483647 h 1380"/>
              <a:gd name="T52" fmla="*/ 723283916 w 1701"/>
              <a:gd name="T53" fmla="*/ 2147483647 h 1380"/>
              <a:gd name="T54" fmla="*/ 791328916 w 1701"/>
              <a:gd name="T55" fmla="*/ 2147483647 h 1380"/>
              <a:gd name="T56" fmla="*/ 859372328 w 1701"/>
              <a:gd name="T57" fmla="*/ 2147483647 h 1380"/>
              <a:gd name="T58" fmla="*/ 934977002 w 1701"/>
              <a:gd name="T59" fmla="*/ 2147483647 h 1380"/>
              <a:gd name="T60" fmla="*/ 1010581675 w 1701"/>
              <a:gd name="T61" fmla="*/ 2147483647 h 1380"/>
              <a:gd name="T62" fmla="*/ 1088707298 w 1701"/>
              <a:gd name="T63" fmla="*/ 2147483647 h 1380"/>
              <a:gd name="T64" fmla="*/ 1169352283 w 1701"/>
              <a:gd name="T65" fmla="*/ 2147483647 h 1380"/>
              <a:gd name="T66" fmla="*/ 1255037580 w 1701"/>
              <a:gd name="T67" fmla="*/ 2147483647 h 1380"/>
              <a:gd name="T68" fmla="*/ 1255037580 w 1701"/>
              <a:gd name="T69" fmla="*/ 2147483647 h 1380"/>
              <a:gd name="T70" fmla="*/ 2147483647 w 1701"/>
              <a:gd name="T71" fmla="*/ 448587813 h 1380"/>
              <a:gd name="T72" fmla="*/ 2147483647 w 1701"/>
              <a:gd name="T73" fmla="*/ 448587813 h 13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01" h="1380">
                <a:moveTo>
                  <a:pt x="1701" y="178"/>
                </a:moveTo>
                <a:lnTo>
                  <a:pt x="10" y="0"/>
                </a:lnTo>
                <a:lnTo>
                  <a:pt x="5" y="48"/>
                </a:lnTo>
                <a:lnTo>
                  <a:pt x="2" y="96"/>
                </a:lnTo>
                <a:lnTo>
                  <a:pt x="1" y="143"/>
                </a:lnTo>
                <a:lnTo>
                  <a:pt x="0" y="191"/>
                </a:lnTo>
                <a:lnTo>
                  <a:pt x="1" y="238"/>
                </a:lnTo>
                <a:lnTo>
                  <a:pt x="4" y="286"/>
                </a:lnTo>
                <a:lnTo>
                  <a:pt x="7" y="333"/>
                </a:lnTo>
                <a:lnTo>
                  <a:pt x="12" y="380"/>
                </a:lnTo>
                <a:lnTo>
                  <a:pt x="18" y="426"/>
                </a:lnTo>
                <a:lnTo>
                  <a:pt x="26" y="473"/>
                </a:lnTo>
                <a:lnTo>
                  <a:pt x="35" y="519"/>
                </a:lnTo>
                <a:lnTo>
                  <a:pt x="45" y="565"/>
                </a:lnTo>
                <a:lnTo>
                  <a:pt x="56" y="611"/>
                </a:lnTo>
                <a:lnTo>
                  <a:pt x="68" y="656"/>
                </a:lnTo>
                <a:lnTo>
                  <a:pt x="82" y="701"/>
                </a:lnTo>
                <a:lnTo>
                  <a:pt x="98" y="745"/>
                </a:lnTo>
                <a:lnTo>
                  <a:pt x="114" y="789"/>
                </a:lnTo>
                <a:lnTo>
                  <a:pt x="131" y="833"/>
                </a:lnTo>
                <a:lnTo>
                  <a:pt x="150" y="876"/>
                </a:lnTo>
                <a:lnTo>
                  <a:pt x="170" y="919"/>
                </a:lnTo>
                <a:lnTo>
                  <a:pt x="191" y="961"/>
                </a:lnTo>
                <a:lnTo>
                  <a:pt x="213" y="1002"/>
                </a:lnTo>
                <a:lnTo>
                  <a:pt x="236" y="1043"/>
                </a:lnTo>
                <a:lnTo>
                  <a:pt x="261" y="1083"/>
                </a:lnTo>
                <a:lnTo>
                  <a:pt x="287" y="1123"/>
                </a:lnTo>
                <a:lnTo>
                  <a:pt x="314" y="1162"/>
                </a:lnTo>
                <a:lnTo>
                  <a:pt x="341" y="1200"/>
                </a:lnTo>
                <a:lnTo>
                  <a:pt x="371" y="1237"/>
                </a:lnTo>
                <a:lnTo>
                  <a:pt x="401" y="1275"/>
                </a:lnTo>
                <a:lnTo>
                  <a:pt x="432" y="1311"/>
                </a:lnTo>
                <a:lnTo>
                  <a:pt x="464" y="1346"/>
                </a:lnTo>
                <a:lnTo>
                  <a:pt x="498" y="1380"/>
                </a:lnTo>
                <a:lnTo>
                  <a:pt x="1701" y="178"/>
                </a:lnTo>
                <a:close/>
              </a:path>
            </a:pathLst>
          </a:custGeom>
          <a:solidFill>
            <a:schemeClr val="accent2"/>
          </a:solidFill>
          <a:ln w="25400">
            <a:solidFill>
              <a:srgbClr val="FF0000"/>
            </a:solidFill>
            <a:round/>
            <a:headEnd/>
            <a:tailEnd/>
          </a:ln>
        </p:spPr>
        <p:txBody>
          <a:bodyPr/>
          <a:lstStyle/>
          <a:p>
            <a:endParaRPr lang="en-US"/>
          </a:p>
        </p:txBody>
      </p:sp>
      <p:sp>
        <p:nvSpPr>
          <p:cNvPr id="2088" name="Freeform 40"/>
          <p:cNvSpPr>
            <a:spLocks/>
          </p:cNvSpPr>
          <p:nvPr>
            <p:custDataLst>
              <p:tags r:id="rId9"/>
            </p:custDataLst>
          </p:nvPr>
        </p:nvSpPr>
        <p:spPr bwMode="auto">
          <a:xfrm>
            <a:off x="2592388" y="4006850"/>
            <a:ext cx="2516187" cy="2698750"/>
          </a:xfrm>
          <a:custGeom>
            <a:avLst/>
            <a:gdLst>
              <a:gd name="T0" fmla="*/ 2147483647 w 1585"/>
              <a:gd name="T1" fmla="*/ 0 h 1700"/>
              <a:gd name="T2" fmla="*/ 0 w 1585"/>
              <a:gd name="T3" fmla="*/ 2147483647 h 1700"/>
              <a:gd name="T4" fmla="*/ 100806230 w 1585"/>
              <a:gd name="T5" fmla="*/ 2147483647 h 1700"/>
              <a:gd name="T6" fmla="*/ 201612460 w 1585"/>
              <a:gd name="T7" fmla="*/ 2147483647 h 1700"/>
              <a:gd name="T8" fmla="*/ 304938052 w 1585"/>
              <a:gd name="T9" fmla="*/ 2147483647 h 1700"/>
              <a:gd name="T10" fmla="*/ 413305543 w 1585"/>
              <a:gd name="T11" fmla="*/ 2147483647 h 1700"/>
              <a:gd name="T12" fmla="*/ 521671446 w 1585"/>
              <a:gd name="T13" fmla="*/ 2147483647 h 1700"/>
              <a:gd name="T14" fmla="*/ 632558299 w 1585"/>
              <a:gd name="T15" fmla="*/ 2147483647 h 1700"/>
              <a:gd name="T16" fmla="*/ 745966102 w 1585"/>
              <a:gd name="T17" fmla="*/ 2147483647 h 1700"/>
              <a:gd name="T18" fmla="*/ 864412628 w 1585"/>
              <a:gd name="T19" fmla="*/ 2147483647 h 1700"/>
              <a:gd name="T20" fmla="*/ 980339793 w 1585"/>
              <a:gd name="T21" fmla="*/ 2147483647 h 1700"/>
              <a:gd name="T22" fmla="*/ 1098787907 w 1585"/>
              <a:gd name="T23" fmla="*/ 2147483647 h 1700"/>
              <a:gd name="T24" fmla="*/ 1222274745 w 1585"/>
              <a:gd name="T25" fmla="*/ 2147483647 h 1700"/>
              <a:gd name="T26" fmla="*/ 1343242221 w 1585"/>
              <a:gd name="T27" fmla="*/ 2147483647 h 1700"/>
              <a:gd name="T28" fmla="*/ 1469250008 w 1585"/>
              <a:gd name="T29" fmla="*/ 2147483647 h 1700"/>
              <a:gd name="T30" fmla="*/ 1592738434 w 1585"/>
              <a:gd name="T31" fmla="*/ 2147483647 h 1700"/>
              <a:gd name="T32" fmla="*/ 1721265583 w 1585"/>
              <a:gd name="T33" fmla="*/ 2147483647 h 1700"/>
              <a:gd name="T34" fmla="*/ 1786789632 w 1585"/>
              <a:gd name="T35" fmla="*/ 2147483647 h 1700"/>
              <a:gd name="T36" fmla="*/ 1849794320 w 1585"/>
              <a:gd name="T37" fmla="*/ 2147483647 h 1700"/>
              <a:gd name="T38" fmla="*/ 1912797420 w 1585"/>
              <a:gd name="T39" fmla="*/ 2147483647 h 1700"/>
              <a:gd name="T40" fmla="*/ 1978321469 w 1585"/>
              <a:gd name="T41" fmla="*/ 2147483647 h 1700"/>
              <a:gd name="T42" fmla="*/ 2043845519 w 1585"/>
              <a:gd name="T43" fmla="*/ 2147483647 h 1700"/>
              <a:gd name="T44" fmla="*/ 2109369568 w 1585"/>
              <a:gd name="T45" fmla="*/ 2147483647 h 1700"/>
              <a:gd name="T46" fmla="*/ 2147483647 w 1585"/>
              <a:gd name="T47" fmla="*/ 2147483647 h 1700"/>
              <a:gd name="T48" fmla="*/ 2147483647 w 1585"/>
              <a:gd name="T49" fmla="*/ 2147483647 h 1700"/>
              <a:gd name="T50" fmla="*/ 2147483647 w 1585"/>
              <a:gd name="T51" fmla="*/ 2147483647 h 1700"/>
              <a:gd name="T52" fmla="*/ 2147483647 w 1585"/>
              <a:gd name="T53" fmla="*/ 2147483647 h 1700"/>
              <a:gd name="T54" fmla="*/ 2147483647 w 1585"/>
              <a:gd name="T55" fmla="*/ 2147483647 h 1700"/>
              <a:gd name="T56" fmla="*/ 2147483647 w 1585"/>
              <a:gd name="T57" fmla="*/ 2147483647 h 1700"/>
              <a:gd name="T58" fmla="*/ 2147483647 w 1585"/>
              <a:gd name="T59" fmla="*/ 2147483647 h 1700"/>
              <a:gd name="T60" fmla="*/ 2147483647 w 1585"/>
              <a:gd name="T61" fmla="*/ 2147483647 h 1700"/>
              <a:gd name="T62" fmla="*/ 2147483647 w 1585"/>
              <a:gd name="T63" fmla="*/ 2147483647 h 1700"/>
              <a:gd name="T64" fmla="*/ 2147483647 w 1585"/>
              <a:gd name="T65" fmla="*/ 2147483647 h 1700"/>
              <a:gd name="T66" fmla="*/ 2147483647 w 1585"/>
              <a:gd name="T67" fmla="*/ 2147483647 h 1700"/>
              <a:gd name="T68" fmla="*/ 2147483647 w 1585"/>
              <a:gd name="T69" fmla="*/ 2147483647 h 1700"/>
              <a:gd name="T70" fmla="*/ 2147483647 w 1585"/>
              <a:gd name="T71" fmla="*/ 2147483647 h 1700"/>
              <a:gd name="T72" fmla="*/ 2147483647 w 1585"/>
              <a:gd name="T73" fmla="*/ 2147483647 h 1700"/>
              <a:gd name="T74" fmla="*/ 2147483647 w 1585"/>
              <a:gd name="T75" fmla="*/ 2147483647 h 1700"/>
              <a:gd name="T76" fmla="*/ 2147483647 w 1585"/>
              <a:gd name="T77" fmla="*/ 2147483647 h 1700"/>
              <a:gd name="T78" fmla="*/ 2147483647 w 1585"/>
              <a:gd name="T79" fmla="*/ 2147483647 h 1700"/>
              <a:gd name="T80" fmla="*/ 2147483647 w 1585"/>
              <a:gd name="T81" fmla="*/ 2147483647 h 1700"/>
              <a:gd name="T82" fmla="*/ 2147483647 w 1585"/>
              <a:gd name="T83" fmla="*/ 2147483647 h 1700"/>
              <a:gd name="T84" fmla="*/ 2147483647 w 1585"/>
              <a:gd name="T85" fmla="*/ 2147483647 h 1700"/>
              <a:gd name="T86" fmla="*/ 2147483647 w 1585"/>
              <a:gd name="T87" fmla="*/ 2147483647 h 1700"/>
              <a:gd name="T88" fmla="*/ 2147483647 w 1585"/>
              <a:gd name="T89" fmla="*/ 2147483647 h 1700"/>
              <a:gd name="T90" fmla="*/ 2147483647 w 1585"/>
              <a:gd name="T91" fmla="*/ 2147483647 h 1700"/>
              <a:gd name="T92" fmla="*/ 2147483647 w 1585"/>
              <a:gd name="T93" fmla="*/ 2147483647 h 1700"/>
              <a:gd name="T94" fmla="*/ 2147483647 w 1585"/>
              <a:gd name="T95" fmla="*/ 2147483647 h 1700"/>
              <a:gd name="T96" fmla="*/ 2147483647 w 1585"/>
              <a:gd name="T97" fmla="*/ 2147483647 h 1700"/>
              <a:gd name="T98" fmla="*/ 2147483647 w 1585"/>
              <a:gd name="T99" fmla="*/ 2147483647 h 1700"/>
              <a:gd name="T100" fmla="*/ 2147483647 w 1585"/>
              <a:gd name="T101" fmla="*/ 2147483647 h 1700"/>
              <a:gd name="T102" fmla="*/ 2147483647 w 1585"/>
              <a:gd name="T103" fmla="*/ 2147483647 h 1700"/>
              <a:gd name="T104" fmla="*/ 2147483647 w 1585"/>
              <a:gd name="T105" fmla="*/ 0 h 1700"/>
              <a:gd name="T106" fmla="*/ 2147483647 w 1585"/>
              <a:gd name="T107" fmla="*/ 0 h 17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85" h="1700">
                <a:moveTo>
                  <a:pt x="1203" y="0"/>
                </a:moveTo>
                <a:lnTo>
                  <a:pt x="0" y="1202"/>
                </a:lnTo>
                <a:lnTo>
                  <a:pt x="40" y="1241"/>
                </a:lnTo>
                <a:lnTo>
                  <a:pt x="80" y="1277"/>
                </a:lnTo>
                <a:lnTo>
                  <a:pt x="121" y="1313"/>
                </a:lnTo>
                <a:lnTo>
                  <a:pt x="164" y="1346"/>
                </a:lnTo>
                <a:lnTo>
                  <a:pt x="207" y="1379"/>
                </a:lnTo>
                <a:lnTo>
                  <a:pt x="251" y="1409"/>
                </a:lnTo>
                <a:lnTo>
                  <a:pt x="296" y="1439"/>
                </a:lnTo>
                <a:lnTo>
                  <a:pt x="343" y="1467"/>
                </a:lnTo>
                <a:lnTo>
                  <a:pt x="389" y="1493"/>
                </a:lnTo>
                <a:lnTo>
                  <a:pt x="436" y="1518"/>
                </a:lnTo>
                <a:lnTo>
                  <a:pt x="485" y="1541"/>
                </a:lnTo>
                <a:lnTo>
                  <a:pt x="533" y="1563"/>
                </a:lnTo>
                <a:lnTo>
                  <a:pt x="583" y="1583"/>
                </a:lnTo>
                <a:lnTo>
                  <a:pt x="632" y="1602"/>
                </a:lnTo>
                <a:lnTo>
                  <a:pt x="683" y="1619"/>
                </a:lnTo>
                <a:lnTo>
                  <a:pt x="709" y="1627"/>
                </a:lnTo>
                <a:lnTo>
                  <a:pt x="734" y="1634"/>
                </a:lnTo>
                <a:lnTo>
                  <a:pt x="759" y="1641"/>
                </a:lnTo>
                <a:lnTo>
                  <a:pt x="785" y="1649"/>
                </a:lnTo>
                <a:lnTo>
                  <a:pt x="811" y="1655"/>
                </a:lnTo>
                <a:lnTo>
                  <a:pt x="837" y="1661"/>
                </a:lnTo>
                <a:lnTo>
                  <a:pt x="863" y="1666"/>
                </a:lnTo>
                <a:lnTo>
                  <a:pt x="889" y="1671"/>
                </a:lnTo>
                <a:lnTo>
                  <a:pt x="915" y="1676"/>
                </a:lnTo>
                <a:lnTo>
                  <a:pt x="942" y="1680"/>
                </a:lnTo>
                <a:lnTo>
                  <a:pt x="968" y="1684"/>
                </a:lnTo>
                <a:lnTo>
                  <a:pt x="995" y="1688"/>
                </a:lnTo>
                <a:lnTo>
                  <a:pt x="1021" y="1691"/>
                </a:lnTo>
                <a:lnTo>
                  <a:pt x="1048" y="1693"/>
                </a:lnTo>
                <a:lnTo>
                  <a:pt x="1074" y="1695"/>
                </a:lnTo>
                <a:lnTo>
                  <a:pt x="1101" y="1697"/>
                </a:lnTo>
                <a:lnTo>
                  <a:pt x="1128" y="1699"/>
                </a:lnTo>
                <a:lnTo>
                  <a:pt x="1155" y="1700"/>
                </a:lnTo>
                <a:lnTo>
                  <a:pt x="1182" y="1700"/>
                </a:lnTo>
                <a:lnTo>
                  <a:pt x="1208" y="1700"/>
                </a:lnTo>
                <a:lnTo>
                  <a:pt x="1235" y="1700"/>
                </a:lnTo>
                <a:lnTo>
                  <a:pt x="1262" y="1700"/>
                </a:lnTo>
                <a:lnTo>
                  <a:pt x="1289" y="1698"/>
                </a:lnTo>
                <a:lnTo>
                  <a:pt x="1316" y="1697"/>
                </a:lnTo>
                <a:lnTo>
                  <a:pt x="1343" y="1695"/>
                </a:lnTo>
                <a:lnTo>
                  <a:pt x="1370" y="1692"/>
                </a:lnTo>
                <a:lnTo>
                  <a:pt x="1397" y="1689"/>
                </a:lnTo>
                <a:lnTo>
                  <a:pt x="1424" y="1686"/>
                </a:lnTo>
                <a:lnTo>
                  <a:pt x="1451" y="1682"/>
                </a:lnTo>
                <a:lnTo>
                  <a:pt x="1478" y="1678"/>
                </a:lnTo>
                <a:lnTo>
                  <a:pt x="1505" y="1673"/>
                </a:lnTo>
                <a:lnTo>
                  <a:pt x="1532" y="1668"/>
                </a:lnTo>
                <a:lnTo>
                  <a:pt x="1559" y="1662"/>
                </a:lnTo>
                <a:lnTo>
                  <a:pt x="1585" y="1657"/>
                </a:lnTo>
                <a:lnTo>
                  <a:pt x="1203" y="0"/>
                </a:lnTo>
                <a:close/>
              </a:path>
            </a:pathLst>
          </a:custGeom>
          <a:solidFill>
            <a:schemeClr val="accent2"/>
          </a:solidFill>
          <a:ln w="25400">
            <a:solidFill>
              <a:srgbClr val="FF0000"/>
            </a:solidFill>
            <a:round/>
            <a:headEnd/>
            <a:tailEnd/>
          </a:ln>
        </p:spPr>
        <p:txBody>
          <a:bodyPr/>
          <a:lstStyle/>
          <a:p>
            <a:endParaRPr lang="en-US"/>
          </a:p>
        </p:txBody>
      </p:sp>
      <p:sp>
        <p:nvSpPr>
          <p:cNvPr id="2090" name="Freeform 42"/>
          <p:cNvSpPr>
            <a:spLocks/>
          </p:cNvSpPr>
          <p:nvPr>
            <p:custDataLst>
              <p:tags r:id="rId10"/>
            </p:custDataLst>
          </p:nvPr>
        </p:nvSpPr>
        <p:spPr bwMode="auto">
          <a:xfrm>
            <a:off x="4502150" y="4006850"/>
            <a:ext cx="2552700" cy="2630488"/>
          </a:xfrm>
          <a:custGeom>
            <a:avLst/>
            <a:gdLst>
              <a:gd name="T0" fmla="*/ 0 w 1608"/>
              <a:gd name="T1" fmla="*/ 0 h 1657"/>
              <a:gd name="T2" fmla="*/ 962699688 w 1608"/>
              <a:gd name="T3" fmla="*/ 2147483647 h 1657"/>
              <a:gd name="T4" fmla="*/ 1030744700 w 1608"/>
              <a:gd name="T5" fmla="*/ 2147483647 h 1657"/>
              <a:gd name="T6" fmla="*/ 1096268763 w 1608"/>
              <a:gd name="T7" fmla="*/ 2147483647 h 1657"/>
              <a:gd name="T8" fmla="*/ 1164312188 w 1608"/>
              <a:gd name="T9" fmla="*/ 2147483647 h 1657"/>
              <a:gd name="T10" fmla="*/ 1229836250 w 1608"/>
              <a:gd name="T11" fmla="*/ 2147483647 h 1657"/>
              <a:gd name="T12" fmla="*/ 1295360313 w 1608"/>
              <a:gd name="T13" fmla="*/ 2147483647 h 1657"/>
              <a:gd name="T14" fmla="*/ 1360884375 w 1608"/>
              <a:gd name="T15" fmla="*/ 2147483647 h 1657"/>
              <a:gd name="T16" fmla="*/ 1489413138 w 1608"/>
              <a:gd name="T17" fmla="*/ 2147483647 h 1657"/>
              <a:gd name="T18" fmla="*/ 1615420950 w 1608"/>
              <a:gd name="T19" fmla="*/ 2147483647 h 1657"/>
              <a:gd name="T20" fmla="*/ 1741428763 w 1608"/>
              <a:gd name="T21" fmla="*/ 2147483647 h 1657"/>
              <a:gd name="T22" fmla="*/ 1864915625 w 1608"/>
              <a:gd name="T23" fmla="*/ 2147483647 h 1657"/>
              <a:gd name="T24" fmla="*/ 1985883125 w 1608"/>
              <a:gd name="T25" fmla="*/ 2147483647 h 1657"/>
              <a:gd name="T26" fmla="*/ 2104331263 w 1608"/>
              <a:gd name="T27" fmla="*/ 2147483647 h 1657"/>
              <a:gd name="T28" fmla="*/ 2147483647 w 1608"/>
              <a:gd name="T29" fmla="*/ 2147483647 h 1657"/>
              <a:gd name="T30" fmla="*/ 2147483647 w 1608"/>
              <a:gd name="T31" fmla="*/ 2147483647 h 1657"/>
              <a:gd name="T32" fmla="*/ 2147483647 w 1608"/>
              <a:gd name="T33" fmla="*/ 2147483647 h 1657"/>
              <a:gd name="T34" fmla="*/ 2147483647 w 1608"/>
              <a:gd name="T35" fmla="*/ 2147483647 h 1657"/>
              <a:gd name="T36" fmla="*/ 2147483647 w 1608"/>
              <a:gd name="T37" fmla="*/ 2147483647 h 1657"/>
              <a:gd name="T38" fmla="*/ 2147483647 w 1608"/>
              <a:gd name="T39" fmla="*/ 2147483647 h 1657"/>
              <a:gd name="T40" fmla="*/ 2147483647 w 1608"/>
              <a:gd name="T41" fmla="*/ 2147483647 h 1657"/>
              <a:gd name="T42" fmla="*/ 2147483647 w 1608"/>
              <a:gd name="T43" fmla="*/ 2147483647 h 1657"/>
              <a:gd name="T44" fmla="*/ 2147483647 w 1608"/>
              <a:gd name="T45" fmla="*/ 2147483647 h 1657"/>
              <a:gd name="T46" fmla="*/ 2147483647 w 1608"/>
              <a:gd name="T47" fmla="*/ 2147483647 h 1657"/>
              <a:gd name="T48" fmla="*/ 2147483647 w 1608"/>
              <a:gd name="T49" fmla="*/ 2147483647 h 1657"/>
              <a:gd name="T50" fmla="*/ 2147483647 w 1608"/>
              <a:gd name="T51" fmla="*/ 2147483647 h 1657"/>
              <a:gd name="T52" fmla="*/ 2147483647 w 1608"/>
              <a:gd name="T53" fmla="*/ 2147483647 h 1657"/>
              <a:gd name="T54" fmla="*/ 2147483647 w 1608"/>
              <a:gd name="T55" fmla="*/ 2147483647 h 1657"/>
              <a:gd name="T56" fmla="*/ 2147483647 w 1608"/>
              <a:gd name="T57" fmla="*/ 2147483647 h 1657"/>
              <a:gd name="T58" fmla="*/ 2147483647 w 1608"/>
              <a:gd name="T59" fmla="*/ 2147483647 h 1657"/>
              <a:gd name="T60" fmla="*/ 2147483647 w 1608"/>
              <a:gd name="T61" fmla="*/ 2142133220 h 1657"/>
              <a:gd name="T62" fmla="*/ 2147483647 w 1608"/>
              <a:gd name="T63" fmla="*/ 2023686647 h 1657"/>
              <a:gd name="T64" fmla="*/ 2147483647 w 1608"/>
              <a:gd name="T65" fmla="*/ 1902719124 h 1657"/>
              <a:gd name="T66" fmla="*/ 2147483647 w 1608"/>
              <a:gd name="T67" fmla="*/ 1776711288 h 1657"/>
              <a:gd name="T68" fmla="*/ 2147483647 w 1608"/>
              <a:gd name="T69" fmla="*/ 1653222814 h 1657"/>
              <a:gd name="T70" fmla="*/ 2147483647 w 1608"/>
              <a:gd name="T71" fmla="*/ 1524695615 h 1657"/>
              <a:gd name="T72" fmla="*/ 2147483647 w 1608"/>
              <a:gd name="T73" fmla="*/ 1396166828 h 1657"/>
              <a:gd name="T74" fmla="*/ 2147483647 w 1608"/>
              <a:gd name="T75" fmla="*/ 1396166828 h 1657"/>
              <a:gd name="T76" fmla="*/ 0 w 1608"/>
              <a:gd name="T77" fmla="*/ 0 h 1657"/>
              <a:gd name="T78" fmla="*/ 0 w 1608"/>
              <a:gd name="T79" fmla="*/ 0 h 1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08" h="1657">
                <a:moveTo>
                  <a:pt x="0" y="0"/>
                </a:moveTo>
                <a:lnTo>
                  <a:pt x="382" y="1657"/>
                </a:lnTo>
                <a:lnTo>
                  <a:pt x="409" y="1650"/>
                </a:lnTo>
                <a:lnTo>
                  <a:pt x="435" y="1644"/>
                </a:lnTo>
                <a:lnTo>
                  <a:pt x="462" y="1637"/>
                </a:lnTo>
                <a:lnTo>
                  <a:pt x="488" y="1629"/>
                </a:lnTo>
                <a:lnTo>
                  <a:pt x="514" y="1620"/>
                </a:lnTo>
                <a:lnTo>
                  <a:pt x="540" y="1612"/>
                </a:lnTo>
                <a:lnTo>
                  <a:pt x="591" y="1594"/>
                </a:lnTo>
                <a:lnTo>
                  <a:pt x="641" y="1575"/>
                </a:lnTo>
                <a:lnTo>
                  <a:pt x="691" y="1553"/>
                </a:lnTo>
                <a:lnTo>
                  <a:pt x="740" y="1531"/>
                </a:lnTo>
                <a:lnTo>
                  <a:pt x="788" y="1506"/>
                </a:lnTo>
                <a:lnTo>
                  <a:pt x="835" y="1481"/>
                </a:lnTo>
                <a:lnTo>
                  <a:pt x="881" y="1454"/>
                </a:lnTo>
                <a:lnTo>
                  <a:pt x="926" y="1425"/>
                </a:lnTo>
                <a:lnTo>
                  <a:pt x="971" y="1396"/>
                </a:lnTo>
                <a:lnTo>
                  <a:pt x="1014" y="1365"/>
                </a:lnTo>
                <a:lnTo>
                  <a:pt x="1056" y="1332"/>
                </a:lnTo>
                <a:lnTo>
                  <a:pt x="1097" y="1299"/>
                </a:lnTo>
                <a:lnTo>
                  <a:pt x="1137" y="1263"/>
                </a:lnTo>
                <a:lnTo>
                  <a:pt x="1176" y="1227"/>
                </a:lnTo>
                <a:lnTo>
                  <a:pt x="1214" y="1190"/>
                </a:lnTo>
                <a:lnTo>
                  <a:pt x="1251" y="1151"/>
                </a:lnTo>
                <a:lnTo>
                  <a:pt x="1287" y="1112"/>
                </a:lnTo>
                <a:lnTo>
                  <a:pt x="1321" y="1070"/>
                </a:lnTo>
                <a:lnTo>
                  <a:pt x="1354" y="1028"/>
                </a:lnTo>
                <a:lnTo>
                  <a:pt x="1386" y="985"/>
                </a:lnTo>
                <a:lnTo>
                  <a:pt x="1416" y="941"/>
                </a:lnTo>
                <a:lnTo>
                  <a:pt x="1445" y="896"/>
                </a:lnTo>
                <a:lnTo>
                  <a:pt x="1473" y="850"/>
                </a:lnTo>
                <a:lnTo>
                  <a:pt x="1499" y="803"/>
                </a:lnTo>
                <a:lnTo>
                  <a:pt x="1524" y="755"/>
                </a:lnTo>
                <a:lnTo>
                  <a:pt x="1547" y="705"/>
                </a:lnTo>
                <a:lnTo>
                  <a:pt x="1569" y="656"/>
                </a:lnTo>
                <a:lnTo>
                  <a:pt x="1589" y="605"/>
                </a:lnTo>
                <a:lnTo>
                  <a:pt x="1608" y="554"/>
                </a:lnTo>
                <a:lnTo>
                  <a:pt x="0" y="0"/>
                </a:lnTo>
                <a:close/>
              </a:path>
            </a:pathLst>
          </a:custGeom>
          <a:solidFill>
            <a:schemeClr val="accent2"/>
          </a:solidFill>
          <a:ln w="25400">
            <a:solidFill>
              <a:srgbClr val="FF0000"/>
            </a:solidFill>
            <a:round/>
            <a:headEnd/>
            <a:tailEnd/>
          </a:ln>
        </p:spPr>
        <p:txBody>
          <a:bodyPr/>
          <a:lstStyle/>
          <a:p>
            <a:endParaRPr lang="en-US"/>
          </a:p>
        </p:txBody>
      </p:sp>
      <p:sp>
        <p:nvSpPr>
          <p:cNvPr id="2092" name="Freeform 44"/>
          <p:cNvSpPr>
            <a:spLocks/>
          </p:cNvSpPr>
          <p:nvPr>
            <p:custDataLst>
              <p:tags r:id="rId11"/>
            </p:custDataLst>
          </p:nvPr>
        </p:nvSpPr>
        <p:spPr bwMode="auto">
          <a:xfrm>
            <a:off x="4502150" y="4006850"/>
            <a:ext cx="2698750" cy="879475"/>
          </a:xfrm>
          <a:custGeom>
            <a:avLst/>
            <a:gdLst>
              <a:gd name="T0" fmla="*/ 0 w 1700"/>
              <a:gd name="T1" fmla="*/ 0 h 554"/>
              <a:gd name="T2" fmla="*/ 2147483647 w 1700"/>
              <a:gd name="T3" fmla="*/ 1396166563 h 554"/>
              <a:gd name="T4" fmla="*/ 2147483647 w 1700"/>
              <a:gd name="T5" fmla="*/ 1396166563 h 554"/>
              <a:gd name="T6" fmla="*/ 2147483647 w 1700"/>
              <a:gd name="T7" fmla="*/ 1310481250 h 554"/>
              <a:gd name="T8" fmla="*/ 2147483647 w 1700"/>
              <a:gd name="T9" fmla="*/ 1224795938 h 554"/>
              <a:gd name="T10" fmla="*/ 2147483647 w 1700"/>
              <a:gd name="T11" fmla="*/ 1139110625 h 554"/>
              <a:gd name="T12" fmla="*/ 2147483647 w 1700"/>
              <a:gd name="T13" fmla="*/ 1053425313 h 554"/>
              <a:gd name="T14" fmla="*/ 2147483647 w 1700"/>
              <a:gd name="T15" fmla="*/ 967740000 h 554"/>
              <a:gd name="T16" fmla="*/ 2147483647 w 1700"/>
              <a:gd name="T17" fmla="*/ 882054688 h 554"/>
              <a:gd name="T18" fmla="*/ 2147483647 w 1700"/>
              <a:gd name="T19" fmla="*/ 793850013 h 554"/>
              <a:gd name="T20" fmla="*/ 2147483647 w 1700"/>
              <a:gd name="T21" fmla="*/ 705643750 h 554"/>
              <a:gd name="T22" fmla="*/ 2147483647 w 1700"/>
              <a:gd name="T23" fmla="*/ 617439075 h 554"/>
              <a:gd name="T24" fmla="*/ 2147483647 w 1700"/>
              <a:gd name="T25" fmla="*/ 529232813 h 554"/>
              <a:gd name="T26" fmla="*/ 2147483647 w 1700"/>
              <a:gd name="T27" fmla="*/ 443547500 h 554"/>
              <a:gd name="T28" fmla="*/ 2147483647 w 1700"/>
              <a:gd name="T29" fmla="*/ 352821875 h 554"/>
              <a:gd name="T30" fmla="*/ 2147483647 w 1700"/>
              <a:gd name="T31" fmla="*/ 264617200 h 554"/>
              <a:gd name="T32" fmla="*/ 2147483647 w 1700"/>
              <a:gd name="T33" fmla="*/ 176410938 h 554"/>
              <a:gd name="T34" fmla="*/ 2147483647 w 1700"/>
              <a:gd name="T35" fmla="*/ 88206263 h 554"/>
              <a:gd name="T36" fmla="*/ 2147483647 w 1700"/>
              <a:gd name="T37" fmla="*/ 0 h 554"/>
              <a:gd name="T38" fmla="*/ 2147483647 w 1700"/>
              <a:gd name="T39" fmla="*/ 0 h 554"/>
              <a:gd name="T40" fmla="*/ 0 w 1700"/>
              <a:gd name="T41" fmla="*/ 0 h 554"/>
              <a:gd name="T42" fmla="*/ 0 w 1700"/>
              <a:gd name="T43" fmla="*/ 0 h 5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00" h="554">
                <a:moveTo>
                  <a:pt x="0" y="0"/>
                </a:moveTo>
                <a:lnTo>
                  <a:pt x="1608" y="554"/>
                </a:lnTo>
                <a:lnTo>
                  <a:pt x="1619" y="520"/>
                </a:lnTo>
                <a:lnTo>
                  <a:pt x="1629" y="486"/>
                </a:lnTo>
                <a:lnTo>
                  <a:pt x="1639" y="452"/>
                </a:lnTo>
                <a:lnTo>
                  <a:pt x="1648" y="418"/>
                </a:lnTo>
                <a:lnTo>
                  <a:pt x="1656" y="384"/>
                </a:lnTo>
                <a:lnTo>
                  <a:pt x="1664" y="350"/>
                </a:lnTo>
                <a:lnTo>
                  <a:pt x="1671" y="315"/>
                </a:lnTo>
                <a:lnTo>
                  <a:pt x="1677" y="280"/>
                </a:lnTo>
                <a:lnTo>
                  <a:pt x="1682" y="245"/>
                </a:lnTo>
                <a:lnTo>
                  <a:pt x="1687" y="210"/>
                </a:lnTo>
                <a:lnTo>
                  <a:pt x="1691" y="176"/>
                </a:lnTo>
                <a:lnTo>
                  <a:pt x="1695" y="140"/>
                </a:lnTo>
                <a:lnTo>
                  <a:pt x="1697" y="105"/>
                </a:lnTo>
                <a:lnTo>
                  <a:pt x="1699" y="70"/>
                </a:lnTo>
                <a:lnTo>
                  <a:pt x="1700" y="35"/>
                </a:lnTo>
                <a:lnTo>
                  <a:pt x="1700" y="0"/>
                </a:lnTo>
                <a:lnTo>
                  <a:pt x="0" y="0"/>
                </a:lnTo>
                <a:close/>
              </a:path>
            </a:pathLst>
          </a:custGeom>
          <a:solidFill>
            <a:schemeClr val="accent2"/>
          </a:solidFill>
          <a:ln w="25400">
            <a:solidFill>
              <a:srgbClr val="FF0000"/>
            </a:solidFill>
            <a:round/>
            <a:headEnd/>
            <a:tailEnd/>
          </a:ln>
        </p:spPr>
        <p:txBody>
          <a:bodyPr/>
          <a:lstStyle/>
          <a:p>
            <a:endParaRPr lang="en-US"/>
          </a:p>
        </p:txBody>
      </p:sp>
      <p:sp>
        <p:nvSpPr>
          <p:cNvPr id="2094" name="Text Box 46"/>
          <p:cNvSpPr txBox="1">
            <a:spLocks noChangeArrowheads="1"/>
          </p:cNvSpPr>
          <p:nvPr>
            <p:custDataLst>
              <p:tags r:id="rId12"/>
            </p:custDataLst>
          </p:nvPr>
        </p:nvSpPr>
        <p:spPr bwMode="auto">
          <a:xfrm>
            <a:off x="6192838" y="270827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R</a:t>
            </a:r>
          </a:p>
        </p:txBody>
      </p:sp>
      <p:sp>
        <p:nvSpPr>
          <p:cNvPr id="2097" name="Text Box 49"/>
          <p:cNvSpPr txBox="1">
            <a:spLocks noChangeArrowheads="1"/>
          </p:cNvSpPr>
          <p:nvPr>
            <p:custDataLst>
              <p:tags r:id="rId13"/>
            </p:custDataLst>
          </p:nvPr>
        </p:nvSpPr>
        <p:spPr bwMode="auto">
          <a:xfrm>
            <a:off x="4248150" y="141287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R</a:t>
            </a:r>
          </a:p>
        </p:txBody>
      </p:sp>
      <p:sp>
        <p:nvSpPr>
          <p:cNvPr id="2098" name="Text Box 50"/>
          <p:cNvSpPr txBox="1">
            <a:spLocks noChangeArrowheads="1"/>
          </p:cNvSpPr>
          <p:nvPr>
            <p:custDataLst>
              <p:tags r:id="rId14"/>
            </p:custDataLst>
          </p:nvPr>
        </p:nvSpPr>
        <p:spPr bwMode="auto">
          <a:xfrm>
            <a:off x="2160588" y="242728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R</a:t>
            </a:r>
          </a:p>
        </p:txBody>
      </p:sp>
      <p:sp>
        <p:nvSpPr>
          <p:cNvPr id="2099" name="Text Box 51"/>
          <p:cNvSpPr txBox="1">
            <a:spLocks noChangeArrowheads="1"/>
          </p:cNvSpPr>
          <p:nvPr>
            <p:custDataLst>
              <p:tags r:id="rId15"/>
            </p:custDataLst>
          </p:nvPr>
        </p:nvSpPr>
        <p:spPr bwMode="auto">
          <a:xfrm>
            <a:off x="1800225" y="480377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R</a:t>
            </a:r>
          </a:p>
        </p:txBody>
      </p:sp>
      <p:sp>
        <p:nvSpPr>
          <p:cNvPr id="2100" name="Text Box 52"/>
          <p:cNvSpPr txBox="1">
            <a:spLocks noChangeArrowheads="1"/>
          </p:cNvSpPr>
          <p:nvPr>
            <p:custDataLst>
              <p:tags r:id="rId16"/>
            </p:custDataLst>
          </p:nvPr>
        </p:nvSpPr>
        <p:spPr bwMode="auto">
          <a:xfrm>
            <a:off x="3240088" y="6172200"/>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R</a:t>
            </a:r>
          </a:p>
        </p:txBody>
      </p:sp>
      <p:sp>
        <p:nvSpPr>
          <p:cNvPr id="2101" name="Text Box 53"/>
          <p:cNvSpPr txBox="1">
            <a:spLocks noChangeArrowheads="1"/>
          </p:cNvSpPr>
          <p:nvPr>
            <p:custDataLst>
              <p:tags r:id="rId17"/>
            </p:custDataLst>
          </p:nvPr>
        </p:nvSpPr>
        <p:spPr bwMode="auto">
          <a:xfrm>
            <a:off x="5543550" y="559593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R</a:t>
            </a:r>
          </a:p>
        </p:txBody>
      </p:sp>
      <p:sp>
        <p:nvSpPr>
          <p:cNvPr id="2104" name="Oval 56"/>
          <p:cNvSpPr>
            <a:spLocks noChangeArrowheads="1"/>
          </p:cNvSpPr>
          <p:nvPr>
            <p:custDataLst>
              <p:tags r:id="rId18"/>
            </p:custDataLst>
          </p:nvPr>
        </p:nvSpPr>
        <p:spPr bwMode="auto">
          <a:xfrm>
            <a:off x="1763713" y="1270000"/>
            <a:ext cx="5472112" cy="5472113"/>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aphicFrame>
        <p:nvGraphicFramePr>
          <p:cNvPr id="2105" name="Object 57"/>
          <p:cNvGraphicFramePr>
            <a:graphicFrameLocks noChangeAspect="1"/>
          </p:cNvGraphicFramePr>
          <p:nvPr>
            <p:custDataLst>
              <p:tags r:id="rId19"/>
            </p:custDataLst>
          </p:nvPr>
        </p:nvGraphicFramePr>
        <p:xfrm>
          <a:off x="193675" y="476250"/>
          <a:ext cx="3586163" cy="598488"/>
        </p:xfrm>
        <a:graphic>
          <a:graphicData uri="http://schemas.openxmlformats.org/presentationml/2006/ole">
            <mc:AlternateContent xmlns:mc="http://schemas.openxmlformats.org/markup-compatibility/2006">
              <mc:Choice xmlns:v="urn:schemas-microsoft-com:vml" Requires="v">
                <p:oleObj spid="_x0000_s2113" name="משוואה" r:id="rId30" imgW="1066337" imgH="177723" progId="Equation.3">
                  <p:embed/>
                </p:oleObj>
              </mc:Choice>
              <mc:Fallback>
                <p:oleObj name="משוואה" r:id="rId30" imgW="1066337" imgH="177723" progId="Equation.3">
                  <p:embed/>
                  <p:pic>
                    <p:nvPicPr>
                      <p:cNvPr id="0" name="Object 5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93675" y="476250"/>
                        <a:ext cx="3586163" cy="59848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07" name="Text Box 59"/>
          <p:cNvSpPr txBox="1">
            <a:spLocks noChangeArrowheads="1"/>
          </p:cNvSpPr>
          <p:nvPr>
            <p:custDataLst>
              <p:tags r:id="rId20"/>
            </p:custDataLst>
          </p:nvPr>
        </p:nvSpPr>
        <p:spPr bwMode="auto">
          <a:xfrm>
            <a:off x="5148263" y="3429000"/>
            <a:ext cx="935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b="1"/>
              <a:t>1 rad</a:t>
            </a:r>
          </a:p>
        </p:txBody>
      </p:sp>
      <p:sp>
        <p:nvSpPr>
          <p:cNvPr id="2108" name="Text Box 60"/>
          <p:cNvSpPr txBox="1">
            <a:spLocks noChangeArrowheads="1"/>
          </p:cNvSpPr>
          <p:nvPr>
            <p:custDataLst>
              <p:tags r:id="rId21"/>
            </p:custDataLst>
          </p:nvPr>
        </p:nvSpPr>
        <p:spPr bwMode="auto">
          <a:xfrm>
            <a:off x="4140200" y="2492375"/>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b="1"/>
              <a:t>1 rad</a:t>
            </a:r>
          </a:p>
        </p:txBody>
      </p:sp>
      <p:sp>
        <p:nvSpPr>
          <p:cNvPr id="2109" name="Text Box 61"/>
          <p:cNvSpPr txBox="1">
            <a:spLocks noChangeArrowheads="1"/>
          </p:cNvSpPr>
          <p:nvPr>
            <p:custDataLst>
              <p:tags r:id="rId22"/>
            </p:custDataLst>
          </p:nvPr>
        </p:nvSpPr>
        <p:spPr bwMode="auto">
          <a:xfrm>
            <a:off x="2987675" y="3141663"/>
            <a:ext cx="935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b="1"/>
              <a:t>1 rad</a:t>
            </a:r>
          </a:p>
        </p:txBody>
      </p:sp>
      <p:sp>
        <p:nvSpPr>
          <p:cNvPr id="2110" name="Text Box 62"/>
          <p:cNvSpPr txBox="1">
            <a:spLocks noChangeArrowheads="1"/>
          </p:cNvSpPr>
          <p:nvPr>
            <p:custDataLst>
              <p:tags r:id="rId23"/>
            </p:custDataLst>
          </p:nvPr>
        </p:nvSpPr>
        <p:spPr bwMode="auto">
          <a:xfrm>
            <a:off x="2844800" y="4076700"/>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b="1"/>
              <a:t>1 rad</a:t>
            </a:r>
          </a:p>
        </p:txBody>
      </p:sp>
      <p:sp>
        <p:nvSpPr>
          <p:cNvPr id="2111" name="Text Box 63"/>
          <p:cNvSpPr txBox="1">
            <a:spLocks noChangeArrowheads="1"/>
          </p:cNvSpPr>
          <p:nvPr>
            <p:custDataLst>
              <p:tags r:id="rId24"/>
            </p:custDataLst>
          </p:nvPr>
        </p:nvSpPr>
        <p:spPr bwMode="auto">
          <a:xfrm>
            <a:off x="3636963" y="5013325"/>
            <a:ext cx="935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b="1"/>
              <a:t>1 rad</a:t>
            </a:r>
          </a:p>
        </p:txBody>
      </p:sp>
      <p:sp>
        <p:nvSpPr>
          <p:cNvPr id="2112" name="Text Box 64"/>
          <p:cNvSpPr txBox="1">
            <a:spLocks noChangeArrowheads="1"/>
          </p:cNvSpPr>
          <p:nvPr>
            <p:custDataLst>
              <p:tags r:id="rId25"/>
            </p:custDataLst>
          </p:nvPr>
        </p:nvSpPr>
        <p:spPr bwMode="auto">
          <a:xfrm>
            <a:off x="5076825" y="4941888"/>
            <a:ext cx="935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b="1"/>
              <a:t>1 rad</a:t>
            </a:r>
          </a:p>
        </p:txBody>
      </p:sp>
      <p:sp>
        <p:nvSpPr>
          <p:cNvPr id="2073" name="Text Box 65"/>
          <p:cNvSpPr txBox="1">
            <a:spLocks noChangeArrowheads="1"/>
          </p:cNvSpPr>
          <p:nvPr>
            <p:custDataLst>
              <p:tags r:id="rId26"/>
            </p:custDataLst>
          </p:nvPr>
        </p:nvSpPr>
        <p:spPr bwMode="auto">
          <a:xfrm>
            <a:off x="1403350" y="0"/>
            <a:ext cx="611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he-IL" sz="2400" b="1">
                <a:cs typeface="David" pitchFamily="34" charset="-79"/>
              </a:rPr>
              <a:t> רדיאן אחד – זווית שאורך הקשת שלה שווה לרדיוס</a:t>
            </a:r>
            <a:endParaRPr lang="en-US" sz="2400" b="1">
              <a:cs typeface="David" pitchFamily="34" charset="-79"/>
            </a:endParaRPr>
          </a:p>
        </p:txBody>
      </p:sp>
      <p:graphicFrame>
        <p:nvGraphicFramePr>
          <p:cNvPr id="2115" name="Object 67"/>
          <p:cNvGraphicFramePr>
            <a:graphicFrameLocks noChangeAspect="1"/>
          </p:cNvGraphicFramePr>
          <p:nvPr>
            <p:custDataLst>
              <p:tags r:id="rId27"/>
            </p:custDataLst>
          </p:nvPr>
        </p:nvGraphicFramePr>
        <p:xfrm>
          <a:off x="4427538" y="460375"/>
          <a:ext cx="4643437" cy="665163"/>
        </p:xfrm>
        <a:graphic>
          <a:graphicData uri="http://schemas.openxmlformats.org/presentationml/2006/ole">
            <mc:AlternateContent xmlns:mc="http://schemas.openxmlformats.org/markup-compatibility/2006">
              <mc:Choice xmlns:v="urn:schemas-microsoft-com:vml" Requires="v">
                <p:oleObj spid="_x0000_s2114" name="משוואה" r:id="rId32" imgW="1600200" imgH="228600" progId="Equation.3">
                  <p:embed/>
                </p:oleObj>
              </mc:Choice>
              <mc:Fallback>
                <p:oleObj name="משוואה" r:id="rId32" imgW="1600200" imgH="228600" progId="Equation.3">
                  <p:embed/>
                  <p:pic>
                    <p:nvPicPr>
                      <p:cNvPr id="0" name="Object 6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427538" y="460375"/>
                        <a:ext cx="4643437" cy="6651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82"/>
                                        </p:tgtEl>
                                        <p:attrNameLst>
                                          <p:attrName>style.visibility</p:attrName>
                                        </p:attrNameLst>
                                      </p:cBhvr>
                                      <p:to>
                                        <p:strVal val="visible"/>
                                      </p:to>
                                    </p:set>
                                    <p:anim calcmode="lin" valueType="num">
                                      <p:cBhvr>
                                        <p:cTn id="7" dur="1000" fill="hold"/>
                                        <p:tgtEl>
                                          <p:spTgt spid="2082"/>
                                        </p:tgtEl>
                                        <p:attrNameLst>
                                          <p:attrName>ppt_w</p:attrName>
                                        </p:attrNameLst>
                                      </p:cBhvr>
                                      <p:tavLst>
                                        <p:tav tm="0">
                                          <p:val>
                                            <p:fltVal val="0"/>
                                          </p:val>
                                        </p:tav>
                                        <p:tav tm="100000">
                                          <p:val>
                                            <p:strVal val="#ppt_w"/>
                                          </p:val>
                                        </p:tav>
                                      </p:tavLst>
                                    </p:anim>
                                    <p:anim calcmode="lin" valueType="num">
                                      <p:cBhvr>
                                        <p:cTn id="8" dur="1000" fill="hold"/>
                                        <p:tgtEl>
                                          <p:spTgt spid="2082"/>
                                        </p:tgtEl>
                                        <p:attrNameLst>
                                          <p:attrName>ppt_h</p:attrName>
                                        </p:attrNameLst>
                                      </p:cBhvr>
                                      <p:tavLst>
                                        <p:tav tm="0">
                                          <p:val>
                                            <p:fltVal val="0"/>
                                          </p:val>
                                        </p:tav>
                                        <p:tav tm="100000">
                                          <p:val>
                                            <p:strVal val="#ppt_h"/>
                                          </p:val>
                                        </p:tav>
                                      </p:tavLst>
                                    </p:anim>
                                    <p:anim calcmode="lin" valueType="num">
                                      <p:cBhvr>
                                        <p:cTn id="9" dur="1000" fill="hold"/>
                                        <p:tgtEl>
                                          <p:spTgt spid="2082"/>
                                        </p:tgtEl>
                                        <p:attrNameLst>
                                          <p:attrName>style.rotation</p:attrName>
                                        </p:attrNameLst>
                                      </p:cBhvr>
                                      <p:tavLst>
                                        <p:tav tm="0">
                                          <p:val>
                                            <p:fltVal val="90"/>
                                          </p:val>
                                        </p:tav>
                                        <p:tav tm="100000">
                                          <p:val>
                                            <p:fltVal val="0"/>
                                          </p:val>
                                        </p:tav>
                                      </p:tavLst>
                                    </p:anim>
                                    <p:animEffect transition="in" filter="fade">
                                      <p:cBhvr>
                                        <p:cTn id="10" dur="1000"/>
                                        <p:tgtEl>
                                          <p:spTgt spid="20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84"/>
                                        </p:tgtEl>
                                        <p:attrNameLst>
                                          <p:attrName>style.visibility</p:attrName>
                                        </p:attrNameLst>
                                      </p:cBhvr>
                                      <p:to>
                                        <p:strVal val="visible"/>
                                      </p:to>
                                    </p:set>
                                    <p:anim calcmode="lin" valueType="num">
                                      <p:cBhvr>
                                        <p:cTn id="15" dur="1000" fill="hold"/>
                                        <p:tgtEl>
                                          <p:spTgt spid="2084"/>
                                        </p:tgtEl>
                                        <p:attrNameLst>
                                          <p:attrName>ppt_w</p:attrName>
                                        </p:attrNameLst>
                                      </p:cBhvr>
                                      <p:tavLst>
                                        <p:tav tm="0">
                                          <p:val>
                                            <p:fltVal val="0"/>
                                          </p:val>
                                        </p:tav>
                                        <p:tav tm="100000">
                                          <p:val>
                                            <p:strVal val="#ppt_w"/>
                                          </p:val>
                                        </p:tav>
                                      </p:tavLst>
                                    </p:anim>
                                    <p:anim calcmode="lin" valueType="num">
                                      <p:cBhvr>
                                        <p:cTn id="16" dur="1000" fill="hold"/>
                                        <p:tgtEl>
                                          <p:spTgt spid="2084"/>
                                        </p:tgtEl>
                                        <p:attrNameLst>
                                          <p:attrName>ppt_h</p:attrName>
                                        </p:attrNameLst>
                                      </p:cBhvr>
                                      <p:tavLst>
                                        <p:tav tm="0">
                                          <p:val>
                                            <p:fltVal val="0"/>
                                          </p:val>
                                        </p:tav>
                                        <p:tav tm="100000">
                                          <p:val>
                                            <p:strVal val="#ppt_h"/>
                                          </p:val>
                                        </p:tav>
                                      </p:tavLst>
                                    </p:anim>
                                    <p:anim calcmode="lin" valueType="num">
                                      <p:cBhvr>
                                        <p:cTn id="17" dur="1000" fill="hold"/>
                                        <p:tgtEl>
                                          <p:spTgt spid="2084"/>
                                        </p:tgtEl>
                                        <p:attrNameLst>
                                          <p:attrName>style.rotation</p:attrName>
                                        </p:attrNameLst>
                                      </p:cBhvr>
                                      <p:tavLst>
                                        <p:tav tm="0">
                                          <p:val>
                                            <p:fltVal val="90"/>
                                          </p:val>
                                        </p:tav>
                                        <p:tav tm="100000">
                                          <p:val>
                                            <p:fltVal val="0"/>
                                          </p:val>
                                        </p:tav>
                                      </p:tavLst>
                                    </p:anim>
                                    <p:animEffect transition="in" filter="fade">
                                      <p:cBhvr>
                                        <p:cTn id="18" dur="1000"/>
                                        <p:tgtEl>
                                          <p:spTgt spid="20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2086"/>
                                        </p:tgtEl>
                                        <p:attrNameLst>
                                          <p:attrName>style.visibility</p:attrName>
                                        </p:attrNameLst>
                                      </p:cBhvr>
                                      <p:to>
                                        <p:strVal val="visible"/>
                                      </p:to>
                                    </p:set>
                                    <p:anim calcmode="lin" valueType="num">
                                      <p:cBhvr>
                                        <p:cTn id="23" dur="1000" fill="hold"/>
                                        <p:tgtEl>
                                          <p:spTgt spid="2086"/>
                                        </p:tgtEl>
                                        <p:attrNameLst>
                                          <p:attrName>ppt_w</p:attrName>
                                        </p:attrNameLst>
                                      </p:cBhvr>
                                      <p:tavLst>
                                        <p:tav tm="0">
                                          <p:val>
                                            <p:fltVal val="0"/>
                                          </p:val>
                                        </p:tav>
                                        <p:tav tm="100000">
                                          <p:val>
                                            <p:strVal val="#ppt_w"/>
                                          </p:val>
                                        </p:tav>
                                      </p:tavLst>
                                    </p:anim>
                                    <p:anim calcmode="lin" valueType="num">
                                      <p:cBhvr>
                                        <p:cTn id="24" dur="1000" fill="hold"/>
                                        <p:tgtEl>
                                          <p:spTgt spid="2086"/>
                                        </p:tgtEl>
                                        <p:attrNameLst>
                                          <p:attrName>ppt_h</p:attrName>
                                        </p:attrNameLst>
                                      </p:cBhvr>
                                      <p:tavLst>
                                        <p:tav tm="0">
                                          <p:val>
                                            <p:fltVal val="0"/>
                                          </p:val>
                                        </p:tav>
                                        <p:tav tm="100000">
                                          <p:val>
                                            <p:strVal val="#ppt_h"/>
                                          </p:val>
                                        </p:tav>
                                      </p:tavLst>
                                    </p:anim>
                                    <p:anim calcmode="lin" valueType="num">
                                      <p:cBhvr>
                                        <p:cTn id="25" dur="1000" fill="hold"/>
                                        <p:tgtEl>
                                          <p:spTgt spid="2086"/>
                                        </p:tgtEl>
                                        <p:attrNameLst>
                                          <p:attrName>style.rotation</p:attrName>
                                        </p:attrNameLst>
                                      </p:cBhvr>
                                      <p:tavLst>
                                        <p:tav tm="0">
                                          <p:val>
                                            <p:fltVal val="90"/>
                                          </p:val>
                                        </p:tav>
                                        <p:tav tm="100000">
                                          <p:val>
                                            <p:fltVal val="0"/>
                                          </p:val>
                                        </p:tav>
                                      </p:tavLst>
                                    </p:anim>
                                    <p:animEffect transition="in" filter="fade">
                                      <p:cBhvr>
                                        <p:cTn id="26" dur="1000"/>
                                        <p:tgtEl>
                                          <p:spTgt spid="208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2088"/>
                                        </p:tgtEl>
                                        <p:attrNameLst>
                                          <p:attrName>style.visibility</p:attrName>
                                        </p:attrNameLst>
                                      </p:cBhvr>
                                      <p:to>
                                        <p:strVal val="visible"/>
                                      </p:to>
                                    </p:set>
                                    <p:anim calcmode="lin" valueType="num">
                                      <p:cBhvr>
                                        <p:cTn id="31" dur="1000" fill="hold"/>
                                        <p:tgtEl>
                                          <p:spTgt spid="2088"/>
                                        </p:tgtEl>
                                        <p:attrNameLst>
                                          <p:attrName>ppt_w</p:attrName>
                                        </p:attrNameLst>
                                      </p:cBhvr>
                                      <p:tavLst>
                                        <p:tav tm="0">
                                          <p:val>
                                            <p:fltVal val="0"/>
                                          </p:val>
                                        </p:tav>
                                        <p:tav tm="100000">
                                          <p:val>
                                            <p:strVal val="#ppt_w"/>
                                          </p:val>
                                        </p:tav>
                                      </p:tavLst>
                                    </p:anim>
                                    <p:anim calcmode="lin" valueType="num">
                                      <p:cBhvr>
                                        <p:cTn id="32" dur="1000" fill="hold"/>
                                        <p:tgtEl>
                                          <p:spTgt spid="2088"/>
                                        </p:tgtEl>
                                        <p:attrNameLst>
                                          <p:attrName>ppt_h</p:attrName>
                                        </p:attrNameLst>
                                      </p:cBhvr>
                                      <p:tavLst>
                                        <p:tav tm="0">
                                          <p:val>
                                            <p:fltVal val="0"/>
                                          </p:val>
                                        </p:tav>
                                        <p:tav tm="100000">
                                          <p:val>
                                            <p:strVal val="#ppt_h"/>
                                          </p:val>
                                        </p:tav>
                                      </p:tavLst>
                                    </p:anim>
                                    <p:anim calcmode="lin" valueType="num">
                                      <p:cBhvr>
                                        <p:cTn id="33" dur="1000" fill="hold"/>
                                        <p:tgtEl>
                                          <p:spTgt spid="2088"/>
                                        </p:tgtEl>
                                        <p:attrNameLst>
                                          <p:attrName>style.rotation</p:attrName>
                                        </p:attrNameLst>
                                      </p:cBhvr>
                                      <p:tavLst>
                                        <p:tav tm="0">
                                          <p:val>
                                            <p:fltVal val="90"/>
                                          </p:val>
                                        </p:tav>
                                        <p:tav tm="100000">
                                          <p:val>
                                            <p:fltVal val="0"/>
                                          </p:val>
                                        </p:tav>
                                      </p:tavLst>
                                    </p:anim>
                                    <p:animEffect transition="in" filter="fade">
                                      <p:cBhvr>
                                        <p:cTn id="34" dur="1000"/>
                                        <p:tgtEl>
                                          <p:spTgt spid="208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2090"/>
                                        </p:tgtEl>
                                        <p:attrNameLst>
                                          <p:attrName>style.visibility</p:attrName>
                                        </p:attrNameLst>
                                      </p:cBhvr>
                                      <p:to>
                                        <p:strVal val="visible"/>
                                      </p:to>
                                    </p:set>
                                    <p:anim calcmode="lin" valueType="num">
                                      <p:cBhvr>
                                        <p:cTn id="39" dur="1000" fill="hold"/>
                                        <p:tgtEl>
                                          <p:spTgt spid="2090"/>
                                        </p:tgtEl>
                                        <p:attrNameLst>
                                          <p:attrName>ppt_w</p:attrName>
                                        </p:attrNameLst>
                                      </p:cBhvr>
                                      <p:tavLst>
                                        <p:tav tm="0">
                                          <p:val>
                                            <p:fltVal val="0"/>
                                          </p:val>
                                        </p:tav>
                                        <p:tav tm="100000">
                                          <p:val>
                                            <p:strVal val="#ppt_w"/>
                                          </p:val>
                                        </p:tav>
                                      </p:tavLst>
                                    </p:anim>
                                    <p:anim calcmode="lin" valueType="num">
                                      <p:cBhvr>
                                        <p:cTn id="40" dur="1000" fill="hold"/>
                                        <p:tgtEl>
                                          <p:spTgt spid="2090"/>
                                        </p:tgtEl>
                                        <p:attrNameLst>
                                          <p:attrName>ppt_h</p:attrName>
                                        </p:attrNameLst>
                                      </p:cBhvr>
                                      <p:tavLst>
                                        <p:tav tm="0">
                                          <p:val>
                                            <p:fltVal val="0"/>
                                          </p:val>
                                        </p:tav>
                                        <p:tav tm="100000">
                                          <p:val>
                                            <p:strVal val="#ppt_h"/>
                                          </p:val>
                                        </p:tav>
                                      </p:tavLst>
                                    </p:anim>
                                    <p:anim calcmode="lin" valueType="num">
                                      <p:cBhvr>
                                        <p:cTn id="41" dur="1000" fill="hold"/>
                                        <p:tgtEl>
                                          <p:spTgt spid="2090"/>
                                        </p:tgtEl>
                                        <p:attrNameLst>
                                          <p:attrName>style.rotation</p:attrName>
                                        </p:attrNameLst>
                                      </p:cBhvr>
                                      <p:tavLst>
                                        <p:tav tm="0">
                                          <p:val>
                                            <p:fltVal val="90"/>
                                          </p:val>
                                        </p:tav>
                                        <p:tav tm="100000">
                                          <p:val>
                                            <p:fltVal val="0"/>
                                          </p:val>
                                        </p:tav>
                                      </p:tavLst>
                                    </p:anim>
                                    <p:animEffect transition="in" filter="fade">
                                      <p:cBhvr>
                                        <p:cTn id="42" dur="1000"/>
                                        <p:tgtEl>
                                          <p:spTgt spid="20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2092"/>
                                        </p:tgtEl>
                                        <p:attrNameLst>
                                          <p:attrName>style.visibility</p:attrName>
                                        </p:attrNameLst>
                                      </p:cBhvr>
                                      <p:to>
                                        <p:strVal val="visible"/>
                                      </p:to>
                                    </p:set>
                                    <p:anim calcmode="lin" valueType="num">
                                      <p:cBhvr>
                                        <p:cTn id="47" dur="1000" fill="hold"/>
                                        <p:tgtEl>
                                          <p:spTgt spid="2092"/>
                                        </p:tgtEl>
                                        <p:attrNameLst>
                                          <p:attrName>ppt_w</p:attrName>
                                        </p:attrNameLst>
                                      </p:cBhvr>
                                      <p:tavLst>
                                        <p:tav tm="0">
                                          <p:val>
                                            <p:fltVal val="0"/>
                                          </p:val>
                                        </p:tav>
                                        <p:tav tm="100000">
                                          <p:val>
                                            <p:strVal val="#ppt_w"/>
                                          </p:val>
                                        </p:tav>
                                      </p:tavLst>
                                    </p:anim>
                                    <p:anim calcmode="lin" valueType="num">
                                      <p:cBhvr>
                                        <p:cTn id="48" dur="1000" fill="hold"/>
                                        <p:tgtEl>
                                          <p:spTgt spid="2092"/>
                                        </p:tgtEl>
                                        <p:attrNameLst>
                                          <p:attrName>ppt_h</p:attrName>
                                        </p:attrNameLst>
                                      </p:cBhvr>
                                      <p:tavLst>
                                        <p:tav tm="0">
                                          <p:val>
                                            <p:fltVal val="0"/>
                                          </p:val>
                                        </p:tav>
                                        <p:tav tm="100000">
                                          <p:val>
                                            <p:strVal val="#ppt_h"/>
                                          </p:val>
                                        </p:tav>
                                      </p:tavLst>
                                    </p:anim>
                                    <p:anim calcmode="lin" valueType="num">
                                      <p:cBhvr>
                                        <p:cTn id="49" dur="1000" fill="hold"/>
                                        <p:tgtEl>
                                          <p:spTgt spid="2092"/>
                                        </p:tgtEl>
                                        <p:attrNameLst>
                                          <p:attrName>style.rotation</p:attrName>
                                        </p:attrNameLst>
                                      </p:cBhvr>
                                      <p:tavLst>
                                        <p:tav tm="0">
                                          <p:val>
                                            <p:fltVal val="90"/>
                                          </p:val>
                                        </p:tav>
                                        <p:tav tm="100000">
                                          <p:val>
                                            <p:fltVal val="0"/>
                                          </p:val>
                                        </p:tav>
                                      </p:tavLst>
                                    </p:anim>
                                    <p:animEffect transition="in" filter="fade">
                                      <p:cBhvr>
                                        <p:cTn id="50" dur="1000"/>
                                        <p:tgtEl>
                                          <p:spTgt spid="209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grpId="0" nodeType="clickEffect">
                                  <p:stCondLst>
                                    <p:cond delay="0"/>
                                  </p:stCondLst>
                                  <p:iterate type="lt">
                                    <p:tmPct val="5000"/>
                                  </p:iterate>
                                  <p:childTnLst>
                                    <p:set>
                                      <p:cBhvr>
                                        <p:cTn id="54" dur="1" fill="hold">
                                          <p:stCondLst>
                                            <p:cond delay="0"/>
                                          </p:stCondLst>
                                        </p:cTn>
                                        <p:tgtEl>
                                          <p:spTgt spid="2094"/>
                                        </p:tgtEl>
                                        <p:attrNameLst>
                                          <p:attrName>style.visibility</p:attrName>
                                        </p:attrNameLst>
                                      </p:cBhvr>
                                      <p:to>
                                        <p:strVal val="visible"/>
                                      </p:to>
                                    </p:set>
                                    <p:anim calcmode="lin" valueType="num">
                                      <p:cBhvr>
                                        <p:cTn id="55" dur="1000" fill="hold"/>
                                        <p:tgtEl>
                                          <p:spTgt spid="2094"/>
                                        </p:tgtEl>
                                        <p:attrNameLst>
                                          <p:attrName>ppt_w</p:attrName>
                                        </p:attrNameLst>
                                      </p:cBhvr>
                                      <p:tavLst>
                                        <p:tav tm="0">
                                          <p:val>
                                            <p:fltVal val="0"/>
                                          </p:val>
                                        </p:tav>
                                        <p:tav tm="100000">
                                          <p:val>
                                            <p:strVal val="#ppt_w"/>
                                          </p:val>
                                        </p:tav>
                                      </p:tavLst>
                                    </p:anim>
                                    <p:anim calcmode="lin" valueType="num">
                                      <p:cBhvr>
                                        <p:cTn id="56" dur="1000" fill="hold"/>
                                        <p:tgtEl>
                                          <p:spTgt spid="2094"/>
                                        </p:tgtEl>
                                        <p:attrNameLst>
                                          <p:attrName>ppt_h</p:attrName>
                                        </p:attrNameLst>
                                      </p:cBhvr>
                                      <p:tavLst>
                                        <p:tav tm="0">
                                          <p:val>
                                            <p:fltVal val="0"/>
                                          </p:val>
                                        </p:tav>
                                        <p:tav tm="100000">
                                          <p:val>
                                            <p:strVal val="#ppt_h"/>
                                          </p:val>
                                        </p:tav>
                                      </p:tavLst>
                                    </p:anim>
                                    <p:anim calcmode="lin" valueType="num">
                                      <p:cBhvr>
                                        <p:cTn id="57" dur="1000" fill="hold"/>
                                        <p:tgtEl>
                                          <p:spTgt spid="2094"/>
                                        </p:tgtEl>
                                        <p:attrNameLst>
                                          <p:attrName>style.rotation</p:attrName>
                                        </p:attrNameLst>
                                      </p:cBhvr>
                                      <p:tavLst>
                                        <p:tav tm="0">
                                          <p:val>
                                            <p:fltVal val="90"/>
                                          </p:val>
                                        </p:tav>
                                        <p:tav tm="100000">
                                          <p:val>
                                            <p:fltVal val="0"/>
                                          </p:val>
                                        </p:tav>
                                      </p:tavLst>
                                    </p:anim>
                                    <p:animEffect transition="in" filter="fade">
                                      <p:cBhvr>
                                        <p:cTn id="58" dur="1000"/>
                                        <p:tgtEl>
                                          <p:spTgt spid="2094"/>
                                        </p:tgtEl>
                                      </p:cBhvr>
                                    </p:animEffect>
                                  </p:childTnLst>
                                </p:cTn>
                              </p:par>
                              <p:par>
                                <p:cTn id="59" presetID="31" presetClass="entr" presetSubtype="0" fill="hold" grpId="0" nodeType="withEffect">
                                  <p:stCondLst>
                                    <p:cond delay="0"/>
                                  </p:stCondLst>
                                  <p:iterate type="lt">
                                    <p:tmPct val="5000"/>
                                  </p:iterate>
                                  <p:childTnLst>
                                    <p:set>
                                      <p:cBhvr>
                                        <p:cTn id="60" dur="1" fill="hold">
                                          <p:stCondLst>
                                            <p:cond delay="0"/>
                                          </p:stCondLst>
                                        </p:cTn>
                                        <p:tgtEl>
                                          <p:spTgt spid="2097"/>
                                        </p:tgtEl>
                                        <p:attrNameLst>
                                          <p:attrName>style.visibility</p:attrName>
                                        </p:attrNameLst>
                                      </p:cBhvr>
                                      <p:to>
                                        <p:strVal val="visible"/>
                                      </p:to>
                                    </p:set>
                                    <p:anim calcmode="lin" valueType="num">
                                      <p:cBhvr>
                                        <p:cTn id="61" dur="1000" fill="hold"/>
                                        <p:tgtEl>
                                          <p:spTgt spid="2097"/>
                                        </p:tgtEl>
                                        <p:attrNameLst>
                                          <p:attrName>ppt_w</p:attrName>
                                        </p:attrNameLst>
                                      </p:cBhvr>
                                      <p:tavLst>
                                        <p:tav tm="0">
                                          <p:val>
                                            <p:fltVal val="0"/>
                                          </p:val>
                                        </p:tav>
                                        <p:tav tm="100000">
                                          <p:val>
                                            <p:strVal val="#ppt_w"/>
                                          </p:val>
                                        </p:tav>
                                      </p:tavLst>
                                    </p:anim>
                                    <p:anim calcmode="lin" valueType="num">
                                      <p:cBhvr>
                                        <p:cTn id="62" dur="1000" fill="hold"/>
                                        <p:tgtEl>
                                          <p:spTgt spid="2097"/>
                                        </p:tgtEl>
                                        <p:attrNameLst>
                                          <p:attrName>ppt_h</p:attrName>
                                        </p:attrNameLst>
                                      </p:cBhvr>
                                      <p:tavLst>
                                        <p:tav tm="0">
                                          <p:val>
                                            <p:fltVal val="0"/>
                                          </p:val>
                                        </p:tav>
                                        <p:tav tm="100000">
                                          <p:val>
                                            <p:strVal val="#ppt_h"/>
                                          </p:val>
                                        </p:tav>
                                      </p:tavLst>
                                    </p:anim>
                                    <p:anim calcmode="lin" valueType="num">
                                      <p:cBhvr>
                                        <p:cTn id="63" dur="1000" fill="hold"/>
                                        <p:tgtEl>
                                          <p:spTgt spid="2097"/>
                                        </p:tgtEl>
                                        <p:attrNameLst>
                                          <p:attrName>style.rotation</p:attrName>
                                        </p:attrNameLst>
                                      </p:cBhvr>
                                      <p:tavLst>
                                        <p:tav tm="0">
                                          <p:val>
                                            <p:fltVal val="90"/>
                                          </p:val>
                                        </p:tav>
                                        <p:tav tm="100000">
                                          <p:val>
                                            <p:fltVal val="0"/>
                                          </p:val>
                                        </p:tav>
                                      </p:tavLst>
                                    </p:anim>
                                    <p:animEffect transition="in" filter="fade">
                                      <p:cBhvr>
                                        <p:cTn id="64" dur="1000"/>
                                        <p:tgtEl>
                                          <p:spTgt spid="2097"/>
                                        </p:tgtEl>
                                      </p:cBhvr>
                                    </p:animEffect>
                                  </p:childTnLst>
                                </p:cTn>
                              </p:par>
                              <p:par>
                                <p:cTn id="65" presetID="31" presetClass="entr" presetSubtype="0" fill="hold" grpId="0" nodeType="withEffect">
                                  <p:stCondLst>
                                    <p:cond delay="0"/>
                                  </p:stCondLst>
                                  <p:iterate type="lt">
                                    <p:tmPct val="5000"/>
                                  </p:iterate>
                                  <p:childTnLst>
                                    <p:set>
                                      <p:cBhvr>
                                        <p:cTn id="66" dur="1" fill="hold">
                                          <p:stCondLst>
                                            <p:cond delay="0"/>
                                          </p:stCondLst>
                                        </p:cTn>
                                        <p:tgtEl>
                                          <p:spTgt spid="2098"/>
                                        </p:tgtEl>
                                        <p:attrNameLst>
                                          <p:attrName>style.visibility</p:attrName>
                                        </p:attrNameLst>
                                      </p:cBhvr>
                                      <p:to>
                                        <p:strVal val="visible"/>
                                      </p:to>
                                    </p:set>
                                    <p:anim calcmode="lin" valueType="num">
                                      <p:cBhvr>
                                        <p:cTn id="67" dur="1000" fill="hold"/>
                                        <p:tgtEl>
                                          <p:spTgt spid="2098"/>
                                        </p:tgtEl>
                                        <p:attrNameLst>
                                          <p:attrName>ppt_w</p:attrName>
                                        </p:attrNameLst>
                                      </p:cBhvr>
                                      <p:tavLst>
                                        <p:tav tm="0">
                                          <p:val>
                                            <p:fltVal val="0"/>
                                          </p:val>
                                        </p:tav>
                                        <p:tav tm="100000">
                                          <p:val>
                                            <p:strVal val="#ppt_w"/>
                                          </p:val>
                                        </p:tav>
                                      </p:tavLst>
                                    </p:anim>
                                    <p:anim calcmode="lin" valueType="num">
                                      <p:cBhvr>
                                        <p:cTn id="68" dur="1000" fill="hold"/>
                                        <p:tgtEl>
                                          <p:spTgt spid="2098"/>
                                        </p:tgtEl>
                                        <p:attrNameLst>
                                          <p:attrName>ppt_h</p:attrName>
                                        </p:attrNameLst>
                                      </p:cBhvr>
                                      <p:tavLst>
                                        <p:tav tm="0">
                                          <p:val>
                                            <p:fltVal val="0"/>
                                          </p:val>
                                        </p:tav>
                                        <p:tav tm="100000">
                                          <p:val>
                                            <p:strVal val="#ppt_h"/>
                                          </p:val>
                                        </p:tav>
                                      </p:tavLst>
                                    </p:anim>
                                    <p:anim calcmode="lin" valueType="num">
                                      <p:cBhvr>
                                        <p:cTn id="69" dur="1000" fill="hold"/>
                                        <p:tgtEl>
                                          <p:spTgt spid="2098"/>
                                        </p:tgtEl>
                                        <p:attrNameLst>
                                          <p:attrName>style.rotation</p:attrName>
                                        </p:attrNameLst>
                                      </p:cBhvr>
                                      <p:tavLst>
                                        <p:tav tm="0">
                                          <p:val>
                                            <p:fltVal val="90"/>
                                          </p:val>
                                        </p:tav>
                                        <p:tav tm="100000">
                                          <p:val>
                                            <p:fltVal val="0"/>
                                          </p:val>
                                        </p:tav>
                                      </p:tavLst>
                                    </p:anim>
                                    <p:animEffect transition="in" filter="fade">
                                      <p:cBhvr>
                                        <p:cTn id="70" dur="1000"/>
                                        <p:tgtEl>
                                          <p:spTgt spid="2098"/>
                                        </p:tgtEl>
                                      </p:cBhvr>
                                    </p:animEffect>
                                  </p:childTnLst>
                                </p:cTn>
                              </p:par>
                              <p:par>
                                <p:cTn id="71" presetID="31" presetClass="entr" presetSubtype="0" fill="hold" grpId="0" nodeType="withEffect">
                                  <p:stCondLst>
                                    <p:cond delay="0"/>
                                  </p:stCondLst>
                                  <p:iterate type="lt">
                                    <p:tmPct val="5000"/>
                                  </p:iterate>
                                  <p:childTnLst>
                                    <p:set>
                                      <p:cBhvr>
                                        <p:cTn id="72" dur="1" fill="hold">
                                          <p:stCondLst>
                                            <p:cond delay="0"/>
                                          </p:stCondLst>
                                        </p:cTn>
                                        <p:tgtEl>
                                          <p:spTgt spid="2099"/>
                                        </p:tgtEl>
                                        <p:attrNameLst>
                                          <p:attrName>style.visibility</p:attrName>
                                        </p:attrNameLst>
                                      </p:cBhvr>
                                      <p:to>
                                        <p:strVal val="visible"/>
                                      </p:to>
                                    </p:set>
                                    <p:anim calcmode="lin" valueType="num">
                                      <p:cBhvr>
                                        <p:cTn id="73" dur="1000" fill="hold"/>
                                        <p:tgtEl>
                                          <p:spTgt spid="2099"/>
                                        </p:tgtEl>
                                        <p:attrNameLst>
                                          <p:attrName>ppt_w</p:attrName>
                                        </p:attrNameLst>
                                      </p:cBhvr>
                                      <p:tavLst>
                                        <p:tav tm="0">
                                          <p:val>
                                            <p:fltVal val="0"/>
                                          </p:val>
                                        </p:tav>
                                        <p:tav tm="100000">
                                          <p:val>
                                            <p:strVal val="#ppt_w"/>
                                          </p:val>
                                        </p:tav>
                                      </p:tavLst>
                                    </p:anim>
                                    <p:anim calcmode="lin" valueType="num">
                                      <p:cBhvr>
                                        <p:cTn id="74" dur="1000" fill="hold"/>
                                        <p:tgtEl>
                                          <p:spTgt spid="2099"/>
                                        </p:tgtEl>
                                        <p:attrNameLst>
                                          <p:attrName>ppt_h</p:attrName>
                                        </p:attrNameLst>
                                      </p:cBhvr>
                                      <p:tavLst>
                                        <p:tav tm="0">
                                          <p:val>
                                            <p:fltVal val="0"/>
                                          </p:val>
                                        </p:tav>
                                        <p:tav tm="100000">
                                          <p:val>
                                            <p:strVal val="#ppt_h"/>
                                          </p:val>
                                        </p:tav>
                                      </p:tavLst>
                                    </p:anim>
                                    <p:anim calcmode="lin" valueType="num">
                                      <p:cBhvr>
                                        <p:cTn id="75" dur="1000" fill="hold"/>
                                        <p:tgtEl>
                                          <p:spTgt spid="2099"/>
                                        </p:tgtEl>
                                        <p:attrNameLst>
                                          <p:attrName>style.rotation</p:attrName>
                                        </p:attrNameLst>
                                      </p:cBhvr>
                                      <p:tavLst>
                                        <p:tav tm="0">
                                          <p:val>
                                            <p:fltVal val="90"/>
                                          </p:val>
                                        </p:tav>
                                        <p:tav tm="100000">
                                          <p:val>
                                            <p:fltVal val="0"/>
                                          </p:val>
                                        </p:tav>
                                      </p:tavLst>
                                    </p:anim>
                                    <p:animEffect transition="in" filter="fade">
                                      <p:cBhvr>
                                        <p:cTn id="76" dur="1000"/>
                                        <p:tgtEl>
                                          <p:spTgt spid="2099"/>
                                        </p:tgtEl>
                                      </p:cBhvr>
                                    </p:animEffect>
                                  </p:childTnLst>
                                </p:cTn>
                              </p:par>
                              <p:par>
                                <p:cTn id="77" presetID="31" presetClass="entr" presetSubtype="0" fill="hold" grpId="0" nodeType="withEffect">
                                  <p:stCondLst>
                                    <p:cond delay="0"/>
                                  </p:stCondLst>
                                  <p:iterate type="lt">
                                    <p:tmPct val="5000"/>
                                  </p:iterate>
                                  <p:childTnLst>
                                    <p:set>
                                      <p:cBhvr>
                                        <p:cTn id="78" dur="1" fill="hold">
                                          <p:stCondLst>
                                            <p:cond delay="0"/>
                                          </p:stCondLst>
                                        </p:cTn>
                                        <p:tgtEl>
                                          <p:spTgt spid="2100"/>
                                        </p:tgtEl>
                                        <p:attrNameLst>
                                          <p:attrName>style.visibility</p:attrName>
                                        </p:attrNameLst>
                                      </p:cBhvr>
                                      <p:to>
                                        <p:strVal val="visible"/>
                                      </p:to>
                                    </p:set>
                                    <p:anim calcmode="lin" valueType="num">
                                      <p:cBhvr>
                                        <p:cTn id="79" dur="1000" fill="hold"/>
                                        <p:tgtEl>
                                          <p:spTgt spid="2100"/>
                                        </p:tgtEl>
                                        <p:attrNameLst>
                                          <p:attrName>ppt_w</p:attrName>
                                        </p:attrNameLst>
                                      </p:cBhvr>
                                      <p:tavLst>
                                        <p:tav tm="0">
                                          <p:val>
                                            <p:fltVal val="0"/>
                                          </p:val>
                                        </p:tav>
                                        <p:tav tm="100000">
                                          <p:val>
                                            <p:strVal val="#ppt_w"/>
                                          </p:val>
                                        </p:tav>
                                      </p:tavLst>
                                    </p:anim>
                                    <p:anim calcmode="lin" valueType="num">
                                      <p:cBhvr>
                                        <p:cTn id="80" dur="1000" fill="hold"/>
                                        <p:tgtEl>
                                          <p:spTgt spid="2100"/>
                                        </p:tgtEl>
                                        <p:attrNameLst>
                                          <p:attrName>ppt_h</p:attrName>
                                        </p:attrNameLst>
                                      </p:cBhvr>
                                      <p:tavLst>
                                        <p:tav tm="0">
                                          <p:val>
                                            <p:fltVal val="0"/>
                                          </p:val>
                                        </p:tav>
                                        <p:tav tm="100000">
                                          <p:val>
                                            <p:strVal val="#ppt_h"/>
                                          </p:val>
                                        </p:tav>
                                      </p:tavLst>
                                    </p:anim>
                                    <p:anim calcmode="lin" valueType="num">
                                      <p:cBhvr>
                                        <p:cTn id="81" dur="1000" fill="hold"/>
                                        <p:tgtEl>
                                          <p:spTgt spid="2100"/>
                                        </p:tgtEl>
                                        <p:attrNameLst>
                                          <p:attrName>style.rotation</p:attrName>
                                        </p:attrNameLst>
                                      </p:cBhvr>
                                      <p:tavLst>
                                        <p:tav tm="0">
                                          <p:val>
                                            <p:fltVal val="90"/>
                                          </p:val>
                                        </p:tav>
                                        <p:tav tm="100000">
                                          <p:val>
                                            <p:fltVal val="0"/>
                                          </p:val>
                                        </p:tav>
                                      </p:tavLst>
                                    </p:anim>
                                    <p:animEffect transition="in" filter="fade">
                                      <p:cBhvr>
                                        <p:cTn id="82" dur="1000"/>
                                        <p:tgtEl>
                                          <p:spTgt spid="2100"/>
                                        </p:tgtEl>
                                      </p:cBhvr>
                                    </p:animEffect>
                                  </p:childTnLst>
                                </p:cTn>
                              </p:par>
                              <p:par>
                                <p:cTn id="83" presetID="31" presetClass="entr" presetSubtype="0" fill="hold" grpId="0" nodeType="withEffect">
                                  <p:stCondLst>
                                    <p:cond delay="0"/>
                                  </p:stCondLst>
                                  <p:iterate type="lt">
                                    <p:tmPct val="5000"/>
                                  </p:iterate>
                                  <p:childTnLst>
                                    <p:set>
                                      <p:cBhvr>
                                        <p:cTn id="84" dur="1" fill="hold">
                                          <p:stCondLst>
                                            <p:cond delay="0"/>
                                          </p:stCondLst>
                                        </p:cTn>
                                        <p:tgtEl>
                                          <p:spTgt spid="2101"/>
                                        </p:tgtEl>
                                        <p:attrNameLst>
                                          <p:attrName>style.visibility</p:attrName>
                                        </p:attrNameLst>
                                      </p:cBhvr>
                                      <p:to>
                                        <p:strVal val="visible"/>
                                      </p:to>
                                    </p:set>
                                    <p:anim calcmode="lin" valueType="num">
                                      <p:cBhvr>
                                        <p:cTn id="85" dur="1000" fill="hold"/>
                                        <p:tgtEl>
                                          <p:spTgt spid="2101"/>
                                        </p:tgtEl>
                                        <p:attrNameLst>
                                          <p:attrName>ppt_w</p:attrName>
                                        </p:attrNameLst>
                                      </p:cBhvr>
                                      <p:tavLst>
                                        <p:tav tm="0">
                                          <p:val>
                                            <p:fltVal val="0"/>
                                          </p:val>
                                        </p:tav>
                                        <p:tav tm="100000">
                                          <p:val>
                                            <p:strVal val="#ppt_w"/>
                                          </p:val>
                                        </p:tav>
                                      </p:tavLst>
                                    </p:anim>
                                    <p:anim calcmode="lin" valueType="num">
                                      <p:cBhvr>
                                        <p:cTn id="86" dur="1000" fill="hold"/>
                                        <p:tgtEl>
                                          <p:spTgt spid="2101"/>
                                        </p:tgtEl>
                                        <p:attrNameLst>
                                          <p:attrName>ppt_h</p:attrName>
                                        </p:attrNameLst>
                                      </p:cBhvr>
                                      <p:tavLst>
                                        <p:tav tm="0">
                                          <p:val>
                                            <p:fltVal val="0"/>
                                          </p:val>
                                        </p:tav>
                                        <p:tav tm="100000">
                                          <p:val>
                                            <p:strVal val="#ppt_h"/>
                                          </p:val>
                                        </p:tav>
                                      </p:tavLst>
                                    </p:anim>
                                    <p:anim calcmode="lin" valueType="num">
                                      <p:cBhvr>
                                        <p:cTn id="87" dur="1000" fill="hold"/>
                                        <p:tgtEl>
                                          <p:spTgt spid="2101"/>
                                        </p:tgtEl>
                                        <p:attrNameLst>
                                          <p:attrName>style.rotation</p:attrName>
                                        </p:attrNameLst>
                                      </p:cBhvr>
                                      <p:tavLst>
                                        <p:tav tm="0">
                                          <p:val>
                                            <p:fltVal val="90"/>
                                          </p:val>
                                        </p:tav>
                                        <p:tav tm="100000">
                                          <p:val>
                                            <p:fltVal val="0"/>
                                          </p:val>
                                        </p:tav>
                                      </p:tavLst>
                                    </p:anim>
                                    <p:animEffect transition="in" filter="fade">
                                      <p:cBhvr>
                                        <p:cTn id="88" dur="1000"/>
                                        <p:tgtEl>
                                          <p:spTgt spid="210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ntr" presetSubtype="16" fill="hold" grpId="1" nodeType="clickEffect">
                                  <p:stCondLst>
                                    <p:cond delay="0"/>
                                  </p:stCondLst>
                                  <p:iterate type="lt">
                                    <p:tmPct val="0"/>
                                  </p:iterate>
                                  <p:childTnLst>
                                    <p:set>
                                      <p:cBhvr>
                                        <p:cTn id="92" dur="1" fill="hold">
                                          <p:stCondLst>
                                            <p:cond delay="0"/>
                                          </p:stCondLst>
                                        </p:cTn>
                                        <p:tgtEl>
                                          <p:spTgt spid="2112"/>
                                        </p:tgtEl>
                                        <p:attrNameLst>
                                          <p:attrName>style.visibility</p:attrName>
                                        </p:attrNameLst>
                                      </p:cBhvr>
                                      <p:to>
                                        <p:strVal val="visible"/>
                                      </p:to>
                                    </p:set>
                                    <p:animEffect transition="in" filter="diamond(in)">
                                      <p:cBhvr>
                                        <p:cTn id="93" dur="2000"/>
                                        <p:tgtEl>
                                          <p:spTgt spid="2112"/>
                                        </p:tgtEl>
                                      </p:cBhvr>
                                    </p:animEffect>
                                  </p:childTnLst>
                                </p:cTn>
                              </p:par>
                              <p:par>
                                <p:cTn id="94" presetID="8" presetClass="entr" presetSubtype="16" fill="hold" grpId="1" nodeType="withEffect">
                                  <p:stCondLst>
                                    <p:cond delay="0"/>
                                  </p:stCondLst>
                                  <p:iterate type="lt">
                                    <p:tmPct val="0"/>
                                  </p:iterate>
                                  <p:childTnLst>
                                    <p:set>
                                      <p:cBhvr>
                                        <p:cTn id="95" dur="1" fill="hold">
                                          <p:stCondLst>
                                            <p:cond delay="0"/>
                                          </p:stCondLst>
                                        </p:cTn>
                                        <p:tgtEl>
                                          <p:spTgt spid="2111"/>
                                        </p:tgtEl>
                                        <p:attrNameLst>
                                          <p:attrName>style.visibility</p:attrName>
                                        </p:attrNameLst>
                                      </p:cBhvr>
                                      <p:to>
                                        <p:strVal val="visible"/>
                                      </p:to>
                                    </p:set>
                                    <p:animEffect transition="in" filter="diamond(in)">
                                      <p:cBhvr>
                                        <p:cTn id="96" dur="2000"/>
                                        <p:tgtEl>
                                          <p:spTgt spid="2111"/>
                                        </p:tgtEl>
                                      </p:cBhvr>
                                    </p:animEffect>
                                  </p:childTnLst>
                                </p:cTn>
                              </p:par>
                              <p:par>
                                <p:cTn id="97" presetID="8" presetClass="entr" presetSubtype="16" fill="hold" grpId="1" nodeType="withEffect">
                                  <p:stCondLst>
                                    <p:cond delay="0"/>
                                  </p:stCondLst>
                                  <p:iterate type="lt">
                                    <p:tmPct val="0"/>
                                  </p:iterate>
                                  <p:childTnLst>
                                    <p:set>
                                      <p:cBhvr>
                                        <p:cTn id="98" dur="1" fill="hold">
                                          <p:stCondLst>
                                            <p:cond delay="0"/>
                                          </p:stCondLst>
                                        </p:cTn>
                                        <p:tgtEl>
                                          <p:spTgt spid="2110"/>
                                        </p:tgtEl>
                                        <p:attrNameLst>
                                          <p:attrName>style.visibility</p:attrName>
                                        </p:attrNameLst>
                                      </p:cBhvr>
                                      <p:to>
                                        <p:strVal val="visible"/>
                                      </p:to>
                                    </p:set>
                                    <p:animEffect transition="in" filter="diamond(in)">
                                      <p:cBhvr>
                                        <p:cTn id="99" dur="2000"/>
                                        <p:tgtEl>
                                          <p:spTgt spid="2110"/>
                                        </p:tgtEl>
                                      </p:cBhvr>
                                    </p:animEffect>
                                  </p:childTnLst>
                                </p:cTn>
                              </p:par>
                              <p:par>
                                <p:cTn id="100" presetID="8" presetClass="entr" presetSubtype="16" fill="hold" grpId="1" nodeType="withEffect">
                                  <p:stCondLst>
                                    <p:cond delay="0"/>
                                  </p:stCondLst>
                                  <p:iterate type="lt">
                                    <p:tmPct val="0"/>
                                  </p:iterate>
                                  <p:childTnLst>
                                    <p:set>
                                      <p:cBhvr>
                                        <p:cTn id="101" dur="1" fill="hold">
                                          <p:stCondLst>
                                            <p:cond delay="0"/>
                                          </p:stCondLst>
                                        </p:cTn>
                                        <p:tgtEl>
                                          <p:spTgt spid="2109"/>
                                        </p:tgtEl>
                                        <p:attrNameLst>
                                          <p:attrName>style.visibility</p:attrName>
                                        </p:attrNameLst>
                                      </p:cBhvr>
                                      <p:to>
                                        <p:strVal val="visible"/>
                                      </p:to>
                                    </p:set>
                                    <p:animEffect transition="in" filter="diamond(in)">
                                      <p:cBhvr>
                                        <p:cTn id="102" dur="2000"/>
                                        <p:tgtEl>
                                          <p:spTgt spid="2109"/>
                                        </p:tgtEl>
                                      </p:cBhvr>
                                    </p:animEffect>
                                  </p:childTnLst>
                                </p:cTn>
                              </p:par>
                              <p:par>
                                <p:cTn id="103" presetID="8" presetClass="entr" presetSubtype="16" fill="hold" grpId="1" nodeType="withEffect">
                                  <p:stCondLst>
                                    <p:cond delay="0"/>
                                  </p:stCondLst>
                                  <p:iterate type="lt">
                                    <p:tmPct val="0"/>
                                  </p:iterate>
                                  <p:childTnLst>
                                    <p:set>
                                      <p:cBhvr>
                                        <p:cTn id="104" dur="1" fill="hold">
                                          <p:stCondLst>
                                            <p:cond delay="0"/>
                                          </p:stCondLst>
                                        </p:cTn>
                                        <p:tgtEl>
                                          <p:spTgt spid="2108"/>
                                        </p:tgtEl>
                                        <p:attrNameLst>
                                          <p:attrName>style.visibility</p:attrName>
                                        </p:attrNameLst>
                                      </p:cBhvr>
                                      <p:to>
                                        <p:strVal val="visible"/>
                                      </p:to>
                                    </p:set>
                                    <p:animEffect transition="in" filter="diamond(in)">
                                      <p:cBhvr>
                                        <p:cTn id="105" dur="2000"/>
                                        <p:tgtEl>
                                          <p:spTgt spid="2108"/>
                                        </p:tgtEl>
                                      </p:cBhvr>
                                    </p:animEffect>
                                  </p:childTnLst>
                                </p:cTn>
                              </p:par>
                              <p:par>
                                <p:cTn id="106" presetID="8" presetClass="entr" presetSubtype="16" fill="hold" grpId="1" nodeType="withEffect">
                                  <p:stCondLst>
                                    <p:cond delay="0"/>
                                  </p:stCondLst>
                                  <p:iterate type="lt">
                                    <p:tmPct val="0"/>
                                  </p:iterate>
                                  <p:childTnLst>
                                    <p:set>
                                      <p:cBhvr>
                                        <p:cTn id="107" dur="1" fill="hold">
                                          <p:stCondLst>
                                            <p:cond delay="0"/>
                                          </p:stCondLst>
                                        </p:cTn>
                                        <p:tgtEl>
                                          <p:spTgt spid="2107"/>
                                        </p:tgtEl>
                                        <p:attrNameLst>
                                          <p:attrName>style.visibility</p:attrName>
                                        </p:attrNameLst>
                                      </p:cBhvr>
                                      <p:to>
                                        <p:strVal val="visible"/>
                                      </p:to>
                                    </p:set>
                                    <p:animEffect transition="in" filter="diamond(in)">
                                      <p:cBhvr>
                                        <p:cTn id="108" dur="2000"/>
                                        <p:tgtEl>
                                          <p:spTgt spid="210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2104"/>
                                        </p:tgtEl>
                                        <p:attrNameLst>
                                          <p:attrName>style.visibility</p:attrName>
                                        </p:attrNameLst>
                                      </p:cBhvr>
                                      <p:to>
                                        <p:strVal val="visible"/>
                                      </p:to>
                                    </p:set>
                                    <p:animEffect transition="in" filter="checkerboard(across)">
                                      <p:cBhvr>
                                        <p:cTn id="113" dur="500"/>
                                        <p:tgtEl>
                                          <p:spTgt spid="2104"/>
                                        </p:tgtEl>
                                      </p:cBhvr>
                                    </p:animEffect>
                                  </p:childTnLst>
                                </p:cTn>
                              </p:par>
                              <p:par>
                                <p:cTn id="114" presetID="31" presetClass="entr" presetSubtype="0" fill="hold" grpId="0" nodeType="withEffect">
                                  <p:stCondLst>
                                    <p:cond delay="0"/>
                                  </p:stCondLst>
                                  <p:iterate type="lt">
                                    <p:tmPct val="5000"/>
                                  </p:iterate>
                                  <p:childTnLst>
                                    <p:set>
                                      <p:cBhvr>
                                        <p:cTn id="115" dur="1" fill="hold">
                                          <p:stCondLst>
                                            <p:cond delay="0"/>
                                          </p:stCondLst>
                                        </p:cTn>
                                        <p:tgtEl>
                                          <p:spTgt spid="2107"/>
                                        </p:tgtEl>
                                        <p:attrNameLst>
                                          <p:attrName>style.visibility</p:attrName>
                                        </p:attrNameLst>
                                      </p:cBhvr>
                                      <p:to>
                                        <p:strVal val="visible"/>
                                      </p:to>
                                    </p:set>
                                    <p:anim calcmode="lin" valueType="num">
                                      <p:cBhvr>
                                        <p:cTn id="116" dur="1000" fill="hold"/>
                                        <p:tgtEl>
                                          <p:spTgt spid="2107"/>
                                        </p:tgtEl>
                                        <p:attrNameLst>
                                          <p:attrName>ppt_w</p:attrName>
                                        </p:attrNameLst>
                                      </p:cBhvr>
                                      <p:tavLst>
                                        <p:tav tm="0">
                                          <p:val>
                                            <p:fltVal val="0"/>
                                          </p:val>
                                        </p:tav>
                                        <p:tav tm="100000">
                                          <p:val>
                                            <p:strVal val="#ppt_w"/>
                                          </p:val>
                                        </p:tav>
                                      </p:tavLst>
                                    </p:anim>
                                    <p:anim calcmode="lin" valueType="num">
                                      <p:cBhvr>
                                        <p:cTn id="117" dur="1000" fill="hold"/>
                                        <p:tgtEl>
                                          <p:spTgt spid="2107"/>
                                        </p:tgtEl>
                                        <p:attrNameLst>
                                          <p:attrName>ppt_h</p:attrName>
                                        </p:attrNameLst>
                                      </p:cBhvr>
                                      <p:tavLst>
                                        <p:tav tm="0">
                                          <p:val>
                                            <p:fltVal val="0"/>
                                          </p:val>
                                        </p:tav>
                                        <p:tav tm="100000">
                                          <p:val>
                                            <p:strVal val="#ppt_h"/>
                                          </p:val>
                                        </p:tav>
                                      </p:tavLst>
                                    </p:anim>
                                    <p:anim calcmode="lin" valueType="num">
                                      <p:cBhvr>
                                        <p:cTn id="118" dur="1000" fill="hold"/>
                                        <p:tgtEl>
                                          <p:spTgt spid="2107"/>
                                        </p:tgtEl>
                                        <p:attrNameLst>
                                          <p:attrName>style.rotation</p:attrName>
                                        </p:attrNameLst>
                                      </p:cBhvr>
                                      <p:tavLst>
                                        <p:tav tm="0">
                                          <p:val>
                                            <p:fltVal val="90"/>
                                          </p:val>
                                        </p:tav>
                                        <p:tav tm="100000">
                                          <p:val>
                                            <p:fltVal val="0"/>
                                          </p:val>
                                        </p:tav>
                                      </p:tavLst>
                                    </p:anim>
                                    <p:animEffect transition="in" filter="fade">
                                      <p:cBhvr>
                                        <p:cTn id="119" dur="1000"/>
                                        <p:tgtEl>
                                          <p:spTgt spid="2107"/>
                                        </p:tgtEl>
                                      </p:cBhvr>
                                    </p:animEffect>
                                  </p:childTnLst>
                                </p:cTn>
                              </p:par>
                              <p:par>
                                <p:cTn id="120" presetID="31" presetClass="entr" presetSubtype="0" fill="hold" grpId="0" nodeType="withEffect">
                                  <p:stCondLst>
                                    <p:cond delay="0"/>
                                  </p:stCondLst>
                                  <p:iterate type="lt">
                                    <p:tmPct val="5000"/>
                                  </p:iterate>
                                  <p:childTnLst>
                                    <p:set>
                                      <p:cBhvr>
                                        <p:cTn id="121" dur="1" fill="hold">
                                          <p:stCondLst>
                                            <p:cond delay="0"/>
                                          </p:stCondLst>
                                        </p:cTn>
                                        <p:tgtEl>
                                          <p:spTgt spid="2108"/>
                                        </p:tgtEl>
                                        <p:attrNameLst>
                                          <p:attrName>style.visibility</p:attrName>
                                        </p:attrNameLst>
                                      </p:cBhvr>
                                      <p:to>
                                        <p:strVal val="visible"/>
                                      </p:to>
                                    </p:set>
                                    <p:anim calcmode="lin" valueType="num">
                                      <p:cBhvr>
                                        <p:cTn id="122" dur="1000" fill="hold"/>
                                        <p:tgtEl>
                                          <p:spTgt spid="2108"/>
                                        </p:tgtEl>
                                        <p:attrNameLst>
                                          <p:attrName>ppt_w</p:attrName>
                                        </p:attrNameLst>
                                      </p:cBhvr>
                                      <p:tavLst>
                                        <p:tav tm="0">
                                          <p:val>
                                            <p:fltVal val="0"/>
                                          </p:val>
                                        </p:tav>
                                        <p:tav tm="100000">
                                          <p:val>
                                            <p:strVal val="#ppt_w"/>
                                          </p:val>
                                        </p:tav>
                                      </p:tavLst>
                                    </p:anim>
                                    <p:anim calcmode="lin" valueType="num">
                                      <p:cBhvr>
                                        <p:cTn id="123" dur="1000" fill="hold"/>
                                        <p:tgtEl>
                                          <p:spTgt spid="2108"/>
                                        </p:tgtEl>
                                        <p:attrNameLst>
                                          <p:attrName>ppt_h</p:attrName>
                                        </p:attrNameLst>
                                      </p:cBhvr>
                                      <p:tavLst>
                                        <p:tav tm="0">
                                          <p:val>
                                            <p:fltVal val="0"/>
                                          </p:val>
                                        </p:tav>
                                        <p:tav tm="100000">
                                          <p:val>
                                            <p:strVal val="#ppt_h"/>
                                          </p:val>
                                        </p:tav>
                                      </p:tavLst>
                                    </p:anim>
                                    <p:anim calcmode="lin" valueType="num">
                                      <p:cBhvr>
                                        <p:cTn id="124" dur="1000" fill="hold"/>
                                        <p:tgtEl>
                                          <p:spTgt spid="2108"/>
                                        </p:tgtEl>
                                        <p:attrNameLst>
                                          <p:attrName>style.rotation</p:attrName>
                                        </p:attrNameLst>
                                      </p:cBhvr>
                                      <p:tavLst>
                                        <p:tav tm="0">
                                          <p:val>
                                            <p:fltVal val="90"/>
                                          </p:val>
                                        </p:tav>
                                        <p:tav tm="100000">
                                          <p:val>
                                            <p:fltVal val="0"/>
                                          </p:val>
                                        </p:tav>
                                      </p:tavLst>
                                    </p:anim>
                                    <p:animEffect transition="in" filter="fade">
                                      <p:cBhvr>
                                        <p:cTn id="125" dur="1000"/>
                                        <p:tgtEl>
                                          <p:spTgt spid="2108"/>
                                        </p:tgtEl>
                                      </p:cBhvr>
                                    </p:animEffect>
                                  </p:childTnLst>
                                </p:cTn>
                              </p:par>
                              <p:par>
                                <p:cTn id="126" presetID="31" presetClass="entr" presetSubtype="0" fill="hold" grpId="0" nodeType="withEffect">
                                  <p:stCondLst>
                                    <p:cond delay="0"/>
                                  </p:stCondLst>
                                  <p:iterate type="lt">
                                    <p:tmPct val="5000"/>
                                  </p:iterate>
                                  <p:childTnLst>
                                    <p:set>
                                      <p:cBhvr>
                                        <p:cTn id="127" dur="1" fill="hold">
                                          <p:stCondLst>
                                            <p:cond delay="0"/>
                                          </p:stCondLst>
                                        </p:cTn>
                                        <p:tgtEl>
                                          <p:spTgt spid="2109"/>
                                        </p:tgtEl>
                                        <p:attrNameLst>
                                          <p:attrName>style.visibility</p:attrName>
                                        </p:attrNameLst>
                                      </p:cBhvr>
                                      <p:to>
                                        <p:strVal val="visible"/>
                                      </p:to>
                                    </p:set>
                                    <p:anim calcmode="lin" valueType="num">
                                      <p:cBhvr>
                                        <p:cTn id="128" dur="1000" fill="hold"/>
                                        <p:tgtEl>
                                          <p:spTgt spid="2109"/>
                                        </p:tgtEl>
                                        <p:attrNameLst>
                                          <p:attrName>ppt_w</p:attrName>
                                        </p:attrNameLst>
                                      </p:cBhvr>
                                      <p:tavLst>
                                        <p:tav tm="0">
                                          <p:val>
                                            <p:fltVal val="0"/>
                                          </p:val>
                                        </p:tav>
                                        <p:tav tm="100000">
                                          <p:val>
                                            <p:strVal val="#ppt_w"/>
                                          </p:val>
                                        </p:tav>
                                      </p:tavLst>
                                    </p:anim>
                                    <p:anim calcmode="lin" valueType="num">
                                      <p:cBhvr>
                                        <p:cTn id="129" dur="1000" fill="hold"/>
                                        <p:tgtEl>
                                          <p:spTgt spid="2109"/>
                                        </p:tgtEl>
                                        <p:attrNameLst>
                                          <p:attrName>ppt_h</p:attrName>
                                        </p:attrNameLst>
                                      </p:cBhvr>
                                      <p:tavLst>
                                        <p:tav tm="0">
                                          <p:val>
                                            <p:fltVal val="0"/>
                                          </p:val>
                                        </p:tav>
                                        <p:tav tm="100000">
                                          <p:val>
                                            <p:strVal val="#ppt_h"/>
                                          </p:val>
                                        </p:tav>
                                      </p:tavLst>
                                    </p:anim>
                                    <p:anim calcmode="lin" valueType="num">
                                      <p:cBhvr>
                                        <p:cTn id="130" dur="1000" fill="hold"/>
                                        <p:tgtEl>
                                          <p:spTgt spid="2109"/>
                                        </p:tgtEl>
                                        <p:attrNameLst>
                                          <p:attrName>style.rotation</p:attrName>
                                        </p:attrNameLst>
                                      </p:cBhvr>
                                      <p:tavLst>
                                        <p:tav tm="0">
                                          <p:val>
                                            <p:fltVal val="90"/>
                                          </p:val>
                                        </p:tav>
                                        <p:tav tm="100000">
                                          <p:val>
                                            <p:fltVal val="0"/>
                                          </p:val>
                                        </p:tav>
                                      </p:tavLst>
                                    </p:anim>
                                    <p:animEffect transition="in" filter="fade">
                                      <p:cBhvr>
                                        <p:cTn id="131" dur="1000"/>
                                        <p:tgtEl>
                                          <p:spTgt spid="2109"/>
                                        </p:tgtEl>
                                      </p:cBhvr>
                                    </p:animEffect>
                                  </p:childTnLst>
                                </p:cTn>
                              </p:par>
                              <p:par>
                                <p:cTn id="132" presetID="31" presetClass="entr" presetSubtype="0" fill="hold" grpId="0" nodeType="withEffect">
                                  <p:stCondLst>
                                    <p:cond delay="0"/>
                                  </p:stCondLst>
                                  <p:iterate type="lt">
                                    <p:tmPct val="5000"/>
                                  </p:iterate>
                                  <p:childTnLst>
                                    <p:set>
                                      <p:cBhvr>
                                        <p:cTn id="133" dur="1" fill="hold">
                                          <p:stCondLst>
                                            <p:cond delay="0"/>
                                          </p:stCondLst>
                                        </p:cTn>
                                        <p:tgtEl>
                                          <p:spTgt spid="2110"/>
                                        </p:tgtEl>
                                        <p:attrNameLst>
                                          <p:attrName>style.visibility</p:attrName>
                                        </p:attrNameLst>
                                      </p:cBhvr>
                                      <p:to>
                                        <p:strVal val="visible"/>
                                      </p:to>
                                    </p:set>
                                    <p:anim calcmode="lin" valueType="num">
                                      <p:cBhvr>
                                        <p:cTn id="134" dur="1000" fill="hold"/>
                                        <p:tgtEl>
                                          <p:spTgt spid="2110"/>
                                        </p:tgtEl>
                                        <p:attrNameLst>
                                          <p:attrName>ppt_w</p:attrName>
                                        </p:attrNameLst>
                                      </p:cBhvr>
                                      <p:tavLst>
                                        <p:tav tm="0">
                                          <p:val>
                                            <p:fltVal val="0"/>
                                          </p:val>
                                        </p:tav>
                                        <p:tav tm="100000">
                                          <p:val>
                                            <p:strVal val="#ppt_w"/>
                                          </p:val>
                                        </p:tav>
                                      </p:tavLst>
                                    </p:anim>
                                    <p:anim calcmode="lin" valueType="num">
                                      <p:cBhvr>
                                        <p:cTn id="135" dur="1000" fill="hold"/>
                                        <p:tgtEl>
                                          <p:spTgt spid="2110"/>
                                        </p:tgtEl>
                                        <p:attrNameLst>
                                          <p:attrName>ppt_h</p:attrName>
                                        </p:attrNameLst>
                                      </p:cBhvr>
                                      <p:tavLst>
                                        <p:tav tm="0">
                                          <p:val>
                                            <p:fltVal val="0"/>
                                          </p:val>
                                        </p:tav>
                                        <p:tav tm="100000">
                                          <p:val>
                                            <p:strVal val="#ppt_h"/>
                                          </p:val>
                                        </p:tav>
                                      </p:tavLst>
                                    </p:anim>
                                    <p:anim calcmode="lin" valueType="num">
                                      <p:cBhvr>
                                        <p:cTn id="136" dur="1000" fill="hold"/>
                                        <p:tgtEl>
                                          <p:spTgt spid="2110"/>
                                        </p:tgtEl>
                                        <p:attrNameLst>
                                          <p:attrName>style.rotation</p:attrName>
                                        </p:attrNameLst>
                                      </p:cBhvr>
                                      <p:tavLst>
                                        <p:tav tm="0">
                                          <p:val>
                                            <p:fltVal val="90"/>
                                          </p:val>
                                        </p:tav>
                                        <p:tav tm="100000">
                                          <p:val>
                                            <p:fltVal val="0"/>
                                          </p:val>
                                        </p:tav>
                                      </p:tavLst>
                                    </p:anim>
                                    <p:animEffect transition="in" filter="fade">
                                      <p:cBhvr>
                                        <p:cTn id="137" dur="1000"/>
                                        <p:tgtEl>
                                          <p:spTgt spid="2110"/>
                                        </p:tgtEl>
                                      </p:cBhvr>
                                    </p:animEffect>
                                  </p:childTnLst>
                                </p:cTn>
                              </p:par>
                              <p:par>
                                <p:cTn id="138" presetID="31" presetClass="entr" presetSubtype="0" fill="hold" grpId="0" nodeType="withEffect">
                                  <p:stCondLst>
                                    <p:cond delay="0"/>
                                  </p:stCondLst>
                                  <p:iterate type="lt">
                                    <p:tmPct val="5000"/>
                                  </p:iterate>
                                  <p:childTnLst>
                                    <p:set>
                                      <p:cBhvr>
                                        <p:cTn id="139" dur="1" fill="hold">
                                          <p:stCondLst>
                                            <p:cond delay="0"/>
                                          </p:stCondLst>
                                        </p:cTn>
                                        <p:tgtEl>
                                          <p:spTgt spid="2111"/>
                                        </p:tgtEl>
                                        <p:attrNameLst>
                                          <p:attrName>style.visibility</p:attrName>
                                        </p:attrNameLst>
                                      </p:cBhvr>
                                      <p:to>
                                        <p:strVal val="visible"/>
                                      </p:to>
                                    </p:set>
                                    <p:anim calcmode="lin" valueType="num">
                                      <p:cBhvr>
                                        <p:cTn id="140" dur="1000" fill="hold"/>
                                        <p:tgtEl>
                                          <p:spTgt spid="2111"/>
                                        </p:tgtEl>
                                        <p:attrNameLst>
                                          <p:attrName>ppt_w</p:attrName>
                                        </p:attrNameLst>
                                      </p:cBhvr>
                                      <p:tavLst>
                                        <p:tav tm="0">
                                          <p:val>
                                            <p:fltVal val="0"/>
                                          </p:val>
                                        </p:tav>
                                        <p:tav tm="100000">
                                          <p:val>
                                            <p:strVal val="#ppt_w"/>
                                          </p:val>
                                        </p:tav>
                                      </p:tavLst>
                                    </p:anim>
                                    <p:anim calcmode="lin" valueType="num">
                                      <p:cBhvr>
                                        <p:cTn id="141" dur="1000" fill="hold"/>
                                        <p:tgtEl>
                                          <p:spTgt spid="2111"/>
                                        </p:tgtEl>
                                        <p:attrNameLst>
                                          <p:attrName>ppt_h</p:attrName>
                                        </p:attrNameLst>
                                      </p:cBhvr>
                                      <p:tavLst>
                                        <p:tav tm="0">
                                          <p:val>
                                            <p:fltVal val="0"/>
                                          </p:val>
                                        </p:tav>
                                        <p:tav tm="100000">
                                          <p:val>
                                            <p:strVal val="#ppt_h"/>
                                          </p:val>
                                        </p:tav>
                                      </p:tavLst>
                                    </p:anim>
                                    <p:anim calcmode="lin" valueType="num">
                                      <p:cBhvr>
                                        <p:cTn id="142" dur="1000" fill="hold"/>
                                        <p:tgtEl>
                                          <p:spTgt spid="2111"/>
                                        </p:tgtEl>
                                        <p:attrNameLst>
                                          <p:attrName>style.rotation</p:attrName>
                                        </p:attrNameLst>
                                      </p:cBhvr>
                                      <p:tavLst>
                                        <p:tav tm="0">
                                          <p:val>
                                            <p:fltVal val="90"/>
                                          </p:val>
                                        </p:tav>
                                        <p:tav tm="100000">
                                          <p:val>
                                            <p:fltVal val="0"/>
                                          </p:val>
                                        </p:tav>
                                      </p:tavLst>
                                    </p:anim>
                                    <p:animEffect transition="in" filter="fade">
                                      <p:cBhvr>
                                        <p:cTn id="143" dur="1000"/>
                                        <p:tgtEl>
                                          <p:spTgt spid="2111"/>
                                        </p:tgtEl>
                                      </p:cBhvr>
                                    </p:animEffect>
                                  </p:childTnLst>
                                </p:cTn>
                              </p:par>
                              <p:par>
                                <p:cTn id="144" presetID="31" presetClass="entr" presetSubtype="0" fill="hold" grpId="0" nodeType="withEffect">
                                  <p:stCondLst>
                                    <p:cond delay="0"/>
                                  </p:stCondLst>
                                  <p:iterate type="lt">
                                    <p:tmPct val="5000"/>
                                  </p:iterate>
                                  <p:childTnLst>
                                    <p:set>
                                      <p:cBhvr>
                                        <p:cTn id="145" dur="1" fill="hold">
                                          <p:stCondLst>
                                            <p:cond delay="0"/>
                                          </p:stCondLst>
                                        </p:cTn>
                                        <p:tgtEl>
                                          <p:spTgt spid="2112"/>
                                        </p:tgtEl>
                                        <p:attrNameLst>
                                          <p:attrName>style.visibility</p:attrName>
                                        </p:attrNameLst>
                                      </p:cBhvr>
                                      <p:to>
                                        <p:strVal val="visible"/>
                                      </p:to>
                                    </p:set>
                                    <p:anim calcmode="lin" valueType="num">
                                      <p:cBhvr>
                                        <p:cTn id="146" dur="1000" fill="hold"/>
                                        <p:tgtEl>
                                          <p:spTgt spid="2112"/>
                                        </p:tgtEl>
                                        <p:attrNameLst>
                                          <p:attrName>ppt_w</p:attrName>
                                        </p:attrNameLst>
                                      </p:cBhvr>
                                      <p:tavLst>
                                        <p:tav tm="0">
                                          <p:val>
                                            <p:fltVal val="0"/>
                                          </p:val>
                                        </p:tav>
                                        <p:tav tm="100000">
                                          <p:val>
                                            <p:strVal val="#ppt_w"/>
                                          </p:val>
                                        </p:tav>
                                      </p:tavLst>
                                    </p:anim>
                                    <p:anim calcmode="lin" valueType="num">
                                      <p:cBhvr>
                                        <p:cTn id="147" dur="1000" fill="hold"/>
                                        <p:tgtEl>
                                          <p:spTgt spid="2112"/>
                                        </p:tgtEl>
                                        <p:attrNameLst>
                                          <p:attrName>ppt_h</p:attrName>
                                        </p:attrNameLst>
                                      </p:cBhvr>
                                      <p:tavLst>
                                        <p:tav tm="0">
                                          <p:val>
                                            <p:fltVal val="0"/>
                                          </p:val>
                                        </p:tav>
                                        <p:tav tm="100000">
                                          <p:val>
                                            <p:strVal val="#ppt_h"/>
                                          </p:val>
                                        </p:tav>
                                      </p:tavLst>
                                    </p:anim>
                                    <p:anim calcmode="lin" valueType="num">
                                      <p:cBhvr>
                                        <p:cTn id="148" dur="1000" fill="hold"/>
                                        <p:tgtEl>
                                          <p:spTgt spid="2112"/>
                                        </p:tgtEl>
                                        <p:attrNameLst>
                                          <p:attrName>style.rotation</p:attrName>
                                        </p:attrNameLst>
                                      </p:cBhvr>
                                      <p:tavLst>
                                        <p:tav tm="0">
                                          <p:val>
                                            <p:fltVal val="90"/>
                                          </p:val>
                                        </p:tav>
                                        <p:tav tm="100000">
                                          <p:val>
                                            <p:fltVal val="0"/>
                                          </p:val>
                                        </p:tav>
                                      </p:tavLst>
                                    </p:anim>
                                    <p:animEffect transition="in" filter="fade">
                                      <p:cBhvr>
                                        <p:cTn id="149" dur="1000"/>
                                        <p:tgtEl>
                                          <p:spTgt spid="2112"/>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1" presetClass="entr" presetSubtype="0" fill="hold" nodeType="clickEffect">
                                  <p:stCondLst>
                                    <p:cond delay="0"/>
                                  </p:stCondLst>
                                  <p:iterate type="lt">
                                    <p:tmPct val="5000"/>
                                  </p:iterate>
                                  <p:childTnLst>
                                    <p:set>
                                      <p:cBhvr>
                                        <p:cTn id="153" dur="1" fill="hold">
                                          <p:stCondLst>
                                            <p:cond delay="0"/>
                                          </p:stCondLst>
                                        </p:cTn>
                                        <p:tgtEl>
                                          <p:spTgt spid="2105"/>
                                        </p:tgtEl>
                                        <p:attrNameLst>
                                          <p:attrName>style.visibility</p:attrName>
                                        </p:attrNameLst>
                                      </p:cBhvr>
                                      <p:to>
                                        <p:strVal val="visible"/>
                                      </p:to>
                                    </p:set>
                                    <p:anim calcmode="lin" valueType="num">
                                      <p:cBhvr>
                                        <p:cTn id="154" dur="1000" fill="hold"/>
                                        <p:tgtEl>
                                          <p:spTgt spid="2105"/>
                                        </p:tgtEl>
                                        <p:attrNameLst>
                                          <p:attrName>ppt_w</p:attrName>
                                        </p:attrNameLst>
                                      </p:cBhvr>
                                      <p:tavLst>
                                        <p:tav tm="0">
                                          <p:val>
                                            <p:fltVal val="0"/>
                                          </p:val>
                                        </p:tav>
                                        <p:tav tm="100000">
                                          <p:val>
                                            <p:strVal val="#ppt_w"/>
                                          </p:val>
                                        </p:tav>
                                      </p:tavLst>
                                    </p:anim>
                                    <p:anim calcmode="lin" valueType="num">
                                      <p:cBhvr>
                                        <p:cTn id="155" dur="1000" fill="hold"/>
                                        <p:tgtEl>
                                          <p:spTgt spid="2105"/>
                                        </p:tgtEl>
                                        <p:attrNameLst>
                                          <p:attrName>ppt_h</p:attrName>
                                        </p:attrNameLst>
                                      </p:cBhvr>
                                      <p:tavLst>
                                        <p:tav tm="0">
                                          <p:val>
                                            <p:fltVal val="0"/>
                                          </p:val>
                                        </p:tav>
                                        <p:tav tm="100000">
                                          <p:val>
                                            <p:strVal val="#ppt_h"/>
                                          </p:val>
                                        </p:tav>
                                      </p:tavLst>
                                    </p:anim>
                                    <p:anim calcmode="lin" valueType="num">
                                      <p:cBhvr>
                                        <p:cTn id="156" dur="1000" fill="hold"/>
                                        <p:tgtEl>
                                          <p:spTgt spid="2105"/>
                                        </p:tgtEl>
                                        <p:attrNameLst>
                                          <p:attrName>style.rotation</p:attrName>
                                        </p:attrNameLst>
                                      </p:cBhvr>
                                      <p:tavLst>
                                        <p:tav tm="0">
                                          <p:val>
                                            <p:fltVal val="90"/>
                                          </p:val>
                                        </p:tav>
                                        <p:tav tm="100000">
                                          <p:val>
                                            <p:fltVal val="0"/>
                                          </p:val>
                                        </p:tav>
                                      </p:tavLst>
                                    </p:anim>
                                    <p:animEffect transition="in" filter="fade">
                                      <p:cBhvr>
                                        <p:cTn id="157" dur="1000"/>
                                        <p:tgtEl>
                                          <p:spTgt spid="2105"/>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1" presetClass="entr" presetSubtype="0" fill="hold" nodeType="clickEffect">
                                  <p:stCondLst>
                                    <p:cond delay="0"/>
                                  </p:stCondLst>
                                  <p:iterate type="lt">
                                    <p:tmPct val="5000"/>
                                  </p:iterate>
                                  <p:childTnLst>
                                    <p:set>
                                      <p:cBhvr>
                                        <p:cTn id="161" dur="1" fill="hold">
                                          <p:stCondLst>
                                            <p:cond delay="0"/>
                                          </p:stCondLst>
                                        </p:cTn>
                                        <p:tgtEl>
                                          <p:spTgt spid="2115"/>
                                        </p:tgtEl>
                                        <p:attrNameLst>
                                          <p:attrName>style.visibility</p:attrName>
                                        </p:attrNameLst>
                                      </p:cBhvr>
                                      <p:to>
                                        <p:strVal val="visible"/>
                                      </p:to>
                                    </p:set>
                                    <p:anim calcmode="lin" valueType="num">
                                      <p:cBhvr>
                                        <p:cTn id="162" dur="1000" fill="hold"/>
                                        <p:tgtEl>
                                          <p:spTgt spid="2115"/>
                                        </p:tgtEl>
                                        <p:attrNameLst>
                                          <p:attrName>ppt_w</p:attrName>
                                        </p:attrNameLst>
                                      </p:cBhvr>
                                      <p:tavLst>
                                        <p:tav tm="0">
                                          <p:val>
                                            <p:fltVal val="0"/>
                                          </p:val>
                                        </p:tav>
                                        <p:tav tm="100000">
                                          <p:val>
                                            <p:strVal val="#ppt_w"/>
                                          </p:val>
                                        </p:tav>
                                      </p:tavLst>
                                    </p:anim>
                                    <p:anim calcmode="lin" valueType="num">
                                      <p:cBhvr>
                                        <p:cTn id="163" dur="1000" fill="hold"/>
                                        <p:tgtEl>
                                          <p:spTgt spid="2115"/>
                                        </p:tgtEl>
                                        <p:attrNameLst>
                                          <p:attrName>ppt_h</p:attrName>
                                        </p:attrNameLst>
                                      </p:cBhvr>
                                      <p:tavLst>
                                        <p:tav tm="0">
                                          <p:val>
                                            <p:fltVal val="0"/>
                                          </p:val>
                                        </p:tav>
                                        <p:tav tm="100000">
                                          <p:val>
                                            <p:strVal val="#ppt_h"/>
                                          </p:val>
                                        </p:tav>
                                      </p:tavLst>
                                    </p:anim>
                                    <p:anim calcmode="lin" valueType="num">
                                      <p:cBhvr>
                                        <p:cTn id="164" dur="1000" fill="hold"/>
                                        <p:tgtEl>
                                          <p:spTgt spid="2115"/>
                                        </p:tgtEl>
                                        <p:attrNameLst>
                                          <p:attrName>style.rotation</p:attrName>
                                        </p:attrNameLst>
                                      </p:cBhvr>
                                      <p:tavLst>
                                        <p:tav tm="0">
                                          <p:val>
                                            <p:fltVal val="90"/>
                                          </p:val>
                                        </p:tav>
                                        <p:tav tm="100000">
                                          <p:val>
                                            <p:fltVal val="0"/>
                                          </p:val>
                                        </p:tav>
                                      </p:tavLst>
                                    </p:anim>
                                    <p:animEffect transition="in" filter="fade">
                                      <p:cBhvr>
                                        <p:cTn id="165" dur="1000"/>
                                        <p:tgtEl>
                                          <p:spTgt spid="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2" grpId="0" animBg="1"/>
      <p:bldP spid="2084" grpId="0" animBg="1"/>
      <p:bldP spid="2086" grpId="0" animBg="1"/>
      <p:bldP spid="2088" grpId="0" animBg="1"/>
      <p:bldP spid="2090" grpId="0" animBg="1"/>
      <p:bldP spid="2092" grpId="0" animBg="1"/>
      <p:bldP spid="2094" grpId="0"/>
      <p:bldP spid="2097" grpId="0"/>
      <p:bldP spid="2098" grpId="0"/>
      <p:bldP spid="2099" grpId="0"/>
      <p:bldP spid="2100" grpId="0"/>
      <p:bldP spid="2101" grpId="0"/>
      <p:bldP spid="2104" grpId="0" animBg="1"/>
      <p:bldP spid="2107" grpId="0"/>
      <p:bldP spid="2107" grpId="1"/>
      <p:bldP spid="2108" grpId="0"/>
      <p:bldP spid="2108" grpId="1"/>
      <p:bldP spid="2109" grpId="0"/>
      <p:bldP spid="2109" grpId="1"/>
      <p:bldP spid="2110" grpId="0"/>
      <p:bldP spid="2110" grpId="1"/>
      <p:bldP spid="2111" grpId="0"/>
      <p:bldP spid="2111" grpId="1"/>
      <p:bldP spid="2112" grpId="0"/>
      <p:bldP spid="21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custDataLst>
                  <p:tags r:id="rId2"/>
                </p:custDataLst>
              </p:nvPr>
            </p:nvSpPr>
            <p:spPr>
              <a:xfrm>
                <a:off x="251520" y="1988840"/>
                <a:ext cx="8640960" cy="4524315"/>
              </a:xfrm>
              <a:prstGeom prst="rect">
                <a:avLst/>
              </a:prstGeom>
              <a:noFill/>
            </p:spPr>
            <p:txBody>
              <a:bodyPr wrap="square" rtlCol="1">
                <a:spAutoFit/>
              </a:bodyPr>
              <a:lstStyle/>
              <a:p>
                <a:pPr>
                  <a:buFont typeface="Wingdings" pitchFamily="2" charset="2"/>
                  <a:buChar char="Ø"/>
                </a:pPr>
                <a:r>
                  <a:rPr lang="he-IL" sz="3200" dirty="0" smtClean="0">
                    <a:solidFill>
                      <a:srgbClr val="002060"/>
                    </a:solidFill>
                  </a:rPr>
                  <a:t> </a:t>
                </a:r>
                <a:r>
                  <a:rPr lang="he-IL" sz="3200" dirty="0" smtClean="0">
                    <a:solidFill>
                      <a:srgbClr val="002060"/>
                    </a:solidFill>
                    <a:latin typeface="Tahoma" pitchFamily="34" charset="0"/>
                    <a:ea typeface="Tahoma" pitchFamily="34" charset="0"/>
                    <a:cs typeface="Tahoma" pitchFamily="34" charset="0"/>
                  </a:rPr>
                  <a:t>זאת תנועה שבה בכל פרקי הזמן שווים גוף עובר מרחקים שווים על קשת של מעגל</a:t>
                </a:r>
                <a:r>
                  <a:rPr lang="en-US" sz="3200" dirty="0" smtClean="0">
                    <a:solidFill>
                      <a:srgbClr val="002060"/>
                    </a:solidFill>
                    <a:latin typeface="Tahoma" pitchFamily="34" charset="0"/>
                    <a:ea typeface="Tahoma" pitchFamily="34" charset="0"/>
                    <a:cs typeface="Tahoma" pitchFamily="34" charset="0"/>
                  </a:rPr>
                  <a:t/>
                </a:r>
                <a:br>
                  <a:rPr lang="en-US" sz="3200" dirty="0" smtClean="0">
                    <a:solidFill>
                      <a:srgbClr val="002060"/>
                    </a:solidFill>
                    <a:latin typeface="Tahoma" pitchFamily="34" charset="0"/>
                    <a:ea typeface="Tahoma" pitchFamily="34" charset="0"/>
                    <a:cs typeface="Tahoma" pitchFamily="34" charset="0"/>
                  </a:rPr>
                </a:br>
                <a:endParaRPr lang="he-IL" sz="3200" dirty="0" smtClean="0">
                  <a:solidFill>
                    <a:srgbClr val="002060"/>
                  </a:solidFill>
                  <a:latin typeface="Tahoma" pitchFamily="34" charset="0"/>
                  <a:ea typeface="Tahoma" pitchFamily="34" charset="0"/>
                  <a:cs typeface="Tahoma" pitchFamily="34" charset="0"/>
                </a:endParaRPr>
              </a:p>
              <a:p>
                <a:pPr>
                  <a:buFont typeface="Wingdings" pitchFamily="2" charset="2"/>
                  <a:buChar char="Ø"/>
                </a:pPr>
                <a:r>
                  <a:rPr lang="he-IL" sz="3200" dirty="0" smtClean="0">
                    <a:solidFill>
                      <a:srgbClr val="002060"/>
                    </a:solidFill>
                    <a:latin typeface="Tahoma" pitchFamily="34" charset="0"/>
                    <a:ea typeface="Tahoma" pitchFamily="34" charset="0"/>
                    <a:cs typeface="Tahoma" pitchFamily="34" charset="0"/>
                  </a:rPr>
                  <a:t> את אורך הקשת מסמנים ב- </a:t>
                </a:r>
                <a:r>
                  <a:rPr lang="en-US" sz="3200" dirty="0" smtClean="0">
                    <a:solidFill>
                      <a:srgbClr val="002060"/>
                    </a:solidFill>
                    <a:latin typeface="Tahoma" pitchFamily="34" charset="0"/>
                    <a:ea typeface="Tahoma" pitchFamily="34" charset="0"/>
                    <a:cs typeface="Tahoma" pitchFamily="34" charset="0"/>
                  </a:rPr>
                  <a:t>L</a:t>
                </a:r>
                <a:r>
                  <a:rPr lang="he-IL" sz="3200" dirty="0" smtClean="0">
                    <a:solidFill>
                      <a:srgbClr val="002060"/>
                    </a:solidFill>
                    <a:latin typeface="Tahoma" pitchFamily="34" charset="0"/>
                    <a:ea typeface="Tahoma" pitchFamily="34" charset="0"/>
                    <a:cs typeface="Tahoma" pitchFamily="34" charset="0"/>
                  </a:rPr>
                  <a:t> </a:t>
                </a:r>
                <a:r>
                  <a:rPr lang="en-US" sz="3200" dirty="0" smtClean="0">
                    <a:solidFill>
                      <a:srgbClr val="002060"/>
                    </a:solidFill>
                    <a:latin typeface="Tahoma" pitchFamily="34" charset="0"/>
                    <a:ea typeface="Tahoma" pitchFamily="34" charset="0"/>
                    <a:cs typeface="Tahoma" pitchFamily="34" charset="0"/>
                  </a:rPr>
                  <a:t/>
                </a:r>
                <a:br>
                  <a:rPr lang="en-US" sz="3200" dirty="0" smtClean="0">
                    <a:solidFill>
                      <a:srgbClr val="002060"/>
                    </a:solidFill>
                    <a:latin typeface="Tahoma" pitchFamily="34" charset="0"/>
                    <a:ea typeface="Tahoma" pitchFamily="34" charset="0"/>
                    <a:cs typeface="Tahoma" pitchFamily="34" charset="0"/>
                  </a:rPr>
                </a:br>
                <a:endParaRPr lang="he-IL" sz="3200" dirty="0" smtClean="0">
                  <a:solidFill>
                    <a:srgbClr val="002060"/>
                  </a:solidFill>
                  <a:latin typeface="Tahoma" pitchFamily="34" charset="0"/>
                  <a:ea typeface="Tahoma" pitchFamily="34" charset="0"/>
                  <a:cs typeface="Tahoma" pitchFamily="34" charset="0"/>
                </a:endParaRPr>
              </a:p>
              <a:p>
                <a:pPr>
                  <a:buFont typeface="Wingdings" pitchFamily="2" charset="2"/>
                  <a:buChar char="Ø"/>
                </a:pPr>
                <a:endParaRPr lang="he-IL" sz="3200" dirty="0">
                  <a:solidFill>
                    <a:srgbClr val="002060"/>
                  </a:solidFill>
                  <a:latin typeface="Tahoma" pitchFamily="34" charset="0"/>
                  <a:ea typeface="Tahoma" pitchFamily="34" charset="0"/>
                  <a:cs typeface="Tahoma" pitchFamily="34" charset="0"/>
                </a:endParaRPr>
              </a:p>
              <a:p>
                <a:endParaRPr lang="he-IL" sz="3200" dirty="0" smtClean="0">
                  <a:solidFill>
                    <a:srgbClr val="002060"/>
                  </a:solidFill>
                  <a:latin typeface="Tahoma" pitchFamily="34" charset="0"/>
                  <a:ea typeface="Tahoma" pitchFamily="34" charset="0"/>
                  <a:cs typeface="Tahoma" pitchFamily="34" charset="0"/>
                </a:endParaRPr>
              </a:p>
              <a:p>
                <a:pPr>
                  <a:buFont typeface="Wingdings" pitchFamily="2" charset="2"/>
                  <a:buChar char="Ø"/>
                </a:pPr>
                <a:endParaRPr lang="he-IL" sz="3200" dirty="0" smtClean="0">
                  <a:solidFill>
                    <a:srgbClr val="002060"/>
                  </a:solidFill>
                  <a:latin typeface="Tahoma" pitchFamily="34" charset="0"/>
                  <a:ea typeface="Tahoma" pitchFamily="34" charset="0"/>
                  <a:cs typeface="Tahoma" pitchFamily="34" charset="0"/>
                </a:endParaRPr>
              </a:p>
              <a:p>
                <a:pPr>
                  <a:buFont typeface="Wingdings" pitchFamily="2" charset="2"/>
                  <a:buChar char="Ø"/>
                </a:pPr>
                <a:r>
                  <a:rPr lang="he-IL" sz="3200" dirty="0">
                    <a:solidFill>
                      <a:srgbClr val="002060"/>
                    </a:solidFill>
                    <a:latin typeface="Tahoma" pitchFamily="34" charset="0"/>
                    <a:ea typeface="Tahoma" pitchFamily="34" charset="0"/>
                    <a:cs typeface="Tahoma" pitchFamily="34" charset="0"/>
                  </a:rPr>
                  <a:t> </a:t>
                </a:r>
                <a:r>
                  <a:rPr lang="he-IL" sz="3200" dirty="0" smtClean="0">
                    <a:solidFill>
                      <a:srgbClr val="002060"/>
                    </a:solidFill>
                    <a:latin typeface="Tahoma" pitchFamily="34" charset="0"/>
                    <a:ea typeface="Tahoma" pitchFamily="34" charset="0"/>
                    <a:cs typeface="Tahoma" pitchFamily="34" charset="0"/>
                  </a:rPr>
                  <a:t>זווית ברדיאנים מסמנים ב- </a:t>
                </a:r>
                <a14:m>
                  <m:oMath xmlns:m="http://schemas.openxmlformats.org/officeDocument/2006/math">
                    <m:r>
                      <a:rPr lang="he-IL" sz="3200" b="0" i="1" dirty="0" smtClean="0">
                        <a:solidFill>
                          <a:srgbClr val="002060"/>
                        </a:solidFill>
                        <a:latin typeface="Cambria Math"/>
                        <a:ea typeface="Tahoma" pitchFamily="34" charset="0"/>
                        <a:cs typeface="Tahoma" pitchFamily="34" charset="0"/>
                      </a:rPr>
                      <m:t>𝜃</m:t>
                    </m:r>
                  </m:oMath>
                </a14:m>
                <a:r>
                  <a:rPr lang="he-IL" sz="3200" dirty="0" smtClean="0">
                    <a:solidFill>
                      <a:srgbClr val="002060"/>
                    </a:solidFill>
                    <a:latin typeface="Tahoma" pitchFamily="34" charset="0"/>
                    <a:ea typeface="Tahoma" pitchFamily="34" charset="0"/>
                    <a:cs typeface="Tahoma" pitchFamily="34" charset="0"/>
                  </a:rPr>
                  <a:t> (תטא) </a:t>
                </a:r>
                <a:endParaRPr lang="he-IL" sz="3200" dirty="0">
                  <a:solidFill>
                    <a:srgbClr val="002060"/>
                  </a:solidFill>
                  <a:latin typeface="Tahoma" pitchFamily="34" charset="0"/>
                  <a:ea typeface="Tahoma" pitchFamily="34" charset="0"/>
                  <a:cs typeface="Tahoma" pitchFamily="34" charset="0"/>
                </a:endParaRPr>
              </a:p>
            </p:txBody>
          </p:sp>
        </mc:Choice>
        <mc:Fallback xmlns="">
          <p:sp>
            <p:nvSpPr>
              <p:cNvPr id="4" name="TextBox 3"/>
              <p:cNvSpPr txBox="1">
                <a:spLocks noRot="1" noChangeAspect="1" noMove="1" noResize="1" noEditPoints="1" noAdjustHandles="1" noChangeArrowheads="1" noChangeShapeType="1" noTextEdit="1"/>
              </p:cNvSpPr>
              <p:nvPr>
                <p:custDataLst>
                  <p:tags r:id="rId12"/>
                </p:custDataLst>
              </p:nvPr>
            </p:nvSpPr>
            <p:spPr>
              <a:xfrm>
                <a:off x="251520" y="1988840"/>
                <a:ext cx="8640960" cy="4524315"/>
              </a:xfrm>
              <a:prstGeom prst="rect">
                <a:avLst/>
              </a:prstGeom>
              <a:blipFill rotWithShape="0">
                <a:blip r:embed="rId13"/>
                <a:stretch>
                  <a:fillRect t="-1887" r="-1763" b="-3369"/>
                </a:stretch>
              </a:blipFill>
            </p:spPr>
            <p:txBody>
              <a:bodyPr/>
              <a:lstStyle/>
              <a:p>
                <a:r>
                  <a:rPr lang="he-IL">
                    <a:noFill/>
                  </a:rPr>
                  <a:t> </a:t>
                </a:r>
              </a:p>
            </p:txBody>
          </p:sp>
        </mc:Fallback>
      </mc:AlternateContent>
      <p:sp>
        <p:nvSpPr>
          <p:cNvPr id="6" name="מלבן 5"/>
          <p:cNvSpPr/>
          <p:nvPr>
            <p:custDataLst>
              <p:tags r:id="rId3"/>
            </p:custDataLst>
          </p:nvPr>
        </p:nvSpPr>
        <p:spPr>
          <a:xfrm>
            <a:off x="827584" y="620688"/>
            <a:ext cx="7638630" cy="923330"/>
          </a:xfrm>
          <a:prstGeom prst="rect">
            <a:avLst/>
          </a:prstGeom>
        </p:spPr>
        <p:txBody>
          <a:bodyPr wrap="none">
            <a:spAutoFit/>
          </a:bodyPr>
          <a:lstStyle/>
          <a:p>
            <a:r>
              <a:rPr lang="he-IL" sz="5400" b="1" dirty="0" smtClean="0">
                <a:solidFill>
                  <a:srgbClr val="7030A0"/>
                </a:solidFill>
                <a:latin typeface="Tahoma" pitchFamily="34" charset="0"/>
                <a:ea typeface="Tahoma" pitchFamily="34" charset="0"/>
                <a:cs typeface="Tahoma" pitchFamily="34" charset="0"/>
              </a:rPr>
              <a:t>תנועה מעגלית קצובה</a:t>
            </a:r>
            <a:endParaRPr lang="he-IL" sz="5400" dirty="0"/>
          </a:p>
        </p:txBody>
      </p:sp>
      <p:sp>
        <p:nvSpPr>
          <p:cNvPr id="2" name="אליפסה 1"/>
          <p:cNvSpPr/>
          <p:nvPr>
            <p:custDataLst>
              <p:tags r:id="rId4"/>
            </p:custDataLst>
          </p:nvPr>
        </p:nvSpPr>
        <p:spPr>
          <a:xfrm>
            <a:off x="395536" y="3645024"/>
            <a:ext cx="2443502" cy="2443502"/>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p:cNvCxnSpPr/>
          <p:nvPr>
            <p:custDataLst>
              <p:tags r:id="rId5"/>
            </p:custDataLst>
          </p:nvPr>
        </p:nvCxnSpPr>
        <p:spPr>
          <a:xfrm flipV="1">
            <a:off x="1617287" y="3933056"/>
            <a:ext cx="794473" cy="933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מחבר ישר 7"/>
          <p:cNvCxnSpPr>
            <a:stCxn id="2" idx="7"/>
            <a:endCxn id="2" idx="6"/>
          </p:cNvCxnSpPr>
          <p:nvPr>
            <p:custDataLst>
              <p:tags r:id="rId6"/>
            </p:custDataLst>
          </p:nvPr>
        </p:nvCxnSpPr>
        <p:spPr>
          <a:xfrm>
            <a:off x="2481195" y="4002867"/>
            <a:ext cx="357843" cy="863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custDataLst>
              <p:tags r:id="rId7"/>
            </p:custDataLst>
          </p:nvPr>
        </p:nvCxnSpPr>
        <p:spPr>
          <a:xfrm>
            <a:off x="1617287" y="4866775"/>
            <a:ext cx="12217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custDataLst>
              <p:tags r:id="rId8"/>
            </p:custDataLst>
          </p:nvPr>
        </p:nvCxnSpPr>
        <p:spPr>
          <a:xfrm flipV="1">
            <a:off x="1619672" y="3736428"/>
            <a:ext cx="492907" cy="11327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custDataLst>
              <p:tags r:id="rId9"/>
            </p:custDataLst>
          </p:nvPr>
        </p:nvCxnSpPr>
        <p:spPr>
          <a:xfrm flipH="1">
            <a:off x="2660116" y="3736428"/>
            <a:ext cx="543732" cy="2664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custDataLst>
              <p:tags r:id="rId10"/>
            </p:custDataLst>
          </p:nvPr>
        </p:nvCxnSpPr>
        <p:spPr>
          <a:xfrm flipH="1" flipV="1">
            <a:off x="1866125" y="4725144"/>
            <a:ext cx="1609589" cy="10969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31905046"/>
      </p:ext>
    </p:extLst>
  </p:cSld>
  <p:clrMapOvr>
    <a:masterClrMapping/>
  </p:clrMapOvr>
  <mc:AlternateContent xmlns:mc="http://schemas.openxmlformats.org/markup-compatibility/2006" xmlns:p14="http://schemas.microsoft.com/office/powerpoint/2010/main">
    <mc:Choice Requires="p14">
      <p:transition spd="slow" p14:dur="1500">
        <p:cut thruBlk="1"/>
      </p:transition>
    </mc:Choice>
    <mc:Fallback xmlns="">
      <p:transition spd="slow">
        <p:cut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par>
                                <p:cTn id="17" presetID="21"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60648"/>
            <a:ext cx="8229600" cy="1143000"/>
          </a:xfrm>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smtClean="0">
                <a:solidFill>
                  <a:srgbClr val="FFFF00"/>
                </a:solidFill>
              </a:rPr>
              <a:t>תנועה מעגלית קצובה</a:t>
            </a:r>
            <a:endParaRPr lang="he-IL" dirty="0">
              <a:solidFill>
                <a:srgbClr val="FFFF00"/>
              </a:solidFill>
            </a:endParaRPr>
          </a:p>
        </p:txBody>
      </p:sp>
      <p:sp>
        <p:nvSpPr>
          <p:cNvPr id="6" name="מציין מיקום תוכן 5"/>
          <p:cNvSpPr>
            <a:spLocks noGrp="1"/>
          </p:cNvSpPr>
          <p:nvPr>
            <p:ph idx="1"/>
          </p:nvPr>
        </p:nvSpPr>
        <p:spPr>
          <a:xfrm>
            <a:off x="282352" y="1628800"/>
            <a:ext cx="8579296" cy="1108720"/>
          </a:xfrm>
        </p:spPr>
        <p:txBody>
          <a:bodyPr/>
          <a:lstStyle/>
          <a:p>
            <a:r>
              <a:rPr lang="he-IL" dirty="0" smtClean="0"/>
              <a:t>תנועה שבה גוף בכל פרקי זמן שווים עובר מרחקים (אורכי הקשת) שווים נקראת תנועה מעגלית קצובה</a:t>
            </a:r>
            <a:endParaRPr lang="he-IL" dirty="0"/>
          </a:p>
        </p:txBody>
      </p:sp>
      <mc:AlternateContent xmlns:mc="http://schemas.openxmlformats.org/markup-compatibility/2006" xmlns:a14="http://schemas.microsoft.com/office/drawing/2010/main">
        <mc:Choice Requires="a14">
          <p:graphicFrame>
            <p:nvGraphicFramePr>
              <p:cNvPr id="7" name="טבלה 6"/>
              <p:cNvGraphicFramePr>
                <a:graphicFrameLocks noGrp="1"/>
              </p:cNvGraphicFramePr>
              <p:nvPr>
                <p:extLst>
                  <p:ext uri="{D42A27DB-BD31-4B8C-83A1-F6EECF244321}">
                    <p14:modId xmlns:p14="http://schemas.microsoft.com/office/powerpoint/2010/main" val="2692281403"/>
                  </p:ext>
                </p:extLst>
              </p:nvPr>
            </p:nvGraphicFramePr>
            <p:xfrm>
              <a:off x="611560" y="3933056"/>
              <a:ext cx="7920880" cy="2804160"/>
            </p:xfrm>
            <a:graphic>
              <a:graphicData uri="http://schemas.openxmlformats.org/drawingml/2006/table">
                <a:tbl>
                  <a:tblPr rtl="1" firstRow="1" bandRow="1">
                    <a:tableStyleId>{5940675A-B579-460E-94D1-54222C63F5DA}</a:tableStyleId>
                  </a:tblPr>
                  <a:tblGrid>
                    <a:gridCol w="631194"/>
                    <a:gridCol w="4873100"/>
                    <a:gridCol w="1061318"/>
                    <a:gridCol w="1355268"/>
                  </a:tblGrid>
                  <a:tr h="370840">
                    <a:tc>
                      <a:txBody>
                        <a:bodyPr/>
                        <a:lstStyle/>
                        <a:p>
                          <a:pPr rtl="1"/>
                          <a14:m>
                            <m:oMathPara xmlns:m="http://schemas.openxmlformats.org/officeDocument/2006/math">
                              <m:oMathParaPr>
                                <m:jc m:val="centerGroup"/>
                              </m:oMathParaPr>
                              <m:oMath xmlns:m="http://schemas.openxmlformats.org/officeDocument/2006/math">
                                <m:r>
                                  <a:rPr lang="en-US" sz="3200" smtClean="0">
                                    <a:latin typeface="Cambria Math" panose="02040503050406030204" pitchFamily="18" charset="0"/>
                                  </a:rPr>
                                  <m:t>𝒍</m:t>
                                </m:r>
                              </m:oMath>
                            </m:oMathPara>
                          </a14:m>
                          <a:endParaRPr lang="he-IL" sz="3200" dirty="0"/>
                        </a:p>
                      </a:txBody>
                      <a:tcPr/>
                    </a:tc>
                    <a:tc>
                      <a:txBody>
                        <a:bodyPr/>
                        <a:lstStyle/>
                        <a:p>
                          <a:pPr rtl="1"/>
                          <a:r>
                            <a:rPr lang="he-IL" sz="3200" dirty="0" smtClean="0"/>
                            <a:t>אורך</a:t>
                          </a:r>
                          <a:r>
                            <a:rPr lang="he-IL" sz="3200" baseline="0" dirty="0" smtClean="0"/>
                            <a:t> הקשת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a:rPr lang="en-US" sz="3200" smtClean="0">
                                    <a:latin typeface="Cambria Math" panose="02040503050406030204" pitchFamily="18" charset="0"/>
                                  </a:rPr>
                                  <m:t>𝒎</m:t>
                                </m:r>
                              </m:oMath>
                            </m:oMathPara>
                          </a14:m>
                          <a:endParaRPr lang="he-IL" sz="3200" dirty="0"/>
                        </a:p>
                      </a:txBody>
                      <a:tcPr/>
                    </a:tc>
                    <a:tc>
                      <a:txBody>
                        <a:bodyPr/>
                        <a:lstStyle/>
                        <a:p>
                          <a:pPr rtl="1"/>
                          <a:r>
                            <a:rPr lang="he-IL" sz="3200" dirty="0" smtClean="0"/>
                            <a:t>מטר</a:t>
                          </a:r>
                          <a:endParaRPr lang="he-IL" sz="3200" dirty="0"/>
                        </a:p>
                      </a:txBody>
                      <a:tcPr/>
                    </a:tc>
                  </a:tr>
                  <a:tr h="370840">
                    <a:tc>
                      <a:txBody>
                        <a:bodyPr/>
                        <a:lstStyle/>
                        <a:p>
                          <a:pPr rtl="1"/>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m:t>
                                </m:r>
                              </m:oMath>
                            </m:oMathPara>
                          </a14:m>
                          <a:endParaRPr lang="he-IL" sz="3200" dirty="0"/>
                        </a:p>
                      </a:txBody>
                      <a:tcPr/>
                    </a:tc>
                    <a:tc>
                      <a:txBody>
                        <a:bodyPr/>
                        <a:lstStyle/>
                        <a:p>
                          <a:pPr rtl="1"/>
                          <a:r>
                            <a:rPr lang="he-IL" sz="3200" dirty="0" smtClean="0"/>
                            <a:t>זמן</a:t>
                          </a:r>
                          <a:r>
                            <a:rPr lang="he-IL" sz="3200" baseline="0" dirty="0" smtClean="0"/>
                            <a:t> שבו גוף עובר את הקשת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s</m:t>
                                </m:r>
                              </m:oMath>
                            </m:oMathPara>
                          </a14:m>
                          <a:endParaRPr lang="he-IL" sz="3200" dirty="0"/>
                        </a:p>
                      </a:txBody>
                      <a:tcPr/>
                    </a:tc>
                    <a:tc>
                      <a:txBody>
                        <a:bodyPr/>
                        <a:lstStyle/>
                        <a:p>
                          <a:pPr rtl="1"/>
                          <a:r>
                            <a:rPr lang="he-IL" sz="3200" dirty="0" smtClean="0"/>
                            <a:t>שניות</a:t>
                          </a:r>
                          <a:endParaRPr lang="he-IL" sz="3200" dirty="0"/>
                        </a:p>
                      </a:txBody>
                      <a:tcPr/>
                    </a:tc>
                  </a:tr>
                  <a:tr h="370840">
                    <a:tc>
                      <a:txBody>
                        <a:bodyPr/>
                        <a:lstStyle/>
                        <a:p>
                          <a:pPr rtl="1"/>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𝜃</m:t>
                                </m:r>
                              </m:oMath>
                            </m:oMathPara>
                          </a14:m>
                          <a:endParaRPr lang="he-IL" sz="3200" dirty="0"/>
                        </a:p>
                      </a:txBody>
                      <a:tcPr/>
                    </a:tc>
                    <a:tc>
                      <a:txBody>
                        <a:bodyPr/>
                        <a:lstStyle/>
                        <a:p>
                          <a:pPr rtl="1"/>
                          <a:r>
                            <a:rPr lang="he-IL" sz="3200" dirty="0" smtClean="0"/>
                            <a:t>זווית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rad</m:t>
                                </m:r>
                              </m:oMath>
                            </m:oMathPara>
                          </a14:m>
                          <a:endParaRPr lang="he-IL" sz="3200" dirty="0"/>
                        </a:p>
                      </a:txBody>
                      <a:tcPr/>
                    </a:tc>
                    <a:tc>
                      <a:txBody>
                        <a:bodyPr/>
                        <a:lstStyle/>
                        <a:p>
                          <a:pPr rtl="1"/>
                          <a:r>
                            <a:rPr lang="he-IL" sz="3200" dirty="0" err="1" smtClean="0"/>
                            <a:t>רדיאן</a:t>
                          </a:r>
                          <a:endParaRPr lang="he-IL" sz="3200" dirty="0"/>
                        </a:p>
                      </a:txBody>
                      <a:tcPr/>
                    </a:tc>
                  </a:tr>
                  <a:tr h="370840">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v</m:t>
                                </m:r>
                              </m:oMath>
                            </m:oMathPara>
                          </a14:m>
                          <a:endParaRPr lang="he-IL" sz="3200" dirty="0"/>
                        </a:p>
                      </a:txBody>
                      <a:tcPr/>
                    </a:tc>
                    <a:tc>
                      <a:txBody>
                        <a:bodyPr/>
                        <a:lstStyle/>
                        <a:p>
                          <a:pPr rtl="1"/>
                          <a:r>
                            <a:rPr lang="he-IL" sz="3200" dirty="0" smtClean="0"/>
                            <a:t>מהירות קווית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f>
                                  <m:fPr>
                                    <m:ctrlPr>
                                      <a:rPr lang="en-US" sz="3200" b="0" i="1" smtClean="0">
                                        <a:latin typeface="Cambria Math" panose="02040503050406030204" pitchFamily="18" charset="0"/>
                                      </a:rPr>
                                    </m:ctrlPr>
                                  </m:fPr>
                                  <m:num>
                                    <m:r>
                                      <m:rPr>
                                        <m:sty m:val="p"/>
                                      </m:rPr>
                                      <a:rPr lang="en-US" sz="3200" b="0" i="0" smtClean="0">
                                        <a:latin typeface="Cambria Math" panose="02040503050406030204" pitchFamily="18" charset="0"/>
                                      </a:rPr>
                                      <m:t>m</m:t>
                                    </m:r>
                                  </m:num>
                                  <m:den>
                                    <m:r>
                                      <m:rPr>
                                        <m:sty m:val="p"/>
                                      </m:rPr>
                                      <a:rPr lang="en-US" sz="3200" b="0" i="0" smtClean="0">
                                        <a:latin typeface="Cambria Math" panose="02040503050406030204" pitchFamily="18" charset="0"/>
                                      </a:rPr>
                                      <m:t>s</m:t>
                                    </m:r>
                                  </m:den>
                                </m:f>
                              </m:oMath>
                            </m:oMathPara>
                          </a14:m>
                          <a:endParaRPr lang="he-IL" sz="3200" dirty="0"/>
                        </a:p>
                      </a:txBody>
                      <a:tcPr/>
                    </a:tc>
                    <a:tc>
                      <a:txBody>
                        <a:bodyPr/>
                        <a:lstStyle/>
                        <a:p>
                          <a:pPr rtl="1"/>
                          <a:r>
                            <a:rPr lang="he-IL" sz="3200" dirty="0" smtClean="0"/>
                            <a:t>מטר לשנייה</a:t>
                          </a:r>
                          <a:endParaRPr lang="he-IL" sz="3200" dirty="0"/>
                        </a:p>
                      </a:txBody>
                      <a:tcPr/>
                    </a:tc>
                  </a:tr>
                </a:tbl>
              </a:graphicData>
            </a:graphic>
          </p:graphicFrame>
        </mc:Choice>
        <mc:Fallback xmlns="">
          <p:graphicFrame>
            <p:nvGraphicFramePr>
              <p:cNvPr id="7" name="טבלה 6"/>
              <p:cNvGraphicFramePr>
                <a:graphicFrameLocks noGrp="1"/>
              </p:cNvGraphicFramePr>
              <p:nvPr>
                <p:extLst>
                  <p:ext uri="{D42A27DB-BD31-4B8C-83A1-F6EECF244321}">
                    <p14:modId xmlns:p14="http://schemas.microsoft.com/office/powerpoint/2010/main" val="2692281403"/>
                  </p:ext>
                </p:extLst>
              </p:nvPr>
            </p:nvGraphicFramePr>
            <p:xfrm>
              <a:off x="611560" y="3933056"/>
              <a:ext cx="7920880" cy="2804160"/>
            </p:xfrm>
            <a:graphic>
              <a:graphicData uri="http://schemas.openxmlformats.org/drawingml/2006/table">
                <a:tbl>
                  <a:tblPr rtl="1" firstRow="1" bandRow="1">
                    <a:tableStyleId>{5940675A-B579-460E-94D1-54222C63F5DA}</a:tableStyleId>
                  </a:tblPr>
                  <a:tblGrid>
                    <a:gridCol w="631194"/>
                    <a:gridCol w="4873100"/>
                    <a:gridCol w="1061318"/>
                    <a:gridCol w="1355268"/>
                  </a:tblGrid>
                  <a:tr h="579120">
                    <a:tc>
                      <a:txBody>
                        <a:bodyPr/>
                        <a:lstStyle/>
                        <a:p>
                          <a:endParaRPr lang="he-IL"/>
                        </a:p>
                      </a:txBody>
                      <a:tcPr>
                        <a:blipFill rotWithShape="0">
                          <a:blip r:embed="rId2"/>
                          <a:stretch>
                            <a:fillRect l="-962" t="-13684" r="-1151923" b="-418947"/>
                          </a:stretch>
                        </a:blipFill>
                      </a:tcPr>
                    </a:tc>
                    <a:tc>
                      <a:txBody>
                        <a:bodyPr/>
                        <a:lstStyle/>
                        <a:p>
                          <a:pPr rtl="1"/>
                          <a:r>
                            <a:rPr lang="he-IL" sz="3200" dirty="0" smtClean="0"/>
                            <a:t>אורך</a:t>
                          </a:r>
                          <a:r>
                            <a:rPr lang="he-IL" sz="3200" baseline="0" dirty="0" smtClean="0"/>
                            <a:t> הקשת</a:t>
                          </a:r>
                          <a:endParaRPr lang="he-IL" sz="3200" dirty="0"/>
                        </a:p>
                      </a:txBody>
                      <a:tcPr/>
                    </a:tc>
                    <a:tc>
                      <a:txBody>
                        <a:bodyPr/>
                        <a:lstStyle/>
                        <a:p>
                          <a:endParaRPr lang="he-IL"/>
                        </a:p>
                      </a:txBody>
                      <a:tcPr>
                        <a:blipFill rotWithShape="0">
                          <a:blip r:embed="rId2"/>
                          <a:stretch>
                            <a:fillRect l="-516571" t="-13684" r="-128000" b="-418947"/>
                          </a:stretch>
                        </a:blipFill>
                      </a:tcPr>
                    </a:tc>
                    <a:tc>
                      <a:txBody>
                        <a:bodyPr/>
                        <a:lstStyle/>
                        <a:p>
                          <a:pPr rtl="1"/>
                          <a:r>
                            <a:rPr lang="he-IL" sz="3200" dirty="0" smtClean="0"/>
                            <a:t>מטר</a:t>
                          </a:r>
                          <a:endParaRPr lang="he-IL" sz="3200" dirty="0"/>
                        </a:p>
                      </a:txBody>
                      <a:tcPr/>
                    </a:tc>
                  </a:tr>
                  <a:tr h="579120">
                    <a:tc>
                      <a:txBody>
                        <a:bodyPr/>
                        <a:lstStyle/>
                        <a:p>
                          <a:endParaRPr lang="he-IL"/>
                        </a:p>
                      </a:txBody>
                      <a:tcPr>
                        <a:blipFill rotWithShape="0">
                          <a:blip r:embed="rId2"/>
                          <a:stretch>
                            <a:fillRect l="-962" t="-113684" r="-1151923" b="-318947"/>
                          </a:stretch>
                        </a:blipFill>
                      </a:tcPr>
                    </a:tc>
                    <a:tc>
                      <a:txBody>
                        <a:bodyPr/>
                        <a:lstStyle/>
                        <a:p>
                          <a:pPr rtl="1"/>
                          <a:r>
                            <a:rPr lang="he-IL" sz="3200" dirty="0" smtClean="0"/>
                            <a:t>זמן</a:t>
                          </a:r>
                          <a:r>
                            <a:rPr lang="he-IL" sz="3200" baseline="0" dirty="0" smtClean="0"/>
                            <a:t> שבו גוף עובר את הקשת</a:t>
                          </a:r>
                          <a:endParaRPr lang="he-IL" sz="3200" dirty="0"/>
                        </a:p>
                      </a:txBody>
                      <a:tcPr/>
                    </a:tc>
                    <a:tc>
                      <a:txBody>
                        <a:bodyPr/>
                        <a:lstStyle/>
                        <a:p>
                          <a:endParaRPr lang="he-IL"/>
                        </a:p>
                      </a:txBody>
                      <a:tcPr>
                        <a:blipFill rotWithShape="0">
                          <a:blip r:embed="rId2"/>
                          <a:stretch>
                            <a:fillRect l="-516571" t="-113684" r="-128000" b="-318947"/>
                          </a:stretch>
                        </a:blipFill>
                      </a:tcPr>
                    </a:tc>
                    <a:tc>
                      <a:txBody>
                        <a:bodyPr/>
                        <a:lstStyle/>
                        <a:p>
                          <a:pPr rtl="1"/>
                          <a:r>
                            <a:rPr lang="he-IL" sz="3200" dirty="0" smtClean="0"/>
                            <a:t>שניות</a:t>
                          </a:r>
                          <a:endParaRPr lang="he-IL" sz="3200" dirty="0"/>
                        </a:p>
                      </a:txBody>
                      <a:tcPr/>
                    </a:tc>
                  </a:tr>
                  <a:tr h="579120">
                    <a:tc>
                      <a:txBody>
                        <a:bodyPr/>
                        <a:lstStyle/>
                        <a:p>
                          <a:endParaRPr lang="he-IL"/>
                        </a:p>
                      </a:txBody>
                      <a:tcPr>
                        <a:blipFill rotWithShape="0">
                          <a:blip r:embed="rId2"/>
                          <a:stretch>
                            <a:fillRect l="-962" t="-211458" r="-1151923" b="-215625"/>
                          </a:stretch>
                        </a:blipFill>
                      </a:tcPr>
                    </a:tc>
                    <a:tc>
                      <a:txBody>
                        <a:bodyPr/>
                        <a:lstStyle/>
                        <a:p>
                          <a:pPr rtl="1"/>
                          <a:r>
                            <a:rPr lang="he-IL" sz="3200" dirty="0" smtClean="0"/>
                            <a:t>זווית</a:t>
                          </a:r>
                          <a:endParaRPr lang="he-IL" sz="3200" dirty="0"/>
                        </a:p>
                      </a:txBody>
                      <a:tcPr/>
                    </a:tc>
                    <a:tc>
                      <a:txBody>
                        <a:bodyPr/>
                        <a:lstStyle/>
                        <a:p>
                          <a:endParaRPr lang="he-IL"/>
                        </a:p>
                      </a:txBody>
                      <a:tcPr>
                        <a:blipFill rotWithShape="0">
                          <a:blip r:embed="rId2"/>
                          <a:stretch>
                            <a:fillRect l="-516571" t="-211458" r="-128000" b="-215625"/>
                          </a:stretch>
                        </a:blipFill>
                      </a:tcPr>
                    </a:tc>
                    <a:tc>
                      <a:txBody>
                        <a:bodyPr/>
                        <a:lstStyle/>
                        <a:p>
                          <a:pPr rtl="1"/>
                          <a:r>
                            <a:rPr lang="he-IL" sz="3200" dirty="0" err="1" smtClean="0"/>
                            <a:t>רדיאן</a:t>
                          </a:r>
                          <a:endParaRPr lang="he-IL" sz="3200" dirty="0"/>
                        </a:p>
                      </a:txBody>
                      <a:tcPr/>
                    </a:tc>
                  </a:tr>
                  <a:tr h="1066800">
                    <a:tc>
                      <a:txBody>
                        <a:bodyPr/>
                        <a:lstStyle/>
                        <a:p>
                          <a:endParaRPr lang="he-IL"/>
                        </a:p>
                      </a:txBody>
                      <a:tcPr>
                        <a:blipFill rotWithShape="0">
                          <a:blip r:embed="rId2"/>
                          <a:stretch>
                            <a:fillRect l="-962" t="-170857" r="-1151923" b="-18286"/>
                          </a:stretch>
                        </a:blipFill>
                      </a:tcPr>
                    </a:tc>
                    <a:tc>
                      <a:txBody>
                        <a:bodyPr/>
                        <a:lstStyle/>
                        <a:p>
                          <a:pPr rtl="1"/>
                          <a:r>
                            <a:rPr lang="he-IL" sz="3200" dirty="0" smtClean="0"/>
                            <a:t>מהירות קווית</a:t>
                          </a:r>
                          <a:endParaRPr lang="he-IL" sz="3200" dirty="0"/>
                        </a:p>
                      </a:txBody>
                      <a:tcPr/>
                    </a:tc>
                    <a:tc>
                      <a:txBody>
                        <a:bodyPr/>
                        <a:lstStyle/>
                        <a:p>
                          <a:endParaRPr lang="he-IL"/>
                        </a:p>
                      </a:txBody>
                      <a:tcPr>
                        <a:blipFill rotWithShape="0">
                          <a:blip r:embed="rId2"/>
                          <a:stretch>
                            <a:fillRect l="-516571" t="-170857" r="-128000" b="-18286"/>
                          </a:stretch>
                        </a:blipFill>
                      </a:tcPr>
                    </a:tc>
                    <a:tc>
                      <a:txBody>
                        <a:bodyPr/>
                        <a:lstStyle/>
                        <a:p>
                          <a:pPr rtl="1"/>
                          <a:r>
                            <a:rPr lang="he-IL" sz="3200" dirty="0" smtClean="0"/>
                            <a:t>מטר לשנייה</a:t>
                          </a:r>
                          <a:endParaRPr lang="he-IL" sz="3200" dirty="0"/>
                        </a:p>
                      </a:txBody>
                      <a:tcPr/>
                    </a:tc>
                  </a:tr>
                </a:tbl>
              </a:graphicData>
            </a:graphic>
          </p:graphicFrame>
        </mc:Fallback>
      </mc:AlternateContent>
      <mc:AlternateContent xmlns:mc="http://schemas.openxmlformats.org/markup-compatibility/2006" xmlns:a14="http://schemas.microsoft.com/office/drawing/2010/main">
        <mc:Choice Requires="a14">
          <p:sp>
            <p:nvSpPr>
              <p:cNvPr id="8" name="מלבן 7"/>
              <p:cNvSpPr/>
              <p:nvPr/>
            </p:nvSpPr>
            <p:spPr>
              <a:xfrm>
                <a:off x="2915816" y="2737520"/>
                <a:ext cx="3744416" cy="10273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𝑣</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𝑙</m:t>
                          </m:r>
                        </m:num>
                        <m:den>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𝑡</m:t>
                          </m:r>
                        </m:den>
                      </m:f>
                      <m:r>
                        <a:rPr lang="en-US" sz="3200" b="0" i="1" smtClean="0">
                          <a:latin typeface="Cambria Math" panose="02040503050406030204" pitchFamily="18" charset="0"/>
                        </a:rPr>
                        <m:t>=</m:t>
                      </m:r>
                      <m:r>
                        <a:rPr lang="en-US" sz="3200" b="0" i="1" smtClean="0">
                          <a:latin typeface="Cambria Math" panose="02040503050406030204" pitchFamily="18" charset="0"/>
                        </a:rPr>
                        <m:t>𝑐𝑜𝑛𝑠𝑡</m:t>
                      </m:r>
                    </m:oMath>
                  </m:oMathPara>
                </a14:m>
                <a:endParaRPr lang="he-IL" sz="3200" dirty="0"/>
              </a:p>
            </p:txBody>
          </p:sp>
        </mc:Choice>
        <mc:Fallback xmlns="">
          <p:sp>
            <p:nvSpPr>
              <p:cNvPr id="8" name="מלבן 7"/>
              <p:cNvSpPr>
                <a:spLocks noRot="1" noChangeAspect="1" noMove="1" noResize="1" noEditPoints="1" noAdjustHandles="1" noChangeArrowheads="1" noChangeShapeType="1" noTextEdit="1"/>
              </p:cNvSpPr>
              <p:nvPr/>
            </p:nvSpPr>
            <p:spPr>
              <a:xfrm>
                <a:off x="2915816" y="2737520"/>
                <a:ext cx="3744416" cy="1027333"/>
              </a:xfrm>
              <a:prstGeom prst="rect">
                <a:avLst/>
              </a:prstGeom>
              <a:blipFill rotWithShape="0">
                <a:blip r:embed="rId3"/>
                <a:stretch>
                  <a:fillRect/>
                </a:stretch>
              </a:blipFill>
            </p:spPr>
            <p:txBody>
              <a:bodyPr/>
              <a:lstStyle/>
              <a:p>
                <a:r>
                  <a:rPr lang="he-IL">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323850" y="260350"/>
            <a:ext cx="8229600" cy="1143000"/>
          </a:xfrm>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a:solidFill>
                  <a:srgbClr val="FFFF00"/>
                </a:solidFill>
              </a:rPr>
              <a:t>זמן מחזור ותדירות</a:t>
            </a:r>
          </a:p>
        </p:txBody>
      </p:sp>
      <p:sp>
        <p:nvSpPr>
          <p:cNvPr id="4" name="מציין מיקום תוכן 3"/>
          <p:cNvSpPr>
            <a:spLocks noGrp="1"/>
          </p:cNvSpPr>
          <p:nvPr>
            <p:ph idx="1"/>
          </p:nvPr>
        </p:nvSpPr>
        <p:spPr>
          <a:xfrm>
            <a:off x="323850" y="1600201"/>
            <a:ext cx="8362950" cy="604664"/>
          </a:xfrm>
        </p:spPr>
        <p:txBody>
          <a:bodyPr/>
          <a:lstStyle/>
          <a:p>
            <a:r>
              <a:rPr lang="he-IL" b="1" dirty="0" smtClean="0">
                <a:effectLst>
                  <a:outerShdw blurRad="38100" dist="38100" dir="2700000" algn="tl">
                    <a:srgbClr val="000000">
                      <a:alpha val="43137"/>
                    </a:srgbClr>
                  </a:outerShdw>
                </a:effectLst>
              </a:rPr>
              <a:t>זמן מחזור </a:t>
            </a:r>
            <a:r>
              <a:rPr lang="he-IL" dirty="0" smtClean="0"/>
              <a:t>– זמן שבו גוף משלים סיבוב אחד שלם.</a:t>
            </a:r>
            <a:endParaRPr lang="he-IL" dirty="0"/>
          </a:p>
        </p:txBody>
      </p:sp>
      <mc:AlternateContent xmlns:mc="http://schemas.openxmlformats.org/markup-compatibility/2006" xmlns:a14="http://schemas.microsoft.com/office/drawing/2010/main">
        <mc:Choice Requires="a14">
          <p:graphicFrame>
            <p:nvGraphicFramePr>
              <p:cNvPr id="6" name="טבלה 5"/>
              <p:cNvGraphicFramePr>
                <a:graphicFrameLocks noGrp="1"/>
              </p:cNvGraphicFramePr>
              <p:nvPr>
                <p:extLst>
                  <p:ext uri="{D42A27DB-BD31-4B8C-83A1-F6EECF244321}">
                    <p14:modId xmlns:p14="http://schemas.microsoft.com/office/powerpoint/2010/main" val="2585460795"/>
                  </p:ext>
                </p:extLst>
              </p:nvPr>
            </p:nvGraphicFramePr>
            <p:xfrm>
              <a:off x="642242" y="3206384"/>
              <a:ext cx="7920880" cy="1158240"/>
            </p:xfrm>
            <a:graphic>
              <a:graphicData uri="http://schemas.openxmlformats.org/drawingml/2006/table">
                <a:tbl>
                  <a:tblPr rtl="1" firstRow="1" bandRow="1">
                    <a:tableStyleId>{5940675A-B579-460E-94D1-54222C63F5DA}</a:tableStyleId>
                  </a:tblPr>
                  <a:tblGrid>
                    <a:gridCol w="631194"/>
                    <a:gridCol w="4873100"/>
                    <a:gridCol w="1061318"/>
                    <a:gridCol w="1355268"/>
                  </a:tblGrid>
                  <a:tr h="370840">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T</m:t>
                                </m:r>
                              </m:oMath>
                            </m:oMathPara>
                          </a14:m>
                          <a:endParaRPr lang="he-IL" sz="3200" dirty="0"/>
                        </a:p>
                      </a:txBody>
                      <a:tcPr/>
                    </a:tc>
                    <a:tc>
                      <a:txBody>
                        <a:bodyPr/>
                        <a:lstStyle/>
                        <a:p>
                          <a:pPr rtl="1"/>
                          <a:r>
                            <a:rPr lang="he-IL" sz="3200" dirty="0" smtClean="0"/>
                            <a:t>זמן מחזור</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s</m:t>
                                </m:r>
                              </m:oMath>
                            </m:oMathPara>
                          </a14:m>
                          <a:endParaRPr lang="he-IL" sz="3200" dirty="0"/>
                        </a:p>
                      </a:txBody>
                      <a:tcPr/>
                    </a:tc>
                    <a:tc>
                      <a:txBody>
                        <a:bodyPr/>
                        <a:lstStyle/>
                        <a:p>
                          <a:pPr rtl="1"/>
                          <a:r>
                            <a:rPr lang="he-IL" sz="3200" dirty="0" smtClean="0"/>
                            <a:t>שניות</a:t>
                          </a:r>
                          <a:endParaRPr lang="he-IL" sz="3200" dirty="0"/>
                        </a:p>
                      </a:txBody>
                      <a:tcPr/>
                    </a:tc>
                  </a:tr>
                  <a:tr h="370840">
                    <a:tc>
                      <a:txBody>
                        <a:bodyPr/>
                        <a:lstStyle/>
                        <a:p>
                          <a:pPr rtl="1"/>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𝑓</m:t>
                                </m:r>
                              </m:oMath>
                            </m:oMathPara>
                          </a14:m>
                          <a:endParaRPr lang="he-IL" sz="3200" dirty="0"/>
                        </a:p>
                      </a:txBody>
                      <a:tcPr/>
                    </a:tc>
                    <a:tc>
                      <a:txBody>
                        <a:bodyPr/>
                        <a:lstStyle/>
                        <a:p>
                          <a:pPr rtl="1"/>
                          <a:r>
                            <a:rPr lang="he-IL" sz="3200" dirty="0" smtClean="0"/>
                            <a:t>תדירות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Hz</m:t>
                                </m:r>
                              </m:oMath>
                            </m:oMathPara>
                          </a14:m>
                          <a:endParaRPr lang="he-IL" sz="3200" dirty="0"/>
                        </a:p>
                      </a:txBody>
                      <a:tcPr/>
                    </a:tc>
                    <a:tc>
                      <a:txBody>
                        <a:bodyPr/>
                        <a:lstStyle/>
                        <a:p>
                          <a:pPr rtl="1"/>
                          <a:r>
                            <a:rPr lang="he-IL" sz="3200" dirty="0" smtClean="0"/>
                            <a:t>הרץ</a:t>
                          </a:r>
                          <a:endParaRPr lang="he-IL" sz="3200" dirty="0"/>
                        </a:p>
                      </a:txBody>
                      <a:tcPr/>
                    </a:tc>
                  </a:tr>
                </a:tbl>
              </a:graphicData>
            </a:graphic>
          </p:graphicFrame>
        </mc:Choice>
        <mc:Fallback xmlns="">
          <p:graphicFrame>
            <p:nvGraphicFramePr>
              <p:cNvPr id="6" name="טבלה 5"/>
              <p:cNvGraphicFramePr>
                <a:graphicFrameLocks noGrp="1"/>
              </p:cNvGraphicFramePr>
              <p:nvPr>
                <p:extLst>
                  <p:ext uri="{D42A27DB-BD31-4B8C-83A1-F6EECF244321}">
                    <p14:modId xmlns:p14="http://schemas.microsoft.com/office/powerpoint/2010/main" val="2585460795"/>
                  </p:ext>
                </p:extLst>
              </p:nvPr>
            </p:nvGraphicFramePr>
            <p:xfrm>
              <a:off x="642242" y="3206384"/>
              <a:ext cx="7920880" cy="1158240"/>
            </p:xfrm>
            <a:graphic>
              <a:graphicData uri="http://schemas.openxmlformats.org/drawingml/2006/table">
                <a:tbl>
                  <a:tblPr rtl="1" firstRow="1" bandRow="1">
                    <a:tableStyleId>{5940675A-B579-460E-94D1-54222C63F5DA}</a:tableStyleId>
                  </a:tblPr>
                  <a:tblGrid>
                    <a:gridCol w="631194"/>
                    <a:gridCol w="4873100"/>
                    <a:gridCol w="1061318"/>
                    <a:gridCol w="1355268"/>
                  </a:tblGrid>
                  <a:tr h="579120">
                    <a:tc>
                      <a:txBody>
                        <a:bodyPr/>
                        <a:lstStyle/>
                        <a:p>
                          <a:endParaRPr lang="he-IL"/>
                        </a:p>
                      </a:txBody>
                      <a:tcPr>
                        <a:blipFill rotWithShape="0">
                          <a:blip r:embed="rId2"/>
                          <a:stretch>
                            <a:fillRect l="-962" t="-12500" r="-1151923" b="-133333"/>
                          </a:stretch>
                        </a:blipFill>
                      </a:tcPr>
                    </a:tc>
                    <a:tc>
                      <a:txBody>
                        <a:bodyPr/>
                        <a:lstStyle/>
                        <a:p>
                          <a:pPr rtl="1"/>
                          <a:r>
                            <a:rPr lang="he-IL" sz="3200" dirty="0" smtClean="0"/>
                            <a:t>זמן מחזור</a:t>
                          </a:r>
                          <a:endParaRPr lang="he-IL" sz="3200" dirty="0"/>
                        </a:p>
                      </a:txBody>
                      <a:tcPr/>
                    </a:tc>
                    <a:tc>
                      <a:txBody>
                        <a:bodyPr/>
                        <a:lstStyle/>
                        <a:p>
                          <a:endParaRPr lang="he-IL"/>
                        </a:p>
                      </a:txBody>
                      <a:tcPr>
                        <a:blipFill rotWithShape="0">
                          <a:blip r:embed="rId2"/>
                          <a:stretch>
                            <a:fillRect l="-516571" t="-12500" r="-128000" b="-133333"/>
                          </a:stretch>
                        </a:blipFill>
                      </a:tcPr>
                    </a:tc>
                    <a:tc>
                      <a:txBody>
                        <a:bodyPr/>
                        <a:lstStyle/>
                        <a:p>
                          <a:pPr rtl="1"/>
                          <a:r>
                            <a:rPr lang="he-IL" sz="3200" dirty="0" smtClean="0"/>
                            <a:t>שניות</a:t>
                          </a:r>
                          <a:endParaRPr lang="he-IL" sz="3200" dirty="0"/>
                        </a:p>
                      </a:txBody>
                      <a:tcPr/>
                    </a:tc>
                  </a:tr>
                  <a:tr h="579120">
                    <a:tc>
                      <a:txBody>
                        <a:bodyPr/>
                        <a:lstStyle/>
                        <a:p>
                          <a:endParaRPr lang="he-IL"/>
                        </a:p>
                      </a:txBody>
                      <a:tcPr>
                        <a:blipFill rotWithShape="0">
                          <a:blip r:embed="rId2"/>
                          <a:stretch>
                            <a:fillRect l="-962" t="-113684" r="-1151923" b="-34737"/>
                          </a:stretch>
                        </a:blipFill>
                      </a:tcPr>
                    </a:tc>
                    <a:tc>
                      <a:txBody>
                        <a:bodyPr/>
                        <a:lstStyle/>
                        <a:p>
                          <a:pPr rtl="1"/>
                          <a:r>
                            <a:rPr lang="he-IL" sz="3200" dirty="0" smtClean="0"/>
                            <a:t>תדירות</a:t>
                          </a:r>
                          <a:endParaRPr lang="he-IL" sz="3200" dirty="0"/>
                        </a:p>
                      </a:txBody>
                      <a:tcPr/>
                    </a:tc>
                    <a:tc>
                      <a:txBody>
                        <a:bodyPr/>
                        <a:lstStyle/>
                        <a:p>
                          <a:endParaRPr lang="he-IL"/>
                        </a:p>
                      </a:txBody>
                      <a:tcPr>
                        <a:blipFill rotWithShape="0">
                          <a:blip r:embed="rId2"/>
                          <a:stretch>
                            <a:fillRect l="-516571" t="-113684" r="-128000" b="-34737"/>
                          </a:stretch>
                        </a:blipFill>
                      </a:tcPr>
                    </a:tc>
                    <a:tc>
                      <a:txBody>
                        <a:bodyPr/>
                        <a:lstStyle/>
                        <a:p>
                          <a:pPr rtl="1"/>
                          <a:r>
                            <a:rPr lang="he-IL" sz="3200" dirty="0" smtClean="0"/>
                            <a:t>הרץ</a:t>
                          </a:r>
                          <a:endParaRPr lang="he-IL" sz="3200" dirty="0"/>
                        </a:p>
                      </a:txBody>
                      <a:tcPr/>
                    </a:tc>
                  </a:tr>
                </a:tbl>
              </a:graphicData>
            </a:graphic>
          </p:graphicFrame>
        </mc:Fallback>
      </mc:AlternateContent>
      <p:sp>
        <p:nvSpPr>
          <p:cNvPr id="7" name="מציין מיקום תוכן 3"/>
          <p:cNvSpPr txBox="1">
            <a:spLocks/>
          </p:cNvSpPr>
          <p:nvPr/>
        </p:nvSpPr>
        <p:spPr bwMode="auto">
          <a:xfrm>
            <a:off x="310004" y="2392769"/>
            <a:ext cx="8362950" cy="6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r>
              <a:rPr lang="he-IL" b="1" kern="0" dirty="0" smtClean="0">
                <a:effectLst>
                  <a:outerShdw blurRad="38100" dist="38100" dir="2700000" algn="tl">
                    <a:srgbClr val="000000">
                      <a:alpha val="43137"/>
                    </a:srgbClr>
                  </a:outerShdw>
                </a:effectLst>
              </a:rPr>
              <a:t>תדירות</a:t>
            </a:r>
            <a:r>
              <a:rPr lang="he-IL" kern="0" dirty="0" smtClean="0"/>
              <a:t> – כמות סיבובים ביחידת זמן (שנייה).</a:t>
            </a:r>
            <a:endParaRPr lang="he-IL" kern="0" dirty="0"/>
          </a:p>
        </p:txBody>
      </p:sp>
      <mc:AlternateContent xmlns:mc="http://schemas.openxmlformats.org/markup-compatibility/2006" xmlns:a14="http://schemas.microsoft.com/office/drawing/2010/main">
        <mc:Choice Requires="a14">
          <p:sp>
            <p:nvSpPr>
              <p:cNvPr id="8" name="מלבן 7"/>
              <p:cNvSpPr/>
              <p:nvPr/>
            </p:nvSpPr>
            <p:spPr>
              <a:xfrm>
                <a:off x="1619672" y="4560522"/>
                <a:ext cx="1512168" cy="1103828"/>
              </a:xfrm>
              <a:prstGeom prst="rect">
                <a:avLst/>
              </a:prstGeom>
              <a:ln w="28575">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𝑇</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𝑓</m:t>
                          </m:r>
                        </m:den>
                      </m:f>
                    </m:oMath>
                  </m:oMathPara>
                </a14:m>
                <a:endParaRPr lang="he-IL" sz="3200" dirty="0"/>
              </a:p>
            </p:txBody>
          </p:sp>
        </mc:Choice>
        <mc:Fallback xmlns="">
          <p:sp>
            <p:nvSpPr>
              <p:cNvPr id="8" name="מלבן 7"/>
              <p:cNvSpPr>
                <a:spLocks noRot="1" noChangeAspect="1" noMove="1" noResize="1" noEditPoints="1" noAdjustHandles="1" noChangeArrowheads="1" noChangeShapeType="1" noTextEdit="1"/>
              </p:cNvSpPr>
              <p:nvPr/>
            </p:nvSpPr>
            <p:spPr>
              <a:xfrm>
                <a:off x="1619672" y="4560522"/>
                <a:ext cx="1512168" cy="1103828"/>
              </a:xfrm>
              <a:prstGeom prst="rect">
                <a:avLst/>
              </a:prstGeom>
              <a:blipFill rotWithShape="0">
                <a:blip r:embed="rId3"/>
                <a:stretch>
                  <a:fillRect/>
                </a:stretch>
              </a:blipFill>
              <a:ln w="28575">
                <a:solidFill>
                  <a:srgbClr val="FF0000"/>
                </a:solid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מלבן 8"/>
              <p:cNvSpPr/>
              <p:nvPr/>
            </p:nvSpPr>
            <p:spPr>
              <a:xfrm>
                <a:off x="6444208" y="4650033"/>
                <a:ext cx="1512168" cy="1014317"/>
              </a:xfrm>
              <a:prstGeom prst="rect">
                <a:avLst/>
              </a:prstGeom>
              <a:ln w="28575">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𝑓</m:t>
                      </m:r>
                      <m:r>
                        <a:rPr lang="en-US" sz="3200" i="1" smtClean="0">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𝑇</m:t>
                          </m:r>
                        </m:den>
                      </m:f>
                    </m:oMath>
                  </m:oMathPara>
                </a14:m>
                <a:endParaRPr lang="he-IL" sz="3200" i="1" dirty="0">
                  <a:latin typeface="Cambria Math" panose="02040503050406030204" pitchFamily="18" charset="0"/>
                </a:endParaRPr>
              </a:p>
            </p:txBody>
          </p:sp>
        </mc:Choice>
        <mc:Fallback xmlns="">
          <p:sp>
            <p:nvSpPr>
              <p:cNvPr id="9" name="מלבן 8"/>
              <p:cNvSpPr>
                <a:spLocks noRot="1" noChangeAspect="1" noMove="1" noResize="1" noEditPoints="1" noAdjustHandles="1" noChangeArrowheads="1" noChangeShapeType="1" noTextEdit="1"/>
              </p:cNvSpPr>
              <p:nvPr/>
            </p:nvSpPr>
            <p:spPr>
              <a:xfrm>
                <a:off x="6444208" y="4650033"/>
                <a:ext cx="1512168" cy="1014317"/>
              </a:xfrm>
              <a:prstGeom prst="rect">
                <a:avLst/>
              </a:prstGeom>
              <a:blipFill rotWithShape="0">
                <a:blip r:embed="rId4"/>
                <a:stretch>
                  <a:fillRect/>
                </a:stretch>
              </a:blipFill>
              <a:ln w="28575">
                <a:solidFill>
                  <a:srgbClr val="FF0000"/>
                </a:solid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מציין מיקום תוכן 3"/>
              <p:cNvSpPr txBox="1">
                <a:spLocks/>
              </p:cNvSpPr>
              <p:nvPr/>
            </p:nvSpPr>
            <p:spPr bwMode="auto">
              <a:xfrm>
                <a:off x="2987824" y="5646148"/>
                <a:ext cx="3826768" cy="98072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b="0" i="1" kern="0" dirty="0" smtClean="0">
                          <a:latin typeface="Cambria Math" panose="02040503050406030204" pitchFamily="18" charset="0"/>
                        </a:rPr>
                        <m:t>1</m:t>
                      </m:r>
                      <m:r>
                        <a:rPr lang="en-US" b="0" i="1" kern="0" dirty="0" smtClean="0">
                          <a:latin typeface="Cambria Math" panose="02040503050406030204" pitchFamily="18" charset="0"/>
                        </a:rPr>
                        <m:t>𝐻𝑧</m:t>
                      </m:r>
                      <m:r>
                        <a:rPr lang="en-US" b="0" i="1" kern="0" dirty="0" smtClean="0">
                          <a:latin typeface="Cambria Math" panose="02040503050406030204" pitchFamily="18" charset="0"/>
                        </a:rPr>
                        <m:t>=</m:t>
                      </m:r>
                      <m:f>
                        <m:fPr>
                          <m:ctrlPr>
                            <a:rPr lang="en-US" b="0" i="1" kern="0" dirty="0" smtClean="0">
                              <a:latin typeface="Cambria Math" panose="02040503050406030204" pitchFamily="18" charset="0"/>
                            </a:rPr>
                          </m:ctrlPr>
                        </m:fPr>
                        <m:num>
                          <m:r>
                            <a:rPr lang="en-US" b="0" i="1" kern="0" dirty="0" smtClean="0">
                              <a:latin typeface="Cambria Math" panose="02040503050406030204" pitchFamily="18" charset="0"/>
                            </a:rPr>
                            <m:t>1</m:t>
                          </m:r>
                        </m:num>
                        <m:den>
                          <m:r>
                            <a:rPr lang="en-US" b="0" i="1" kern="0" dirty="0" smtClean="0">
                              <a:latin typeface="Cambria Math" panose="02040503050406030204" pitchFamily="18" charset="0"/>
                            </a:rPr>
                            <m:t>𝑠𝑒𝑐</m:t>
                          </m:r>
                        </m:den>
                      </m:f>
                      <m:r>
                        <a:rPr lang="en-US" b="0" i="1" kern="0" dirty="0" smtClean="0">
                          <a:latin typeface="Cambria Math" panose="02040503050406030204" pitchFamily="18" charset="0"/>
                        </a:rPr>
                        <m:t>=</m:t>
                      </m:r>
                      <m:sSup>
                        <m:sSupPr>
                          <m:ctrlPr>
                            <a:rPr lang="en-US" b="0" i="1" kern="0" dirty="0" smtClean="0">
                              <a:latin typeface="Cambria Math" panose="02040503050406030204" pitchFamily="18" charset="0"/>
                            </a:rPr>
                          </m:ctrlPr>
                        </m:sSupPr>
                        <m:e>
                          <m:r>
                            <m:rPr>
                              <m:sty m:val="p"/>
                            </m:rPr>
                            <a:rPr lang="en-US" b="0" i="0" kern="0" dirty="0" smtClean="0">
                              <a:latin typeface="Cambria Math" panose="02040503050406030204" pitchFamily="18" charset="0"/>
                            </a:rPr>
                            <m:t>sec</m:t>
                          </m:r>
                        </m:e>
                        <m:sup>
                          <m:r>
                            <a:rPr lang="en-US" b="0" i="0" kern="0" dirty="0" smtClean="0">
                              <a:latin typeface="Cambria Math" panose="02040503050406030204" pitchFamily="18" charset="0"/>
                            </a:rPr>
                            <m:t>−</m:t>
                          </m:r>
                          <m:r>
                            <a:rPr lang="en-US" b="0" i="0" kern="0" dirty="0" smtClean="0">
                              <a:latin typeface="Cambria Math" panose="02040503050406030204" pitchFamily="18" charset="0"/>
                            </a:rPr>
                            <m:t>1</m:t>
                          </m:r>
                        </m:sup>
                      </m:sSup>
                    </m:oMath>
                  </m:oMathPara>
                </a14:m>
                <a:endParaRPr lang="he-IL" kern="0" dirty="0"/>
              </a:p>
            </p:txBody>
          </p:sp>
        </mc:Choice>
        <mc:Fallback xmlns="">
          <p:sp>
            <p:nvSpPr>
              <p:cNvPr id="10" name="מציין מיקום תוכן 3"/>
              <p:cNvSpPr txBox="1">
                <a:spLocks noRot="1" noChangeAspect="1" noMove="1" noResize="1" noEditPoints="1" noAdjustHandles="1" noChangeArrowheads="1" noChangeShapeType="1" noTextEdit="1"/>
              </p:cNvSpPr>
              <p:nvPr/>
            </p:nvSpPr>
            <p:spPr bwMode="auto">
              <a:xfrm>
                <a:off x="2987824" y="5646148"/>
                <a:ext cx="3826768" cy="980728"/>
              </a:xfrm>
              <a:prstGeom prst="rect">
                <a:avLst/>
              </a:prstGeom>
              <a:blipFill rotWithShape="0">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e-IL">
                    <a:noFill/>
                  </a:rPr>
                  <a:t> </a:t>
                </a:r>
              </a:p>
            </p:txBody>
          </p:sp>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rot="21382463">
            <a:off x="382588" y="3619742"/>
            <a:ext cx="8377237" cy="2123658"/>
          </a:xfrm>
          <a:prstGeom prst="rect">
            <a:avLst/>
          </a:prstGeom>
          <a:noFill/>
        </p:spPr>
        <p:txBody>
          <a:bodyPr wrap="square" rtlCol="1">
            <a:spAutoFit/>
          </a:bodyPr>
          <a:lstStyle/>
          <a:p>
            <a:r>
              <a:rPr lang="he-IL" sz="4400" b="1" dirty="0" smtClean="0">
                <a:solidFill>
                  <a:srgbClr val="0070C0"/>
                </a:solidFill>
              </a:rPr>
              <a:t>דוגמה: גוף משלים 5 סיבובים ב-10 שניות. זמן המחזור הוא 2 שניות. תדירות הסיבוב היא 0.5 הרץ.</a:t>
            </a:r>
            <a:endParaRPr lang="he-IL" sz="4400" b="1" dirty="0">
              <a:solidFill>
                <a:srgbClr val="0070C0"/>
              </a:solidFill>
            </a:endParaRPr>
          </a:p>
        </p:txBody>
      </p:sp>
      <p:sp>
        <p:nvSpPr>
          <p:cNvPr id="3" name="TextBox 2"/>
          <p:cNvSpPr txBox="1"/>
          <p:nvPr>
            <p:custDataLst>
              <p:tags r:id="rId3"/>
            </p:custDataLst>
          </p:nvPr>
        </p:nvSpPr>
        <p:spPr>
          <a:xfrm rot="302749">
            <a:off x="355881" y="1274316"/>
            <a:ext cx="8377237" cy="1446550"/>
          </a:xfrm>
          <a:prstGeom prst="rect">
            <a:avLst/>
          </a:prstGeom>
          <a:noFill/>
        </p:spPr>
        <p:txBody>
          <a:bodyPr wrap="square" rtlCol="1">
            <a:spAutoFit/>
          </a:bodyPr>
          <a:lstStyle/>
          <a:p>
            <a:r>
              <a:rPr lang="he-IL" sz="4400" b="1" dirty="0" smtClean="0">
                <a:solidFill>
                  <a:srgbClr val="0070C0"/>
                </a:solidFill>
              </a:rPr>
              <a:t>דוגמה: מחוג שניות של שעון: זמן מחזור 60 שניות. תדירות 1/60 הרץ</a:t>
            </a:r>
            <a:endParaRPr lang="he-IL" sz="4400" b="1" dirty="0">
              <a:solidFill>
                <a:srgbClr val="0070C0"/>
              </a:solidFill>
            </a:endParaRPr>
          </a:p>
        </p:txBody>
      </p:sp>
    </p:spTree>
    <p:custDataLst>
      <p:tags r:id="rId1"/>
    </p:custDataLst>
    <p:extLst>
      <p:ext uri="{BB962C8B-B14F-4D97-AF65-F5344CB8AC3E}">
        <p14:creationId xmlns:p14="http://schemas.microsoft.com/office/powerpoint/2010/main" val="67511139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a:solidFill>
                  <a:srgbClr val="FFFF00"/>
                </a:solidFill>
              </a:rPr>
              <a:t>מהירות זוויתית</a:t>
            </a:r>
          </a:p>
        </p:txBody>
      </p:sp>
      <p:sp>
        <p:nvSpPr>
          <p:cNvPr id="4" name="מציין מיקום תוכן 3"/>
          <p:cNvSpPr>
            <a:spLocks noGrp="1"/>
          </p:cNvSpPr>
          <p:nvPr>
            <p:ph idx="1"/>
          </p:nvPr>
        </p:nvSpPr>
        <p:spPr>
          <a:xfrm>
            <a:off x="457200" y="1600201"/>
            <a:ext cx="8229600" cy="1108720"/>
          </a:xfrm>
        </p:spPr>
        <p:txBody>
          <a:bodyPr/>
          <a:lstStyle/>
          <a:p>
            <a:r>
              <a:rPr lang="he-IL" dirty="0" smtClean="0"/>
              <a:t>מהירות זוויתית היא זווית הסיבוב </a:t>
            </a:r>
            <a:r>
              <a:rPr lang="he-IL" dirty="0" err="1" smtClean="0"/>
              <a:t>ברדיאנים</a:t>
            </a:r>
            <a:r>
              <a:rPr lang="he-IL" dirty="0" smtClean="0"/>
              <a:t> ביחידת זמן.</a:t>
            </a:r>
            <a:endParaRPr lang="he-IL" dirty="0"/>
          </a:p>
        </p:txBody>
      </p:sp>
      <mc:AlternateContent xmlns:mc="http://schemas.openxmlformats.org/markup-compatibility/2006" xmlns:a14="http://schemas.microsoft.com/office/drawing/2010/main">
        <mc:Choice Requires="a14">
          <p:graphicFrame>
            <p:nvGraphicFramePr>
              <p:cNvPr id="5" name="טבלה 4"/>
              <p:cNvGraphicFramePr>
                <a:graphicFrameLocks noGrp="1"/>
              </p:cNvGraphicFramePr>
              <p:nvPr>
                <p:extLst>
                  <p:ext uri="{D42A27DB-BD31-4B8C-83A1-F6EECF244321}">
                    <p14:modId xmlns:p14="http://schemas.microsoft.com/office/powerpoint/2010/main" val="3687776451"/>
                  </p:ext>
                </p:extLst>
              </p:nvPr>
            </p:nvGraphicFramePr>
            <p:xfrm>
              <a:off x="611560" y="2709197"/>
              <a:ext cx="7920880" cy="1737360"/>
            </p:xfrm>
            <a:graphic>
              <a:graphicData uri="http://schemas.openxmlformats.org/drawingml/2006/table">
                <a:tbl>
                  <a:tblPr rtl="1" firstRow="1" bandRow="1">
                    <a:tableStyleId>{5940675A-B579-460E-94D1-54222C63F5DA}</a:tableStyleId>
                  </a:tblPr>
                  <a:tblGrid>
                    <a:gridCol w="631194"/>
                    <a:gridCol w="4873100"/>
                    <a:gridCol w="1061318"/>
                    <a:gridCol w="1355268"/>
                  </a:tblGrid>
                  <a:tr h="370840">
                    <a:tc>
                      <a:txBody>
                        <a:bodyPr/>
                        <a:lstStyle/>
                        <a:p>
                          <a:pPr rtl="1"/>
                          <a14:m>
                            <m:oMathPara xmlns:m="http://schemas.openxmlformats.org/officeDocument/2006/math">
                              <m:oMathParaPr>
                                <m:jc m:val="centerGroup"/>
                              </m:oMathParaPr>
                              <m:oMath xmlns:m="http://schemas.openxmlformats.org/officeDocument/2006/math">
                                <m:r>
                                  <a:rPr lang="he-IL" sz="3200" b="0" i="1" smtClean="0">
                                    <a:latin typeface="Cambria Math" panose="02040503050406030204" pitchFamily="18" charset="0"/>
                                  </a:rPr>
                                  <m:t>𝜔</m:t>
                                </m:r>
                              </m:oMath>
                            </m:oMathPara>
                          </a14:m>
                          <a:endParaRPr lang="he-IL" sz="3200" dirty="0"/>
                        </a:p>
                      </a:txBody>
                      <a:tcPr/>
                    </a:tc>
                    <a:tc>
                      <a:txBody>
                        <a:bodyPr/>
                        <a:lstStyle/>
                        <a:p>
                          <a:pPr rtl="1"/>
                          <a:r>
                            <a:rPr lang="he-IL" sz="3200" dirty="0" smtClean="0"/>
                            <a:t>מהירות</a:t>
                          </a:r>
                          <a:r>
                            <a:rPr lang="he-IL" sz="3200" baseline="0" dirty="0" smtClean="0"/>
                            <a:t> זוויתית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rad</m:t>
                                </m:r>
                              </m:oMath>
                            </m:oMathPara>
                          </a14:m>
                          <a:endParaRPr lang="he-IL" sz="3200" dirty="0"/>
                        </a:p>
                      </a:txBody>
                      <a:tcPr/>
                    </a:tc>
                    <a:tc>
                      <a:txBody>
                        <a:bodyPr/>
                        <a:lstStyle/>
                        <a:p>
                          <a:pPr rtl="1"/>
                          <a:r>
                            <a:rPr lang="he-IL" sz="3200" dirty="0" err="1" smtClean="0"/>
                            <a:t>רדיאן</a:t>
                          </a:r>
                          <a:endParaRPr lang="he-IL" sz="3200" dirty="0"/>
                        </a:p>
                      </a:txBody>
                      <a:tcPr/>
                    </a:tc>
                  </a:tr>
                  <a:tr h="370840">
                    <a:tc>
                      <a:txBody>
                        <a:bodyPr/>
                        <a:lstStyle/>
                        <a:p>
                          <a:pPr rtl="1"/>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m:t>
                                </m:r>
                              </m:oMath>
                            </m:oMathPara>
                          </a14:m>
                          <a:endParaRPr lang="he-IL" sz="3200" dirty="0"/>
                        </a:p>
                      </a:txBody>
                      <a:tcPr/>
                    </a:tc>
                    <a:tc>
                      <a:txBody>
                        <a:bodyPr/>
                        <a:lstStyle/>
                        <a:p>
                          <a:pPr rtl="1"/>
                          <a:r>
                            <a:rPr lang="he-IL" sz="3200" dirty="0" smtClean="0"/>
                            <a:t>זמן</a:t>
                          </a:r>
                          <a:r>
                            <a:rPr lang="he-IL" sz="3200" baseline="0" dirty="0" smtClean="0"/>
                            <a:t> שבו גוף עובר את הקשת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s</m:t>
                                </m:r>
                              </m:oMath>
                            </m:oMathPara>
                          </a14:m>
                          <a:endParaRPr lang="he-IL" sz="3200" dirty="0"/>
                        </a:p>
                      </a:txBody>
                      <a:tcPr/>
                    </a:tc>
                    <a:tc>
                      <a:txBody>
                        <a:bodyPr/>
                        <a:lstStyle/>
                        <a:p>
                          <a:pPr rtl="1"/>
                          <a:r>
                            <a:rPr lang="he-IL" sz="3200" dirty="0" smtClean="0"/>
                            <a:t>שניות</a:t>
                          </a:r>
                          <a:endParaRPr lang="he-IL" sz="3200" dirty="0"/>
                        </a:p>
                      </a:txBody>
                      <a:tcPr/>
                    </a:tc>
                  </a:tr>
                  <a:tr h="370840">
                    <a:tc>
                      <a:txBody>
                        <a:bodyPr/>
                        <a:lstStyle/>
                        <a:p>
                          <a:pPr rtl="1"/>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𝜃</m:t>
                                </m:r>
                              </m:oMath>
                            </m:oMathPara>
                          </a14:m>
                          <a:endParaRPr lang="he-IL" sz="3200" dirty="0"/>
                        </a:p>
                      </a:txBody>
                      <a:tcPr/>
                    </a:tc>
                    <a:tc>
                      <a:txBody>
                        <a:bodyPr/>
                        <a:lstStyle/>
                        <a:p>
                          <a:pPr rtl="1"/>
                          <a:r>
                            <a:rPr lang="he-IL" sz="3200" dirty="0" smtClean="0"/>
                            <a:t>זווית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rad</m:t>
                                </m:r>
                              </m:oMath>
                            </m:oMathPara>
                          </a14:m>
                          <a:endParaRPr lang="he-IL" sz="3200" dirty="0"/>
                        </a:p>
                      </a:txBody>
                      <a:tcPr/>
                    </a:tc>
                    <a:tc>
                      <a:txBody>
                        <a:bodyPr/>
                        <a:lstStyle/>
                        <a:p>
                          <a:pPr rtl="1"/>
                          <a:r>
                            <a:rPr lang="he-IL" sz="3200" dirty="0" err="1" smtClean="0"/>
                            <a:t>רדיאן</a:t>
                          </a:r>
                          <a:endParaRPr lang="he-IL" sz="3200" dirty="0"/>
                        </a:p>
                      </a:txBody>
                      <a:tcPr/>
                    </a:tc>
                  </a:tr>
                </a:tbl>
              </a:graphicData>
            </a:graphic>
          </p:graphicFrame>
        </mc:Choice>
        <mc:Fallback xmlns="">
          <p:graphicFrame>
            <p:nvGraphicFramePr>
              <p:cNvPr id="5" name="טבלה 4"/>
              <p:cNvGraphicFramePr>
                <a:graphicFrameLocks noGrp="1"/>
              </p:cNvGraphicFramePr>
              <p:nvPr>
                <p:extLst>
                  <p:ext uri="{D42A27DB-BD31-4B8C-83A1-F6EECF244321}">
                    <p14:modId xmlns:p14="http://schemas.microsoft.com/office/powerpoint/2010/main" val="3687776451"/>
                  </p:ext>
                </p:extLst>
              </p:nvPr>
            </p:nvGraphicFramePr>
            <p:xfrm>
              <a:off x="611560" y="2709197"/>
              <a:ext cx="7920880" cy="1737360"/>
            </p:xfrm>
            <a:graphic>
              <a:graphicData uri="http://schemas.openxmlformats.org/drawingml/2006/table">
                <a:tbl>
                  <a:tblPr rtl="1" firstRow="1" bandRow="1">
                    <a:tableStyleId>{5940675A-B579-460E-94D1-54222C63F5DA}</a:tableStyleId>
                  </a:tblPr>
                  <a:tblGrid>
                    <a:gridCol w="631194"/>
                    <a:gridCol w="4873100"/>
                    <a:gridCol w="1061318"/>
                    <a:gridCol w="1355268"/>
                  </a:tblGrid>
                  <a:tr h="579120">
                    <a:tc>
                      <a:txBody>
                        <a:bodyPr/>
                        <a:lstStyle/>
                        <a:p>
                          <a:endParaRPr lang="he-IL"/>
                        </a:p>
                      </a:txBody>
                      <a:tcPr>
                        <a:blipFill rotWithShape="0">
                          <a:blip r:embed="rId2"/>
                          <a:stretch>
                            <a:fillRect l="-962" t="-13684" r="-1151923" b="-234737"/>
                          </a:stretch>
                        </a:blipFill>
                      </a:tcPr>
                    </a:tc>
                    <a:tc>
                      <a:txBody>
                        <a:bodyPr/>
                        <a:lstStyle/>
                        <a:p>
                          <a:pPr rtl="1"/>
                          <a:r>
                            <a:rPr lang="he-IL" sz="3200" dirty="0" smtClean="0"/>
                            <a:t>מהירות</a:t>
                          </a:r>
                          <a:r>
                            <a:rPr lang="he-IL" sz="3200" baseline="0" dirty="0" smtClean="0"/>
                            <a:t> זוויתית</a:t>
                          </a:r>
                          <a:endParaRPr lang="he-IL" sz="3200" dirty="0"/>
                        </a:p>
                      </a:txBody>
                      <a:tcPr/>
                    </a:tc>
                    <a:tc>
                      <a:txBody>
                        <a:bodyPr/>
                        <a:lstStyle/>
                        <a:p>
                          <a:endParaRPr lang="he-IL"/>
                        </a:p>
                      </a:txBody>
                      <a:tcPr>
                        <a:blipFill rotWithShape="0">
                          <a:blip r:embed="rId2"/>
                          <a:stretch>
                            <a:fillRect l="-516571" t="-13684" r="-128000" b="-234737"/>
                          </a:stretch>
                        </a:blipFill>
                      </a:tcPr>
                    </a:tc>
                    <a:tc>
                      <a:txBody>
                        <a:bodyPr/>
                        <a:lstStyle/>
                        <a:p>
                          <a:pPr rtl="1"/>
                          <a:r>
                            <a:rPr lang="he-IL" sz="3200" dirty="0" err="1" smtClean="0"/>
                            <a:t>רדיאן</a:t>
                          </a:r>
                          <a:endParaRPr lang="he-IL" sz="3200" dirty="0"/>
                        </a:p>
                      </a:txBody>
                      <a:tcPr/>
                    </a:tc>
                  </a:tr>
                  <a:tr h="579120">
                    <a:tc>
                      <a:txBody>
                        <a:bodyPr/>
                        <a:lstStyle/>
                        <a:p>
                          <a:endParaRPr lang="he-IL"/>
                        </a:p>
                      </a:txBody>
                      <a:tcPr>
                        <a:blipFill rotWithShape="0">
                          <a:blip r:embed="rId2"/>
                          <a:stretch>
                            <a:fillRect l="-962" t="-112500" r="-1151923" b="-132292"/>
                          </a:stretch>
                        </a:blipFill>
                      </a:tcPr>
                    </a:tc>
                    <a:tc>
                      <a:txBody>
                        <a:bodyPr/>
                        <a:lstStyle/>
                        <a:p>
                          <a:pPr rtl="1"/>
                          <a:r>
                            <a:rPr lang="he-IL" sz="3200" dirty="0" smtClean="0"/>
                            <a:t>זמן</a:t>
                          </a:r>
                          <a:r>
                            <a:rPr lang="he-IL" sz="3200" baseline="0" dirty="0" smtClean="0"/>
                            <a:t> שבו גוף עובר את הקשת</a:t>
                          </a:r>
                          <a:endParaRPr lang="he-IL" sz="3200" dirty="0"/>
                        </a:p>
                      </a:txBody>
                      <a:tcPr/>
                    </a:tc>
                    <a:tc>
                      <a:txBody>
                        <a:bodyPr/>
                        <a:lstStyle/>
                        <a:p>
                          <a:endParaRPr lang="he-IL"/>
                        </a:p>
                      </a:txBody>
                      <a:tcPr>
                        <a:blipFill rotWithShape="0">
                          <a:blip r:embed="rId2"/>
                          <a:stretch>
                            <a:fillRect l="-516571" t="-112500" r="-128000" b="-132292"/>
                          </a:stretch>
                        </a:blipFill>
                      </a:tcPr>
                    </a:tc>
                    <a:tc>
                      <a:txBody>
                        <a:bodyPr/>
                        <a:lstStyle/>
                        <a:p>
                          <a:pPr rtl="1"/>
                          <a:r>
                            <a:rPr lang="he-IL" sz="3200" dirty="0" smtClean="0"/>
                            <a:t>שניות</a:t>
                          </a:r>
                          <a:endParaRPr lang="he-IL" sz="3200" dirty="0"/>
                        </a:p>
                      </a:txBody>
                      <a:tcPr/>
                    </a:tc>
                  </a:tr>
                  <a:tr h="579120">
                    <a:tc>
                      <a:txBody>
                        <a:bodyPr/>
                        <a:lstStyle/>
                        <a:p>
                          <a:endParaRPr lang="he-IL"/>
                        </a:p>
                      </a:txBody>
                      <a:tcPr>
                        <a:blipFill rotWithShape="0">
                          <a:blip r:embed="rId2"/>
                          <a:stretch>
                            <a:fillRect l="-962" t="-214737" r="-1151923" b="-33684"/>
                          </a:stretch>
                        </a:blipFill>
                      </a:tcPr>
                    </a:tc>
                    <a:tc>
                      <a:txBody>
                        <a:bodyPr/>
                        <a:lstStyle/>
                        <a:p>
                          <a:pPr rtl="1"/>
                          <a:r>
                            <a:rPr lang="he-IL" sz="3200" dirty="0" smtClean="0"/>
                            <a:t>זווית</a:t>
                          </a:r>
                          <a:endParaRPr lang="he-IL" sz="3200" dirty="0"/>
                        </a:p>
                      </a:txBody>
                      <a:tcPr/>
                    </a:tc>
                    <a:tc>
                      <a:txBody>
                        <a:bodyPr/>
                        <a:lstStyle/>
                        <a:p>
                          <a:endParaRPr lang="he-IL"/>
                        </a:p>
                      </a:txBody>
                      <a:tcPr>
                        <a:blipFill rotWithShape="0">
                          <a:blip r:embed="rId2"/>
                          <a:stretch>
                            <a:fillRect l="-516571" t="-214737" r="-128000" b="-33684"/>
                          </a:stretch>
                        </a:blipFill>
                      </a:tcPr>
                    </a:tc>
                    <a:tc>
                      <a:txBody>
                        <a:bodyPr/>
                        <a:lstStyle/>
                        <a:p>
                          <a:pPr rtl="1"/>
                          <a:r>
                            <a:rPr lang="he-IL" sz="3200" dirty="0" err="1" smtClean="0"/>
                            <a:t>רדיאן</a:t>
                          </a:r>
                          <a:endParaRPr lang="he-IL" sz="3200" dirty="0"/>
                        </a:p>
                      </a:txBody>
                      <a:tcPr/>
                    </a:tc>
                  </a:tr>
                </a:tbl>
              </a:graphicData>
            </a:graphic>
          </p:graphicFrame>
        </mc:Fallback>
      </mc:AlternateContent>
      <mc:AlternateContent xmlns:mc="http://schemas.openxmlformats.org/markup-compatibility/2006" xmlns:a14="http://schemas.microsoft.com/office/drawing/2010/main">
        <mc:Choice Requires="a14">
          <p:sp>
            <p:nvSpPr>
              <p:cNvPr id="7" name="מלבן 6"/>
              <p:cNvSpPr/>
              <p:nvPr/>
            </p:nvSpPr>
            <p:spPr>
              <a:xfrm>
                <a:off x="7380312" y="5064778"/>
                <a:ext cx="1512168" cy="1018484"/>
              </a:xfrm>
              <a:prstGeom prst="rect">
                <a:avLst/>
              </a:prstGeom>
              <a:ln w="28575">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he-IL" sz="3200" b="0" i="1" smtClean="0">
                          <a:latin typeface="Cambria Math" panose="02040503050406030204" pitchFamily="18" charset="0"/>
                        </a:rPr>
                        <m:t>𝜔</m:t>
                      </m:r>
                      <m:r>
                        <a:rPr lang="en-US" sz="3200" i="1" smtClean="0">
                          <a:latin typeface="Cambria Math" panose="02040503050406030204" pitchFamily="18" charset="0"/>
                        </a:rPr>
                        <m:t>=</m:t>
                      </m:r>
                      <m:f>
                        <m:fPr>
                          <m:ctrlPr>
                            <a:rPr lang="en-US" sz="3200" i="1">
                              <a:latin typeface="Cambria Math" panose="02040503050406030204" pitchFamily="18" charset="0"/>
                            </a:rPr>
                          </m:ctrlPr>
                        </m:fPr>
                        <m:num>
                          <m:r>
                            <a:rPr lang="en-US" sz="3200" b="0" i="1" smtClean="0">
                              <a:latin typeface="Cambria Math" panose="02040503050406030204" pitchFamily="18" charset="0"/>
                            </a:rPr>
                            <m:t>𝜃</m:t>
                          </m:r>
                        </m:num>
                        <m:den>
                          <m:r>
                            <a:rPr lang="en-US" sz="3200" b="0" i="1" smtClean="0">
                              <a:latin typeface="Cambria Math" panose="02040503050406030204" pitchFamily="18" charset="0"/>
                            </a:rPr>
                            <m:t>𝑡</m:t>
                          </m:r>
                        </m:den>
                      </m:f>
                    </m:oMath>
                  </m:oMathPara>
                </a14:m>
                <a:endParaRPr lang="he-IL" sz="3200" i="1" dirty="0">
                  <a:latin typeface="Cambria Math" panose="02040503050406030204" pitchFamily="18" charset="0"/>
                </a:endParaRPr>
              </a:p>
            </p:txBody>
          </p:sp>
        </mc:Choice>
        <mc:Fallback xmlns="">
          <p:sp>
            <p:nvSpPr>
              <p:cNvPr id="7" name="מלבן 6"/>
              <p:cNvSpPr>
                <a:spLocks noRot="1" noChangeAspect="1" noMove="1" noResize="1" noEditPoints="1" noAdjustHandles="1" noChangeArrowheads="1" noChangeShapeType="1" noTextEdit="1"/>
              </p:cNvSpPr>
              <p:nvPr/>
            </p:nvSpPr>
            <p:spPr>
              <a:xfrm>
                <a:off x="7380312" y="5064778"/>
                <a:ext cx="1512168" cy="1018484"/>
              </a:xfrm>
              <a:prstGeom prst="rect">
                <a:avLst/>
              </a:prstGeom>
              <a:blipFill rotWithShape="0">
                <a:blip r:embed="rId3"/>
                <a:stretch>
                  <a:fillRect/>
                </a:stretch>
              </a:blipFill>
              <a:ln w="28575">
                <a:solidFill>
                  <a:srgbClr val="FF0000"/>
                </a:solid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275856" y="4932979"/>
                <a:ext cx="3587824" cy="1338828"/>
              </a:xfrm>
              <a:prstGeom prst="rect">
                <a:avLst/>
              </a:prstGeom>
              <a:noFill/>
            </p:spPr>
            <p:txBody>
              <a:bodyPr wrap="square" rtlCol="1">
                <a:spAutoFit/>
              </a:bodyPr>
              <a:lstStyle/>
              <a:p>
                <a:r>
                  <a:rPr lang="he-IL" sz="2700" dirty="0" smtClean="0"/>
                  <a:t>בסיבוב שלם זווית שווה ל</a:t>
                </a:r>
                <a14:m>
                  <m:oMath xmlns:m="http://schemas.openxmlformats.org/officeDocument/2006/math">
                    <m:r>
                      <a:rPr lang="he-IL" sz="2700" b="0" i="1" smtClean="0">
                        <a:latin typeface="Cambria Math" panose="02040503050406030204" pitchFamily="18" charset="0"/>
                      </a:rPr>
                      <m:t>2</m:t>
                    </m:r>
                    <m:r>
                      <a:rPr lang="he-IL" sz="2700" b="0" i="1" smtClean="0">
                        <a:latin typeface="Cambria Math" panose="02040503050406030204" pitchFamily="18" charset="0"/>
                      </a:rPr>
                      <m:t>𝜋</m:t>
                    </m:r>
                  </m:oMath>
                </a14:m>
                <a:r>
                  <a:rPr lang="he-IL" sz="2700" dirty="0" smtClean="0"/>
                  <a:t> </a:t>
                </a:r>
                <a:r>
                  <a:rPr lang="he-IL" sz="2700" dirty="0" err="1" smtClean="0"/>
                  <a:t>רדיאן</a:t>
                </a:r>
                <a:r>
                  <a:rPr lang="he-IL" sz="2700" dirty="0" smtClean="0"/>
                  <a:t> וזמן שווה לשמן מחזור, לכן</a:t>
                </a:r>
                <a:endParaRPr lang="he-IL" sz="2700" dirty="0"/>
              </a:p>
            </p:txBody>
          </p:sp>
        </mc:Choice>
        <mc:Fallback xmlns="">
          <p:sp>
            <p:nvSpPr>
              <p:cNvPr id="8" name="TextBox 7"/>
              <p:cNvSpPr txBox="1">
                <a:spLocks noRot="1" noChangeAspect="1" noMove="1" noResize="1" noEditPoints="1" noAdjustHandles="1" noChangeArrowheads="1" noChangeShapeType="1" noTextEdit="1"/>
              </p:cNvSpPr>
              <p:nvPr/>
            </p:nvSpPr>
            <p:spPr>
              <a:xfrm>
                <a:off x="3275856" y="4932979"/>
                <a:ext cx="3587824" cy="1338828"/>
              </a:xfrm>
              <a:prstGeom prst="rect">
                <a:avLst/>
              </a:prstGeom>
              <a:blipFill rotWithShape="0">
                <a:blip r:embed="rId4"/>
                <a:stretch>
                  <a:fillRect t="-4091" r="-3056" b="-11364"/>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מלבן 8"/>
              <p:cNvSpPr/>
              <p:nvPr/>
            </p:nvSpPr>
            <p:spPr>
              <a:xfrm>
                <a:off x="179512" y="5095235"/>
                <a:ext cx="2952328" cy="1014317"/>
              </a:xfrm>
              <a:prstGeom prst="rect">
                <a:avLst/>
              </a:prstGeom>
              <a:ln w="28575">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he-IL" sz="3200" b="0" i="1" smtClean="0">
                          <a:latin typeface="Cambria Math" panose="02040503050406030204" pitchFamily="18" charset="0"/>
                        </a:rPr>
                        <m:t>𝜔</m:t>
                      </m:r>
                      <m:r>
                        <a:rPr lang="en-US" sz="3200" i="1" smtClean="0">
                          <a:latin typeface="Cambria Math" panose="02040503050406030204" pitchFamily="18" charset="0"/>
                        </a:rPr>
                        <m:t>=</m:t>
                      </m:r>
                      <m:f>
                        <m:fPr>
                          <m:ctrlPr>
                            <a:rPr lang="en-US" sz="3200" i="1">
                              <a:latin typeface="Cambria Math" panose="02040503050406030204" pitchFamily="18" charset="0"/>
                            </a:rPr>
                          </m:ctrlPr>
                        </m:fPr>
                        <m:num>
                          <m:r>
                            <a:rPr lang="en-US" sz="3200" b="0" i="1" smtClean="0">
                              <a:latin typeface="Cambria Math" panose="02040503050406030204" pitchFamily="18" charset="0"/>
                            </a:rPr>
                            <m:t>2</m:t>
                          </m:r>
                          <m:r>
                            <a:rPr lang="en-US" sz="3200" b="0" i="1" smtClean="0">
                              <a:latin typeface="Cambria Math" panose="02040503050406030204" pitchFamily="18" charset="0"/>
                            </a:rPr>
                            <m:t>𝜋</m:t>
                          </m:r>
                        </m:num>
                        <m:den>
                          <m:r>
                            <a:rPr lang="en-US" sz="3200" b="0" i="1" smtClean="0">
                              <a:latin typeface="Cambria Math" panose="02040503050406030204" pitchFamily="18" charset="0"/>
                            </a:rPr>
                            <m:t>𝑇</m:t>
                          </m:r>
                        </m:den>
                      </m:f>
                      <m:r>
                        <a:rPr lang="en-US" sz="3200" b="0" i="1" smtClean="0">
                          <a:latin typeface="Cambria Math" panose="02040503050406030204" pitchFamily="18" charset="0"/>
                        </a:rPr>
                        <m:t>=</m:t>
                      </m:r>
                      <m:r>
                        <a:rPr lang="en-US" sz="3200" b="0" i="1" smtClean="0">
                          <a:latin typeface="Cambria Math" panose="02040503050406030204" pitchFamily="18" charset="0"/>
                        </a:rPr>
                        <m:t>2</m:t>
                      </m:r>
                      <m:r>
                        <a:rPr lang="en-US" sz="3200" b="0" i="1" smtClean="0">
                          <a:latin typeface="Cambria Math" panose="02040503050406030204" pitchFamily="18" charset="0"/>
                        </a:rPr>
                        <m:t>𝜋</m:t>
                      </m:r>
                      <m:r>
                        <a:rPr lang="en-US" sz="3200" b="0" i="1" smtClean="0">
                          <a:latin typeface="Cambria Math" panose="02040503050406030204" pitchFamily="18" charset="0"/>
                        </a:rPr>
                        <m:t>𝑓</m:t>
                      </m:r>
                    </m:oMath>
                  </m:oMathPara>
                </a14:m>
                <a:endParaRPr lang="he-IL" sz="3200" i="1" dirty="0">
                  <a:latin typeface="Cambria Math" panose="02040503050406030204" pitchFamily="18" charset="0"/>
                </a:endParaRPr>
              </a:p>
            </p:txBody>
          </p:sp>
        </mc:Choice>
        <mc:Fallback xmlns="">
          <p:sp>
            <p:nvSpPr>
              <p:cNvPr id="9" name="מלבן 8"/>
              <p:cNvSpPr>
                <a:spLocks noRot="1" noChangeAspect="1" noMove="1" noResize="1" noEditPoints="1" noAdjustHandles="1" noChangeArrowheads="1" noChangeShapeType="1" noTextEdit="1"/>
              </p:cNvSpPr>
              <p:nvPr/>
            </p:nvSpPr>
            <p:spPr>
              <a:xfrm>
                <a:off x="179512" y="5095235"/>
                <a:ext cx="2952328" cy="1014317"/>
              </a:xfrm>
              <a:prstGeom prst="rect">
                <a:avLst/>
              </a:prstGeom>
              <a:blipFill rotWithShape="0">
                <a:blip r:embed="rId5"/>
                <a:stretch>
                  <a:fillRect/>
                </a:stretch>
              </a:blipFill>
              <a:ln w="28575">
                <a:solidFill>
                  <a:srgbClr val="FF0000"/>
                </a:solidFill>
              </a:ln>
            </p:spPr>
            <p:txBody>
              <a:bodyPr/>
              <a:lstStyle/>
              <a:p>
                <a:r>
                  <a:rPr lang="he-IL">
                    <a:noFill/>
                  </a:rPr>
                  <a:t> </a:t>
                </a:r>
              </a:p>
            </p:txBody>
          </p:sp>
        </mc:Fallback>
      </mc:AlternateContent>
    </p:spTree>
    <p:extLst>
      <p:ext uri="{BB962C8B-B14F-4D97-AF65-F5344CB8AC3E}">
        <p14:creationId xmlns:p14="http://schemas.microsoft.com/office/powerpoint/2010/main" val="1961177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a:gsLst>
              <a:gs pos="0">
                <a:schemeClr val="accent1">
                  <a:shade val="30000"/>
                  <a:satMod val="115000"/>
                </a:schemeClr>
              </a:gs>
              <a:gs pos="29000">
                <a:schemeClr val="accent1">
                  <a:shade val="67500"/>
                  <a:satMod val="115000"/>
                </a:schemeClr>
              </a:gs>
              <a:gs pos="100000">
                <a:schemeClr val="accent1">
                  <a:shade val="100000"/>
                  <a:satMod val="115000"/>
                </a:schemeClr>
              </a:gs>
            </a:gsLst>
            <a:lin ang="5400000" scaled="0"/>
          </a:gradFill>
        </p:spPr>
        <p:txBody>
          <a:bodyPr/>
          <a:lstStyle/>
          <a:p>
            <a:pPr>
              <a:defRPr/>
            </a:pPr>
            <a:r>
              <a:rPr lang="he-IL" dirty="0">
                <a:solidFill>
                  <a:srgbClr val="FFFF00"/>
                </a:solidFill>
              </a:rPr>
              <a:t>מהירות </a:t>
            </a:r>
            <a:r>
              <a:rPr lang="he-IL" dirty="0" smtClean="0">
                <a:solidFill>
                  <a:srgbClr val="FFFF00"/>
                </a:solidFill>
              </a:rPr>
              <a:t>קווית</a:t>
            </a:r>
            <a:endParaRPr lang="he-IL" dirty="0">
              <a:solidFill>
                <a:srgbClr val="FFFF00"/>
              </a:solidFill>
            </a:endParaRPr>
          </a:p>
        </p:txBody>
      </p:sp>
      <p:sp>
        <p:nvSpPr>
          <p:cNvPr id="4" name="מציין מיקום תוכן 3"/>
          <p:cNvSpPr>
            <a:spLocks noGrp="1"/>
          </p:cNvSpPr>
          <p:nvPr>
            <p:ph idx="1"/>
          </p:nvPr>
        </p:nvSpPr>
        <p:spPr>
          <a:xfrm>
            <a:off x="457200" y="1600201"/>
            <a:ext cx="8229600" cy="1108720"/>
          </a:xfrm>
        </p:spPr>
        <p:txBody>
          <a:bodyPr/>
          <a:lstStyle/>
          <a:p>
            <a:r>
              <a:rPr lang="he-IL" dirty="0" smtClean="0"/>
              <a:t>מהירות זוויתית היא אורך הקשת שעובר גוף ביחידת זמן</a:t>
            </a:r>
            <a:endParaRPr lang="he-IL" dirty="0"/>
          </a:p>
        </p:txBody>
      </p:sp>
      <mc:AlternateContent xmlns:mc="http://schemas.openxmlformats.org/markup-compatibility/2006" xmlns:a14="http://schemas.microsoft.com/office/drawing/2010/main">
        <mc:Choice Requires="a14">
          <p:graphicFrame>
            <p:nvGraphicFramePr>
              <p:cNvPr id="5" name="טבלה 4"/>
              <p:cNvGraphicFramePr>
                <a:graphicFrameLocks noGrp="1"/>
              </p:cNvGraphicFramePr>
              <p:nvPr>
                <p:extLst>
                  <p:ext uri="{D42A27DB-BD31-4B8C-83A1-F6EECF244321}">
                    <p14:modId xmlns:p14="http://schemas.microsoft.com/office/powerpoint/2010/main" val="505386294"/>
                  </p:ext>
                </p:extLst>
              </p:nvPr>
            </p:nvGraphicFramePr>
            <p:xfrm>
              <a:off x="683568" y="2708921"/>
              <a:ext cx="7920880" cy="1645920"/>
            </p:xfrm>
            <a:graphic>
              <a:graphicData uri="http://schemas.openxmlformats.org/drawingml/2006/table">
                <a:tbl>
                  <a:tblPr rtl="1" firstRow="1" bandRow="1">
                    <a:tableStyleId>{5940675A-B579-460E-94D1-54222C63F5DA}</a:tableStyleId>
                  </a:tblPr>
                  <a:tblGrid>
                    <a:gridCol w="631194"/>
                    <a:gridCol w="4873100"/>
                    <a:gridCol w="1061318"/>
                    <a:gridCol w="1355268"/>
                  </a:tblGrid>
                  <a:tr h="370840">
                    <a:tc>
                      <a:txBody>
                        <a:bodyPr/>
                        <a:lstStyle/>
                        <a:p>
                          <a:pPr rtl="1"/>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𝑣</m:t>
                                </m:r>
                              </m:oMath>
                            </m:oMathPara>
                          </a14:m>
                          <a:endParaRPr lang="he-IL" sz="3200" dirty="0"/>
                        </a:p>
                      </a:txBody>
                      <a:tcPr/>
                    </a:tc>
                    <a:tc>
                      <a:txBody>
                        <a:bodyPr/>
                        <a:lstStyle/>
                        <a:p>
                          <a:pPr rtl="1"/>
                          <a:r>
                            <a:rPr lang="he-IL" sz="3200" dirty="0" smtClean="0"/>
                            <a:t>מהירות</a:t>
                          </a:r>
                          <a:r>
                            <a:rPr lang="he-IL" sz="3200" baseline="0" dirty="0" smtClean="0"/>
                            <a:t> קווית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m</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s</m:t>
                                </m:r>
                              </m:oMath>
                            </m:oMathPara>
                          </a14:m>
                          <a:endParaRPr lang="he-IL" sz="3200" dirty="0"/>
                        </a:p>
                      </a:txBody>
                      <a:tcPr/>
                    </a:tc>
                    <a:tc>
                      <a:txBody>
                        <a:bodyPr/>
                        <a:lstStyle/>
                        <a:p>
                          <a:pPr rtl="1"/>
                          <a:r>
                            <a:rPr lang="he-IL" sz="3200" dirty="0" smtClean="0"/>
                            <a:t>מטר לשנייה</a:t>
                          </a:r>
                          <a:endParaRPr lang="he-IL" sz="3200" dirty="0"/>
                        </a:p>
                      </a:txBody>
                      <a:tcPr/>
                    </a:tc>
                  </a:tr>
                  <a:tr h="370840">
                    <a:tc>
                      <a:txBody>
                        <a:bodyPr/>
                        <a:lstStyle/>
                        <a:p>
                          <a:pPr rtl="1"/>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m:t>
                                </m:r>
                              </m:oMath>
                            </m:oMathPara>
                          </a14:m>
                          <a:endParaRPr lang="he-IL" sz="3200" dirty="0"/>
                        </a:p>
                      </a:txBody>
                      <a:tcPr/>
                    </a:tc>
                    <a:tc>
                      <a:txBody>
                        <a:bodyPr/>
                        <a:lstStyle/>
                        <a:p>
                          <a:pPr rtl="1"/>
                          <a:r>
                            <a:rPr lang="he-IL" sz="3200" dirty="0" smtClean="0"/>
                            <a:t>זמן</a:t>
                          </a:r>
                          <a:r>
                            <a:rPr lang="he-IL" sz="3200" baseline="0" dirty="0" smtClean="0"/>
                            <a:t> שבו גוף עובר את הקשת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s</m:t>
                                </m:r>
                              </m:oMath>
                            </m:oMathPara>
                          </a14:m>
                          <a:endParaRPr lang="he-IL" sz="3200" dirty="0"/>
                        </a:p>
                      </a:txBody>
                      <a:tcPr/>
                    </a:tc>
                    <a:tc>
                      <a:txBody>
                        <a:bodyPr/>
                        <a:lstStyle/>
                        <a:p>
                          <a:pPr rtl="1"/>
                          <a:r>
                            <a:rPr lang="he-IL" sz="3200" dirty="0" smtClean="0"/>
                            <a:t>שניות</a:t>
                          </a:r>
                          <a:endParaRPr lang="he-IL" sz="3200" dirty="0"/>
                        </a:p>
                      </a:txBody>
                      <a:tcPr/>
                    </a:tc>
                  </a:tr>
                </a:tbl>
              </a:graphicData>
            </a:graphic>
          </p:graphicFrame>
        </mc:Choice>
        <mc:Fallback xmlns="">
          <p:graphicFrame>
            <p:nvGraphicFramePr>
              <p:cNvPr id="5" name="טבלה 4"/>
              <p:cNvGraphicFramePr>
                <a:graphicFrameLocks noGrp="1"/>
              </p:cNvGraphicFramePr>
              <p:nvPr>
                <p:extLst>
                  <p:ext uri="{D42A27DB-BD31-4B8C-83A1-F6EECF244321}">
                    <p14:modId xmlns:p14="http://schemas.microsoft.com/office/powerpoint/2010/main" val="505386294"/>
                  </p:ext>
                </p:extLst>
              </p:nvPr>
            </p:nvGraphicFramePr>
            <p:xfrm>
              <a:off x="683568" y="2708921"/>
              <a:ext cx="7920880" cy="1645920"/>
            </p:xfrm>
            <a:graphic>
              <a:graphicData uri="http://schemas.openxmlformats.org/drawingml/2006/table">
                <a:tbl>
                  <a:tblPr rtl="1" firstRow="1" bandRow="1">
                    <a:tableStyleId>{5940675A-B579-460E-94D1-54222C63F5DA}</a:tableStyleId>
                  </a:tblPr>
                  <a:tblGrid>
                    <a:gridCol w="631194"/>
                    <a:gridCol w="4873100"/>
                    <a:gridCol w="1061318"/>
                    <a:gridCol w="1355268"/>
                  </a:tblGrid>
                  <a:tr h="1066800">
                    <a:tc>
                      <a:txBody>
                        <a:bodyPr/>
                        <a:lstStyle/>
                        <a:p>
                          <a:endParaRPr lang="he-IL"/>
                        </a:p>
                      </a:txBody>
                      <a:tcPr>
                        <a:blipFill rotWithShape="0">
                          <a:blip r:embed="rId2"/>
                          <a:stretch>
                            <a:fillRect l="-962" t="-7386" r="-1151923" b="-72159"/>
                          </a:stretch>
                        </a:blipFill>
                      </a:tcPr>
                    </a:tc>
                    <a:tc>
                      <a:txBody>
                        <a:bodyPr/>
                        <a:lstStyle/>
                        <a:p>
                          <a:pPr rtl="1"/>
                          <a:r>
                            <a:rPr lang="he-IL" sz="3200" dirty="0" smtClean="0"/>
                            <a:t>מהירות</a:t>
                          </a:r>
                          <a:r>
                            <a:rPr lang="he-IL" sz="3200" baseline="0" dirty="0" smtClean="0"/>
                            <a:t> קווית</a:t>
                          </a:r>
                          <a:endParaRPr lang="he-IL" sz="3200" dirty="0"/>
                        </a:p>
                      </a:txBody>
                      <a:tcPr/>
                    </a:tc>
                    <a:tc>
                      <a:txBody>
                        <a:bodyPr/>
                        <a:lstStyle/>
                        <a:p>
                          <a:endParaRPr lang="he-IL"/>
                        </a:p>
                      </a:txBody>
                      <a:tcPr>
                        <a:blipFill rotWithShape="0">
                          <a:blip r:embed="rId2"/>
                          <a:stretch>
                            <a:fillRect l="-516571" t="-7386" r="-128000" b="-72159"/>
                          </a:stretch>
                        </a:blipFill>
                      </a:tcPr>
                    </a:tc>
                    <a:tc>
                      <a:txBody>
                        <a:bodyPr/>
                        <a:lstStyle/>
                        <a:p>
                          <a:pPr rtl="1"/>
                          <a:r>
                            <a:rPr lang="he-IL" sz="3200" dirty="0" smtClean="0"/>
                            <a:t>מטר לשנייה</a:t>
                          </a:r>
                          <a:endParaRPr lang="he-IL" sz="3200" dirty="0"/>
                        </a:p>
                      </a:txBody>
                      <a:tcPr/>
                    </a:tc>
                  </a:tr>
                  <a:tr h="579120">
                    <a:tc>
                      <a:txBody>
                        <a:bodyPr/>
                        <a:lstStyle/>
                        <a:p>
                          <a:endParaRPr lang="he-IL"/>
                        </a:p>
                      </a:txBody>
                      <a:tcPr>
                        <a:blipFill rotWithShape="0">
                          <a:blip r:embed="rId2"/>
                          <a:stretch>
                            <a:fillRect l="-962" t="-198947" r="-1151923" b="-33684"/>
                          </a:stretch>
                        </a:blipFill>
                      </a:tcPr>
                    </a:tc>
                    <a:tc>
                      <a:txBody>
                        <a:bodyPr/>
                        <a:lstStyle/>
                        <a:p>
                          <a:pPr rtl="1"/>
                          <a:r>
                            <a:rPr lang="he-IL" sz="3200" dirty="0" smtClean="0"/>
                            <a:t>זמן</a:t>
                          </a:r>
                          <a:r>
                            <a:rPr lang="he-IL" sz="3200" baseline="0" dirty="0" smtClean="0"/>
                            <a:t> שבו גוף עובר את הקשת</a:t>
                          </a:r>
                          <a:endParaRPr lang="he-IL" sz="3200" dirty="0"/>
                        </a:p>
                      </a:txBody>
                      <a:tcPr/>
                    </a:tc>
                    <a:tc>
                      <a:txBody>
                        <a:bodyPr/>
                        <a:lstStyle/>
                        <a:p>
                          <a:endParaRPr lang="he-IL"/>
                        </a:p>
                      </a:txBody>
                      <a:tcPr>
                        <a:blipFill rotWithShape="0">
                          <a:blip r:embed="rId2"/>
                          <a:stretch>
                            <a:fillRect l="-516571" t="-198947" r="-128000" b="-33684"/>
                          </a:stretch>
                        </a:blipFill>
                      </a:tcPr>
                    </a:tc>
                    <a:tc>
                      <a:txBody>
                        <a:bodyPr/>
                        <a:lstStyle/>
                        <a:p>
                          <a:pPr rtl="1"/>
                          <a:r>
                            <a:rPr lang="he-IL" sz="3200" dirty="0" smtClean="0"/>
                            <a:t>שניות</a:t>
                          </a:r>
                          <a:endParaRPr lang="he-IL" sz="3200" dirty="0"/>
                        </a:p>
                      </a:txBody>
                      <a:tcPr/>
                    </a:tc>
                  </a:tr>
                </a:tbl>
              </a:graphicData>
            </a:graphic>
          </p:graphicFrame>
        </mc:Fallback>
      </mc:AlternateContent>
      <mc:AlternateContent xmlns:mc="http://schemas.openxmlformats.org/markup-compatibility/2006" xmlns:a14="http://schemas.microsoft.com/office/drawing/2010/main">
        <mc:Choice Requires="a14">
          <p:sp>
            <p:nvSpPr>
              <p:cNvPr id="7" name="מלבן 6"/>
              <p:cNvSpPr/>
              <p:nvPr/>
            </p:nvSpPr>
            <p:spPr>
              <a:xfrm>
                <a:off x="7380312" y="5064778"/>
                <a:ext cx="1512168" cy="1018484"/>
              </a:xfrm>
              <a:prstGeom prst="rect">
                <a:avLst/>
              </a:prstGeom>
              <a:ln w="28575">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𝑣</m:t>
                      </m:r>
                      <m:r>
                        <a:rPr lang="en-US" sz="3200" i="1" smtClean="0">
                          <a:latin typeface="Cambria Math" panose="02040503050406030204" pitchFamily="18" charset="0"/>
                        </a:rPr>
                        <m:t>=</m:t>
                      </m:r>
                      <m:f>
                        <m:fPr>
                          <m:ctrlPr>
                            <a:rPr lang="en-US" sz="3200" i="1">
                              <a:latin typeface="Cambria Math" panose="02040503050406030204" pitchFamily="18" charset="0"/>
                            </a:rPr>
                          </m:ctrlPr>
                        </m:fPr>
                        <m:num>
                          <m:r>
                            <a:rPr lang="en-US" sz="3200" b="0" i="1" smtClean="0">
                              <a:latin typeface="Cambria Math" panose="02040503050406030204" pitchFamily="18" charset="0"/>
                            </a:rPr>
                            <m:t>𝑙</m:t>
                          </m:r>
                        </m:num>
                        <m:den>
                          <m:r>
                            <a:rPr lang="en-US" sz="3200" b="0" i="1" smtClean="0">
                              <a:latin typeface="Cambria Math" panose="02040503050406030204" pitchFamily="18" charset="0"/>
                            </a:rPr>
                            <m:t>𝑡</m:t>
                          </m:r>
                        </m:den>
                      </m:f>
                    </m:oMath>
                  </m:oMathPara>
                </a14:m>
                <a:endParaRPr lang="he-IL" sz="3200" i="1" dirty="0">
                  <a:latin typeface="Cambria Math" panose="02040503050406030204" pitchFamily="18" charset="0"/>
                </a:endParaRPr>
              </a:p>
            </p:txBody>
          </p:sp>
        </mc:Choice>
        <mc:Fallback xmlns="">
          <p:sp>
            <p:nvSpPr>
              <p:cNvPr id="7" name="מלבן 6"/>
              <p:cNvSpPr>
                <a:spLocks noRot="1" noChangeAspect="1" noMove="1" noResize="1" noEditPoints="1" noAdjustHandles="1" noChangeArrowheads="1" noChangeShapeType="1" noTextEdit="1"/>
              </p:cNvSpPr>
              <p:nvPr/>
            </p:nvSpPr>
            <p:spPr>
              <a:xfrm>
                <a:off x="7380312" y="5064778"/>
                <a:ext cx="1512168" cy="1018484"/>
              </a:xfrm>
              <a:prstGeom prst="rect">
                <a:avLst/>
              </a:prstGeom>
              <a:blipFill rotWithShape="0">
                <a:blip r:embed="rId3"/>
                <a:stretch>
                  <a:fillRect/>
                </a:stretch>
              </a:blipFill>
              <a:ln w="28575">
                <a:solidFill>
                  <a:srgbClr val="FF0000"/>
                </a:solid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524890" y="4932979"/>
                <a:ext cx="3587824" cy="1338828"/>
              </a:xfrm>
              <a:prstGeom prst="rect">
                <a:avLst/>
              </a:prstGeom>
              <a:noFill/>
            </p:spPr>
            <p:txBody>
              <a:bodyPr wrap="square" rtlCol="1">
                <a:spAutoFit/>
              </a:bodyPr>
              <a:lstStyle/>
              <a:p>
                <a:r>
                  <a:rPr lang="he-IL" sz="2700" dirty="0" smtClean="0"/>
                  <a:t>בסיבוב שלם אורך הקשת שווה להיקף </a:t>
                </a:r>
                <a14:m>
                  <m:oMath xmlns:m="http://schemas.openxmlformats.org/officeDocument/2006/math">
                    <m:r>
                      <a:rPr lang="he-IL" sz="2700" b="0" i="1" smtClean="0">
                        <a:latin typeface="Cambria Math" panose="02040503050406030204" pitchFamily="18" charset="0"/>
                      </a:rPr>
                      <m:t>2</m:t>
                    </m:r>
                    <m:r>
                      <a:rPr lang="he-IL" sz="2700" b="0" i="1" smtClean="0">
                        <a:latin typeface="Cambria Math" panose="02040503050406030204" pitchFamily="18" charset="0"/>
                      </a:rPr>
                      <m:t>𝜋</m:t>
                    </m:r>
                    <m:r>
                      <a:rPr lang="en-US" sz="2700" b="0" i="1" smtClean="0">
                        <a:latin typeface="Cambria Math" panose="02040503050406030204" pitchFamily="18" charset="0"/>
                      </a:rPr>
                      <m:t>𝑟</m:t>
                    </m:r>
                  </m:oMath>
                </a14:m>
                <a:r>
                  <a:rPr lang="he-IL" sz="2700" dirty="0" smtClean="0"/>
                  <a:t> וזמן שווה לשמן מחזור, לכן</a:t>
                </a:r>
                <a:endParaRPr lang="he-IL" sz="2700" dirty="0"/>
              </a:p>
            </p:txBody>
          </p:sp>
        </mc:Choice>
        <mc:Fallback xmlns="">
          <p:sp>
            <p:nvSpPr>
              <p:cNvPr id="8" name="TextBox 7"/>
              <p:cNvSpPr txBox="1">
                <a:spLocks noRot="1" noChangeAspect="1" noMove="1" noResize="1" noEditPoints="1" noAdjustHandles="1" noChangeArrowheads="1" noChangeShapeType="1" noTextEdit="1"/>
              </p:cNvSpPr>
              <p:nvPr/>
            </p:nvSpPr>
            <p:spPr>
              <a:xfrm>
                <a:off x="3524890" y="4932979"/>
                <a:ext cx="3587824" cy="1338828"/>
              </a:xfrm>
              <a:prstGeom prst="rect">
                <a:avLst/>
              </a:prstGeom>
              <a:blipFill rotWithShape="0">
                <a:blip r:embed="rId4"/>
                <a:stretch>
                  <a:fillRect l="-2716" t="-4091" r="-3056" b="-11364"/>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מלבן 8"/>
              <p:cNvSpPr/>
              <p:nvPr/>
            </p:nvSpPr>
            <p:spPr>
              <a:xfrm>
                <a:off x="179512" y="5095235"/>
                <a:ext cx="3312368" cy="1014317"/>
              </a:xfrm>
              <a:prstGeom prst="rect">
                <a:avLst/>
              </a:prstGeom>
              <a:ln w="28575">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he-IL" sz="3200" b="0" i="1" smtClean="0">
                          <a:latin typeface="Cambria Math" panose="02040503050406030204" pitchFamily="18" charset="0"/>
                        </a:rPr>
                        <m:t>𝜔</m:t>
                      </m:r>
                      <m:r>
                        <a:rPr lang="en-US" sz="3200" i="1" smtClean="0">
                          <a:latin typeface="Cambria Math" panose="02040503050406030204" pitchFamily="18" charset="0"/>
                        </a:rPr>
                        <m:t>=</m:t>
                      </m:r>
                      <m:f>
                        <m:fPr>
                          <m:ctrlPr>
                            <a:rPr lang="en-US" sz="3200" i="1">
                              <a:latin typeface="Cambria Math" panose="02040503050406030204" pitchFamily="18" charset="0"/>
                            </a:rPr>
                          </m:ctrlPr>
                        </m:fPr>
                        <m:num>
                          <m:r>
                            <a:rPr lang="en-US" sz="3200" b="0" i="1" smtClean="0">
                              <a:latin typeface="Cambria Math" panose="02040503050406030204" pitchFamily="18" charset="0"/>
                            </a:rPr>
                            <m:t>2</m:t>
                          </m:r>
                          <m:r>
                            <a:rPr lang="en-US" sz="3200" b="0" i="1" smtClean="0">
                              <a:latin typeface="Cambria Math" panose="02040503050406030204" pitchFamily="18" charset="0"/>
                            </a:rPr>
                            <m:t>𝜋</m:t>
                          </m:r>
                          <m:r>
                            <a:rPr lang="en-US" sz="3200" b="0" i="1" smtClean="0">
                              <a:latin typeface="Cambria Math" panose="02040503050406030204" pitchFamily="18" charset="0"/>
                            </a:rPr>
                            <m:t>𝑟</m:t>
                          </m:r>
                        </m:num>
                        <m:den>
                          <m:r>
                            <a:rPr lang="en-US" sz="3200" b="0" i="1" smtClean="0">
                              <a:latin typeface="Cambria Math" panose="02040503050406030204" pitchFamily="18" charset="0"/>
                            </a:rPr>
                            <m:t>𝑇</m:t>
                          </m:r>
                        </m:den>
                      </m:f>
                      <m:r>
                        <a:rPr lang="en-US" sz="3200" b="0" i="1" smtClean="0">
                          <a:latin typeface="Cambria Math" panose="02040503050406030204" pitchFamily="18" charset="0"/>
                        </a:rPr>
                        <m:t>=</m:t>
                      </m:r>
                      <m:r>
                        <a:rPr lang="en-US" sz="3200" b="0" i="1" smtClean="0">
                          <a:latin typeface="Cambria Math" panose="02040503050406030204" pitchFamily="18" charset="0"/>
                        </a:rPr>
                        <m:t>2</m:t>
                      </m:r>
                      <m:r>
                        <a:rPr lang="en-US" sz="3200" b="0" i="1" smtClean="0">
                          <a:latin typeface="Cambria Math" panose="02040503050406030204" pitchFamily="18" charset="0"/>
                        </a:rPr>
                        <m:t>𝜋</m:t>
                      </m:r>
                      <m:r>
                        <a:rPr lang="en-US" sz="3200" b="0" i="1" smtClean="0">
                          <a:latin typeface="Cambria Math" panose="02040503050406030204" pitchFamily="18" charset="0"/>
                        </a:rPr>
                        <m:t>𝑟𝑓</m:t>
                      </m:r>
                    </m:oMath>
                  </m:oMathPara>
                </a14:m>
                <a:endParaRPr lang="he-IL" sz="3200" i="1" dirty="0">
                  <a:latin typeface="Cambria Math" panose="02040503050406030204" pitchFamily="18" charset="0"/>
                </a:endParaRPr>
              </a:p>
            </p:txBody>
          </p:sp>
        </mc:Choice>
        <mc:Fallback xmlns="">
          <p:sp>
            <p:nvSpPr>
              <p:cNvPr id="9" name="מלבן 8"/>
              <p:cNvSpPr>
                <a:spLocks noRot="1" noChangeAspect="1" noMove="1" noResize="1" noEditPoints="1" noAdjustHandles="1" noChangeArrowheads="1" noChangeShapeType="1" noTextEdit="1"/>
              </p:cNvSpPr>
              <p:nvPr/>
            </p:nvSpPr>
            <p:spPr>
              <a:xfrm>
                <a:off x="179512" y="5095235"/>
                <a:ext cx="3312368" cy="1014317"/>
              </a:xfrm>
              <a:prstGeom prst="rect">
                <a:avLst/>
              </a:prstGeom>
              <a:blipFill rotWithShape="0">
                <a:blip r:embed="rId5"/>
                <a:stretch>
                  <a:fillRect/>
                </a:stretch>
              </a:blipFill>
              <a:ln w="28575">
                <a:solidFill>
                  <a:srgbClr val="FF0000"/>
                </a:solidFill>
              </a:ln>
            </p:spPr>
            <p:txBody>
              <a:bodyPr/>
              <a:lstStyle/>
              <a:p>
                <a:r>
                  <a:rPr lang="he-IL">
                    <a:noFill/>
                  </a:rPr>
                  <a:t> </a:t>
                </a:r>
              </a:p>
            </p:txBody>
          </p:sp>
        </mc:Fallback>
      </mc:AlternateContent>
    </p:spTree>
    <p:extLst>
      <p:ext uri="{BB962C8B-B14F-4D97-AF65-F5344CB8AC3E}">
        <p14:creationId xmlns:p14="http://schemas.microsoft.com/office/powerpoint/2010/main" val="4255359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OgMmlz9efwJEOKOT1F7zIb"/>
</p:tagLst>
</file>

<file path=ppt/tags/tag10.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11.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12.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13.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14.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15.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16.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17.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18.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19.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2.xml><?xml version="1.0" encoding="utf-8"?>
<p:tagLst xmlns:a="http://schemas.openxmlformats.org/drawingml/2006/main" xmlns:r="http://schemas.openxmlformats.org/officeDocument/2006/relationships" xmlns:p="http://schemas.openxmlformats.org/presentationml/2006/main">
  <p:tag name="DVSHAPEID" val="8mDT8jboehK6DaNK8d7PGM"/>
</p:tagLst>
</file>

<file path=ppt/tags/tag20.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21.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22.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23.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24.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25.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26.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27.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28.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29.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3.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30.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31.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32.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33.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34.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35.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36.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37.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38.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39.xml><?xml version="1.0" encoding="utf-8"?>
<p:tagLst xmlns:a="http://schemas.openxmlformats.org/drawingml/2006/main" xmlns:r="http://schemas.openxmlformats.org/officeDocument/2006/relationships" xmlns:p="http://schemas.openxmlformats.org/presentationml/2006/main">
  <p:tag name="DVSECTIONID" val="MXELpOJiOep0VTpBwKu7iB"/>
</p:tagLst>
</file>

<file path=ppt/tags/tag4.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40.xml><?xml version="1.0" encoding="utf-8"?>
<p:tagLst xmlns:a="http://schemas.openxmlformats.org/drawingml/2006/main" xmlns:r="http://schemas.openxmlformats.org/officeDocument/2006/relationships" xmlns:p="http://schemas.openxmlformats.org/presentationml/2006/main">
  <p:tag name="DVSHAPEID" val="Jl0pv0JohwORQrkhH2z1YX"/>
</p:tagLst>
</file>

<file path=ppt/tags/tag41.xml><?xml version="1.0" encoding="utf-8"?>
<p:tagLst xmlns:a="http://schemas.openxmlformats.org/drawingml/2006/main" xmlns:r="http://schemas.openxmlformats.org/officeDocument/2006/relationships" xmlns:p="http://schemas.openxmlformats.org/presentationml/2006/main">
  <p:tag name="DVSHAPEID" val="XAuptAw1JDMbejL0iIzqXT"/>
</p:tagLst>
</file>

<file path=ppt/tags/tag42.xml><?xml version="1.0" encoding="utf-8"?>
<p:tagLst xmlns:a="http://schemas.openxmlformats.org/drawingml/2006/main" xmlns:r="http://schemas.openxmlformats.org/officeDocument/2006/relationships" xmlns:p="http://schemas.openxmlformats.org/presentationml/2006/main">
  <p:tag name="DVSHAPEID" val="c32Yge3sygDMnqU5x8RfNa"/>
</p:tagLst>
</file>

<file path=ppt/tags/tag43.xml><?xml version="1.0" encoding="utf-8"?>
<p:tagLst xmlns:a="http://schemas.openxmlformats.org/drawingml/2006/main" xmlns:r="http://schemas.openxmlformats.org/officeDocument/2006/relationships" xmlns:p="http://schemas.openxmlformats.org/presentationml/2006/main">
  <p:tag name="DVSHAPEID" val="4Fd1wGJQsy04nqnvkiYh4v"/>
</p:tagLst>
</file>

<file path=ppt/tags/tag44.xml><?xml version="1.0" encoding="utf-8"?>
<p:tagLst xmlns:a="http://schemas.openxmlformats.org/drawingml/2006/main" xmlns:r="http://schemas.openxmlformats.org/officeDocument/2006/relationships" xmlns:p="http://schemas.openxmlformats.org/presentationml/2006/main">
  <p:tag name="DVSHAPEID" val="xsVl5cbryH61ZnKeHmIHO4"/>
</p:tagLst>
</file>

<file path=ppt/tags/tag45.xml><?xml version="1.0" encoding="utf-8"?>
<p:tagLst xmlns:a="http://schemas.openxmlformats.org/drawingml/2006/main" xmlns:r="http://schemas.openxmlformats.org/officeDocument/2006/relationships" xmlns:p="http://schemas.openxmlformats.org/presentationml/2006/main">
  <p:tag name="DVSHAPEID" val="Lj2uI1Nzgv6y7L6bAxE10i"/>
</p:tagLst>
</file>

<file path=ppt/tags/tag46.xml><?xml version="1.0" encoding="utf-8"?>
<p:tagLst xmlns:a="http://schemas.openxmlformats.org/drawingml/2006/main" xmlns:r="http://schemas.openxmlformats.org/officeDocument/2006/relationships" xmlns:p="http://schemas.openxmlformats.org/presentationml/2006/main">
  <p:tag name="DVSHAPEID" val="YlrZK5ABznHsGBiBuaDYrA"/>
</p:tagLst>
</file>

<file path=ppt/tags/tag47.xml><?xml version="1.0" encoding="utf-8"?>
<p:tagLst xmlns:a="http://schemas.openxmlformats.org/drawingml/2006/main" xmlns:r="http://schemas.openxmlformats.org/officeDocument/2006/relationships" xmlns:p="http://schemas.openxmlformats.org/presentationml/2006/main">
  <p:tag name="DVSHAPEID" val="VqfZ8wMb3N4tkH2JgIZEWI"/>
</p:tagLst>
</file>

<file path=ppt/tags/tag48.xml><?xml version="1.0" encoding="utf-8"?>
<p:tagLst xmlns:a="http://schemas.openxmlformats.org/drawingml/2006/main" xmlns:r="http://schemas.openxmlformats.org/officeDocument/2006/relationships" xmlns:p="http://schemas.openxmlformats.org/presentationml/2006/main">
  <p:tag name="DVSHAPEID" val="RE4uSY2uo1Qnp0JLX3PnjT"/>
</p:tagLst>
</file>

<file path=ppt/tags/tag49.xml><?xml version="1.0" encoding="utf-8"?>
<p:tagLst xmlns:a="http://schemas.openxmlformats.org/drawingml/2006/main" xmlns:r="http://schemas.openxmlformats.org/officeDocument/2006/relationships" xmlns:p="http://schemas.openxmlformats.org/presentationml/2006/main">
  <p:tag name="DVSHAPEID" val="odgBzLTUZMEczBVDEN8yp3"/>
</p:tagLst>
</file>

<file path=ppt/tags/tag5.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50.xml><?xml version="1.0" encoding="utf-8"?>
<p:tagLst xmlns:a="http://schemas.openxmlformats.org/drawingml/2006/main" xmlns:r="http://schemas.openxmlformats.org/officeDocument/2006/relationships" xmlns:p="http://schemas.openxmlformats.org/presentationml/2006/main">
  <p:tag name="DVSHAPEID" val="CWh1ZvLVOypXgRdhphAt24"/>
</p:tagLst>
</file>

<file path=ppt/tags/tag51.xml><?xml version="1.0" encoding="utf-8"?>
<p:tagLst xmlns:a="http://schemas.openxmlformats.org/drawingml/2006/main" xmlns:r="http://schemas.openxmlformats.org/officeDocument/2006/relationships" xmlns:p="http://schemas.openxmlformats.org/presentationml/2006/main">
  <p:tag name="DVSHAPEID" val="Jcr8Qjp2fLukAjjxLo93X5"/>
</p:tagLst>
</file>

<file path=ppt/tags/tag52.xml><?xml version="1.0" encoding="utf-8"?>
<p:tagLst xmlns:a="http://schemas.openxmlformats.org/drawingml/2006/main" xmlns:r="http://schemas.openxmlformats.org/officeDocument/2006/relationships" xmlns:p="http://schemas.openxmlformats.org/presentationml/2006/main">
  <p:tag name="DVSHAPEID" val="NBk3pmoQYW1yd5AQErwMjD"/>
</p:tagLst>
</file>

<file path=ppt/tags/tag53.xml><?xml version="1.0" encoding="utf-8"?>
<p:tagLst xmlns:a="http://schemas.openxmlformats.org/drawingml/2006/main" xmlns:r="http://schemas.openxmlformats.org/officeDocument/2006/relationships" xmlns:p="http://schemas.openxmlformats.org/presentationml/2006/main">
  <p:tag name="DVSHAPEID" val="tVhTYSwbjY6EoPOMT2EoMy"/>
</p:tagLst>
</file>

<file path=ppt/tags/tag54.xml><?xml version="1.0" encoding="utf-8"?>
<p:tagLst xmlns:a="http://schemas.openxmlformats.org/drawingml/2006/main" xmlns:r="http://schemas.openxmlformats.org/officeDocument/2006/relationships" xmlns:p="http://schemas.openxmlformats.org/presentationml/2006/main">
  <p:tag name="DVSHAPEID" val="j26eWVKIxbMa8oMvovkMC2"/>
</p:tagLst>
</file>

<file path=ppt/tags/tag55.xml><?xml version="1.0" encoding="utf-8"?>
<p:tagLst xmlns:a="http://schemas.openxmlformats.org/drawingml/2006/main" xmlns:r="http://schemas.openxmlformats.org/officeDocument/2006/relationships" xmlns:p="http://schemas.openxmlformats.org/presentationml/2006/main">
  <p:tag name="DVSHAPEID" val="rzGL2Rxt7URUCeNJVArBrU"/>
</p:tagLst>
</file>

<file path=ppt/tags/tag56.xml><?xml version="1.0" encoding="utf-8"?>
<p:tagLst xmlns:a="http://schemas.openxmlformats.org/drawingml/2006/main" xmlns:r="http://schemas.openxmlformats.org/officeDocument/2006/relationships" xmlns:p="http://schemas.openxmlformats.org/presentationml/2006/main">
  <p:tag name="DVSHAPEID" val="ReGp0oE84ZVgAxybTSa34R"/>
</p:tagLst>
</file>

<file path=ppt/tags/tag57.xml><?xml version="1.0" encoding="utf-8"?>
<p:tagLst xmlns:a="http://schemas.openxmlformats.org/drawingml/2006/main" xmlns:r="http://schemas.openxmlformats.org/officeDocument/2006/relationships" xmlns:p="http://schemas.openxmlformats.org/presentationml/2006/main">
  <p:tag name="DVSHAPEID" val="ieMxIFAJl1BwHr4CR9PYQR"/>
</p:tagLst>
</file>

<file path=ppt/tags/tag58.xml><?xml version="1.0" encoding="utf-8"?>
<p:tagLst xmlns:a="http://schemas.openxmlformats.org/drawingml/2006/main" xmlns:r="http://schemas.openxmlformats.org/officeDocument/2006/relationships" xmlns:p="http://schemas.openxmlformats.org/presentationml/2006/main">
  <p:tag name="DVSHAPEID" val="YlDfbJHyqnQ0VsDsFZykEU"/>
</p:tagLst>
</file>

<file path=ppt/tags/tag59.xml><?xml version="1.0" encoding="utf-8"?>
<p:tagLst xmlns:a="http://schemas.openxmlformats.org/drawingml/2006/main" xmlns:r="http://schemas.openxmlformats.org/officeDocument/2006/relationships" xmlns:p="http://schemas.openxmlformats.org/presentationml/2006/main">
  <p:tag name="DVSHAPEID" val="F3Q67g11e51rfqTttQ2MBd"/>
</p:tagLst>
</file>

<file path=ppt/tags/tag6.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60.xml><?xml version="1.0" encoding="utf-8"?>
<p:tagLst xmlns:a="http://schemas.openxmlformats.org/drawingml/2006/main" xmlns:r="http://schemas.openxmlformats.org/officeDocument/2006/relationships" xmlns:p="http://schemas.openxmlformats.org/presentationml/2006/main">
  <p:tag name="DVSHAPEID" val="GHvBZotQqvd4FAo4Cqxo9L"/>
</p:tagLst>
</file>

<file path=ppt/tags/tag61.xml><?xml version="1.0" encoding="utf-8"?>
<p:tagLst xmlns:a="http://schemas.openxmlformats.org/drawingml/2006/main" xmlns:r="http://schemas.openxmlformats.org/officeDocument/2006/relationships" xmlns:p="http://schemas.openxmlformats.org/presentationml/2006/main">
  <p:tag name="DVSHAPEID" val="YudczcvHiRjsn9BvhCxnEw"/>
</p:tagLst>
</file>

<file path=ppt/tags/tag62.xml><?xml version="1.0" encoding="utf-8"?>
<p:tagLst xmlns:a="http://schemas.openxmlformats.org/drawingml/2006/main" xmlns:r="http://schemas.openxmlformats.org/officeDocument/2006/relationships" xmlns:p="http://schemas.openxmlformats.org/presentationml/2006/main">
  <p:tag name="DVSHAPEID" val="eaLj4odBfc3VI1oMPhkJdl"/>
</p:tagLst>
</file>

<file path=ppt/tags/tag63.xml><?xml version="1.0" encoding="utf-8"?>
<p:tagLst xmlns:a="http://schemas.openxmlformats.org/drawingml/2006/main" xmlns:r="http://schemas.openxmlformats.org/officeDocument/2006/relationships" xmlns:p="http://schemas.openxmlformats.org/presentationml/2006/main">
  <p:tag name="DVSHAPEID" val="Ldcft79VQL6sf2rf86uGB6"/>
</p:tagLst>
</file>

<file path=ppt/tags/tag64.xml><?xml version="1.0" encoding="utf-8"?>
<p:tagLst xmlns:a="http://schemas.openxmlformats.org/drawingml/2006/main" xmlns:r="http://schemas.openxmlformats.org/officeDocument/2006/relationships" xmlns:p="http://schemas.openxmlformats.org/presentationml/2006/main">
  <p:tag name="DVSHAPEID" val="osqz6uNg3VjSpy7PV5skli"/>
</p:tagLst>
</file>

<file path=ppt/tags/tag65.xml><?xml version="1.0" encoding="utf-8"?>
<p:tagLst xmlns:a="http://schemas.openxmlformats.org/drawingml/2006/main" xmlns:r="http://schemas.openxmlformats.org/officeDocument/2006/relationships" xmlns:p="http://schemas.openxmlformats.org/presentationml/2006/main">
  <p:tag name="DVSECTIONID" val="IEq2YuaZJVsdTOWulbViTi"/>
</p:tagLst>
</file>

<file path=ppt/tags/tag66.xml><?xml version="1.0" encoding="utf-8"?>
<p:tagLst xmlns:a="http://schemas.openxmlformats.org/drawingml/2006/main" xmlns:r="http://schemas.openxmlformats.org/officeDocument/2006/relationships" xmlns:p="http://schemas.openxmlformats.org/presentationml/2006/main">
  <p:tag name="DVSHAPEID" val="2hGta8q7R1GYy8qxd31qLt"/>
</p:tagLst>
</file>

<file path=ppt/tags/tag67.xml><?xml version="1.0" encoding="utf-8"?>
<p:tagLst xmlns:a="http://schemas.openxmlformats.org/drawingml/2006/main" xmlns:r="http://schemas.openxmlformats.org/officeDocument/2006/relationships" xmlns:p="http://schemas.openxmlformats.org/presentationml/2006/main">
  <p:tag name="DVSHAPEID" val="XUR9Fzt5yK1CvHKoab5w31"/>
</p:tagLst>
</file>

<file path=ppt/tags/tag68.xml><?xml version="1.0" encoding="utf-8"?>
<p:tagLst xmlns:a="http://schemas.openxmlformats.org/drawingml/2006/main" xmlns:r="http://schemas.openxmlformats.org/officeDocument/2006/relationships" xmlns:p="http://schemas.openxmlformats.org/presentationml/2006/main">
  <p:tag name="DVSHAPEID" val="worUq6qoAf78BsuQ4jJwVM"/>
</p:tagLst>
</file>

<file path=ppt/tags/tag69.xml><?xml version="1.0" encoding="utf-8"?>
<p:tagLst xmlns:a="http://schemas.openxmlformats.org/drawingml/2006/main" xmlns:r="http://schemas.openxmlformats.org/officeDocument/2006/relationships" xmlns:p="http://schemas.openxmlformats.org/presentationml/2006/main">
  <p:tag name="DVSHAPEID" val="SfPVUOgoFYArhWOkLRSEU9"/>
</p:tagLst>
</file>

<file path=ppt/tags/tag7.xml><?xml version="1.0" encoding="utf-8"?>
<p:tagLst xmlns:a="http://schemas.openxmlformats.org/drawingml/2006/main" xmlns:r="http://schemas.openxmlformats.org/officeDocument/2006/relationships" xmlns:p="http://schemas.openxmlformats.org/presentationml/2006/main">
  <p:tag name="DVSHAPEID" val="UI6E5gwTsTumdS9Li9jr5Y"/>
</p:tagLst>
</file>

<file path=ppt/tags/tag70.xml><?xml version="1.0" encoding="utf-8"?>
<p:tagLst xmlns:a="http://schemas.openxmlformats.org/drawingml/2006/main" xmlns:r="http://schemas.openxmlformats.org/officeDocument/2006/relationships" xmlns:p="http://schemas.openxmlformats.org/presentationml/2006/main">
  <p:tag name="DVSHAPEID" val="KvkxNGMrAf5Jwc5ubB7bz8"/>
</p:tagLst>
</file>

<file path=ppt/tags/tag71.xml><?xml version="1.0" encoding="utf-8"?>
<p:tagLst xmlns:a="http://schemas.openxmlformats.org/drawingml/2006/main" xmlns:r="http://schemas.openxmlformats.org/officeDocument/2006/relationships" xmlns:p="http://schemas.openxmlformats.org/presentationml/2006/main">
  <p:tag name="DVSHAPEID" val="xaay2JySDgSIujBn1ACeok"/>
</p:tagLst>
</file>

<file path=ppt/tags/tag72.xml><?xml version="1.0" encoding="utf-8"?>
<p:tagLst xmlns:a="http://schemas.openxmlformats.org/drawingml/2006/main" xmlns:r="http://schemas.openxmlformats.org/officeDocument/2006/relationships" xmlns:p="http://schemas.openxmlformats.org/presentationml/2006/main">
  <p:tag name="DVSHAPEID" val="mxqBfgGhxIABY9meD2TICO"/>
</p:tagLst>
</file>

<file path=ppt/tags/tag73.xml><?xml version="1.0" encoding="utf-8"?>
<p:tagLst xmlns:a="http://schemas.openxmlformats.org/drawingml/2006/main" xmlns:r="http://schemas.openxmlformats.org/officeDocument/2006/relationships" xmlns:p="http://schemas.openxmlformats.org/presentationml/2006/main">
  <p:tag name="DVSHAPEID" val="ROHLSNAwzlKcOD8quhbmJa"/>
</p:tagLst>
</file>

<file path=ppt/tags/tag74.xml><?xml version="1.0" encoding="utf-8"?>
<p:tagLst xmlns:a="http://schemas.openxmlformats.org/drawingml/2006/main" xmlns:r="http://schemas.openxmlformats.org/officeDocument/2006/relationships" xmlns:p="http://schemas.openxmlformats.org/presentationml/2006/main">
  <p:tag name="DVSHAPEID" val="7Tlr1MWAlFIxGCUuoSH09f"/>
</p:tagLst>
</file>

<file path=ppt/tags/tag75.xml><?xml version="1.0" encoding="utf-8"?>
<p:tagLst xmlns:a="http://schemas.openxmlformats.org/drawingml/2006/main" xmlns:r="http://schemas.openxmlformats.org/officeDocument/2006/relationships" xmlns:p="http://schemas.openxmlformats.org/presentationml/2006/main">
  <p:tag name="DVSECTIONID" val="ZywfiqSL08RnWhA8ni6J34"/>
</p:tagLst>
</file>

<file path=ppt/tags/tag76.xml><?xml version="1.0" encoding="utf-8"?>
<p:tagLst xmlns:a="http://schemas.openxmlformats.org/drawingml/2006/main" xmlns:r="http://schemas.openxmlformats.org/officeDocument/2006/relationships" xmlns:p="http://schemas.openxmlformats.org/presentationml/2006/main">
  <p:tag name="DVSHAPEID" val="dmmBB6qSIHr2QD31ImRm5u"/>
</p:tagLst>
</file>

<file path=ppt/tags/tag77.xml><?xml version="1.0" encoding="utf-8"?>
<p:tagLst xmlns:a="http://schemas.openxmlformats.org/drawingml/2006/main" xmlns:r="http://schemas.openxmlformats.org/officeDocument/2006/relationships" xmlns:p="http://schemas.openxmlformats.org/presentationml/2006/main">
  <p:tag name="DVSHAPEID" val="RLlI6cyBwg5HGOpqMNAYZ4"/>
</p:tagLst>
</file>

<file path=ppt/tags/tag78.xml><?xml version="1.0" encoding="utf-8"?>
<p:tagLst xmlns:a="http://schemas.openxmlformats.org/drawingml/2006/main" xmlns:r="http://schemas.openxmlformats.org/officeDocument/2006/relationships" xmlns:p="http://schemas.openxmlformats.org/presentationml/2006/main">
  <p:tag name="DVSECTIONID" val="TFkkWIcgxMHAgdRAHONZww"/>
</p:tagLst>
</file>

<file path=ppt/tags/tag79.xml><?xml version="1.0" encoding="utf-8"?>
<p:tagLst xmlns:a="http://schemas.openxmlformats.org/drawingml/2006/main" xmlns:r="http://schemas.openxmlformats.org/officeDocument/2006/relationships" xmlns:p="http://schemas.openxmlformats.org/presentationml/2006/main">
  <p:tag name="DVSHAPEID" val="NdGQhMHDnP4yqfqGj2lfdl"/>
</p:tagLst>
</file>

<file path=ppt/tags/tag8.xml><?xml version="1.0" encoding="utf-8"?>
<p:tagLst xmlns:a="http://schemas.openxmlformats.org/drawingml/2006/main" xmlns:r="http://schemas.openxmlformats.org/officeDocument/2006/relationships" xmlns:p="http://schemas.openxmlformats.org/presentationml/2006/main">
  <p:tag name="DVSHAPEID" val="w02n1GMhMPtGQ1glVNgijG"/>
</p:tagLst>
</file>

<file path=ppt/tags/tag80.xml><?xml version="1.0" encoding="utf-8"?>
<p:tagLst xmlns:a="http://schemas.openxmlformats.org/drawingml/2006/main" xmlns:r="http://schemas.openxmlformats.org/officeDocument/2006/relationships" xmlns:p="http://schemas.openxmlformats.org/presentationml/2006/main">
  <p:tag name="DVSHAPEID" val="WbF3CMjcujapTJyjKmc5w2"/>
</p:tagLst>
</file>

<file path=ppt/tags/tag81.xml><?xml version="1.0" encoding="utf-8"?>
<p:tagLst xmlns:a="http://schemas.openxmlformats.org/drawingml/2006/main" xmlns:r="http://schemas.openxmlformats.org/officeDocument/2006/relationships" xmlns:p="http://schemas.openxmlformats.org/presentationml/2006/main">
  <p:tag name="DVSECTIONID" val="F2ngRAktYWz6cHIVLgXSsd"/>
</p:tagLst>
</file>

<file path=ppt/tags/tag82.xml><?xml version="1.0" encoding="utf-8"?>
<p:tagLst xmlns:a="http://schemas.openxmlformats.org/drawingml/2006/main" xmlns:r="http://schemas.openxmlformats.org/officeDocument/2006/relationships" xmlns:p="http://schemas.openxmlformats.org/presentationml/2006/main">
  <p:tag name="DVSHAPEID" val="JiSN644kRs8rgvbdaUjbkL"/>
</p:tagLst>
</file>

<file path=ppt/tags/tag83.xml><?xml version="1.0" encoding="utf-8"?>
<p:tagLst xmlns:a="http://schemas.openxmlformats.org/drawingml/2006/main" xmlns:r="http://schemas.openxmlformats.org/officeDocument/2006/relationships" xmlns:p="http://schemas.openxmlformats.org/presentationml/2006/main">
  <p:tag name="DVSECTIONID" val="lPEq3YZoSI4aGCj9N1GKq8"/>
</p:tagLst>
</file>

<file path=ppt/tags/tag84.xml><?xml version="1.0" encoding="utf-8"?>
<p:tagLst xmlns:a="http://schemas.openxmlformats.org/drawingml/2006/main" xmlns:r="http://schemas.openxmlformats.org/officeDocument/2006/relationships" xmlns:p="http://schemas.openxmlformats.org/presentationml/2006/main">
  <p:tag name="DVSHAPEID" val="pu485whXHDcEOedM4tMTuD"/>
</p:tagLst>
</file>

<file path=ppt/tags/tag85.xml><?xml version="1.0" encoding="utf-8"?>
<p:tagLst xmlns:a="http://schemas.openxmlformats.org/drawingml/2006/main" xmlns:r="http://schemas.openxmlformats.org/officeDocument/2006/relationships" xmlns:p="http://schemas.openxmlformats.org/presentationml/2006/main">
  <p:tag name="DVSHAPEID" val="8TqAh1I3VmGAIoGPgCdGYn"/>
</p:tagLst>
</file>

<file path=ppt/tags/tag86.xml><?xml version="1.0" encoding="utf-8"?>
<p:tagLst xmlns:a="http://schemas.openxmlformats.org/drawingml/2006/main" xmlns:r="http://schemas.openxmlformats.org/officeDocument/2006/relationships" xmlns:p="http://schemas.openxmlformats.org/presentationml/2006/main">
  <p:tag name="DVSECTIONID" val="Gbr3iUV3YgeH7W5rlI0DTI"/>
</p:tagLst>
</file>

<file path=ppt/tags/tag87.xml><?xml version="1.0" encoding="utf-8"?>
<p:tagLst xmlns:a="http://schemas.openxmlformats.org/drawingml/2006/main" xmlns:r="http://schemas.openxmlformats.org/officeDocument/2006/relationships" xmlns:p="http://schemas.openxmlformats.org/presentationml/2006/main">
  <p:tag name="DVSHAPEID" val="Ed6zbQff5EE9bzmI0XK21J"/>
</p:tagLst>
</file>

<file path=ppt/tags/tag88.xml><?xml version="1.0" encoding="utf-8"?>
<p:tagLst xmlns:a="http://schemas.openxmlformats.org/drawingml/2006/main" xmlns:r="http://schemas.openxmlformats.org/officeDocument/2006/relationships" xmlns:p="http://schemas.openxmlformats.org/presentationml/2006/main">
  <p:tag name="DVSHAPEID" val="pu485whXHDcEOedM4tMTuD"/>
</p:tagLst>
</file>

<file path=ppt/tags/tag89.xml><?xml version="1.0" encoding="utf-8"?>
<p:tagLst xmlns:a="http://schemas.openxmlformats.org/drawingml/2006/main" xmlns:r="http://schemas.openxmlformats.org/officeDocument/2006/relationships" xmlns:p="http://schemas.openxmlformats.org/presentationml/2006/main">
  <p:tag name="DVSECTIONID" val="hyZqSlkvDV2UrasrOW8GIF"/>
</p:tagLst>
</file>

<file path=ppt/tags/tag9.xml><?xml version="1.0" encoding="utf-8"?>
<p:tagLst xmlns:a="http://schemas.openxmlformats.org/drawingml/2006/main" xmlns:r="http://schemas.openxmlformats.org/officeDocument/2006/relationships" xmlns:p="http://schemas.openxmlformats.org/presentationml/2006/main">
  <p:tag name="DVSHAPEID" val="8KJm014McMzD7pIsrQ2Qis"/>
</p:tagLst>
</file>

<file path=ppt/tags/tag90.xml><?xml version="1.0" encoding="utf-8"?>
<p:tagLst xmlns:a="http://schemas.openxmlformats.org/drawingml/2006/main" xmlns:r="http://schemas.openxmlformats.org/officeDocument/2006/relationships" xmlns:p="http://schemas.openxmlformats.org/presentationml/2006/main">
  <p:tag name="DVSHAPEID" val="4hFOYJgvo0ZLdnPbbCTull"/>
</p:tagLst>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294</TotalTime>
  <Words>623</Words>
  <Application>Microsoft Office PowerPoint</Application>
  <PresentationFormat>On-screen Show (4:3)</PresentationFormat>
  <Paragraphs>138</Paragraphs>
  <Slides>29</Slides>
  <Notes>1</Notes>
  <HiddenSlides>0</HiddenSlides>
  <MMClips>5</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Cambria Math</vt:lpstr>
      <vt:lpstr>David</vt:lpstr>
      <vt:lpstr>Tahoma</vt:lpstr>
      <vt:lpstr>Wingdings</vt:lpstr>
      <vt:lpstr>עיצוב ברירת מחדל</vt:lpstr>
      <vt:lpstr>משוואה</vt:lpstr>
      <vt:lpstr>תנועה מעגלית</vt:lpstr>
      <vt:lpstr>תנועה מעגלית</vt:lpstr>
      <vt:lpstr>PowerPoint Presentation</vt:lpstr>
      <vt:lpstr>PowerPoint Presentation</vt:lpstr>
      <vt:lpstr>תנועה מעגלית קצובה</vt:lpstr>
      <vt:lpstr>זמן מחזור ותדירות</vt:lpstr>
      <vt:lpstr>PowerPoint Presentation</vt:lpstr>
      <vt:lpstr>מהירות זוויתית</vt:lpstr>
      <vt:lpstr>מהירות קווית</vt:lpstr>
      <vt:lpstr>כיוון של מהירות קווית</vt:lpstr>
      <vt:lpstr>כיוון של מהירות קווית</vt:lpstr>
      <vt:lpstr>כיוון של מהירות קווית</vt:lpstr>
      <vt:lpstr>קשר בין מהירות קווית ומהירות זוויתית</vt:lpstr>
      <vt:lpstr> תאוצה בתנועה מעגלית קצובה </vt:lpstr>
      <vt:lpstr>חישוב של תאוצה צנטריפיטלית</vt:lpstr>
      <vt:lpstr>PowerPoint Presentation</vt:lpstr>
      <vt:lpstr>PowerPoint Presentation</vt:lpstr>
      <vt:lpstr>המחשה של תנועה מעגלית</vt:lpstr>
      <vt:lpstr>כוחות בתנועה מעגלית</vt:lpstr>
      <vt:lpstr>כביש אופקי (מטבע)</vt:lpstr>
      <vt:lpstr>PowerPoint Presentation</vt:lpstr>
      <vt:lpstr>מטוטלת קונית (חרוטית)</vt:lpstr>
      <vt:lpstr>PowerPoint Presentation</vt:lpstr>
      <vt:lpstr>כביש נטוי</vt:lpstr>
      <vt:lpstr>מטוס (אופנוע בפנייה)</vt:lpstr>
      <vt:lpstr>תנועה מעגלית לא קצובה</vt:lpstr>
      <vt:lpstr>PowerPoint Presentation</vt:lpstr>
      <vt:lpstr>מעגל אנכי – מהירות קריטית (ניתוק)</vt:lpstr>
      <vt:lpstr>תנועה מעגלית וכוח מדומה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Big</dc:creator>
  <cp:lastModifiedBy>Ilya Vinokur</cp:lastModifiedBy>
  <cp:revision>43</cp:revision>
  <dcterms:created xsi:type="dcterms:W3CDTF">2007-04-26T17:51:45Z</dcterms:created>
  <dcterms:modified xsi:type="dcterms:W3CDTF">2015-02-23T19:48:17Z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1lBfRMvH-gGbnEeT_ctX8HCJ4lBu4cGl2SGMZY9Azlto</vt:lpwstr>
  </property>
  <property fmtid="{D5CDD505-2E9C-101B-9397-08002B2CF9AE}" pid="4" name="Google.Documents.RevisionId">
    <vt:lpwstr>04809284957130762506</vt:lpwstr>
  </property>
  <property fmtid="{D5CDD505-2E9C-101B-9397-08002B2CF9AE}" pid="5" name="Google.Documents.PluginVersion">
    <vt:lpwstr>2.0.1974.7364</vt:lpwstr>
  </property>
  <property fmtid="{D5CDD505-2E9C-101B-9397-08002B2CF9AE}" pid="6" name="Google.Documents.MergeIncapabilityFlags">
    <vt:i4>0</vt:i4>
  </property>
</Properties>
</file>