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30"/>
  </p:notesMasterIdLst>
  <p:sldIdLst>
    <p:sldId id="256" r:id="rId2"/>
    <p:sldId id="257" r:id="rId3"/>
    <p:sldId id="284" r:id="rId4"/>
    <p:sldId id="261" r:id="rId5"/>
    <p:sldId id="280" r:id="rId6"/>
    <p:sldId id="281" r:id="rId7"/>
    <p:sldId id="282" r:id="rId8"/>
    <p:sldId id="283" r:id="rId9"/>
    <p:sldId id="258" r:id="rId10"/>
    <p:sldId id="259" r:id="rId11"/>
    <p:sldId id="265" r:id="rId12"/>
    <p:sldId id="275" r:id="rId13"/>
    <p:sldId id="262" r:id="rId14"/>
    <p:sldId id="266" r:id="rId15"/>
    <p:sldId id="269" r:id="rId16"/>
    <p:sldId id="289" r:id="rId17"/>
    <p:sldId id="290" r:id="rId18"/>
    <p:sldId id="291" r:id="rId19"/>
    <p:sldId id="292" r:id="rId20"/>
    <p:sldId id="286" r:id="rId21"/>
    <p:sldId id="288" r:id="rId22"/>
    <p:sldId id="270" r:id="rId23"/>
    <p:sldId id="267" r:id="rId24"/>
    <p:sldId id="276" r:id="rId25"/>
    <p:sldId id="277" r:id="rId26"/>
    <p:sldId id="272" r:id="rId27"/>
    <p:sldId id="273" r:id="rId28"/>
    <p:sldId id="274" r:id="rId2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66" d="100"/>
          <a:sy n="66" d="100"/>
        </p:scale>
        <p:origin x="-1290" y="-2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3CD15A-417E-4E40-8BDA-E148864B038D}" type="datetimeFigureOut">
              <a:rPr lang="en-GB" smtClean="0"/>
              <a:pPr/>
              <a:t>15/03/2020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1FBA0-1A14-4E30-9639-B3D22764042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28</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C01FBA0-1A14-4E30-9639-B3D227640429}"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36A44EF-0C1F-495D-B1AB-D1155F0CCBC7}" type="datetimeFigureOut">
              <a:rPr lang="he-IL" smtClean="0"/>
              <a:pPr/>
              <a:t>י"ט/אדר/תש"ף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C41B24D-1E0A-4ECA-A86E-F0313B9CB326}"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36A44EF-0C1F-495D-B1AB-D1155F0CCBC7}" type="datetimeFigureOut">
              <a:rPr lang="he-IL" smtClean="0"/>
              <a:pPr/>
              <a:t>י"ט/אדר/תש"ף</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C41B24D-1E0A-4ECA-A86E-F0313B9CB32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9.jpeg" /><Relationship Id="rId2" Type="http://schemas.openxmlformats.org/officeDocument/2006/relationships/notesSlide" Target="../notesSlides/notesSlide15.xml" /><Relationship Id="rId1" Type="http://schemas.openxmlformats.org/officeDocument/2006/relationships/slideLayout" Target="../slideLayouts/slideLayout2.xml" /><Relationship Id="rId4" Type="http://schemas.openxmlformats.org/officeDocument/2006/relationships/image" Target="../media/image10.jpeg" /></Relationships>
</file>

<file path=ppt/slides/_rels/slide16.xml.rels><?xml version="1.0" encoding="UTF-8" standalone="yes"?>
<Relationships xmlns="http://schemas.openxmlformats.org/package/2006/relationships"><Relationship Id="rId3" Type="http://schemas.openxmlformats.org/officeDocument/2006/relationships/image" Target="../media/image11.jpeg" /><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12.jpeg" /><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6H2POnmvbPo" TargetMode="External" /><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3" Type="http://schemas.openxmlformats.org/officeDocument/2006/relationships/image" Target="../media/image13.png" /><Relationship Id="rId2" Type="http://schemas.openxmlformats.org/officeDocument/2006/relationships/notesSlide" Target="../notesSlides/notesSlide20.xml" /><Relationship Id="rId1" Type="http://schemas.openxmlformats.org/officeDocument/2006/relationships/slideLayout" Target="../slideLayouts/slideLayout2.xml" /><Relationship Id="rId4" Type="http://schemas.openxmlformats.org/officeDocument/2006/relationships/image" Target="../media/image14.jpeg" /></Relationships>
</file>

<file path=ppt/slides/_rels/slide21.xml.rels><?xml version="1.0" encoding="UTF-8" standalone="yes"?>
<Relationships xmlns="http://schemas.openxmlformats.org/package/2006/relationships"><Relationship Id="rId3" Type="http://schemas.openxmlformats.org/officeDocument/2006/relationships/image" Target="../media/image13.png" /><Relationship Id="rId2" Type="http://schemas.openxmlformats.org/officeDocument/2006/relationships/notesSlide" Target="../notesSlides/notesSlide21.xml" /><Relationship Id="rId1" Type="http://schemas.openxmlformats.org/officeDocument/2006/relationships/slideLayout" Target="../slideLayouts/slideLayout2.xml" /><Relationship Id="rId4" Type="http://schemas.openxmlformats.org/officeDocument/2006/relationships/image" Target="../media/image14.jpeg" /></Relationships>
</file>

<file path=ppt/slides/_rels/slide22.xml.rels><?xml version="1.0" encoding="UTF-8" standalone="yes"?>
<Relationships xmlns="http://schemas.openxmlformats.org/package/2006/relationships"><Relationship Id="rId3" Type="http://schemas.openxmlformats.org/officeDocument/2006/relationships/image" Target="../media/image15.jpeg" /><Relationship Id="rId2" Type="http://schemas.openxmlformats.org/officeDocument/2006/relationships/notesSlide" Target="../notesSlides/notesSlide22.xml"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3" Type="http://schemas.openxmlformats.org/officeDocument/2006/relationships/image" Target="../media/image16.jpeg" /><Relationship Id="rId2" Type="http://schemas.openxmlformats.org/officeDocument/2006/relationships/notesSlide" Target="../notesSlides/notesSlide25.xml"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3" Type="http://schemas.openxmlformats.org/officeDocument/2006/relationships/image" Target="../media/image17.jpeg" /><Relationship Id="rId2" Type="http://schemas.openxmlformats.org/officeDocument/2006/relationships/notesSlide" Target="../notesSlides/notesSlide26.xml"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4.gif" /><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descr="نتيجة بحث الصور عن النمو والتطور"/>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e-IL"/>
          </a:p>
        </p:txBody>
      </p:sp>
      <p:sp>
        <p:nvSpPr>
          <p:cNvPr id="12292" name="AutoShape 4" descr="نتيجة بحث الصور عن النمو والتطور"/>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12294" name="Picture 6" descr="نتيجة بحث الصور عن النمو والتطور"/>
          <p:cNvPicPr>
            <a:picLocks noChangeAspect="1" noChangeArrowheads="1"/>
          </p:cNvPicPr>
          <p:nvPr/>
        </p:nvPicPr>
        <p:blipFill>
          <a:blip r:embed="rId3" cstate="print"/>
          <a:srcRect/>
          <a:stretch>
            <a:fillRect/>
          </a:stretch>
        </p:blipFill>
        <p:spPr bwMode="auto">
          <a:xfrm>
            <a:off x="3143250" y="4000500"/>
            <a:ext cx="6000750" cy="2857500"/>
          </a:xfrm>
          <a:prstGeom prst="rect">
            <a:avLst/>
          </a:prstGeom>
          <a:noFill/>
        </p:spPr>
      </p:pic>
      <p:sp>
        <p:nvSpPr>
          <p:cNvPr id="5" name="כותרת משנה 4">
            <a:extLst>
              <a:ext uri="{FF2B5EF4-FFF2-40B4-BE49-F238E27FC236}">
                <a16:creationId xmlns:a16="http://schemas.microsoft.com/office/drawing/2014/main" id="{8405409B-DB24-E141-BBBE-0C81F0147FB0}"/>
              </a:ext>
            </a:extLst>
          </p:cNvPr>
          <p:cNvSpPr>
            <a:spLocks noGrp="1"/>
          </p:cNvSpPr>
          <p:nvPr>
            <p:ph type="subTitle" idx="1"/>
          </p:nvPr>
        </p:nvSpPr>
        <p:spPr/>
        <p:txBody>
          <a:bodyPr/>
          <a:lstStyle/>
          <a:p>
            <a:endParaRPr lang="he-IL"/>
          </a:p>
        </p:txBody>
      </p:sp>
      <p:sp>
        <p:nvSpPr>
          <p:cNvPr id="7" name="כותרת 6">
            <a:extLst>
              <a:ext uri="{FF2B5EF4-FFF2-40B4-BE49-F238E27FC236}">
                <a16:creationId xmlns:a16="http://schemas.microsoft.com/office/drawing/2014/main" id="{D7F99622-B511-3F40-9C56-59345BFB3204}"/>
              </a:ext>
            </a:extLst>
          </p:cNvPr>
          <p:cNvSpPr>
            <a:spLocks noGrp="1"/>
          </p:cNvSpPr>
          <p:nvPr>
            <p:ph type="ctrTitle"/>
          </p:nvPr>
        </p:nvSpPr>
        <p:spPr/>
        <p:txBody>
          <a:bodyPr/>
          <a:lstStyle/>
          <a:p>
            <a:endParaRPr lang="he-I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nvPr>
        </p:nvGraphicFramePr>
        <p:xfrm>
          <a:off x="457200" y="620688"/>
          <a:ext cx="8363272" cy="6078592"/>
        </p:xfrm>
        <a:graphic>
          <a:graphicData uri="http://schemas.openxmlformats.org/drawingml/2006/table">
            <a:tbl>
              <a:tblPr rtl="1" firstRow="1" bandRow="1">
                <a:tableStyleId>{5C22544A-7EE6-4342-B048-85BDC9FD1C3A}</a:tableStyleId>
              </a:tblPr>
              <a:tblGrid>
                <a:gridCol w="4181636">
                  <a:extLst>
                    <a:ext uri="{9D8B030D-6E8A-4147-A177-3AD203B41FA5}">
                      <a16:colId xmlns:a16="http://schemas.microsoft.com/office/drawing/2014/main" val="20000"/>
                    </a:ext>
                  </a:extLst>
                </a:gridCol>
                <a:gridCol w="4181636">
                  <a:extLst>
                    <a:ext uri="{9D8B030D-6E8A-4147-A177-3AD203B41FA5}">
                      <a16:colId xmlns:a16="http://schemas.microsoft.com/office/drawing/2014/main" val="20001"/>
                    </a:ext>
                  </a:extLst>
                </a:gridCol>
              </a:tblGrid>
              <a:tr h="648072">
                <a:tc>
                  <a:txBody>
                    <a:bodyPr/>
                    <a:lstStyle/>
                    <a:p>
                      <a:pPr rtl="1"/>
                      <a:r>
                        <a:rPr lang="ar-SA" dirty="0"/>
                        <a:t>المرحلة</a:t>
                      </a:r>
                      <a:endParaRPr lang="he-IL" dirty="0"/>
                    </a:p>
                  </a:txBody>
                  <a:tcPr/>
                </a:tc>
                <a:tc>
                  <a:txBody>
                    <a:bodyPr/>
                    <a:lstStyle/>
                    <a:p>
                      <a:pPr rtl="1"/>
                      <a:r>
                        <a:rPr lang="ar-SA" dirty="0"/>
                        <a:t>التطورات الرئيسية</a:t>
                      </a:r>
                      <a:endParaRPr lang="he-IL" dirty="0"/>
                    </a:p>
                  </a:txBody>
                  <a:tcPr/>
                </a:tc>
                <a:extLst>
                  <a:ext uri="{0D108BD9-81ED-4DB2-BD59-A6C34878D82A}">
                    <a16:rowId xmlns:a16="http://schemas.microsoft.com/office/drawing/2014/main" val="10000"/>
                  </a:ext>
                </a:extLst>
              </a:tr>
              <a:tr h="1332148">
                <a:tc>
                  <a:txBody>
                    <a:bodyPr/>
                    <a:lstStyle/>
                    <a:p>
                      <a:pPr rtl="1">
                        <a:lnSpc>
                          <a:spcPct val="150000"/>
                        </a:lnSpc>
                      </a:pPr>
                      <a:r>
                        <a:rPr lang="ar-SA" b="1" dirty="0"/>
                        <a:t>مرحلة الطفولة</a:t>
                      </a:r>
                      <a:r>
                        <a:rPr lang="ar-SA" b="1" baseline="0" dirty="0"/>
                        <a:t> المتوسطة</a:t>
                      </a:r>
                    </a:p>
                    <a:p>
                      <a:pPr rtl="1">
                        <a:lnSpc>
                          <a:spcPct val="150000"/>
                        </a:lnSpc>
                      </a:pPr>
                      <a:r>
                        <a:rPr lang="ar-SA" b="1" baseline="0" dirty="0"/>
                        <a:t>(6-11 سنة</a:t>
                      </a:r>
                      <a:r>
                        <a:rPr lang="ar-SA" b="1" baseline="0" dirty="0" err="1"/>
                        <a:t>)</a:t>
                      </a:r>
                      <a:endParaRPr lang="he-IL" b="1" dirty="0"/>
                    </a:p>
                  </a:txBody>
                  <a:tcPr/>
                </a:tc>
                <a:tc>
                  <a:txBody>
                    <a:bodyPr/>
                    <a:lstStyle/>
                    <a:p>
                      <a:pPr rtl="1">
                        <a:lnSpc>
                          <a:spcPct val="150000"/>
                        </a:lnSpc>
                        <a:buFontTx/>
                        <a:buChar char="-"/>
                      </a:pPr>
                      <a:r>
                        <a:rPr lang="ar-SA" b="1" baseline="0" dirty="0"/>
                        <a:t>النمو يكون بطيئا.</a:t>
                      </a:r>
                    </a:p>
                    <a:p>
                      <a:pPr rtl="1">
                        <a:lnSpc>
                          <a:spcPct val="150000"/>
                        </a:lnSpc>
                        <a:buFontTx/>
                        <a:buChar char="-"/>
                      </a:pPr>
                      <a:r>
                        <a:rPr lang="ar-SA" b="1" baseline="0" dirty="0"/>
                        <a:t>تتزايد القوة العضلية عند الطفل.</a:t>
                      </a:r>
                    </a:p>
                    <a:p>
                      <a:pPr rtl="1">
                        <a:lnSpc>
                          <a:spcPct val="150000"/>
                        </a:lnSpc>
                        <a:buFontTx/>
                        <a:buChar char="-"/>
                      </a:pPr>
                      <a:r>
                        <a:rPr lang="ar-SA" b="1" baseline="0" dirty="0"/>
                        <a:t>مشكلات في الجهاز التنفسي.</a:t>
                      </a:r>
                    </a:p>
                    <a:p>
                      <a:pPr rtl="1">
                        <a:lnSpc>
                          <a:spcPct val="150000"/>
                        </a:lnSpc>
                        <a:buFontTx/>
                        <a:buChar char="-"/>
                      </a:pPr>
                      <a:r>
                        <a:rPr lang="ar-SA" b="1" baseline="0" dirty="0"/>
                        <a:t>تتلاشى ظاهرة التمركز حول الذات.</a:t>
                      </a:r>
                    </a:p>
                    <a:p>
                      <a:pPr rtl="1">
                        <a:lnSpc>
                          <a:spcPct val="150000"/>
                        </a:lnSpc>
                        <a:buFontTx/>
                        <a:buChar char="-"/>
                      </a:pPr>
                      <a:r>
                        <a:rPr lang="ar-SA" b="1" baseline="0" dirty="0"/>
                        <a:t>يبدأ الطفل بالتفكير بشكل منطقي.</a:t>
                      </a:r>
                    </a:p>
                    <a:p>
                      <a:pPr rtl="1">
                        <a:lnSpc>
                          <a:spcPct val="150000"/>
                        </a:lnSpc>
                        <a:buFontTx/>
                        <a:buChar char="-"/>
                      </a:pPr>
                      <a:r>
                        <a:rPr lang="ar-SA" b="1" baseline="0" dirty="0"/>
                        <a:t>ينتقل من حالة سيطرة الوالدين الى حالة التحكم الذاتي.</a:t>
                      </a:r>
                      <a:endParaRPr lang="he-IL" b="1" dirty="0"/>
                    </a:p>
                  </a:txBody>
                  <a:tcPr/>
                </a:tc>
                <a:extLst>
                  <a:ext uri="{0D108BD9-81ED-4DB2-BD59-A6C34878D82A}">
                    <a16:rowId xmlns:a16="http://schemas.microsoft.com/office/drawing/2014/main" val="10001"/>
                  </a:ext>
                </a:extLst>
              </a:tr>
              <a:tr h="1332148">
                <a:tc>
                  <a:txBody>
                    <a:bodyPr/>
                    <a:lstStyle/>
                    <a:p>
                      <a:pPr rtl="1">
                        <a:lnSpc>
                          <a:spcPct val="150000"/>
                        </a:lnSpc>
                      </a:pPr>
                      <a:r>
                        <a:rPr lang="ar-SA" b="1" dirty="0"/>
                        <a:t>مرحلة المراهقة</a:t>
                      </a:r>
                    </a:p>
                    <a:p>
                      <a:pPr rtl="1">
                        <a:lnSpc>
                          <a:spcPct val="150000"/>
                        </a:lnSpc>
                      </a:pPr>
                      <a:r>
                        <a:rPr lang="ar-SA" b="1" dirty="0"/>
                        <a:t>(11-20</a:t>
                      </a:r>
                      <a:r>
                        <a:rPr lang="ar-SA" b="1" baseline="0" dirty="0"/>
                        <a:t> سنة</a:t>
                      </a:r>
                      <a:r>
                        <a:rPr lang="ar-SA" b="1" baseline="0" dirty="0" err="1"/>
                        <a:t>)</a:t>
                      </a:r>
                      <a:endParaRPr lang="he-IL" b="1" dirty="0"/>
                    </a:p>
                  </a:txBody>
                  <a:tcPr/>
                </a:tc>
                <a:tc>
                  <a:txBody>
                    <a:bodyPr/>
                    <a:lstStyle/>
                    <a:p>
                      <a:pPr rtl="1">
                        <a:lnSpc>
                          <a:spcPct val="150000"/>
                        </a:lnSpc>
                        <a:buFontTx/>
                        <a:buChar char="-"/>
                      </a:pPr>
                      <a:r>
                        <a:rPr lang="ar-SA" b="1" baseline="0" dirty="0"/>
                        <a:t>تتسارع التغيرات الجسدية.</a:t>
                      </a:r>
                    </a:p>
                    <a:p>
                      <a:pPr rtl="1">
                        <a:lnSpc>
                          <a:spcPct val="150000"/>
                        </a:lnSpc>
                        <a:buFontTx/>
                        <a:buChar char="-"/>
                      </a:pPr>
                      <a:r>
                        <a:rPr lang="ar-SA" b="1" baseline="0" dirty="0"/>
                        <a:t>مشكلات صحية.</a:t>
                      </a:r>
                    </a:p>
                    <a:p>
                      <a:pPr rtl="1">
                        <a:lnSpc>
                          <a:spcPct val="150000"/>
                        </a:lnSpc>
                        <a:buFontTx/>
                        <a:buChar char="-"/>
                      </a:pPr>
                      <a:r>
                        <a:rPr lang="ar-SA" b="1" baseline="0" dirty="0"/>
                        <a:t>القدرة على التفكير المجرد وينمو التفكير العلمي.</a:t>
                      </a:r>
                    </a:p>
                    <a:p>
                      <a:pPr rtl="1">
                        <a:lnSpc>
                          <a:spcPct val="150000"/>
                        </a:lnSpc>
                        <a:buFontTx/>
                        <a:buChar char="-"/>
                      </a:pPr>
                      <a:r>
                        <a:rPr lang="ar-SA" b="1" baseline="0" dirty="0"/>
                        <a:t>البحث عن الهوية التي تميز الطفل عن غيره خاصة هويته الجنسية.</a:t>
                      </a:r>
                    </a:p>
                    <a:p>
                      <a:pPr rtl="1">
                        <a:lnSpc>
                          <a:spcPct val="150000"/>
                        </a:lnSpc>
                        <a:buFontTx/>
                        <a:buChar char="-"/>
                      </a:pPr>
                      <a:endParaRPr lang="he-IL"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ar-SA" dirty="0"/>
              <a:t>- </a:t>
            </a:r>
            <a:r>
              <a:rPr lang="ar-SA" sz="2400" dirty="0"/>
              <a:t>مراحل الحياة الانسانية والفترات </a:t>
            </a:r>
            <a:r>
              <a:rPr lang="ar-SA" sz="2400" dirty="0" err="1"/>
              <a:t>التقربيبة</a:t>
            </a:r>
            <a:r>
              <a:rPr lang="ar-SA" sz="2400" dirty="0"/>
              <a:t> التي تفصل بينها حسب </a:t>
            </a:r>
            <a:r>
              <a:rPr lang="ar-SA" sz="2400" dirty="0" err="1"/>
              <a:t>أريكسون:</a:t>
            </a:r>
            <a:endParaRPr lang="he-IL" dirty="0"/>
          </a:p>
        </p:txBody>
      </p:sp>
      <p:graphicFrame>
        <p:nvGraphicFramePr>
          <p:cNvPr id="4" name="מציין מיקום תוכן 3"/>
          <p:cNvGraphicFramePr>
            <a:graphicFrameLocks noGrp="1"/>
          </p:cNvGraphicFramePr>
          <p:nvPr>
            <p:ph idx="1"/>
          </p:nvPr>
        </p:nvGraphicFramePr>
        <p:xfrm>
          <a:off x="539552" y="1412776"/>
          <a:ext cx="7931226" cy="5184918"/>
        </p:xfrm>
        <a:graphic>
          <a:graphicData uri="http://schemas.openxmlformats.org/drawingml/2006/table">
            <a:tbl>
              <a:tblPr rtl="1" firstRow="1" bandRow="1">
                <a:tableStyleId>{5C22544A-7EE6-4342-B048-85BDC9FD1C3A}</a:tableStyleId>
              </a:tblPr>
              <a:tblGrid>
                <a:gridCol w="3965613">
                  <a:extLst>
                    <a:ext uri="{9D8B030D-6E8A-4147-A177-3AD203B41FA5}">
                      <a16:colId xmlns:a16="http://schemas.microsoft.com/office/drawing/2014/main" val="20000"/>
                    </a:ext>
                  </a:extLst>
                </a:gridCol>
                <a:gridCol w="3965613">
                  <a:extLst>
                    <a:ext uri="{9D8B030D-6E8A-4147-A177-3AD203B41FA5}">
                      <a16:colId xmlns:a16="http://schemas.microsoft.com/office/drawing/2014/main" val="20001"/>
                    </a:ext>
                  </a:extLst>
                </a:gridCol>
              </a:tblGrid>
              <a:tr h="544113">
                <a:tc>
                  <a:txBody>
                    <a:bodyPr/>
                    <a:lstStyle/>
                    <a:p>
                      <a:pPr rtl="1"/>
                      <a:r>
                        <a:rPr lang="ar-SA" dirty="0"/>
                        <a:t>المرحلة</a:t>
                      </a:r>
                      <a:endParaRPr lang="he-IL" dirty="0"/>
                    </a:p>
                  </a:txBody>
                  <a:tcPr/>
                </a:tc>
                <a:tc>
                  <a:txBody>
                    <a:bodyPr/>
                    <a:lstStyle/>
                    <a:p>
                      <a:pPr rtl="1"/>
                      <a:r>
                        <a:rPr lang="ar-SA" dirty="0"/>
                        <a:t>العمر التقريبي</a:t>
                      </a:r>
                      <a:endParaRPr lang="he-IL" dirty="0"/>
                    </a:p>
                  </a:txBody>
                  <a:tcPr/>
                </a:tc>
                <a:extLst>
                  <a:ext uri="{0D108BD9-81ED-4DB2-BD59-A6C34878D82A}">
                    <a16:rowId xmlns:a16="http://schemas.microsoft.com/office/drawing/2014/main" val="10000"/>
                  </a:ext>
                </a:extLst>
              </a:tr>
              <a:tr h="544113">
                <a:tc>
                  <a:txBody>
                    <a:bodyPr/>
                    <a:lstStyle/>
                    <a:p>
                      <a:pPr rtl="1"/>
                      <a:r>
                        <a:rPr lang="ar-SA" b="1" dirty="0"/>
                        <a:t>قبل الولادة</a:t>
                      </a:r>
                      <a:endParaRPr lang="he-IL" b="1" dirty="0"/>
                    </a:p>
                  </a:txBody>
                  <a:tcPr/>
                </a:tc>
                <a:tc>
                  <a:txBody>
                    <a:bodyPr/>
                    <a:lstStyle/>
                    <a:p>
                      <a:pPr rtl="1"/>
                      <a:r>
                        <a:rPr lang="ar-SA" b="1" dirty="0"/>
                        <a:t>بداية</a:t>
                      </a:r>
                      <a:r>
                        <a:rPr lang="ar-SA" b="1" baseline="0" dirty="0"/>
                        <a:t> الحمل وحتى الولادة</a:t>
                      </a:r>
                      <a:endParaRPr lang="he-IL" b="1" dirty="0"/>
                    </a:p>
                  </a:txBody>
                  <a:tcPr/>
                </a:tc>
                <a:extLst>
                  <a:ext uri="{0D108BD9-81ED-4DB2-BD59-A6C34878D82A}">
                    <a16:rowId xmlns:a16="http://schemas.microsoft.com/office/drawing/2014/main" val="10001"/>
                  </a:ext>
                </a:extLst>
              </a:tr>
              <a:tr h="544113">
                <a:tc>
                  <a:txBody>
                    <a:bodyPr/>
                    <a:lstStyle/>
                    <a:p>
                      <a:pPr rtl="1"/>
                      <a:r>
                        <a:rPr lang="ar-SA" b="1" dirty="0"/>
                        <a:t>الطفولة المبكرة</a:t>
                      </a:r>
                      <a:endParaRPr lang="he-IL" b="1" dirty="0"/>
                    </a:p>
                  </a:txBody>
                  <a:tcPr/>
                </a:tc>
                <a:tc>
                  <a:txBody>
                    <a:bodyPr/>
                    <a:lstStyle/>
                    <a:p>
                      <a:pPr rtl="1"/>
                      <a:r>
                        <a:rPr lang="ar-SA" b="1" dirty="0"/>
                        <a:t>الولادة</a:t>
                      </a:r>
                      <a:r>
                        <a:rPr lang="ar-SA" b="1" baseline="0" dirty="0"/>
                        <a:t> وحتى ثلاث سنوات</a:t>
                      </a:r>
                      <a:endParaRPr lang="he-IL" b="1" dirty="0"/>
                    </a:p>
                  </a:txBody>
                  <a:tcPr/>
                </a:tc>
                <a:extLst>
                  <a:ext uri="{0D108BD9-81ED-4DB2-BD59-A6C34878D82A}">
                    <a16:rowId xmlns:a16="http://schemas.microsoft.com/office/drawing/2014/main" val="10002"/>
                  </a:ext>
                </a:extLst>
              </a:tr>
              <a:tr h="544113">
                <a:tc>
                  <a:txBody>
                    <a:bodyPr/>
                    <a:lstStyle/>
                    <a:p>
                      <a:pPr rtl="1"/>
                      <a:r>
                        <a:rPr lang="ar-SA" b="1" dirty="0"/>
                        <a:t>ما قبل المدرسة</a:t>
                      </a:r>
                      <a:endParaRPr lang="he-IL" b="1" dirty="0"/>
                    </a:p>
                  </a:txBody>
                  <a:tcPr/>
                </a:tc>
                <a:tc>
                  <a:txBody>
                    <a:bodyPr/>
                    <a:lstStyle/>
                    <a:p>
                      <a:pPr rtl="1"/>
                      <a:r>
                        <a:rPr lang="ar-SA" b="1" dirty="0"/>
                        <a:t>3-5 سنوات</a:t>
                      </a:r>
                      <a:endParaRPr lang="he-IL" b="1" dirty="0"/>
                    </a:p>
                  </a:txBody>
                  <a:tcPr/>
                </a:tc>
                <a:extLst>
                  <a:ext uri="{0D108BD9-81ED-4DB2-BD59-A6C34878D82A}">
                    <a16:rowId xmlns:a16="http://schemas.microsoft.com/office/drawing/2014/main" val="10003"/>
                  </a:ext>
                </a:extLst>
              </a:tr>
              <a:tr h="544113">
                <a:tc>
                  <a:txBody>
                    <a:bodyPr/>
                    <a:lstStyle/>
                    <a:p>
                      <a:pPr rtl="1"/>
                      <a:r>
                        <a:rPr lang="ar-SA" b="1" dirty="0"/>
                        <a:t>الطفولة</a:t>
                      </a:r>
                      <a:r>
                        <a:rPr lang="ar-SA" b="1" baseline="0" dirty="0"/>
                        <a:t> الوسطى</a:t>
                      </a:r>
                      <a:endParaRPr lang="he-IL" b="1" dirty="0"/>
                    </a:p>
                  </a:txBody>
                  <a:tcPr/>
                </a:tc>
                <a:tc>
                  <a:txBody>
                    <a:bodyPr/>
                    <a:lstStyle/>
                    <a:p>
                      <a:pPr rtl="1"/>
                      <a:r>
                        <a:rPr lang="ar-SA" b="1" dirty="0"/>
                        <a:t>5-12 أو 13 </a:t>
                      </a:r>
                      <a:r>
                        <a:rPr lang="ar-SA" b="1" dirty="0" err="1"/>
                        <a:t>سنة</a:t>
                      </a:r>
                      <a:r>
                        <a:rPr lang="ar-SA" b="1" baseline="0" dirty="0" err="1"/>
                        <a:t> </a:t>
                      </a:r>
                      <a:r>
                        <a:rPr lang="ar-SA" b="1" baseline="0" dirty="0"/>
                        <a:t>(حتى بداية البلوغ</a:t>
                      </a:r>
                      <a:r>
                        <a:rPr lang="ar-SA" b="1" baseline="0" dirty="0" err="1"/>
                        <a:t>)</a:t>
                      </a:r>
                      <a:endParaRPr lang="he-IL" b="1" dirty="0"/>
                    </a:p>
                  </a:txBody>
                  <a:tcPr/>
                </a:tc>
                <a:extLst>
                  <a:ext uri="{0D108BD9-81ED-4DB2-BD59-A6C34878D82A}">
                    <a16:rowId xmlns:a16="http://schemas.microsoft.com/office/drawing/2014/main" val="10004"/>
                  </a:ext>
                </a:extLst>
              </a:tr>
              <a:tr h="544113">
                <a:tc>
                  <a:txBody>
                    <a:bodyPr/>
                    <a:lstStyle/>
                    <a:p>
                      <a:pPr rtl="1"/>
                      <a:r>
                        <a:rPr lang="ar-SA" b="1" dirty="0"/>
                        <a:t>المراهقة المبكرة</a:t>
                      </a:r>
                      <a:endParaRPr lang="he-IL" b="1" dirty="0"/>
                    </a:p>
                  </a:txBody>
                  <a:tcPr/>
                </a:tc>
                <a:tc>
                  <a:txBody>
                    <a:bodyPr/>
                    <a:lstStyle/>
                    <a:p>
                      <a:pPr rtl="1"/>
                      <a:r>
                        <a:rPr lang="ar-SA" b="1" dirty="0"/>
                        <a:t>12</a:t>
                      </a:r>
                      <a:r>
                        <a:rPr lang="ar-SA" b="1" baseline="0" dirty="0"/>
                        <a:t> أو 13-</a:t>
                      </a:r>
                      <a:r>
                        <a:rPr lang="ar-SA" b="1" baseline="0" dirty="0" err="1"/>
                        <a:t>17سنة</a:t>
                      </a:r>
                      <a:r>
                        <a:rPr lang="ar-SA" b="1" baseline="0" dirty="0"/>
                        <a:t> (حتى بداية البلوغ</a:t>
                      </a:r>
                      <a:r>
                        <a:rPr lang="ar-SA" b="1" baseline="0" dirty="0" err="1"/>
                        <a:t>)</a:t>
                      </a:r>
                      <a:endParaRPr lang="ar-SA" b="1" dirty="0"/>
                    </a:p>
                  </a:txBody>
                  <a:tcPr/>
                </a:tc>
                <a:extLst>
                  <a:ext uri="{0D108BD9-81ED-4DB2-BD59-A6C34878D82A}">
                    <a16:rowId xmlns:a16="http://schemas.microsoft.com/office/drawing/2014/main" val="10005"/>
                  </a:ext>
                </a:extLst>
              </a:tr>
              <a:tr h="544113">
                <a:tc>
                  <a:txBody>
                    <a:bodyPr/>
                    <a:lstStyle/>
                    <a:p>
                      <a:pPr rtl="1"/>
                      <a:r>
                        <a:rPr lang="ar-SA" b="1" dirty="0"/>
                        <a:t>المراهقة</a:t>
                      </a:r>
                      <a:r>
                        <a:rPr lang="ar-SA" b="1" baseline="0" dirty="0"/>
                        <a:t> المتأخرة</a:t>
                      </a:r>
                      <a:endParaRPr lang="he-IL" b="1" dirty="0"/>
                    </a:p>
                  </a:txBody>
                  <a:tcPr/>
                </a:tc>
                <a:tc>
                  <a:txBody>
                    <a:bodyPr/>
                    <a:lstStyle/>
                    <a:p>
                      <a:pPr rtl="1"/>
                      <a:r>
                        <a:rPr lang="ar-SA" b="1" dirty="0"/>
                        <a:t>17 أو</a:t>
                      </a:r>
                      <a:r>
                        <a:rPr lang="ar-SA" b="1" baseline="0" dirty="0"/>
                        <a:t> </a:t>
                      </a:r>
                      <a:r>
                        <a:rPr lang="ar-SA" b="1" baseline="0" dirty="0" err="1"/>
                        <a:t>18 </a:t>
                      </a:r>
                      <a:r>
                        <a:rPr lang="ar-SA" b="1" baseline="0" dirty="0"/>
                        <a:t>– 21 أو </a:t>
                      </a:r>
                      <a:r>
                        <a:rPr lang="ar-SA" b="1" baseline="0" dirty="0" err="1"/>
                        <a:t>22 </a:t>
                      </a:r>
                      <a:r>
                        <a:rPr lang="ar-SA" b="1" baseline="0" dirty="0"/>
                        <a:t>(نهاية المدرسة الثانوية وحتى اكتشاف الهوية والمنزلة الاجتماعية</a:t>
                      </a:r>
                      <a:r>
                        <a:rPr lang="ar-SA" b="1" baseline="0" dirty="0" err="1"/>
                        <a:t>)</a:t>
                      </a:r>
                      <a:endParaRPr lang="he-IL" b="1" dirty="0"/>
                    </a:p>
                  </a:txBody>
                  <a:tcPr/>
                </a:tc>
                <a:extLst>
                  <a:ext uri="{0D108BD9-81ED-4DB2-BD59-A6C34878D82A}">
                    <a16:rowId xmlns:a16="http://schemas.microsoft.com/office/drawing/2014/main" val="10006"/>
                  </a:ext>
                </a:extLst>
              </a:tr>
              <a:tr h="544113">
                <a:tc>
                  <a:txBody>
                    <a:bodyPr/>
                    <a:lstStyle/>
                    <a:p>
                      <a:pPr rtl="1"/>
                      <a:r>
                        <a:rPr lang="ar-SA" b="1" dirty="0"/>
                        <a:t>الرشد المبكر</a:t>
                      </a:r>
                      <a:endParaRPr lang="he-IL" b="1" dirty="0"/>
                    </a:p>
                  </a:txBody>
                  <a:tcPr/>
                </a:tc>
                <a:tc>
                  <a:txBody>
                    <a:bodyPr/>
                    <a:lstStyle/>
                    <a:p>
                      <a:pPr rtl="1"/>
                      <a:r>
                        <a:rPr lang="ar-SA" b="1" dirty="0"/>
                        <a:t>21 أو 22 </a:t>
                      </a:r>
                      <a:r>
                        <a:rPr lang="ar-SA" b="1" dirty="0" err="1"/>
                        <a:t>سنة </a:t>
                      </a:r>
                      <a:r>
                        <a:rPr lang="ar-SA" b="1" dirty="0"/>
                        <a:t>– 65 أو </a:t>
                      </a:r>
                      <a:r>
                        <a:rPr lang="ar-SA" b="1" dirty="0" err="1"/>
                        <a:t>66</a:t>
                      </a:r>
                      <a:r>
                        <a:rPr lang="ar-SA" b="1" baseline="0" dirty="0" err="1"/>
                        <a:t> </a:t>
                      </a:r>
                      <a:r>
                        <a:rPr lang="ar-SA" b="1" baseline="0" dirty="0"/>
                        <a:t>(وتشمل انتهاء فترة رعاية الأطفال والأبوة</a:t>
                      </a:r>
                      <a:r>
                        <a:rPr lang="ar-SA" b="1" baseline="0" dirty="0" err="1"/>
                        <a:t>)</a:t>
                      </a:r>
                      <a:endParaRPr lang="he-IL" b="1" dirty="0"/>
                    </a:p>
                  </a:txBody>
                  <a:tcPr/>
                </a:tc>
                <a:extLst>
                  <a:ext uri="{0D108BD9-81ED-4DB2-BD59-A6C34878D82A}">
                    <a16:rowId xmlns:a16="http://schemas.microsoft.com/office/drawing/2014/main" val="10007"/>
                  </a:ext>
                </a:extLst>
              </a:tr>
              <a:tr h="544113">
                <a:tc>
                  <a:txBody>
                    <a:bodyPr/>
                    <a:lstStyle/>
                    <a:p>
                      <a:pPr rtl="1"/>
                      <a:r>
                        <a:rPr lang="ar-SA" b="1" dirty="0"/>
                        <a:t>الرشد المتأخر</a:t>
                      </a:r>
                      <a:endParaRPr lang="he-IL" b="1" dirty="0"/>
                    </a:p>
                  </a:txBody>
                  <a:tcPr/>
                </a:tc>
                <a:tc>
                  <a:txBody>
                    <a:bodyPr/>
                    <a:lstStyle/>
                    <a:p>
                      <a:pPr rtl="1"/>
                      <a:r>
                        <a:rPr lang="ar-SA" b="1" dirty="0" err="1"/>
                        <a:t>65أو</a:t>
                      </a:r>
                      <a:r>
                        <a:rPr lang="ar-SA" b="1" baseline="0" dirty="0"/>
                        <a:t> </a:t>
                      </a:r>
                      <a:r>
                        <a:rPr lang="ar-SA" b="1" baseline="0" dirty="0" err="1"/>
                        <a:t>66 </a:t>
                      </a:r>
                      <a:r>
                        <a:rPr lang="ar-SA" b="1" baseline="0" dirty="0"/>
                        <a:t>– </a:t>
                      </a:r>
                      <a:r>
                        <a:rPr lang="ar-SA" b="1" baseline="0" dirty="0" err="1"/>
                        <a:t>الموت </a:t>
                      </a:r>
                      <a:r>
                        <a:rPr lang="ar-SA" b="1" baseline="0" dirty="0"/>
                        <a:t>(سنوات التقاعد وملاعبة الأحفاد</a:t>
                      </a:r>
                      <a:r>
                        <a:rPr lang="ar-SA" b="1" baseline="0" dirty="0" err="1"/>
                        <a:t>)</a:t>
                      </a:r>
                      <a:endParaRPr lang="he-IL" b="1"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نتيجة بحث الصور عن النمو والتطور"/>
          <p:cNvPicPr>
            <a:picLocks noChangeAspect="1" noChangeArrowheads="1"/>
          </p:cNvPicPr>
          <p:nvPr/>
        </p:nvPicPr>
        <p:blipFill>
          <a:blip r:embed="rId3" cstate="print"/>
          <a:srcRect/>
          <a:stretch>
            <a:fillRect/>
          </a:stretch>
        </p:blipFill>
        <p:spPr bwMode="auto">
          <a:xfrm>
            <a:off x="114422" y="1052736"/>
            <a:ext cx="8727601" cy="549241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ar-SA" sz="4000" dirty="0"/>
              <a:t>نمو الطفل: العلم والأهداف</a:t>
            </a:r>
            <a:endParaRPr lang="he-IL" sz="4000" dirty="0"/>
          </a:p>
        </p:txBody>
      </p:sp>
      <p:sp>
        <p:nvSpPr>
          <p:cNvPr id="3" name="מציין מיקום תוכן 2"/>
          <p:cNvSpPr>
            <a:spLocks noGrp="1"/>
          </p:cNvSpPr>
          <p:nvPr>
            <p:ph idx="1"/>
          </p:nvPr>
        </p:nvSpPr>
        <p:spPr/>
        <p:txBody>
          <a:bodyPr>
            <a:normAutofit/>
          </a:bodyPr>
          <a:lstStyle/>
          <a:p>
            <a:pPr>
              <a:lnSpc>
                <a:spcPct val="150000"/>
              </a:lnSpc>
            </a:pPr>
            <a:r>
              <a:rPr lang="ar-SA" sz="2400" u="sng" dirty="0"/>
              <a:t>أهداف مجال نمو الطفل </a:t>
            </a:r>
            <a:r>
              <a:rPr lang="ar-SA" sz="2400" u="sng" dirty="0" err="1"/>
              <a:t>هي:</a:t>
            </a:r>
            <a:endParaRPr lang="ar-SA" sz="2400" u="sng" dirty="0"/>
          </a:p>
          <a:p>
            <a:pPr>
              <a:lnSpc>
                <a:spcPct val="150000"/>
              </a:lnSpc>
            </a:pPr>
            <a:r>
              <a:rPr lang="ar-SA" sz="2400" dirty="0"/>
              <a:t>وصف وتفسير السلوك.</a:t>
            </a:r>
          </a:p>
          <a:p>
            <a:pPr>
              <a:lnSpc>
                <a:spcPct val="150000"/>
              </a:lnSpc>
            </a:pPr>
            <a:r>
              <a:rPr lang="ar-SA" sz="2400" dirty="0"/>
              <a:t>التنبؤ </a:t>
            </a:r>
            <a:r>
              <a:rPr lang="ar-SA" sz="2400" dirty="0" err="1"/>
              <a:t>به</a:t>
            </a:r>
            <a:r>
              <a:rPr lang="ar-SA" sz="2400" dirty="0"/>
              <a:t> وتعديله.</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نتيجة بحث الصور عن عوامل بيئية"/>
          <p:cNvPicPr>
            <a:picLocks noChangeAspect="1" noChangeArrowheads="1"/>
          </p:cNvPicPr>
          <p:nvPr/>
        </p:nvPicPr>
        <p:blipFill>
          <a:blip r:embed="rId3" cstate="print"/>
          <a:srcRect/>
          <a:stretch>
            <a:fillRect/>
          </a:stretch>
        </p:blipFill>
        <p:spPr bwMode="auto">
          <a:xfrm rot="20891765">
            <a:off x="184240" y="305497"/>
            <a:ext cx="3207301" cy="2132856"/>
          </a:xfrm>
          <a:prstGeom prst="rect">
            <a:avLst/>
          </a:prstGeom>
          <a:noFill/>
        </p:spPr>
      </p:pic>
      <p:sp>
        <p:nvSpPr>
          <p:cNvPr id="2" name="כותרת 1"/>
          <p:cNvSpPr>
            <a:spLocks noGrp="1"/>
          </p:cNvSpPr>
          <p:nvPr>
            <p:ph type="title"/>
          </p:nvPr>
        </p:nvSpPr>
        <p:spPr/>
        <p:txBody>
          <a:bodyPr/>
          <a:lstStyle/>
          <a:p>
            <a:r>
              <a:rPr lang="ar-SA" dirty="0"/>
              <a:t>عوامل النمو</a:t>
            </a:r>
            <a:endParaRPr lang="he-IL" dirty="0"/>
          </a:p>
        </p:txBody>
      </p:sp>
      <p:sp>
        <p:nvSpPr>
          <p:cNvPr id="3" name="מציין מיקום תוכן 2"/>
          <p:cNvSpPr>
            <a:spLocks noGrp="1"/>
          </p:cNvSpPr>
          <p:nvPr>
            <p:ph idx="1"/>
          </p:nvPr>
        </p:nvSpPr>
        <p:spPr>
          <a:xfrm>
            <a:off x="467544" y="1484784"/>
            <a:ext cx="8229600" cy="4525963"/>
          </a:xfrm>
        </p:spPr>
        <p:txBody>
          <a:bodyPr>
            <a:normAutofit fontScale="85000" lnSpcReduction="20000"/>
          </a:bodyPr>
          <a:lstStyle/>
          <a:p>
            <a:pPr>
              <a:lnSpc>
                <a:spcPct val="160000"/>
              </a:lnSpc>
              <a:buNone/>
            </a:pPr>
            <a:r>
              <a:rPr lang="ar-SA" dirty="0"/>
              <a:t>  </a:t>
            </a:r>
            <a:r>
              <a:rPr lang="ar-SA" u="sng" dirty="0"/>
              <a:t>عوامل </a:t>
            </a:r>
            <a:r>
              <a:rPr lang="ar-SA" u="sng" dirty="0" err="1"/>
              <a:t>البيئة:</a:t>
            </a:r>
            <a:endParaRPr lang="ar-SA" u="sng" dirty="0"/>
          </a:p>
          <a:p>
            <a:pPr>
              <a:lnSpc>
                <a:spcPct val="160000"/>
              </a:lnSpc>
            </a:pPr>
            <a:r>
              <a:rPr lang="ar-SA" dirty="0"/>
              <a:t>مجموعة العوامل التي يمكن أن يتحكم </a:t>
            </a:r>
            <a:r>
              <a:rPr lang="ar-SA" dirty="0" err="1"/>
              <a:t>بها</a:t>
            </a:r>
            <a:r>
              <a:rPr lang="ar-SA" dirty="0"/>
              <a:t> المتعلمون.</a:t>
            </a:r>
          </a:p>
          <a:p>
            <a:pPr>
              <a:lnSpc>
                <a:spcPct val="160000"/>
              </a:lnSpc>
            </a:pPr>
            <a:r>
              <a:rPr lang="ar-SA" dirty="0"/>
              <a:t>تتضمن هذه البيئة عوامل مثل البيئة الطبيعية التي يعيش </a:t>
            </a:r>
            <a:r>
              <a:rPr lang="ar-SA" dirty="0" err="1"/>
              <a:t>بها</a:t>
            </a:r>
            <a:r>
              <a:rPr lang="ar-SA" dirty="0"/>
              <a:t> الطفل على نطاقها.</a:t>
            </a:r>
          </a:p>
          <a:p>
            <a:pPr>
              <a:lnSpc>
                <a:spcPct val="160000"/>
              </a:lnSpc>
            </a:pPr>
            <a:r>
              <a:rPr lang="ar-SA" dirty="0"/>
              <a:t>اختلاف </a:t>
            </a:r>
            <a:r>
              <a:rPr lang="ar-SA" dirty="0" err="1"/>
              <a:t>البيئات </a:t>
            </a:r>
            <a:r>
              <a:rPr lang="ar-SA" dirty="0"/>
              <a:t>(كالبيئة الصحراوية والبيئة القطبية) يؤدي الى اختلافات وفروق واضحة في النمو الجسمي والعقلي والاجتماعي.</a:t>
            </a:r>
          </a:p>
          <a:p>
            <a:pPr>
              <a:lnSpc>
                <a:spcPct val="160000"/>
              </a:lnSpc>
            </a:pPr>
            <a:r>
              <a:rPr lang="ar-SA" dirty="0"/>
              <a:t>انفعالات اهل الصحراء تختلف عن انفعالات اهل المناطق الباردة.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23528" y="1196752"/>
            <a:ext cx="8229600" cy="4525963"/>
          </a:xfrm>
        </p:spPr>
        <p:txBody>
          <a:bodyPr/>
          <a:lstStyle/>
          <a:p>
            <a:pPr>
              <a:lnSpc>
                <a:spcPct val="150000"/>
              </a:lnSpc>
            </a:pPr>
            <a:r>
              <a:rPr lang="ar-SA" u="sng" dirty="0"/>
              <a:t>عوامل </a:t>
            </a:r>
            <a:r>
              <a:rPr lang="ar-SA" u="sng" dirty="0" err="1"/>
              <a:t>وراثية:</a:t>
            </a:r>
            <a:endParaRPr lang="ar-SA" u="sng" dirty="0"/>
          </a:p>
          <a:p>
            <a:pPr>
              <a:lnSpc>
                <a:spcPct val="150000"/>
              </a:lnSpc>
            </a:pPr>
            <a:r>
              <a:rPr lang="ar-SA" dirty="0"/>
              <a:t>ليست تحت امكانية تحكم المتعلمين أو </a:t>
            </a:r>
            <a:r>
              <a:rPr lang="ar-SA" dirty="0" err="1"/>
              <a:t>غيرهم.</a:t>
            </a:r>
            <a:r>
              <a:rPr lang="ar-SA" dirty="0"/>
              <a:t> </a:t>
            </a:r>
            <a:endParaRPr lang="he-IL" dirty="0"/>
          </a:p>
        </p:txBody>
      </p:sp>
      <p:pic>
        <p:nvPicPr>
          <p:cNvPr id="4" name="Picture 2" descr="نتيجة بحث الصور عن ‪DNA‬‏"/>
          <p:cNvPicPr>
            <a:picLocks noChangeAspect="1" noChangeArrowheads="1"/>
          </p:cNvPicPr>
          <p:nvPr/>
        </p:nvPicPr>
        <p:blipFill>
          <a:blip r:embed="rId3" cstate="print"/>
          <a:srcRect/>
          <a:stretch>
            <a:fillRect/>
          </a:stretch>
        </p:blipFill>
        <p:spPr bwMode="auto">
          <a:xfrm rot="20388232">
            <a:off x="699786" y="3695725"/>
            <a:ext cx="4139952" cy="2328724"/>
          </a:xfrm>
          <a:prstGeom prst="rect">
            <a:avLst/>
          </a:prstGeom>
          <a:noFill/>
        </p:spPr>
      </p:pic>
      <p:pic>
        <p:nvPicPr>
          <p:cNvPr id="25602" name="Picture 2" descr="نتيجة بحث الصور عن ‪DNA‬‏"/>
          <p:cNvPicPr>
            <a:picLocks noChangeAspect="1" noChangeArrowheads="1"/>
          </p:cNvPicPr>
          <p:nvPr/>
        </p:nvPicPr>
        <p:blipFill>
          <a:blip r:embed="rId4" cstate="print"/>
          <a:srcRect/>
          <a:stretch>
            <a:fillRect/>
          </a:stretch>
        </p:blipFill>
        <p:spPr bwMode="auto">
          <a:xfrm rot="16849658">
            <a:off x="1469503" y="76164"/>
            <a:ext cx="1543050" cy="21431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نتيجة بحث الصور عن قبل الولادة رسوم متحركة"/>
          <p:cNvPicPr>
            <a:picLocks noChangeAspect="1" noChangeArrowheads="1"/>
          </p:cNvPicPr>
          <p:nvPr/>
        </p:nvPicPr>
        <p:blipFill>
          <a:blip r:embed="rId3" cstate="print"/>
          <a:srcRect/>
          <a:stretch>
            <a:fillRect/>
          </a:stretch>
        </p:blipFill>
        <p:spPr bwMode="auto">
          <a:xfrm rot="20754439">
            <a:off x="192485" y="1835596"/>
            <a:ext cx="2524037" cy="1893028"/>
          </a:xfrm>
          <a:prstGeom prst="rect">
            <a:avLst/>
          </a:prstGeom>
          <a:noFill/>
        </p:spPr>
      </p:pic>
      <p:sp>
        <p:nvSpPr>
          <p:cNvPr id="2" name="כותרת 1"/>
          <p:cNvSpPr>
            <a:spLocks noGrp="1"/>
          </p:cNvSpPr>
          <p:nvPr>
            <p:ph type="title"/>
          </p:nvPr>
        </p:nvSpPr>
        <p:spPr/>
        <p:txBody>
          <a:bodyPr>
            <a:normAutofit/>
          </a:bodyPr>
          <a:lstStyle/>
          <a:p>
            <a:r>
              <a:rPr lang="ar-SA" sz="3200" dirty="0"/>
              <a:t>العوامل التي تؤثر على تطور الطفل</a:t>
            </a:r>
            <a:endParaRPr lang="he-IL" sz="3200" dirty="0"/>
          </a:p>
        </p:txBody>
      </p:sp>
      <p:sp>
        <p:nvSpPr>
          <p:cNvPr id="3" name="מציין מיקום תוכן 2"/>
          <p:cNvSpPr>
            <a:spLocks noGrp="1"/>
          </p:cNvSpPr>
          <p:nvPr>
            <p:ph idx="1"/>
          </p:nvPr>
        </p:nvSpPr>
        <p:spPr>
          <a:xfrm>
            <a:off x="467544" y="1412776"/>
            <a:ext cx="8229600" cy="5040560"/>
          </a:xfrm>
        </p:spPr>
        <p:txBody>
          <a:bodyPr>
            <a:normAutofit fontScale="25000" lnSpcReduction="20000"/>
          </a:bodyPr>
          <a:lstStyle/>
          <a:p>
            <a:r>
              <a:rPr lang="ar-SA" sz="9600" u="sng" dirty="0"/>
              <a:t>عوامل </a:t>
            </a:r>
            <a:r>
              <a:rPr lang="ar-SA" sz="9600" u="sng" dirty="0" err="1"/>
              <a:t>بيئية:</a:t>
            </a:r>
            <a:endParaRPr lang="ar-SA" sz="9600" u="sng" dirty="0"/>
          </a:p>
          <a:p>
            <a:r>
              <a:rPr lang="ar-SA" sz="9600" u="sng" dirty="0"/>
              <a:t>ما قبل </a:t>
            </a:r>
            <a:r>
              <a:rPr lang="ar-SA" sz="9600" u="sng" dirty="0" err="1"/>
              <a:t>الولادة:</a:t>
            </a:r>
            <a:endParaRPr lang="ar-SA" sz="9600" u="sng" dirty="0"/>
          </a:p>
          <a:p>
            <a:pPr>
              <a:buNone/>
            </a:pPr>
            <a:endParaRPr lang="ar-SA" sz="9600" u="sng" dirty="0"/>
          </a:p>
          <a:p>
            <a:r>
              <a:rPr lang="ar-SA" sz="9600" dirty="0"/>
              <a:t>نوع الغذاء الذي تتناوله الأم الحامل أثناء فترة الحمل.</a:t>
            </a:r>
          </a:p>
          <a:p>
            <a:pPr>
              <a:buNone/>
            </a:pPr>
            <a:endParaRPr lang="ar-SA" sz="9600" dirty="0"/>
          </a:p>
          <a:p>
            <a:r>
              <a:rPr lang="ar-SA" sz="9600" dirty="0"/>
              <a:t>عمر الأم.</a:t>
            </a:r>
          </a:p>
          <a:p>
            <a:pPr>
              <a:buNone/>
            </a:pPr>
            <a:endParaRPr lang="ar-SA" sz="9600" dirty="0"/>
          </a:p>
          <a:p>
            <a:r>
              <a:rPr lang="ar-SA" sz="9600" dirty="0"/>
              <a:t>ما قد تتناوله الأم الحامل من </a:t>
            </a:r>
            <a:r>
              <a:rPr lang="ar-SA" sz="9600" dirty="0" err="1"/>
              <a:t>عاقير</a:t>
            </a:r>
            <a:r>
              <a:rPr lang="ar-SA" sz="9600" dirty="0"/>
              <a:t> وأدوية ومسكنات للألم.</a:t>
            </a:r>
          </a:p>
          <a:p>
            <a:pPr>
              <a:buNone/>
            </a:pPr>
            <a:endParaRPr lang="ar-SA" sz="9600" dirty="0"/>
          </a:p>
          <a:p>
            <a:r>
              <a:rPr lang="ar-SA" sz="9600" dirty="0"/>
              <a:t>تعرض الأم الحامل الى الاشعاعات.</a:t>
            </a:r>
          </a:p>
          <a:p>
            <a:pPr>
              <a:buNone/>
            </a:pPr>
            <a:endParaRPr lang="ar-SA" sz="9600" dirty="0"/>
          </a:p>
          <a:p>
            <a:r>
              <a:rPr lang="ar-SA" sz="9600" dirty="0"/>
              <a:t>الصدمات الجسدية أو النفسية التي تتعرض لها الأم الحامل.</a:t>
            </a:r>
          </a:p>
          <a:p>
            <a:pPr>
              <a:buNone/>
            </a:pPr>
            <a:endParaRPr lang="ar-SA" sz="9600" dirty="0"/>
          </a:p>
          <a:p>
            <a:r>
              <a:rPr lang="ar-SA" sz="9600" dirty="0"/>
              <a:t>الأمراض المختلفة التي قد تصاب </a:t>
            </a:r>
            <a:r>
              <a:rPr lang="ar-SA" sz="9600" dirty="0" err="1"/>
              <a:t>بها</a:t>
            </a:r>
            <a:r>
              <a:rPr lang="ar-SA" sz="9600" dirty="0"/>
              <a:t> الأم أثناء فترة الحمل.</a:t>
            </a:r>
          </a:p>
          <a:p>
            <a:endParaRPr lang="ar-SA" dirty="0"/>
          </a:p>
          <a:p>
            <a:endParaRPr lang="he-I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67544" y="836712"/>
            <a:ext cx="8229600" cy="4525963"/>
          </a:xfrm>
        </p:spPr>
        <p:txBody>
          <a:bodyPr>
            <a:normAutofit fontScale="77500" lnSpcReduction="20000"/>
          </a:bodyPr>
          <a:lstStyle/>
          <a:p>
            <a:r>
              <a:rPr lang="ar-SA" u="sng" dirty="0"/>
              <a:t>ما بعد </a:t>
            </a:r>
            <a:r>
              <a:rPr lang="ar-SA" u="sng" dirty="0" err="1"/>
              <a:t>الولادة:</a:t>
            </a:r>
            <a:endParaRPr lang="ar-SA" u="sng" dirty="0"/>
          </a:p>
          <a:p>
            <a:pPr>
              <a:buNone/>
            </a:pPr>
            <a:endParaRPr lang="ar-SA" u="sng" dirty="0"/>
          </a:p>
          <a:p>
            <a:r>
              <a:rPr lang="ar-SA" dirty="0"/>
              <a:t>ترتيب الطفل في الأسرة.</a:t>
            </a:r>
          </a:p>
          <a:p>
            <a:pPr>
              <a:buNone/>
            </a:pPr>
            <a:endParaRPr lang="ar-SA" dirty="0"/>
          </a:p>
          <a:p>
            <a:r>
              <a:rPr lang="ar-SA" dirty="0"/>
              <a:t>المستوى الاقتصادي للأسرة التي يعيش فيها الطفل.</a:t>
            </a:r>
          </a:p>
          <a:p>
            <a:pPr>
              <a:buNone/>
            </a:pPr>
            <a:endParaRPr lang="ar-SA" dirty="0"/>
          </a:p>
          <a:p>
            <a:r>
              <a:rPr lang="ar-SA" dirty="0"/>
              <a:t>الخبرات المبكرة التي يمر </a:t>
            </a:r>
            <a:r>
              <a:rPr lang="ar-SA" dirty="0" err="1"/>
              <a:t>بها</a:t>
            </a:r>
            <a:r>
              <a:rPr lang="ar-SA" dirty="0"/>
              <a:t> الطفل.</a:t>
            </a:r>
          </a:p>
          <a:p>
            <a:pPr>
              <a:buNone/>
            </a:pPr>
            <a:endParaRPr lang="ar-SA" dirty="0"/>
          </a:p>
          <a:p>
            <a:r>
              <a:rPr lang="ar-SA" dirty="0"/>
              <a:t>طريقة التنشئة الاجتماعية التي يتبعها الوالدان في تربية أطفالهما.</a:t>
            </a:r>
          </a:p>
          <a:p>
            <a:pPr>
              <a:buNone/>
            </a:pPr>
            <a:endParaRPr lang="ar-SA" dirty="0"/>
          </a:p>
          <a:p>
            <a:r>
              <a:rPr lang="ar-SA" dirty="0"/>
              <a:t>الثقافة العامة والثقافة الخاصة التي يعيش في اطارها الأطفال.</a:t>
            </a:r>
          </a:p>
          <a:p>
            <a:endParaRPr lang="he-IL" dirty="0"/>
          </a:p>
        </p:txBody>
      </p:sp>
      <p:pic>
        <p:nvPicPr>
          <p:cNvPr id="37890" name="Picture 2" descr="نتيجة بحث الصور عن النمو والتطور"/>
          <p:cNvPicPr>
            <a:picLocks noChangeAspect="1" noChangeArrowheads="1"/>
          </p:cNvPicPr>
          <p:nvPr/>
        </p:nvPicPr>
        <p:blipFill>
          <a:blip r:embed="rId3" cstate="print"/>
          <a:srcRect/>
          <a:stretch>
            <a:fillRect/>
          </a:stretch>
        </p:blipFill>
        <p:spPr bwMode="auto">
          <a:xfrm>
            <a:off x="323528" y="260648"/>
            <a:ext cx="3225557" cy="193533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جيني </a:t>
            </a:r>
            <a:endParaRPr lang="he-IL" dirty="0"/>
          </a:p>
        </p:txBody>
      </p:sp>
      <p:sp>
        <p:nvSpPr>
          <p:cNvPr id="3" name="מציין מיקום תוכן 2"/>
          <p:cNvSpPr>
            <a:spLocks noGrp="1"/>
          </p:cNvSpPr>
          <p:nvPr>
            <p:ph idx="1"/>
          </p:nvPr>
        </p:nvSpPr>
        <p:spPr/>
        <p:txBody>
          <a:bodyPr>
            <a:normAutofit/>
          </a:bodyPr>
          <a:lstStyle/>
          <a:p>
            <a:r>
              <a:rPr lang="ar-SA" sz="2600" dirty="0"/>
              <a:t> </a:t>
            </a:r>
            <a:r>
              <a:rPr lang="ar-SA" sz="2400" dirty="0"/>
              <a:t>ولدت جيني في عام ١٩٥٧، في كاليفورنيا، </a:t>
            </a:r>
            <a:r>
              <a:rPr lang="ar-SA" sz="2400" dirty="0" err="1"/>
              <a:t>امريكا.</a:t>
            </a:r>
            <a:r>
              <a:rPr lang="ar-SA" sz="2400" dirty="0"/>
              <a:t> في عمرها السنة </a:t>
            </a:r>
            <a:r>
              <a:rPr lang="ar-SA" sz="2400" dirty="0" err="1"/>
              <a:t>و٨</a:t>
            </a:r>
            <a:r>
              <a:rPr lang="ar-SA" sz="2400" dirty="0"/>
              <a:t> اشهر قرر والدها وضعها في تلك الغرفة لأنه </a:t>
            </a:r>
            <a:r>
              <a:rPr lang="ar-SA" sz="2400" dirty="0" err="1"/>
              <a:t>يظنها </a:t>
            </a:r>
            <a:r>
              <a:rPr lang="ar-SA" sz="2400" dirty="0"/>
              <a:t>“متخلفة </a:t>
            </a:r>
            <a:r>
              <a:rPr lang="ar-SA" sz="2400" dirty="0" err="1"/>
              <a:t>عقلياً”</a:t>
            </a:r>
            <a:endParaRPr lang="ar-SA" sz="2400" dirty="0"/>
          </a:p>
          <a:p>
            <a:pPr>
              <a:buNone/>
            </a:pPr>
            <a:endParaRPr lang="ar-SA" sz="2400" dirty="0"/>
          </a:p>
          <a:p>
            <a:r>
              <a:rPr lang="ar-SA" sz="2400" dirty="0"/>
              <a:t>عاشت جيني في تلك الغرفة لوحدها لمدة </a:t>
            </a:r>
            <a:r>
              <a:rPr lang="ar-SA" sz="2400" dirty="0" err="1"/>
              <a:t>١١سنة</a:t>
            </a:r>
            <a:r>
              <a:rPr lang="ar-SA" sz="2400" dirty="0"/>
              <a:t>، مع لوح شرائط صنعه </a:t>
            </a:r>
            <a:r>
              <a:rPr lang="ar-SA" sz="2400" dirty="0" err="1"/>
              <a:t>وللدها</a:t>
            </a:r>
            <a:r>
              <a:rPr lang="ar-SA" sz="2400" dirty="0"/>
              <a:t> بنفسها ليربطها وليضربها </a:t>
            </a:r>
            <a:r>
              <a:rPr lang="ar-SA" sz="2400" dirty="0" err="1"/>
              <a:t>به</a:t>
            </a:r>
            <a:r>
              <a:rPr lang="ar-SA" sz="2400" dirty="0"/>
              <a:t> كلما اصدرت </a:t>
            </a:r>
            <a:r>
              <a:rPr lang="ar-SA" sz="2400" dirty="0" err="1"/>
              <a:t>اصواتاً.</a:t>
            </a:r>
            <a:endParaRPr lang="ar-SA" sz="2400" dirty="0"/>
          </a:p>
          <a:p>
            <a:pPr>
              <a:buNone/>
            </a:pPr>
            <a:endParaRPr lang="ar-SA" sz="2400" dirty="0"/>
          </a:p>
          <a:p>
            <a:r>
              <a:rPr lang="ar-SA" sz="2400" dirty="0"/>
              <a:t>لم يكتشف احد العناء الذي كانت تتحمله </a:t>
            </a:r>
            <a:r>
              <a:rPr lang="ar-SA" sz="2400" dirty="0" err="1"/>
              <a:t>الا</a:t>
            </a:r>
            <a:r>
              <a:rPr lang="ar-SA" sz="2400" dirty="0"/>
              <a:t> بعد اكمالها عامها الثالث عشر، وتحديداً بتاريخ ٤ نوفمبر </a:t>
            </a:r>
            <a:r>
              <a:rPr lang="ar-SA" sz="2000" dirty="0"/>
              <a:t>١٩٧٠</a:t>
            </a:r>
            <a:r>
              <a:rPr lang="ar-SA" sz="2800" dirty="0"/>
              <a:t> </a:t>
            </a:r>
          </a:p>
          <a:p>
            <a:pPr>
              <a:buNone/>
            </a:pPr>
            <a:endParaRPr lang="he-I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lnSpcReduction="10000"/>
          </a:bodyPr>
          <a:lstStyle/>
          <a:p>
            <a:r>
              <a:rPr lang="ar-SA" sz="2400" dirty="0"/>
              <a:t>تجيد الانجليزية ولا تمشي، بل </a:t>
            </a:r>
            <a:r>
              <a:rPr lang="ar-SA" sz="2400" dirty="0" err="1"/>
              <a:t>تحبو</a:t>
            </a:r>
            <a:r>
              <a:rPr lang="ar-SA" sz="2400" dirty="0"/>
              <a:t> </a:t>
            </a:r>
            <a:r>
              <a:rPr lang="ar-SA" sz="2400" dirty="0" err="1"/>
              <a:t>كالحيوانان</a:t>
            </a:r>
            <a:r>
              <a:rPr lang="ar-SA" sz="2400" dirty="0"/>
              <a:t> وتتكلم لغتها </a:t>
            </a:r>
            <a:r>
              <a:rPr lang="ar-SA" sz="2400" dirty="0" err="1"/>
              <a:t>الخاصة.</a:t>
            </a:r>
            <a:r>
              <a:rPr lang="ar-SA" sz="2400" dirty="0"/>
              <a:t> اول ما رأوها ظنوا بأن عمرها في السادسة </a:t>
            </a:r>
            <a:r>
              <a:rPr lang="ar-SA" sz="2400" dirty="0" err="1"/>
              <a:t>وانها</a:t>
            </a:r>
            <a:r>
              <a:rPr lang="ar-SA" sz="2400" dirty="0"/>
              <a:t> تعاني من التوحد لكن بعد معرفتهم بعمرها </a:t>
            </a:r>
            <a:r>
              <a:rPr lang="ar-SA" sz="2400" dirty="0" err="1"/>
              <a:t>الحقيقي</a:t>
            </a:r>
            <a:r>
              <a:rPr lang="ar-SA" sz="2400" dirty="0"/>
              <a:t>، اتصلوا على الشرطة فوراً ببلاغ عن تعنيف شرس بحق طفلة ضعيفة</a:t>
            </a:r>
          </a:p>
          <a:p>
            <a:pPr>
              <a:buNone/>
            </a:pPr>
            <a:endParaRPr lang="ar-SA" sz="2400" dirty="0"/>
          </a:p>
          <a:p>
            <a:r>
              <a:rPr lang="ar-SA" sz="2400" dirty="0"/>
              <a:t>حولت الى مستشفى الاطفال لتلقي العلاج النفسي والجسدي والعقلي والاجتماعي تقريباً من كل النواحي فهي افتقرت لكل شي.</a:t>
            </a:r>
          </a:p>
          <a:p>
            <a:endParaRPr lang="ar-SA" sz="2400" dirty="0"/>
          </a:p>
          <a:p>
            <a:r>
              <a:rPr lang="ar-SA" sz="2400" dirty="0"/>
              <a:t>جيني تعافت بشكل جيد فقد استطاعت القراءة وتعلم لغة الاشارة</a:t>
            </a:r>
          </a:p>
          <a:p>
            <a:pPr>
              <a:buNone/>
            </a:pPr>
            <a:endParaRPr lang="ar-SA" sz="2400" dirty="0"/>
          </a:p>
          <a:p>
            <a:pPr>
              <a:buNone/>
            </a:pPr>
            <a:r>
              <a:rPr lang="en-US" sz="2400" dirty="0">
                <a:hlinkClick r:id="rId3"/>
              </a:rPr>
              <a:t>https://www.youtube.com/watch?v=6H2POnmvbPo</a:t>
            </a:r>
            <a:endParaRPr lang="ar-SA" sz="2400" dirty="0"/>
          </a:p>
          <a:p>
            <a:pPr>
              <a:buNone/>
            </a:pPr>
            <a:endParaRPr lang="he-IL"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dirty="0"/>
              <a:t>النمو</a:t>
            </a:r>
            <a:endParaRPr lang="he-IL" dirty="0"/>
          </a:p>
        </p:txBody>
      </p:sp>
      <p:sp>
        <p:nvSpPr>
          <p:cNvPr id="3" name="מציין מיקום תוכן 2"/>
          <p:cNvSpPr>
            <a:spLocks noGrp="1"/>
          </p:cNvSpPr>
          <p:nvPr>
            <p:ph idx="1"/>
          </p:nvPr>
        </p:nvSpPr>
        <p:spPr/>
        <p:txBody>
          <a:bodyPr>
            <a:normAutofit/>
          </a:bodyPr>
          <a:lstStyle/>
          <a:p>
            <a:pPr>
              <a:lnSpc>
                <a:spcPct val="150000"/>
              </a:lnSpc>
            </a:pPr>
            <a:r>
              <a:rPr lang="ar-SA" sz="2400" dirty="0"/>
              <a:t>النمو في علم النفس هي الزيادة والتغير التي تحدث لدى الفرد مع مرور الوقت منذ الحمل وحتى الممات.</a:t>
            </a:r>
          </a:p>
          <a:p>
            <a:pPr>
              <a:lnSpc>
                <a:spcPct val="150000"/>
              </a:lnSpc>
            </a:pPr>
            <a:endParaRPr lang="ar-SA" sz="2400" dirty="0"/>
          </a:p>
          <a:p>
            <a:pPr>
              <a:lnSpc>
                <a:spcPct val="150000"/>
              </a:lnSpc>
            </a:pPr>
            <a:r>
              <a:rPr lang="ar-SA" sz="2400" dirty="0"/>
              <a:t>تكامل العمليات البيولوجية والوظائف النفسية وتطورها خلال سنوات العمر ويصبح الفرد أكثر قدرة على السيطرة على البيئة والتكيف معها.</a:t>
            </a:r>
          </a:p>
          <a:p>
            <a:pPr>
              <a:lnSpc>
                <a:spcPct val="150000"/>
              </a:lnSpc>
              <a:buNone/>
            </a:pPr>
            <a:endParaRPr lang="ar-SA" sz="2400" dirty="0"/>
          </a:p>
          <a:p>
            <a:pPr>
              <a:lnSpc>
                <a:spcPct val="150000"/>
              </a:lnSpc>
            </a:pPr>
            <a:r>
              <a:rPr lang="ar-SA" sz="2400" dirty="0"/>
              <a:t>هناك نوعان من التغيرات: التغير الكمي والتغير النوعي.</a:t>
            </a:r>
            <a:endParaRPr lang="he-IL"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نتيجة بحث الصور عن الوراثة"/>
          <p:cNvPicPr>
            <a:picLocks noChangeAspect="1" noChangeArrowheads="1"/>
          </p:cNvPicPr>
          <p:nvPr/>
        </p:nvPicPr>
        <p:blipFill>
          <a:blip r:embed="rId3" cstate="print"/>
          <a:srcRect/>
          <a:stretch>
            <a:fillRect/>
          </a:stretch>
        </p:blipFill>
        <p:spPr bwMode="auto">
          <a:xfrm rot="20659669">
            <a:off x="468696" y="37061"/>
            <a:ext cx="2342173" cy="1930258"/>
          </a:xfrm>
          <a:prstGeom prst="rect">
            <a:avLst/>
          </a:prstGeom>
          <a:noFill/>
        </p:spPr>
      </p:pic>
      <p:sp>
        <p:nvSpPr>
          <p:cNvPr id="4" name="מלבן מעוגל 3"/>
          <p:cNvSpPr/>
          <p:nvPr/>
        </p:nvSpPr>
        <p:spPr>
          <a:xfrm>
            <a:off x="3635896" y="476672"/>
            <a:ext cx="2498576" cy="1080120"/>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a:t>ما الذي ينتقل الوراثة</a:t>
            </a:r>
            <a:r>
              <a:rPr lang="ar-SA" sz="2400" dirty="0"/>
              <a:t>؟</a:t>
            </a:r>
            <a:endParaRPr lang="he-IL" sz="2400" dirty="0"/>
          </a:p>
        </p:txBody>
      </p:sp>
      <p:cxnSp>
        <p:nvCxnSpPr>
          <p:cNvPr id="7" name="מחבר חץ ישר 6"/>
          <p:cNvCxnSpPr/>
          <p:nvPr/>
        </p:nvCxnSpPr>
        <p:spPr>
          <a:xfrm>
            <a:off x="6228184" y="1700808"/>
            <a:ext cx="1224136" cy="93610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8" name="מחבר חץ ישר 7"/>
          <p:cNvCxnSpPr/>
          <p:nvPr/>
        </p:nvCxnSpPr>
        <p:spPr>
          <a:xfrm flipH="1">
            <a:off x="2411760" y="1556792"/>
            <a:ext cx="936104" cy="93610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6" name="מלבן מעוגל 15"/>
          <p:cNvSpPr/>
          <p:nvPr/>
        </p:nvSpPr>
        <p:spPr>
          <a:xfrm>
            <a:off x="6804248" y="2852936"/>
            <a:ext cx="163448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t>الجنس</a:t>
            </a:r>
          </a:p>
          <a:p>
            <a:pPr algn="ctr"/>
            <a:r>
              <a:rPr lang="ar-SA" sz="2000" b="1" dirty="0"/>
              <a:t>(ذكر أو انثى</a:t>
            </a:r>
            <a:r>
              <a:rPr lang="ar-SA" sz="2000" b="1" dirty="0" err="1"/>
              <a:t>)</a:t>
            </a:r>
            <a:endParaRPr lang="he-IL" sz="2000" b="1" dirty="0"/>
          </a:p>
        </p:txBody>
      </p:sp>
      <p:sp>
        <p:nvSpPr>
          <p:cNvPr id="17" name="מלבן מעוגל 16"/>
          <p:cNvSpPr/>
          <p:nvPr/>
        </p:nvSpPr>
        <p:spPr>
          <a:xfrm>
            <a:off x="683568" y="2852936"/>
            <a:ext cx="2160240" cy="1080120"/>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t>خصائص شخصية </a:t>
            </a:r>
            <a:r>
              <a:rPr lang="ar-SA" sz="2000" b="1" dirty="0" err="1"/>
              <a:t>أخرى </a:t>
            </a:r>
            <a:r>
              <a:rPr lang="ar-SA" sz="2000" b="1" dirty="0"/>
              <a:t>(الذكاء، أمراض </a:t>
            </a:r>
            <a:r>
              <a:rPr lang="ar-SA" sz="2000" b="1" dirty="0" err="1"/>
              <a:t>نفسية..)</a:t>
            </a:r>
            <a:endParaRPr lang="he-IL" sz="2000" b="1" dirty="0"/>
          </a:p>
        </p:txBody>
      </p:sp>
      <p:sp>
        <p:nvSpPr>
          <p:cNvPr id="11" name="מלבן מעוגל 10"/>
          <p:cNvSpPr/>
          <p:nvPr/>
        </p:nvSpPr>
        <p:spPr>
          <a:xfrm>
            <a:off x="2915816" y="4149080"/>
            <a:ext cx="2354560" cy="1872208"/>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t>بعض الاعاقات والاضطرابات </a:t>
            </a:r>
            <a:r>
              <a:rPr lang="ar-SA" sz="2000" b="1" dirty="0" err="1"/>
              <a:t>العقلية </a:t>
            </a:r>
            <a:r>
              <a:rPr lang="ar-SA" sz="2000" b="1" dirty="0"/>
              <a:t>(أمراض تتعلق بالوراثة مثل انتفاخ الخلايا العصبية الذي ينتج من زواج الأقارب</a:t>
            </a:r>
            <a:endParaRPr lang="he-IL" sz="2000" b="1" dirty="0"/>
          </a:p>
        </p:txBody>
      </p:sp>
      <p:cxnSp>
        <p:nvCxnSpPr>
          <p:cNvPr id="13" name="מחבר חץ ישר 12"/>
          <p:cNvCxnSpPr/>
          <p:nvPr/>
        </p:nvCxnSpPr>
        <p:spPr>
          <a:xfrm flipH="1">
            <a:off x="4283968" y="1772816"/>
            <a:ext cx="72008" cy="25922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4" name="מלבן מעוגל 13"/>
          <p:cNvSpPr/>
          <p:nvPr/>
        </p:nvSpPr>
        <p:spPr>
          <a:xfrm>
            <a:off x="6156176" y="5085184"/>
            <a:ext cx="1706488" cy="122413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t>الخصائص الجسمية(لون العينين، شكل الأنف</a:t>
            </a:r>
            <a:endParaRPr lang="he-IL" sz="2000" b="1" dirty="0"/>
          </a:p>
        </p:txBody>
      </p:sp>
      <p:cxnSp>
        <p:nvCxnSpPr>
          <p:cNvPr id="15" name="מחבר חץ ישר 14"/>
          <p:cNvCxnSpPr/>
          <p:nvPr/>
        </p:nvCxnSpPr>
        <p:spPr>
          <a:xfrm>
            <a:off x="5652120" y="1988840"/>
            <a:ext cx="1296144" cy="309634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026" name="AutoShape 2" descr="نتيجة بحث الصور عن الوراثة"/>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e-IL"/>
          </a:p>
        </p:txBody>
      </p:sp>
      <p:sp>
        <p:nvSpPr>
          <p:cNvPr id="1028" name="AutoShape 4" descr="نتيجة بحث الصور عن الوراثة"/>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1032" name="Picture 8" descr="نتيجة بحث الصور عن الوراثة"/>
          <p:cNvPicPr>
            <a:picLocks noChangeAspect="1" noChangeArrowheads="1"/>
          </p:cNvPicPr>
          <p:nvPr/>
        </p:nvPicPr>
        <p:blipFill>
          <a:blip r:embed="rId4" cstate="print"/>
          <a:srcRect/>
          <a:stretch>
            <a:fillRect/>
          </a:stretch>
        </p:blipFill>
        <p:spPr bwMode="auto">
          <a:xfrm rot="1516810">
            <a:off x="6373938" y="459624"/>
            <a:ext cx="2530977" cy="1687318"/>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نتيجة بحث الصور عن الوراثة"/>
          <p:cNvPicPr>
            <a:picLocks noChangeAspect="1" noChangeArrowheads="1"/>
          </p:cNvPicPr>
          <p:nvPr/>
        </p:nvPicPr>
        <p:blipFill>
          <a:blip r:embed="rId3" cstate="print"/>
          <a:srcRect/>
          <a:stretch>
            <a:fillRect/>
          </a:stretch>
        </p:blipFill>
        <p:spPr bwMode="auto">
          <a:xfrm rot="20659669">
            <a:off x="468696" y="37061"/>
            <a:ext cx="2342173" cy="1930258"/>
          </a:xfrm>
          <a:prstGeom prst="rect">
            <a:avLst/>
          </a:prstGeom>
          <a:noFill/>
        </p:spPr>
      </p:pic>
      <p:sp>
        <p:nvSpPr>
          <p:cNvPr id="4" name="מלבן מעוגל 3"/>
          <p:cNvSpPr/>
          <p:nvPr/>
        </p:nvSpPr>
        <p:spPr>
          <a:xfrm>
            <a:off x="3635896" y="476672"/>
            <a:ext cx="2498576" cy="1080120"/>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400" b="1" dirty="0"/>
              <a:t>عوامل الارث البيولوجي</a:t>
            </a:r>
            <a:endParaRPr lang="he-IL" sz="2400" dirty="0"/>
          </a:p>
        </p:txBody>
      </p:sp>
      <p:cxnSp>
        <p:nvCxnSpPr>
          <p:cNvPr id="7" name="מחבר חץ ישר 6"/>
          <p:cNvCxnSpPr/>
          <p:nvPr/>
        </p:nvCxnSpPr>
        <p:spPr>
          <a:xfrm>
            <a:off x="6228184" y="1700808"/>
            <a:ext cx="1224136" cy="93610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8" name="מחבר חץ ישר 7"/>
          <p:cNvCxnSpPr/>
          <p:nvPr/>
        </p:nvCxnSpPr>
        <p:spPr>
          <a:xfrm flipH="1">
            <a:off x="2411760" y="1556792"/>
            <a:ext cx="936104" cy="93610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6" name="מלבן מעוגל 15"/>
          <p:cNvSpPr/>
          <p:nvPr/>
        </p:nvSpPr>
        <p:spPr>
          <a:xfrm>
            <a:off x="6804248" y="2852936"/>
            <a:ext cx="163448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t>الغدة الصنوبرية</a:t>
            </a:r>
            <a:endParaRPr lang="he-IL" sz="2000" b="1" dirty="0"/>
          </a:p>
        </p:txBody>
      </p:sp>
      <p:sp>
        <p:nvSpPr>
          <p:cNvPr id="17" name="מלבן מעוגל 16"/>
          <p:cNvSpPr/>
          <p:nvPr/>
        </p:nvSpPr>
        <p:spPr>
          <a:xfrm>
            <a:off x="683568" y="2852936"/>
            <a:ext cx="2160240" cy="1080120"/>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t>الغدة </a:t>
            </a:r>
            <a:r>
              <a:rPr lang="ar-SA" sz="2000" b="1" dirty="0" err="1"/>
              <a:t>التيموسية</a:t>
            </a:r>
            <a:endParaRPr lang="he-IL" sz="2000" b="1" dirty="0"/>
          </a:p>
        </p:txBody>
      </p:sp>
      <p:sp>
        <p:nvSpPr>
          <p:cNvPr id="11" name="מלבן מעוגל 10"/>
          <p:cNvSpPr/>
          <p:nvPr/>
        </p:nvSpPr>
        <p:spPr>
          <a:xfrm>
            <a:off x="3635896" y="4437112"/>
            <a:ext cx="1922512" cy="93610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t>الغدة الدرقية</a:t>
            </a:r>
            <a:endParaRPr lang="he-IL" sz="2000" b="1" dirty="0"/>
          </a:p>
        </p:txBody>
      </p:sp>
      <p:cxnSp>
        <p:nvCxnSpPr>
          <p:cNvPr id="13" name="מחבר חץ ישר 12"/>
          <p:cNvCxnSpPr/>
          <p:nvPr/>
        </p:nvCxnSpPr>
        <p:spPr>
          <a:xfrm>
            <a:off x="4572000" y="1772816"/>
            <a:ext cx="72008" cy="252028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4" name="מלבן מעוגל 13"/>
          <p:cNvSpPr/>
          <p:nvPr/>
        </p:nvSpPr>
        <p:spPr>
          <a:xfrm>
            <a:off x="6228184" y="5445224"/>
            <a:ext cx="163448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t>الغدة النخامية</a:t>
            </a:r>
            <a:endParaRPr lang="he-IL" sz="2000" b="1" dirty="0"/>
          </a:p>
        </p:txBody>
      </p:sp>
      <p:cxnSp>
        <p:nvCxnSpPr>
          <p:cNvPr id="15" name="מחבר חץ ישר 14"/>
          <p:cNvCxnSpPr/>
          <p:nvPr/>
        </p:nvCxnSpPr>
        <p:spPr>
          <a:xfrm>
            <a:off x="5652120" y="1988840"/>
            <a:ext cx="1296144" cy="309634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026" name="AutoShape 2" descr="نتيجة بحث الصور عن الوراثة"/>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e-IL"/>
          </a:p>
        </p:txBody>
      </p:sp>
      <p:sp>
        <p:nvSpPr>
          <p:cNvPr id="1028" name="AutoShape 4" descr="نتيجة بحث الصور عن الوراثة"/>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1032" name="Picture 8" descr="نتيجة بحث الصور عن الوراثة"/>
          <p:cNvPicPr>
            <a:picLocks noChangeAspect="1" noChangeArrowheads="1"/>
          </p:cNvPicPr>
          <p:nvPr/>
        </p:nvPicPr>
        <p:blipFill>
          <a:blip r:embed="rId4" cstate="print"/>
          <a:srcRect/>
          <a:stretch>
            <a:fillRect/>
          </a:stretch>
        </p:blipFill>
        <p:spPr bwMode="auto">
          <a:xfrm rot="1516810">
            <a:off x="6373938" y="459624"/>
            <a:ext cx="2530977" cy="1687318"/>
          </a:xfrm>
          <a:prstGeom prst="rect">
            <a:avLst/>
          </a:prstGeom>
          <a:noFill/>
        </p:spPr>
      </p:pic>
      <p:sp>
        <p:nvSpPr>
          <p:cNvPr id="18" name="מלבן מעוגל 17"/>
          <p:cNvSpPr/>
          <p:nvPr/>
        </p:nvSpPr>
        <p:spPr>
          <a:xfrm>
            <a:off x="179512" y="4797152"/>
            <a:ext cx="2160240" cy="1080120"/>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2000" b="1" dirty="0"/>
              <a:t>غدة البنكرياس</a:t>
            </a:r>
            <a:endParaRPr lang="he-IL" sz="2000" b="1" dirty="0"/>
          </a:p>
        </p:txBody>
      </p:sp>
      <p:cxnSp>
        <p:nvCxnSpPr>
          <p:cNvPr id="19" name="מחבר חץ ישר 18"/>
          <p:cNvCxnSpPr/>
          <p:nvPr/>
        </p:nvCxnSpPr>
        <p:spPr>
          <a:xfrm flipH="1">
            <a:off x="2411760" y="2060848"/>
            <a:ext cx="1656184" cy="273630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نتيجة بحث الصور عن العوامل الوراثية والبيئية"/>
          <p:cNvPicPr>
            <a:picLocks noChangeAspect="1" noChangeArrowheads="1"/>
          </p:cNvPicPr>
          <p:nvPr/>
        </p:nvPicPr>
        <p:blipFill>
          <a:blip r:embed="rId3" cstate="print"/>
          <a:srcRect/>
          <a:stretch>
            <a:fillRect/>
          </a:stretch>
        </p:blipFill>
        <p:spPr bwMode="auto">
          <a:xfrm rot="20628434">
            <a:off x="585909" y="4658050"/>
            <a:ext cx="2641038" cy="1868763"/>
          </a:xfrm>
          <a:prstGeom prst="rect">
            <a:avLst/>
          </a:prstGeom>
          <a:noFill/>
        </p:spPr>
      </p:pic>
      <p:sp>
        <p:nvSpPr>
          <p:cNvPr id="3" name="מציין מיקום תוכן 2"/>
          <p:cNvSpPr>
            <a:spLocks noGrp="1"/>
          </p:cNvSpPr>
          <p:nvPr>
            <p:ph idx="1"/>
          </p:nvPr>
        </p:nvSpPr>
        <p:spPr>
          <a:xfrm>
            <a:off x="467544" y="764704"/>
            <a:ext cx="8229600" cy="5688632"/>
          </a:xfrm>
        </p:spPr>
        <p:txBody>
          <a:bodyPr>
            <a:normAutofit/>
          </a:bodyPr>
          <a:lstStyle/>
          <a:p>
            <a:pPr>
              <a:lnSpc>
                <a:spcPct val="160000"/>
              </a:lnSpc>
            </a:pPr>
            <a:r>
              <a:rPr lang="ar-SA" sz="2800" u="sng" dirty="0"/>
              <a:t>أيهما أكثر أهمية العوامل الوراثية أم </a:t>
            </a:r>
            <a:r>
              <a:rPr lang="ar-SA" sz="2800" u="sng" dirty="0" err="1"/>
              <a:t>البيئية</a:t>
            </a:r>
            <a:r>
              <a:rPr lang="ar-SA" sz="2800" dirty="0" err="1"/>
              <a:t>:</a:t>
            </a:r>
            <a:endParaRPr lang="ar-SA" sz="2800" dirty="0"/>
          </a:p>
          <a:p>
            <a:pPr>
              <a:lnSpc>
                <a:spcPct val="160000"/>
              </a:lnSpc>
            </a:pPr>
            <a:r>
              <a:rPr lang="ar-SA" sz="2400" dirty="0"/>
              <a:t>هناك ترابط ما بين عوامل الوراثة والبيئة بالتأثير على نمو الطفل.</a:t>
            </a:r>
          </a:p>
          <a:p>
            <a:pPr>
              <a:lnSpc>
                <a:spcPct val="160000"/>
              </a:lnSpc>
            </a:pPr>
            <a:r>
              <a:rPr lang="ar-SA" sz="2400" dirty="0"/>
              <a:t>لقد أصبح بمقدور العلماء بأن يقيسوا وبكل دقة دور كل من الوراثة والبيئة في تحديد </a:t>
            </a:r>
            <a:r>
              <a:rPr lang="ar-SA" sz="2400" dirty="0" err="1"/>
              <a:t>الفروقات</a:t>
            </a:r>
            <a:r>
              <a:rPr lang="ar-SA" sz="2400" dirty="0"/>
              <a:t> الفردية بين الأطفال.</a:t>
            </a:r>
          </a:p>
          <a:p>
            <a:pPr>
              <a:lnSpc>
                <a:spcPct val="160000"/>
              </a:lnSpc>
            </a:pPr>
            <a:r>
              <a:rPr lang="ar-SA" sz="2400" dirty="0"/>
              <a:t>اذا كان الوالدان يعتقدان أن الذكاء أكثر تأثرا بالخبرات البيئية فإنهم سيبذلون قصارى جهدهم لزيادة نسبة ذكاء طفلهم، أما اذا كانوا يعتقدون أن الذكاء موروث فإنهم لن يبذلوا أي جهد لزيادة </a:t>
            </a:r>
            <a:r>
              <a:rPr lang="ar-SA" sz="2400" dirty="0" err="1"/>
              <a:t>ذلك</a:t>
            </a:r>
            <a:r>
              <a:rPr lang="ar-SA" sz="2800" dirty="0" err="1"/>
              <a:t>.</a:t>
            </a:r>
            <a:r>
              <a:rPr lang="ar-SA" sz="2800"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95536" y="836712"/>
            <a:ext cx="8229600" cy="5040560"/>
          </a:xfrm>
        </p:spPr>
        <p:txBody>
          <a:bodyPr>
            <a:normAutofit fontScale="77500" lnSpcReduction="20000"/>
          </a:bodyPr>
          <a:lstStyle/>
          <a:p>
            <a:pPr>
              <a:lnSpc>
                <a:spcPct val="160000"/>
              </a:lnSpc>
            </a:pPr>
            <a:r>
              <a:rPr lang="ar-SA" u="sng" dirty="0"/>
              <a:t>الفرق بين النمو </a:t>
            </a:r>
            <a:r>
              <a:rPr lang="ar-SA" u="sng" dirty="0" err="1"/>
              <a:t>والتطور:</a:t>
            </a:r>
            <a:endParaRPr lang="ar-SA" u="sng" dirty="0"/>
          </a:p>
          <a:p>
            <a:pPr>
              <a:lnSpc>
                <a:spcPct val="160000"/>
              </a:lnSpc>
            </a:pPr>
            <a:r>
              <a:rPr lang="ar-SA" dirty="0"/>
              <a:t>يعكس النمو التحسن والتقدم دائما أما التطور فيعكس التقدم نحو الأفضل والتراجع في الخصائص </a:t>
            </a:r>
            <a:r>
              <a:rPr lang="ar-SA" dirty="0" err="1"/>
              <a:t>النمائية.</a:t>
            </a:r>
            <a:endParaRPr lang="ar-SA" dirty="0"/>
          </a:p>
          <a:p>
            <a:pPr>
              <a:lnSpc>
                <a:spcPct val="160000"/>
              </a:lnSpc>
            </a:pPr>
            <a:endParaRPr lang="ar-SA" dirty="0"/>
          </a:p>
          <a:p>
            <a:pPr>
              <a:lnSpc>
                <a:spcPct val="160000"/>
              </a:lnSpc>
            </a:pPr>
            <a:r>
              <a:rPr lang="ar-SA" dirty="0"/>
              <a:t>التغيرات </a:t>
            </a:r>
            <a:r>
              <a:rPr lang="ar-SA" dirty="0" err="1"/>
              <a:t>النمائية</a:t>
            </a:r>
            <a:r>
              <a:rPr lang="ar-SA" dirty="0"/>
              <a:t> هي نتائج للتفاعل ما بين النضج والتعلم اما التغيرات التطورية فهي نتاج للتفاعل بين عوامل النمو والنضج والتعلم.</a:t>
            </a:r>
          </a:p>
          <a:p>
            <a:pPr>
              <a:lnSpc>
                <a:spcPct val="160000"/>
              </a:lnSpc>
            </a:pPr>
            <a:endParaRPr lang="ar-SA" dirty="0"/>
          </a:p>
          <a:p>
            <a:pPr>
              <a:lnSpc>
                <a:spcPct val="160000"/>
              </a:lnSpc>
            </a:pPr>
            <a:r>
              <a:rPr lang="ar-SA" dirty="0"/>
              <a:t>يعد النمو أحد جوانب التطور لذلك يكون التطور أكثر شمولية.</a:t>
            </a:r>
            <a:endParaRPr lang="he-I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مبادئ النمو والتطور</a:t>
            </a:r>
            <a:endParaRPr lang="he-IL" dirty="0"/>
          </a:p>
        </p:txBody>
      </p:sp>
      <p:sp>
        <p:nvSpPr>
          <p:cNvPr id="3" name="מציין מיקום תוכן 2"/>
          <p:cNvSpPr>
            <a:spLocks noGrp="1"/>
          </p:cNvSpPr>
          <p:nvPr>
            <p:ph idx="1"/>
          </p:nvPr>
        </p:nvSpPr>
        <p:spPr/>
        <p:txBody>
          <a:bodyPr>
            <a:normAutofit fontScale="92500" lnSpcReduction="10000"/>
          </a:bodyPr>
          <a:lstStyle/>
          <a:p>
            <a:pPr>
              <a:lnSpc>
                <a:spcPct val="150000"/>
              </a:lnSpc>
            </a:pPr>
            <a:r>
              <a:rPr lang="ar-SA" sz="2400" dirty="0"/>
              <a:t>من الخصائص الأساسية  التي تميز عملية التطور والنمو أنها لا تسير بشكل عشوائي.</a:t>
            </a:r>
          </a:p>
          <a:p>
            <a:pPr>
              <a:lnSpc>
                <a:spcPct val="150000"/>
              </a:lnSpc>
              <a:buNone/>
            </a:pPr>
            <a:endParaRPr lang="ar-SA" sz="2400" dirty="0"/>
          </a:p>
          <a:p>
            <a:pPr>
              <a:lnSpc>
                <a:spcPct val="150000"/>
              </a:lnSpc>
            </a:pPr>
            <a:r>
              <a:rPr lang="ar-SA" sz="2400" dirty="0"/>
              <a:t>النمو عملية مستمرة </a:t>
            </a:r>
            <a:r>
              <a:rPr lang="ar-SA" sz="2400" dirty="0" err="1"/>
              <a:t>وتدريجية </a:t>
            </a:r>
            <a:r>
              <a:rPr lang="ar-SA" sz="2400" dirty="0"/>
              <a:t>-التغيرات </a:t>
            </a:r>
            <a:r>
              <a:rPr lang="ar-SA" sz="2400" dirty="0" err="1"/>
              <a:t>النمائية</a:t>
            </a:r>
            <a:r>
              <a:rPr lang="ar-SA" sz="2400" dirty="0"/>
              <a:t> تراكمية فهي تشمل مرحلة ما قبل الولادة.</a:t>
            </a:r>
          </a:p>
          <a:p>
            <a:pPr>
              <a:lnSpc>
                <a:spcPct val="150000"/>
              </a:lnSpc>
              <a:buNone/>
            </a:pPr>
            <a:endParaRPr lang="ar-SA" sz="2400" dirty="0"/>
          </a:p>
          <a:p>
            <a:pPr>
              <a:lnSpc>
                <a:spcPct val="150000"/>
              </a:lnSpc>
            </a:pPr>
            <a:r>
              <a:rPr lang="ar-SA" sz="2400" dirty="0"/>
              <a:t>هناك فروق فردية بين الأطفال في سرعة النمو وفي جوانبه.</a:t>
            </a:r>
          </a:p>
          <a:p>
            <a:pPr>
              <a:lnSpc>
                <a:spcPct val="150000"/>
              </a:lnSpc>
              <a:buNone/>
            </a:pPr>
            <a:endParaRPr lang="ar-SA" sz="2400" dirty="0"/>
          </a:p>
          <a:p>
            <a:pPr>
              <a:lnSpc>
                <a:spcPct val="150000"/>
              </a:lnSpc>
            </a:pPr>
            <a:r>
              <a:rPr lang="ar-SA" sz="2400" dirty="0"/>
              <a:t>يتجه النمو عند الأطفال من الرأس الى الأطراف</a:t>
            </a:r>
            <a:r>
              <a:rPr lang="ar-SA" dirty="0"/>
              <a:t>.</a:t>
            </a:r>
          </a:p>
          <a:p>
            <a:pPr>
              <a:buNone/>
            </a:pP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95536" y="1196752"/>
            <a:ext cx="8229600" cy="4857403"/>
          </a:xfrm>
        </p:spPr>
        <p:txBody>
          <a:bodyPr>
            <a:normAutofit fontScale="85000" lnSpcReduction="10000"/>
          </a:bodyPr>
          <a:lstStyle/>
          <a:p>
            <a:pPr>
              <a:lnSpc>
                <a:spcPct val="150000"/>
              </a:lnSpc>
            </a:pPr>
            <a:r>
              <a:rPr lang="ar-SA" sz="2800" dirty="0"/>
              <a:t>يتجه النمو الانساني من العام الى الخاص.</a:t>
            </a:r>
          </a:p>
          <a:p>
            <a:pPr>
              <a:lnSpc>
                <a:spcPct val="150000"/>
              </a:lnSpc>
              <a:buNone/>
            </a:pPr>
            <a:endParaRPr lang="ar-SA" sz="2800" dirty="0"/>
          </a:p>
          <a:p>
            <a:pPr>
              <a:lnSpc>
                <a:spcPct val="150000"/>
              </a:lnSpc>
            </a:pPr>
            <a:r>
              <a:rPr lang="ar-SA" sz="2800" dirty="0"/>
              <a:t>بالرغم من أن النمو عملية مستمرة إلا أنها تظهر على شكل مراحل متعاقبة.</a:t>
            </a:r>
          </a:p>
          <a:p>
            <a:pPr>
              <a:lnSpc>
                <a:spcPct val="150000"/>
              </a:lnSpc>
              <a:buNone/>
            </a:pPr>
            <a:endParaRPr lang="ar-SA" sz="2800" dirty="0"/>
          </a:p>
          <a:p>
            <a:pPr>
              <a:lnSpc>
                <a:spcPct val="150000"/>
              </a:lnSpc>
            </a:pPr>
            <a:r>
              <a:rPr lang="ar-SA" sz="2800" dirty="0"/>
              <a:t>هناك أنماط من التطور النمو تكاد تنطبق على غالبية الأفراد. الذين يقعون ضمن مرحلة معينة من التطور.</a:t>
            </a:r>
          </a:p>
          <a:p>
            <a:pPr>
              <a:lnSpc>
                <a:spcPct val="150000"/>
              </a:lnSpc>
              <a:buNone/>
            </a:pPr>
            <a:endParaRPr lang="ar-SA" sz="2800" dirty="0"/>
          </a:p>
          <a:p>
            <a:pPr>
              <a:lnSpc>
                <a:spcPct val="150000"/>
              </a:lnSpc>
            </a:pPr>
            <a:r>
              <a:rPr lang="ar-SA" sz="2800" dirty="0"/>
              <a:t>التطور يتضمن التغير ويمكن أن تكون هذه التغيرات كمية أو نوعية.</a:t>
            </a:r>
          </a:p>
          <a:p>
            <a:pPr>
              <a:lnSpc>
                <a:spcPct val="150000"/>
              </a:lnSpc>
            </a:pPr>
            <a:endParaRPr lang="ar-SA" sz="2800" dirty="0"/>
          </a:p>
          <a:p>
            <a:endParaRPr lang="he-IL" dirty="0"/>
          </a:p>
        </p:txBody>
      </p:sp>
      <p:pic>
        <p:nvPicPr>
          <p:cNvPr id="8194" name="Picture 2" descr="نتيجة بحث الصور عن التطور الانفعالي"/>
          <p:cNvPicPr>
            <a:picLocks noChangeAspect="1" noChangeArrowheads="1"/>
          </p:cNvPicPr>
          <p:nvPr/>
        </p:nvPicPr>
        <p:blipFill>
          <a:blip r:embed="rId3" cstate="print"/>
          <a:srcRect/>
          <a:stretch>
            <a:fillRect/>
          </a:stretch>
        </p:blipFill>
        <p:spPr bwMode="auto">
          <a:xfrm>
            <a:off x="467544" y="332656"/>
            <a:ext cx="2857500" cy="19050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نتيجة بحث الصور عن التطور الانفعالي"/>
          <p:cNvPicPr>
            <a:picLocks noChangeAspect="1" noChangeArrowheads="1"/>
          </p:cNvPicPr>
          <p:nvPr/>
        </p:nvPicPr>
        <p:blipFill>
          <a:blip r:embed="rId3" cstate="print"/>
          <a:srcRect/>
          <a:stretch>
            <a:fillRect/>
          </a:stretch>
        </p:blipFill>
        <p:spPr bwMode="auto">
          <a:xfrm>
            <a:off x="0" y="4842914"/>
            <a:ext cx="3022629" cy="2015086"/>
          </a:xfrm>
          <a:prstGeom prst="rect">
            <a:avLst/>
          </a:prstGeom>
          <a:noFill/>
        </p:spPr>
      </p:pic>
      <p:sp>
        <p:nvSpPr>
          <p:cNvPr id="3" name="מציין מיקום תוכן 2"/>
          <p:cNvSpPr>
            <a:spLocks noGrp="1"/>
          </p:cNvSpPr>
          <p:nvPr>
            <p:ph idx="1"/>
          </p:nvPr>
        </p:nvSpPr>
        <p:spPr>
          <a:xfrm>
            <a:off x="395536" y="908720"/>
            <a:ext cx="8229600" cy="5217443"/>
          </a:xfrm>
        </p:spPr>
        <p:txBody>
          <a:bodyPr>
            <a:normAutofit/>
          </a:bodyPr>
          <a:lstStyle/>
          <a:p>
            <a:pPr>
              <a:lnSpc>
                <a:spcPct val="150000"/>
              </a:lnSpc>
            </a:pPr>
            <a:r>
              <a:rPr lang="ar-SA" sz="2400" dirty="0"/>
              <a:t>التطور نتاج للتفاعل بين العوامل البيئية والعوامل الوراثية.</a:t>
            </a:r>
          </a:p>
          <a:p>
            <a:pPr>
              <a:lnSpc>
                <a:spcPct val="150000"/>
              </a:lnSpc>
              <a:buNone/>
            </a:pPr>
            <a:endParaRPr lang="ar-SA" sz="2400" dirty="0"/>
          </a:p>
          <a:p>
            <a:pPr>
              <a:lnSpc>
                <a:spcPct val="150000"/>
              </a:lnSpc>
            </a:pPr>
            <a:r>
              <a:rPr lang="ar-SA" sz="2400" dirty="0"/>
              <a:t>بالرغم من التشابه بين الأفراد هناك فروقا في الخصائص التطورية المختلفة.</a:t>
            </a:r>
          </a:p>
          <a:p>
            <a:pPr>
              <a:lnSpc>
                <a:spcPct val="150000"/>
              </a:lnSpc>
              <a:buNone/>
            </a:pPr>
            <a:endParaRPr lang="ar-SA" sz="2400" dirty="0"/>
          </a:p>
          <a:p>
            <a:pPr>
              <a:lnSpc>
                <a:spcPct val="150000"/>
              </a:lnSpc>
            </a:pPr>
            <a:r>
              <a:rPr lang="ar-SA" sz="2400" dirty="0"/>
              <a:t>يكون الفرد في مراحل عمره المبكرة أكثر استعدادا للتعلم وأكثر تأثرا بالخبرات البيئية والاستفادة منها.</a:t>
            </a:r>
          </a:p>
          <a:p>
            <a:pPr>
              <a:lnSpc>
                <a:spcPct val="150000"/>
              </a:lnSpc>
            </a:pPr>
            <a:endParaRPr lang="ar-SA" sz="2400" dirty="0"/>
          </a:p>
          <a:p>
            <a:endParaRPr lang="he-I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95536" y="836712"/>
            <a:ext cx="8229600" cy="4896544"/>
          </a:xfrm>
        </p:spPr>
        <p:txBody>
          <a:bodyPr>
            <a:normAutofit fontScale="47500" lnSpcReduction="20000"/>
          </a:bodyPr>
          <a:lstStyle/>
          <a:p>
            <a:pPr>
              <a:lnSpc>
                <a:spcPct val="170000"/>
              </a:lnSpc>
            </a:pPr>
            <a:r>
              <a:rPr lang="ar-SA" sz="4400" dirty="0"/>
              <a:t>مبدأ الفترة </a:t>
            </a:r>
            <a:r>
              <a:rPr lang="ar-SA" sz="4400" dirty="0" err="1"/>
              <a:t>الحرجة:</a:t>
            </a:r>
            <a:r>
              <a:rPr lang="ar-SA" sz="4400" dirty="0"/>
              <a:t> </a:t>
            </a:r>
          </a:p>
          <a:p>
            <a:pPr>
              <a:lnSpc>
                <a:spcPct val="170000"/>
              </a:lnSpc>
            </a:pPr>
            <a:r>
              <a:rPr lang="ar-SA" sz="4400" dirty="0"/>
              <a:t>هي الفترة التي يكون فيها لوجود حدث ما أو غيابه تأثير عظيم على الطفل.</a:t>
            </a:r>
          </a:p>
          <a:p>
            <a:pPr>
              <a:lnSpc>
                <a:spcPct val="170000"/>
              </a:lnSpc>
              <a:buNone/>
            </a:pPr>
            <a:endParaRPr lang="ar-SA" sz="4400" dirty="0"/>
          </a:p>
          <a:p>
            <a:pPr>
              <a:lnSpc>
                <a:spcPct val="170000"/>
              </a:lnSpc>
            </a:pPr>
            <a:r>
              <a:rPr lang="ar-SA" sz="4400" dirty="0"/>
              <a:t>وهي الفترة الزمنية في حياة الفرد التي يكون فيها أكثر استعدادا لتلقي أثر البيئة والاستفادة القصوى من خبراتها.</a:t>
            </a:r>
          </a:p>
          <a:p>
            <a:pPr>
              <a:lnSpc>
                <a:spcPct val="170000"/>
              </a:lnSpc>
              <a:buNone/>
            </a:pPr>
            <a:endParaRPr lang="ar-SA" sz="4400" dirty="0"/>
          </a:p>
          <a:p>
            <a:pPr>
              <a:lnSpc>
                <a:spcPct val="170000"/>
              </a:lnSpc>
            </a:pPr>
            <a:r>
              <a:rPr lang="ar-SA" sz="4400" dirty="0"/>
              <a:t>مثلا: تعتبر الشهور الأولى من حياة الطفل فترة حرجة لنمو الابصار فإذا حصلت مشكلة جسدية أثرت على عملية الابصار ولم تعالج خلال هذه الفترة الحرجة فان مهارة الابصار لن تعود لحجمها الطبيعي.</a:t>
            </a:r>
          </a:p>
          <a:p>
            <a:endParaRPr lang="he-I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836712"/>
            <a:ext cx="8229600" cy="5289451"/>
          </a:xfrm>
        </p:spPr>
        <p:txBody>
          <a:bodyPr>
            <a:normAutofit/>
          </a:bodyPr>
          <a:lstStyle/>
          <a:p>
            <a:pPr>
              <a:lnSpc>
                <a:spcPct val="150000"/>
              </a:lnSpc>
            </a:pPr>
            <a:r>
              <a:rPr lang="ar-SA" sz="2400" dirty="0"/>
              <a:t>مبدأ </a:t>
            </a:r>
            <a:r>
              <a:rPr lang="ar-SA" sz="2400" dirty="0" err="1"/>
              <a:t>المراحل:</a:t>
            </a:r>
            <a:endParaRPr lang="ar-SA" sz="2400" dirty="0"/>
          </a:p>
          <a:p>
            <a:pPr>
              <a:lnSpc>
                <a:spcPct val="150000"/>
              </a:lnSpc>
            </a:pPr>
            <a:r>
              <a:rPr lang="ar-SA" sz="2400" dirty="0"/>
              <a:t> مع أن التطور عملية مستمرة الا أن مقدار التطور والنمو قد يكون في فترة زمنية</a:t>
            </a:r>
            <a:r>
              <a:rPr lang="en-GB" sz="2400" dirty="0"/>
              <a:t> </a:t>
            </a:r>
            <a:r>
              <a:rPr lang="ar-SA" sz="2400" dirty="0"/>
              <a:t> </a:t>
            </a:r>
            <a:r>
              <a:rPr lang="en-GB" sz="2400" dirty="0"/>
              <a:t> </a:t>
            </a:r>
            <a:r>
              <a:rPr lang="ar-SA" sz="2400" dirty="0"/>
              <a:t>معينة اكبر بكثير من فترة زمنية أخرى.</a:t>
            </a:r>
          </a:p>
          <a:p>
            <a:pPr>
              <a:lnSpc>
                <a:spcPct val="150000"/>
              </a:lnSpc>
              <a:buNone/>
            </a:pPr>
            <a:endParaRPr lang="ar-SA" sz="2400" dirty="0"/>
          </a:p>
          <a:p>
            <a:pPr>
              <a:lnSpc>
                <a:spcPct val="150000"/>
              </a:lnSpc>
            </a:pPr>
            <a:r>
              <a:rPr lang="ar-SA" sz="2400" dirty="0"/>
              <a:t>مبدأ المهمات </a:t>
            </a:r>
            <a:r>
              <a:rPr lang="ar-SA" sz="2400" dirty="0" err="1"/>
              <a:t>التطورية:</a:t>
            </a:r>
            <a:endParaRPr lang="ar-SA" sz="2400" dirty="0"/>
          </a:p>
          <a:p>
            <a:pPr>
              <a:lnSpc>
                <a:spcPct val="150000"/>
              </a:lnSpc>
            </a:pPr>
            <a:r>
              <a:rPr lang="ar-SA" sz="2400" dirty="0"/>
              <a:t>وهي مجموعة من المهارات المختلفة التي يتوقع المجتمع من الفرد أن يكون قد أتقنها في نهاية مرحلة معينة من مراحل حياته.</a:t>
            </a:r>
            <a:endParaRPr lang="he-IL"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النضج</a:t>
            </a:r>
            <a:endParaRPr lang="he-IL" dirty="0"/>
          </a:p>
        </p:txBody>
      </p:sp>
      <p:sp>
        <p:nvSpPr>
          <p:cNvPr id="3" name="מציין מיקום תוכן 2"/>
          <p:cNvSpPr>
            <a:spLocks noGrp="1"/>
          </p:cNvSpPr>
          <p:nvPr>
            <p:ph idx="1"/>
          </p:nvPr>
        </p:nvSpPr>
        <p:spPr>
          <a:xfrm>
            <a:off x="323528" y="1412776"/>
            <a:ext cx="8363272" cy="4925144"/>
          </a:xfrm>
        </p:spPr>
        <p:txBody>
          <a:bodyPr>
            <a:noAutofit/>
          </a:bodyPr>
          <a:lstStyle/>
          <a:p>
            <a:r>
              <a:rPr lang="ar-SA" sz="2400" dirty="0"/>
              <a:t>هو تفاعل عوامل </a:t>
            </a:r>
            <a:r>
              <a:rPr lang="ar-SA" sz="2400" dirty="0" err="1"/>
              <a:t>النضج </a:t>
            </a:r>
            <a:r>
              <a:rPr lang="ar-SA" sz="2400" dirty="0"/>
              <a:t>(العوامل البيولوجية والوراثية) </a:t>
            </a:r>
            <a:r>
              <a:rPr lang="ar-SA" sz="2400" dirty="0" err="1"/>
              <a:t>والاستعداد </a:t>
            </a:r>
            <a:r>
              <a:rPr lang="ar-SA" sz="2400" dirty="0"/>
              <a:t>(العوامل البيئية النفسية والاجتماعية</a:t>
            </a:r>
            <a:r>
              <a:rPr lang="ar-SA" sz="2400" dirty="0" err="1"/>
              <a:t>).</a:t>
            </a:r>
            <a:endParaRPr lang="ar-SA" sz="2400" dirty="0"/>
          </a:p>
          <a:p>
            <a:pPr>
              <a:buNone/>
            </a:pPr>
            <a:endParaRPr lang="ar-SA" sz="2400" dirty="0"/>
          </a:p>
          <a:p>
            <a:r>
              <a:rPr lang="ar-SA" sz="2400" dirty="0"/>
              <a:t>تغيرات النضج تجعل الناس متقاربين.</a:t>
            </a:r>
          </a:p>
          <a:p>
            <a:pPr>
              <a:buNone/>
            </a:pPr>
            <a:endParaRPr lang="ar-SA" sz="2400" dirty="0"/>
          </a:p>
          <a:p>
            <a:r>
              <a:rPr lang="ar-SA" sz="2400" dirty="0"/>
              <a:t>النضج يتعلق بالجانب الجسمي.</a:t>
            </a:r>
          </a:p>
          <a:p>
            <a:pPr>
              <a:buNone/>
            </a:pPr>
            <a:endParaRPr lang="ar-SA" sz="2400" dirty="0"/>
          </a:p>
          <a:p>
            <a:r>
              <a:rPr lang="ar-SA" sz="2400" dirty="0"/>
              <a:t>لا يوجد طريقة لتسريع النضج.</a:t>
            </a:r>
          </a:p>
          <a:p>
            <a:pPr>
              <a:buNone/>
            </a:pPr>
            <a:endParaRPr lang="ar-SA" sz="2400" dirty="0"/>
          </a:p>
          <a:p>
            <a:r>
              <a:rPr lang="ar-SA" sz="2400" dirty="0"/>
              <a:t>النمو يتعلق بالوراثة والبيئة.</a:t>
            </a:r>
          </a:p>
          <a:p>
            <a:pPr>
              <a:buNone/>
            </a:pPr>
            <a:endParaRPr lang="ar-SA" sz="2400" dirty="0"/>
          </a:p>
          <a:p>
            <a:r>
              <a:rPr lang="ar-SA" sz="2400" dirty="0"/>
              <a:t>التعلم تغير ثابت بالسلوك نتيجة الخبرة.</a:t>
            </a:r>
          </a:p>
          <a:p>
            <a:pPr>
              <a:buNone/>
            </a:pPr>
            <a:endParaRPr lang="ar-SA" sz="2400" dirty="0"/>
          </a:p>
          <a:p>
            <a:r>
              <a:rPr lang="ar-SA" sz="2400" dirty="0"/>
              <a:t>النضج مسألة وراثية.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صورة ذات صلة"/>
          <p:cNvPicPr>
            <a:picLocks noChangeAspect="1" noChangeArrowheads="1"/>
          </p:cNvPicPr>
          <p:nvPr/>
        </p:nvPicPr>
        <p:blipFill>
          <a:blip r:embed="rId3" cstate="print"/>
          <a:srcRect/>
          <a:stretch>
            <a:fillRect/>
          </a:stretch>
        </p:blipFill>
        <p:spPr bwMode="auto">
          <a:xfrm rot="20736331">
            <a:off x="203107" y="344211"/>
            <a:ext cx="3023799" cy="2015866"/>
          </a:xfrm>
          <a:prstGeom prst="rect">
            <a:avLst/>
          </a:prstGeom>
          <a:noFill/>
        </p:spPr>
      </p:pic>
      <p:sp>
        <p:nvSpPr>
          <p:cNvPr id="4" name="מלבן מעוגל 3"/>
          <p:cNvSpPr/>
          <p:nvPr/>
        </p:nvSpPr>
        <p:spPr>
          <a:xfrm>
            <a:off x="3635896" y="476672"/>
            <a:ext cx="2498576" cy="108012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400" b="1" dirty="0"/>
              <a:t>جوانب النمو</a:t>
            </a:r>
            <a:endParaRPr lang="he-IL" sz="2400" b="1" dirty="0"/>
          </a:p>
        </p:txBody>
      </p:sp>
      <p:cxnSp>
        <p:nvCxnSpPr>
          <p:cNvPr id="7" name="מחבר חץ ישר 6"/>
          <p:cNvCxnSpPr/>
          <p:nvPr/>
        </p:nvCxnSpPr>
        <p:spPr>
          <a:xfrm>
            <a:off x="6228184" y="1700808"/>
            <a:ext cx="1080120" cy="18002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8" name="מחבר חץ ישר 7"/>
          <p:cNvCxnSpPr/>
          <p:nvPr/>
        </p:nvCxnSpPr>
        <p:spPr>
          <a:xfrm>
            <a:off x="5292080" y="1772816"/>
            <a:ext cx="72008" cy="2376264"/>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0" name="מחבר חץ ישר 9"/>
          <p:cNvCxnSpPr/>
          <p:nvPr/>
        </p:nvCxnSpPr>
        <p:spPr>
          <a:xfrm flipH="1">
            <a:off x="3347864" y="2060848"/>
            <a:ext cx="936104" cy="18002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2" name="מחבר חץ ישר 11"/>
          <p:cNvCxnSpPr/>
          <p:nvPr/>
        </p:nvCxnSpPr>
        <p:spPr>
          <a:xfrm flipH="1">
            <a:off x="2483768" y="1556792"/>
            <a:ext cx="1008112"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6" name="מלבן מעוגל 15"/>
          <p:cNvSpPr/>
          <p:nvPr/>
        </p:nvSpPr>
        <p:spPr>
          <a:xfrm>
            <a:off x="7236296" y="3789040"/>
            <a:ext cx="1634480" cy="864096"/>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000" b="1" dirty="0"/>
              <a:t>التطور الجسمي</a:t>
            </a:r>
            <a:endParaRPr lang="he-IL" sz="2000" b="1" dirty="0"/>
          </a:p>
        </p:txBody>
      </p:sp>
      <p:sp>
        <p:nvSpPr>
          <p:cNvPr id="17" name="מלבן מעוגל 16"/>
          <p:cNvSpPr/>
          <p:nvPr/>
        </p:nvSpPr>
        <p:spPr>
          <a:xfrm>
            <a:off x="4067944" y="4653136"/>
            <a:ext cx="2498576" cy="1080120"/>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000" b="1" dirty="0"/>
              <a:t>التطور المعرفي</a:t>
            </a:r>
            <a:endParaRPr lang="he-IL" sz="2000" b="1" dirty="0"/>
          </a:p>
        </p:txBody>
      </p:sp>
      <p:sp>
        <p:nvSpPr>
          <p:cNvPr id="18" name="מלבן מעוגל 17"/>
          <p:cNvSpPr/>
          <p:nvPr/>
        </p:nvSpPr>
        <p:spPr>
          <a:xfrm>
            <a:off x="1403648" y="4221088"/>
            <a:ext cx="2210544"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000" b="1" dirty="0"/>
              <a:t>التطور الانفعالي</a:t>
            </a:r>
            <a:endParaRPr lang="he-IL" sz="2000" b="1" dirty="0"/>
          </a:p>
        </p:txBody>
      </p:sp>
      <p:sp>
        <p:nvSpPr>
          <p:cNvPr id="19" name="מלבן מעוגל 18"/>
          <p:cNvSpPr/>
          <p:nvPr/>
        </p:nvSpPr>
        <p:spPr>
          <a:xfrm>
            <a:off x="395536" y="2492896"/>
            <a:ext cx="2498576" cy="1080120"/>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2000" b="1" dirty="0"/>
              <a:t>التطور الاجتماعي</a:t>
            </a:r>
            <a:endParaRPr lang="he-IL" sz="2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نتيجة بحث الصور عن النضج"/>
          <p:cNvPicPr>
            <a:picLocks noChangeAspect="1" noChangeArrowheads="1"/>
          </p:cNvPicPr>
          <p:nvPr/>
        </p:nvPicPr>
        <p:blipFill>
          <a:blip r:embed="rId3" cstate="print"/>
          <a:srcRect/>
          <a:stretch>
            <a:fillRect/>
          </a:stretch>
        </p:blipFill>
        <p:spPr bwMode="auto">
          <a:xfrm>
            <a:off x="6300192" y="260648"/>
            <a:ext cx="2524125" cy="1809751"/>
          </a:xfrm>
          <a:prstGeom prst="rect">
            <a:avLst/>
          </a:prstGeom>
          <a:noFill/>
        </p:spPr>
      </p:pic>
      <p:sp>
        <p:nvSpPr>
          <p:cNvPr id="4" name="מלבן מעוגל 3"/>
          <p:cNvSpPr/>
          <p:nvPr/>
        </p:nvSpPr>
        <p:spPr>
          <a:xfrm>
            <a:off x="3635896" y="476672"/>
            <a:ext cx="2498576" cy="1080120"/>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400" b="1" dirty="0"/>
              <a:t>التطور الجسمي</a:t>
            </a:r>
            <a:endParaRPr lang="he-IL" sz="2400" b="1" dirty="0"/>
          </a:p>
        </p:txBody>
      </p:sp>
      <p:cxnSp>
        <p:nvCxnSpPr>
          <p:cNvPr id="7" name="מחבר חץ ישר 6"/>
          <p:cNvCxnSpPr/>
          <p:nvPr/>
        </p:nvCxnSpPr>
        <p:spPr>
          <a:xfrm>
            <a:off x="6228184" y="1700808"/>
            <a:ext cx="1080120" cy="18002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8" name="מחבר חץ ישר 7"/>
          <p:cNvCxnSpPr/>
          <p:nvPr/>
        </p:nvCxnSpPr>
        <p:spPr>
          <a:xfrm flipH="1">
            <a:off x="3275856" y="1700808"/>
            <a:ext cx="1656184" cy="316835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0" name="מחבר חץ ישר 9"/>
          <p:cNvCxnSpPr/>
          <p:nvPr/>
        </p:nvCxnSpPr>
        <p:spPr>
          <a:xfrm flipH="1">
            <a:off x="2267744" y="2060848"/>
            <a:ext cx="2016224" cy="151216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2" name="מחבר חץ ישר 11"/>
          <p:cNvCxnSpPr/>
          <p:nvPr/>
        </p:nvCxnSpPr>
        <p:spPr>
          <a:xfrm flipH="1">
            <a:off x="2483768" y="1556792"/>
            <a:ext cx="1008112"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6" name="מלבן מעוגל 15"/>
          <p:cNvSpPr/>
          <p:nvPr/>
        </p:nvSpPr>
        <p:spPr>
          <a:xfrm>
            <a:off x="7236296" y="3789040"/>
            <a:ext cx="1634480" cy="864096"/>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الأسس الوراثية للنمو</a:t>
            </a:r>
            <a:endParaRPr lang="he-IL" sz="2000" b="1" dirty="0"/>
          </a:p>
        </p:txBody>
      </p:sp>
      <p:sp>
        <p:nvSpPr>
          <p:cNvPr id="17" name="מלבן מעוגל 16"/>
          <p:cNvSpPr/>
          <p:nvPr/>
        </p:nvSpPr>
        <p:spPr>
          <a:xfrm>
            <a:off x="1187624" y="5157192"/>
            <a:ext cx="2160240" cy="108012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النمو الحركي</a:t>
            </a:r>
            <a:endParaRPr lang="he-IL" sz="2000" b="1" dirty="0"/>
          </a:p>
        </p:txBody>
      </p:sp>
      <p:sp>
        <p:nvSpPr>
          <p:cNvPr id="18" name="מלבן מעוגל 17"/>
          <p:cNvSpPr/>
          <p:nvPr/>
        </p:nvSpPr>
        <p:spPr>
          <a:xfrm>
            <a:off x="0" y="3645024"/>
            <a:ext cx="2210544" cy="108012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نمو الحواس والوظائف الحسية </a:t>
            </a:r>
            <a:endParaRPr lang="he-IL" sz="2000" b="1" dirty="0"/>
          </a:p>
        </p:txBody>
      </p:sp>
      <p:sp>
        <p:nvSpPr>
          <p:cNvPr id="19" name="מלבן מעוגל 18"/>
          <p:cNvSpPr/>
          <p:nvPr/>
        </p:nvSpPr>
        <p:spPr>
          <a:xfrm>
            <a:off x="0" y="1916832"/>
            <a:ext cx="2016224" cy="864096"/>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النوم</a:t>
            </a:r>
            <a:endParaRPr lang="he-IL" sz="2000" b="1" dirty="0"/>
          </a:p>
        </p:txBody>
      </p:sp>
      <p:sp>
        <p:nvSpPr>
          <p:cNvPr id="11" name="מלבן מעוגל 10"/>
          <p:cNvSpPr/>
          <p:nvPr/>
        </p:nvSpPr>
        <p:spPr>
          <a:xfrm>
            <a:off x="4427984" y="5157192"/>
            <a:ext cx="2498576" cy="108012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الرعاية الصحية</a:t>
            </a:r>
            <a:endParaRPr lang="he-IL" sz="2000" b="1" dirty="0"/>
          </a:p>
        </p:txBody>
      </p:sp>
      <p:cxnSp>
        <p:nvCxnSpPr>
          <p:cNvPr id="13" name="מחבר חץ ישר 12"/>
          <p:cNvCxnSpPr/>
          <p:nvPr/>
        </p:nvCxnSpPr>
        <p:spPr>
          <a:xfrm>
            <a:off x="5444480" y="1925216"/>
            <a:ext cx="567680" cy="301595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نتيجة بحث الصور عن النضج"/>
          <p:cNvPicPr>
            <a:picLocks noChangeAspect="1" noChangeArrowheads="1"/>
          </p:cNvPicPr>
          <p:nvPr/>
        </p:nvPicPr>
        <p:blipFill>
          <a:blip r:embed="rId3" cstate="print"/>
          <a:srcRect/>
          <a:stretch>
            <a:fillRect/>
          </a:stretch>
        </p:blipFill>
        <p:spPr bwMode="auto">
          <a:xfrm>
            <a:off x="251520" y="-243408"/>
            <a:ext cx="3324225" cy="3067050"/>
          </a:xfrm>
          <a:prstGeom prst="rect">
            <a:avLst/>
          </a:prstGeom>
          <a:noFill/>
        </p:spPr>
      </p:pic>
      <p:sp>
        <p:nvSpPr>
          <p:cNvPr id="4" name="מלבן מעוגל 3"/>
          <p:cNvSpPr/>
          <p:nvPr/>
        </p:nvSpPr>
        <p:spPr>
          <a:xfrm>
            <a:off x="3635896" y="476672"/>
            <a:ext cx="2498576" cy="1080120"/>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400" b="1" dirty="0"/>
              <a:t>التطور المعرفي</a:t>
            </a:r>
            <a:endParaRPr lang="he-IL" sz="2400" b="1" dirty="0"/>
          </a:p>
        </p:txBody>
      </p:sp>
      <p:cxnSp>
        <p:nvCxnSpPr>
          <p:cNvPr id="7" name="מחבר חץ ישר 6"/>
          <p:cNvCxnSpPr/>
          <p:nvPr/>
        </p:nvCxnSpPr>
        <p:spPr>
          <a:xfrm>
            <a:off x="6228184" y="1700808"/>
            <a:ext cx="1080120" cy="18002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8" name="מחבר חץ ישר 7"/>
          <p:cNvCxnSpPr/>
          <p:nvPr/>
        </p:nvCxnSpPr>
        <p:spPr>
          <a:xfrm flipH="1">
            <a:off x="3131840" y="1916832"/>
            <a:ext cx="1656184" cy="252028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0" name="מחבר חץ ישר 9"/>
          <p:cNvCxnSpPr/>
          <p:nvPr/>
        </p:nvCxnSpPr>
        <p:spPr>
          <a:xfrm flipH="1">
            <a:off x="2339752" y="1844824"/>
            <a:ext cx="1728192" cy="1296144"/>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6" name="מלבן מעוגל 15"/>
          <p:cNvSpPr/>
          <p:nvPr/>
        </p:nvSpPr>
        <p:spPr>
          <a:xfrm>
            <a:off x="7164288" y="3789040"/>
            <a:ext cx="1706488" cy="1080120"/>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000" b="1" dirty="0"/>
              <a:t>التغير في التفكير</a:t>
            </a:r>
          </a:p>
          <a:p>
            <a:pPr algn="ctr"/>
            <a:r>
              <a:rPr lang="ar-SA" sz="2000" b="1" dirty="0"/>
              <a:t>التغير في التعلم</a:t>
            </a:r>
          </a:p>
          <a:p>
            <a:pPr algn="ctr"/>
            <a:r>
              <a:rPr lang="ar-SA" sz="2000" b="1" dirty="0"/>
              <a:t>التذكر</a:t>
            </a:r>
            <a:endParaRPr lang="he-IL" sz="2000" b="1" dirty="0"/>
          </a:p>
        </p:txBody>
      </p:sp>
      <p:sp>
        <p:nvSpPr>
          <p:cNvPr id="17" name="מלבן מעוגל 16"/>
          <p:cNvSpPr/>
          <p:nvPr/>
        </p:nvSpPr>
        <p:spPr>
          <a:xfrm>
            <a:off x="827584" y="4581128"/>
            <a:ext cx="2160240" cy="1080120"/>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000" b="1" dirty="0"/>
              <a:t>حل المشكلات</a:t>
            </a:r>
            <a:endParaRPr lang="he-IL" sz="2000" b="1" dirty="0"/>
          </a:p>
        </p:txBody>
      </p:sp>
      <p:sp>
        <p:nvSpPr>
          <p:cNvPr id="18" name="מלבן מעוגל 17"/>
          <p:cNvSpPr/>
          <p:nvPr/>
        </p:nvSpPr>
        <p:spPr>
          <a:xfrm>
            <a:off x="0" y="2780928"/>
            <a:ext cx="2210544" cy="1080120"/>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000" b="1" dirty="0"/>
              <a:t>نمو اللغة</a:t>
            </a:r>
            <a:endParaRPr lang="he-IL" sz="2000" b="1" dirty="0"/>
          </a:p>
        </p:txBody>
      </p:sp>
      <p:sp>
        <p:nvSpPr>
          <p:cNvPr id="11" name="מלבן מעוגל 10"/>
          <p:cNvSpPr/>
          <p:nvPr/>
        </p:nvSpPr>
        <p:spPr>
          <a:xfrm>
            <a:off x="4427984" y="5157192"/>
            <a:ext cx="2498576" cy="1080120"/>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SA" sz="2000" b="1" dirty="0"/>
              <a:t>اصدار الاحكام</a:t>
            </a:r>
            <a:endParaRPr lang="he-IL" sz="2000" b="1" dirty="0"/>
          </a:p>
        </p:txBody>
      </p:sp>
      <p:cxnSp>
        <p:nvCxnSpPr>
          <p:cNvPr id="13" name="מחבר חץ ישר 12"/>
          <p:cNvCxnSpPr/>
          <p:nvPr/>
        </p:nvCxnSpPr>
        <p:spPr>
          <a:xfrm>
            <a:off x="5444480" y="1925216"/>
            <a:ext cx="567680" cy="301595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نتيجة بحث الصور عن التطور الانفعالي"/>
          <p:cNvPicPr>
            <a:picLocks noChangeAspect="1" noChangeArrowheads="1"/>
          </p:cNvPicPr>
          <p:nvPr/>
        </p:nvPicPr>
        <p:blipFill>
          <a:blip r:embed="rId3" cstate="print"/>
          <a:srcRect/>
          <a:stretch>
            <a:fillRect/>
          </a:stretch>
        </p:blipFill>
        <p:spPr bwMode="auto">
          <a:xfrm>
            <a:off x="1475656" y="0"/>
            <a:ext cx="3055021" cy="1902183"/>
          </a:xfrm>
          <a:prstGeom prst="rect">
            <a:avLst/>
          </a:prstGeom>
          <a:noFill/>
        </p:spPr>
      </p:pic>
      <p:sp>
        <p:nvSpPr>
          <p:cNvPr id="4" name="מלבן מעוגל 3"/>
          <p:cNvSpPr/>
          <p:nvPr/>
        </p:nvSpPr>
        <p:spPr>
          <a:xfrm>
            <a:off x="3635896" y="476672"/>
            <a:ext cx="2498576" cy="1080120"/>
          </a:xfrm>
          <a:prstGeom prst="roundRec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ar-SA" sz="2400" b="1" dirty="0"/>
              <a:t>التطور الانفعالي</a:t>
            </a:r>
            <a:endParaRPr lang="he-IL" sz="2400" b="1" dirty="0"/>
          </a:p>
        </p:txBody>
      </p:sp>
      <p:cxnSp>
        <p:nvCxnSpPr>
          <p:cNvPr id="7" name="מחבר חץ ישר 6"/>
          <p:cNvCxnSpPr/>
          <p:nvPr/>
        </p:nvCxnSpPr>
        <p:spPr>
          <a:xfrm>
            <a:off x="6228184" y="1700808"/>
            <a:ext cx="1080120" cy="18002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8" name="מחבר חץ ישר 7"/>
          <p:cNvCxnSpPr/>
          <p:nvPr/>
        </p:nvCxnSpPr>
        <p:spPr>
          <a:xfrm flipH="1">
            <a:off x="3275856" y="1700808"/>
            <a:ext cx="1656184" cy="316835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0" name="מחבר חץ ישר 9"/>
          <p:cNvCxnSpPr/>
          <p:nvPr/>
        </p:nvCxnSpPr>
        <p:spPr>
          <a:xfrm flipH="1">
            <a:off x="2267744" y="2060848"/>
            <a:ext cx="2016224" cy="151216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2" name="מחבר חץ ישר 11"/>
          <p:cNvCxnSpPr/>
          <p:nvPr/>
        </p:nvCxnSpPr>
        <p:spPr>
          <a:xfrm flipH="1">
            <a:off x="2483768" y="1556792"/>
            <a:ext cx="1008112"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6" name="מלבן מעוגל 15"/>
          <p:cNvSpPr/>
          <p:nvPr/>
        </p:nvSpPr>
        <p:spPr>
          <a:xfrm>
            <a:off x="7509520" y="2924944"/>
            <a:ext cx="1634480" cy="864096"/>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000" b="1" dirty="0"/>
              <a:t>نمو التعلق</a:t>
            </a:r>
            <a:endParaRPr lang="he-IL" sz="2000" b="1" dirty="0"/>
          </a:p>
        </p:txBody>
      </p:sp>
      <p:sp>
        <p:nvSpPr>
          <p:cNvPr id="17" name="מלבן מעוגל 16"/>
          <p:cNvSpPr/>
          <p:nvPr/>
        </p:nvSpPr>
        <p:spPr>
          <a:xfrm>
            <a:off x="1187624" y="5157192"/>
            <a:ext cx="2160240"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000" b="1" dirty="0"/>
              <a:t>الحب والعاطفة والانفعالات</a:t>
            </a:r>
            <a:endParaRPr lang="he-IL" sz="2000" b="1" dirty="0"/>
          </a:p>
        </p:txBody>
      </p:sp>
      <p:sp>
        <p:nvSpPr>
          <p:cNvPr id="18" name="מלבן מעוגל 17"/>
          <p:cNvSpPr/>
          <p:nvPr/>
        </p:nvSpPr>
        <p:spPr>
          <a:xfrm>
            <a:off x="0" y="3645024"/>
            <a:ext cx="2210544"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000" b="1" dirty="0"/>
              <a:t>مفهوم الذات</a:t>
            </a:r>
            <a:endParaRPr lang="he-IL" sz="2000" b="1" dirty="0"/>
          </a:p>
        </p:txBody>
      </p:sp>
      <p:sp>
        <p:nvSpPr>
          <p:cNvPr id="19" name="מלבן מעוגל 18"/>
          <p:cNvSpPr/>
          <p:nvPr/>
        </p:nvSpPr>
        <p:spPr>
          <a:xfrm>
            <a:off x="0" y="1916832"/>
            <a:ext cx="2016224" cy="864096"/>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000" b="1" dirty="0"/>
              <a:t>الاستقلالية</a:t>
            </a:r>
            <a:endParaRPr lang="he-IL" sz="2000" b="1" dirty="0"/>
          </a:p>
        </p:txBody>
      </p:sp>
      <p:sp>
        <p:nvSpPr>
          <p:cNvPr id="11" name="מלבן מעוגל 10"/>
          <p:cNvSpPr/>
          <p:nvPr/>
        </p:nvSpPr>
        <p:spPr>
          <a:xfrm>
            <a:off x="4427984" y="5157192"/>
            <a:ext cx="2498576" cy="1080120"/>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000" b="1" dirty="0"/>
              <a:t>الثقة والأمن</a:t>
            </a:r>
            <a:endParaRPr lang="he-IL" sz="2000" b="1" dirty="0"/>
          </a:p>
        </p:txBody>
      </p:sp>
      <p:cxnSp>
        <p:nvCxnSpPr>
          <p:cNvPr id="13" name="מחבר חץ ישר 12"/>
          <p:cNvCxnSpPr/>
          <p:nvPr/>
        </p:nvCxnSpPr>
        <p:spPr>
          <a:xfrm>
            <a:off x="5444480" y="1925216"/>
            <a:ext cx="567680" cy="301595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4" name="מלבן מעוגל 13"/>
          <p:cNvSpPr/>
          <p:nvPr/>
        </p:nvSpPr>
        <p:spPr>
          <a:xfrm>
            <a:off x="7092280" y="4725144"/>
            <a:ext cx="1634480" cy="864096"/>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000" b="1" dirty="0"/>
              <a:t>التعبير عن الانفعالات</a:t>
            </a:r>
            <a:endParaRPr lang="he-IL" sz="2000" b="1" dirty="0"/>
          </a:p>
        </p:txBody>
      </p:sp>
      <p:cxnSp>
        <p:nvCxnSpPr>
          <p:cNvPr id="15" name="מחבר חץ ישר 14"/>
          <p:cNvCxnSpPr/>
          <p:nvPr/>
        </p:nvCxnSpPr>
        <p:spPr>
          <a:xfrm>
            <a:off x="6012160" y="2132856"/>
            <a:ext cx="1368152" cy="24482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نتيجة بحث الصور عن التطور الانفعالي"/>
          <p:cNvPicPr>
            <a:picLocks noChangeAspect="1" noChangeArrowheads="1"/>
          </p:cNvPicPr>
          <p:nvPr/>
        </p:nvPicPr>
        <p:blipFill>
          <a:blip r:embed="rId3" cstate="print"/>
          <a:srcRect/>
          <a:stretch>
            <a:fillRect/>
          </a:stretch>
        </p:blipFill>
        <p:spPr bwMode="auto">
          <a:xfrm rot="260666">
            <a:off x="5605421" y="316249"/>
            <a:ext cx="3456384" cy="2301224"/>
          </a:xfrm>
          <a:prstGeom prst="rect">
            <a:avLst/>
          </a:prstGeom>
          <a:noFill/>
        </p:spPr>
      </p:pic>
      <p:sp>
        <p:nvSpPr>
          <p:cNvPr id="4" name="מלבן מעוגל 3"/>
          <p:cNvSpPr/>
          <p:nvPr/>
        </p:nvSpPr>
        <p:spPr>
          <a:xfrm>
            <a:off x="3635896" y="476672"/>
            <a:ext cx="2498576" cy="1080120"/>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SA" sz="2400" b="1" dirty="0"/>
              <a:t>التطور الاجتماعي</a:t>
            </a:r>
            <a:endParaRPr lang="he-IL" sz="2400" b="1" dirty="0"/>
          </a:p>
        </p:txBody>
      </p:sp>
      <p:cxnSp>
        <p:nvCxnSpPr>
          <p:cNvPr id="7" name="מחבר חץ ישר 6"/>
          <p:cNvCxnSpPr/>
          <p:nvPr/>
        </p:nvCxnSpPr>
        <p:spPr>
          <a:xfrm>
            <a:off x="6228184" y="1700808"/>
            <a:ext cx="1080120" cy="18002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8" name="מחבר חץ ישר 7"/>
          <p:cNvCxnSpPr/>
          <p:nvPr/>
        </p:nvCxnSpPr>
        <p:spPr>
          <a:xfrm flipH="1">
            <a:off x="3275856" y="1700808"/>
            <a:ext cx="1656184" cy="316835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0" name="מחבר חץ ישר 9"/>
          <p:cNvCxnSpPr/>
          <p:nvPr/>
        </p:nvCxnSpPr>
        <p:spPr>
          <a:xfrm flipH="1">
            <a:off x="2267744" y="2060848"/>
            <a:ext cx="2016224" cy="151216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2" name="מחבר חץ ישר 11"/>
          <p:cNvCxnSpPr/>
          <p:nvPr/>
        </p:nvCxnSpPr>
        <p:spPr>
          <a:xfrm flipH="1">
            <a:off x="2483768" y="1556792"/>
            <a:ext cx="1008112"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6" name="מלבן מעוגל 15"/>
          <p:cNvSpPr/>
          <p:nvPr/>
        </p:nvSpPr>
        <p:spPr>
          <a:xfrm>
            <a:off x="7509520" y="2924944"/>
            <a:ext cx="1634480" cy="864096"/>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عملية التنشئة الاجتماعية</a:t>
            </a:r>
            <a:endParaRPr lang="he-IL" sz="2000" b="1" dirty="0"/>
          </a:p>
        </p:txBody>
      </p:sp>
      <p:sp>
        <p:nvSpPr>
          <p:cNvPr id="17" name="מלבן מעוגל 16"/>
          <p:cNvSpPr/>
          <p:nvPr/>
        </p:nvSpPr>
        <p:spPr>
          <a:xfrm>
            <a:off x="1187624" y="5157192"/>
            <a:ext cx="2160240" cy="108012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الزواج</a:t>
            </a:r>
            <a:endParaRPr lang="he-IL" sz="2000" b="1" dirty="0"/>
          </a:p>
        </p:txBody>
      </p:sp>
      <p:sp>
        <p:nvSpPr>
          <p:cNvPr id="18" name="מלבן מעוגל 17"/>
          <p:cNvSpPr/>
          <p:nvPr/>
        </p:nvSpPr>
        <p:spPr>
          <a:xfrm>
            <a:off x="0" y="3645024"/>
            <a:ext cx="2210544" cy="108012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err="1"/>
              <a:t>الوالدية</a:t>
            </a:r>
            <a:endParaRPr lang="he-IL" sz="2000" b="1" dirty="0"/>
          </a:p>
        </p:txBody>
      </p:sp>
      <p:sp>
        <p:nvSpPr>
          <p:cNvPr id="19" name="מלבן מעוגל 18"/>
          <p:cNvSpPr/>
          <p:nvPr/>
        </p:nvSpPr>
        <p:spPr>
          <a:xfrm>
            <a:off x="0" y="1916832"/>
            <a:ext cx="2016224" cy="864096"/>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الأدوار المهنية</a:t>
            </a:r>
            <a:endParaRPr lang="he-IL" sz="2000" b="1" dirty="0"/>
          </a:p>
        </p:txBody>
      </p:sp>
      <p:sp>
        <p:nvSpPr>
          <p:cNvPr id="11" name="מלבן מעוגל 10"/>
          <p:cNvSpPr/>
          <p:nvPr/>
        </p:nvSpPr>
        <p:spPr>
          <a:xfrm>
            <a:off x="4427984" y="5157192"/>
            <a:ext cx="2498576" cy="108012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العلاقات مع الرفاق وأفراد الأسرة</a:t>
            </a:r>
            <a:endParaRPr lang="he-IL" sz="2000" b="1" dirty="0"/>
          </a:p>
        </p:txBody>
      </p:sp>
      <p:cxnSp>
        <p:nvCxnSpPr>
          <p:cNvPr id="13" name="מחבר חץ ישר 12"/>
          <p:cNvCxnSpPr/>
          <p:nvPr/>
        </p:nvCxnSpPr>
        <p:spPr>
          <a:xfrm>
            <a:off x="5444480" y="1925216"/>
            <a:ext cx="567680" cy="301595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4" name="מלבן מעוגל 13"/>
          <p:cNvSpPr/>
          <p:nvPr/>
        </p:nvSpPr>
        <p:spPr>
          <a:xfrm>
            <a:off x="7092280" y="4725144"/>
            <a:ext cx="1634480" cy="864096"/>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000" b="1" dirty="0"/>
              <a:t>النمو الاخلاقي</a:t>
            </a:r>
            <a:endParaRPr lang="he-IL" sz="2000" b="1" dirty="0"/>
          </a:p>
        </p:txBody>
      </p:sp>
      <p:cxnSp>
        <p:nvCxnSpPr>
          <p:cNvPr id="15" name="מחבר חץ ישר 14"/>
          <p:cNvCxnSpPr/>
          <p:nvPr/>
        </p:nvCxnSpPr>
        <p:spPr>
          <a:xfrm>
            <a:off x="6012160" y="2132856"/>
            <a:ext cx="1368152" cy="24482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99592" y="188640"/>
            <a:ext cx="7355160" cy="648072"/>
          </a:xfrm>
        </p:spPr>
        <p:txBody>
          <a:bodyPr>
            <a:normAutofit/>
          </a:bodyPr>
          <a:lstStyle/>
          <a:p>
            <a:pPr algn="ctr"/>
            <a:r>
              <a:rPr lang="ar-SA" sz="3200" b="1" dirty="0"/>
              <a:t>مراحل النمو</a:t>
            </a:r>
            <a:endParaRPr lang="he-IL" sz="3200" b="1" dirty="0"/>
          </a:p>
        </p:txBody>
      </p:sp>
      <p:graphicFrame>
        <p:nvGraphicFramePr>
          <p:cNvPr id="4" name="מציין מיקום תוכן 3"/>
          <p:cNvGraphicFramePr>
            <a:graphicFrameLocks noGrp="1"/>
          </p:cNvGraphicFramePr>
          <p:nvPr>
            <p:ph idx="1"/>
          </p:nvPr>
        </p:nvGraphicFramePr>
        <p:xfrm>
          <a:off x="539552" y="1052736"/>
          <a:ext cx="7776864" cy="5412090"/>
        </p:xfrm>
        <a:graphic>
          <a:graphicData uri="http://schemas.openxmlformats.org/drawingml/2006/table">
            <a:tbl>
              <a:tblPr rtl="1" firstRow="1" bandRow="1">
                <a:tableStyleId>{5C22544A-7EE6-4342-B048-85BDC9FD1C3A}</a:tableStyleId>
              </a:tblPr>
              <a:tblGrid>
                <a:gridCol w="3888432">
                  <a:extLst>
                    <a:ext uri="{9D8B030D-6E8A-4147-A177-3AD203B41FA5}">
                      <a16:colId xmlns:a16="http://schemas.microsoft.com/office/drawing/2014/main" val="20000"/>
                    </a:ext>
                  </a:extLst>
                </a:gridCol>
                <a:gridCol w="3888432">
                  <a:extLst>
                    <a:ext uri="{9D8B030D-6E8A-4147-A177-3AD203B41FA5}">
                      <a16:colId xmlns:a16="http://schemas.microsoft.com/office/drawing/2014/main" val="20001"/>
                    </a:ext>
                  </a:extLst>
                </a:gridCol>
              </a:tblGrid>
              <a:tr h="648072">
                <a:tc>
                  <a:txBody>
                    <a:bodyPr/>
                    <a:lstStyle/>
                    <a:p>
                      <a:pPr rtl="1"/>
                      <a:r>
                        <a:rPr lang="ar-SA" dirty="0"/>
                        <a:t>المرحلة</a:t>
                      </a:r>
                      <a:endParaRPr lang="he-IL" dirty="0"/>
                    </a:p>
                  </a:txBody>
                  <a:tcPr/>
                </a:tc>
                <a:tc>
                  <a:txBody>
                    <a:bodyPr/>
                    <a:lstStyle/>
                    <a:p>
                      <a:pPr rtl="1"/>
                      <a:r>
                        <a:rPr lang="ar-SA" dirty="0"/>
                        <a:t>التطورات</a:t>
                      </a:r>
                      <a:r>
                        <a:rPr lang="ar-SA" baseline="0" dirty="0"/>
                        <a:t> الرئيسية</a:t>
                      </a:r>
                      <a:endParaRPr lang="he-IL" dirty="0"/>
                    </a:p>
                  </a:txBody>
                  <a:tcPr/>
                </a:tc>
                <a:extLst>
                  <a:ext uri="{0D108BD9-81ED-4DB2-BD59-A6C34878D82A}">
                    <a16:rowId xmlns:a16="http://schemas.microsoft.com/office/drawing/2014/main" val="10000"/>
                  </a:ext>
                </a:extLst>
              </a:tr>
              <a:tr h="1289298">
                <a:tc>
                  <a:txBody>
                    <a:bodyPr/>
                    <a:lstStyle/>
                    <a:p>
                      <a:pPr rtl="1"/>
                      <a:r>
                        <a:rPr lang="ar-SA" b="1" dirty="0"/>
                        <a:t>ما قبل </a:t>
                      </a:r>
                      <a:r>
                        <a:rPr lang="ar-SA" b="1" dirty="0" err="1"/>
                        <a:t>الولادة</a:t>
                      </a:r>
                      <a:r>
                        <a:rPr lang="ar-SA" b="1" baseline="0" dirty="0" err="1"/>
                        <a:t> </a:t>
                      </a:r>
                      <a:r>
                        <a:rPr lang="ar-SA" b="1" baseline="0" dirty="0"/>
                        <a:t>(مرحلة الحمل</a:t>
                      </a:r>
                      <a:r>
                        <a:rPr lang="ar-SA" b="1" baseline="0" dirty="0" err="1"/>
                        <a:t>)</a:t>
                      </a:r>
                      <a:endParaRPr lang="he-IL" b="1" dirty="0"/>
                    </a:p>
                  </a:txBody>
                  <a:tcPr/>
                </a:tc>
                <a:tc>
                  <a:txBody>
                    <a:bodyPr/>
                    <a:lstStyle/>
                    <a:p>
                      <a:pPr rtl="1">
                        <a:buFontTx/>
                        <a:buChar char="-"/>
                      </a:pPr>
                      <a:r>
                        <a:rPr lang="ar-SA" b="1" dirty="0"/>
                        <a:t>تشكيل البنية الأساسية للطفل</a:t>
                      </a:r>
                      <a:r>
                        <a:rPr lang="ar-SA" b="1" baseline="0" dirty="0"/>
                        <a:t> وأعضائه.</a:t>
                      </a:r>
                    </a:p>
                    <a:p>
                      <a:pPr rtl="1">
                        <a:buFontTx/>
                        <a:buChar char="-"/>
                      </a:pPr>
                      <a:r>
                        <a:rPr lang="ar-SA" b="1" baseline="0" dirty="0"/>
                        <a:t>يكون الطفل معرضا لتأثيرات البيئة المحيطية.</a:t>
                      </a:r>
                    </a:p>
                  </a:txBody>
                  <a:tcPr/>
                </a:tc>
                <a:extLst>
                  <a:ext uri="{0D108BD9-81ED-4DB2-BD59-A6C34878D82A}">
                    <a16:rowId xmlns:a16="http://schemas.microsoft.com/office/drawing/2014/main" val="10001"/>
                  </a:ext>
                </a:extLst>
              </a:tr>
              <a:tr h="1289298">
                <a:tc>
                  <a:txBody>
                    <a:bodyPr/>
                    <a:lstStyle/>
                    <a:p>
                      <a:pPr rtl="1"/>
                      <a:r>
                        <a:rPr lang="ar-SA" b="1" dirty="0"/>
                        <a:t>الرضاعة</a:t>
                      </a:r>
                      <a:r>
                        <a:rPr lang="ar-SA" b="1" baseline="0" dirty="0"/>
                        <a:t> والطفل الدارج</a:t>
                      </a:r>
                    </a:p>
                    <a:p>
                      <a:pPr rtl="1"/>
                      <a:r>
                        <a:rPr lang="ar-SA" b="1" baseline="0" dirty="0"/>
                        <a:t>(منذ الولادة وحتى 3 سنوات</a:t>
                      </a:r>
                      <a:r>
                        <a:rPr lang="ar-SA" b="1" baseline="0" dirty="0" err="1"/>
                        <a:t>)</a:t>
                      </a:r>
                      <a:endParaRPr lang="he-IL" b="1" dirty="0"/>
                    </a:p>
                  </a:txBody>
                  <a:tcPr/>
                </a:tc>
                <a:tc>
                  <a:txBody>
                    <a:bodyPr/>
                    <a:lstStyle/>
                    <a:p>
                      <a:pPr rtl="1"/>
                      <a:r>
                        <a:rPr lang="ar-SA" b="1" dirty="0"/>
                        <a:t>-تبدأ</a:t>
                      </a:r>
                      <a:r>
                        <a:rPr lang="ar-SA" b="1" baseline="0" dirty="0"/>
                        <a:t> القدرة على التعلم والتذكر حتى الأسابيع الأولى من عمره.</a:t>
                      </a:r>
                    </a:p>
                    <a:p>
                      <a:pPr rtl="1"/>
                      <a:r>
                        <a:rPr lang="ar-SA" b="1" baseline="0" dirty="0"/>
                        <a:t>-تبدأ عملية الاستيعاب واستخدام اللغة بالنمو السريع.</a:t>
                      </a:r>
                    </a:p>
                    <a:p>
                      <a:pPr rtl="1"/>
                      <a:r>
                        <a:rPr lang="ar-SA" b="1" baseline="0" dirty="0"/>
                        <a:t>-تظهر خاصية التعلق </a:t>
                      </a:r>
                      <a:r>
                        <a:rPr lang="ar-SA" b="1" baseline="0" dirty="0" err="1"/>
                        <a:t>بالاخرين</a:t>
                      </a:r>
                      <a:r>
                        <a:rPr lang="ar-SA" b="1" baseline="0" dirty="0"/>
                        <a:t>(الأب، الأم، الكبار</a:t>
                      </a:r>
                      <a:r>
                        <a:rPr lang="ar-SA" b="1" baseline="0" dirty="0" err="1"/>
                        <a:t>)</a:t>
                      </a:r>
                      <a:endParaRPr lang="ar-SA" b="1" baseline="0" dirty="0"/>
                    </a:p>
                    <a:p>
                      <a:pPr rtl="1"/>
                      <a:r>
                        <a:rPr lang="ar-SA" b="1" baseline="0" dirty="0"/>
                        <a:t>-ادراك الذات </a:t>
                      </a:r>
                      <a:r>
                        <a:rPr lang="ar-SA" b="1" baseline="0" dirty="0" err="1"/>
                        <a:t>والاستقلالية </a:t>
                      </a:r>
                      <a:r>
                        <a:rPr lang="ar-SA" b="1" baseline="0" dirty="0"/>
                        <a:t>(نهاية السنة الثانية</a:t>
                      </a:r>
                      <a:r>
                        <a:rPr lang="ar-SA" b="1" baseline="0" dirty="0" err="1"/>
                        <a:t>)</a:t>
                      </a:r>
                      <a:endParaRPr lang="he-IL" b="1" dirty="0"/>
                    </a:p>
                  </a:txBody>
                  <a:tcPr/>
                </a:tc>
                <a:extLst>
                  <a:ext uri="{0D108BD9-81ED-4DB2-BD59-A6C34878D82A}">
                    <a16:rowId xmlns:a16="http://schemas.microsoft.com/office/drawing/2014/main" val="10002"/>
                  </a:ext>
                </a:extLst>
              </a:tr>
              <a:tr h="1289298">
                <a:tc>
                  <a:txBody>
                    <a:bodyPr/>
                    <a:lstStyle/>
                    <a:p>
                      <a:pPr rtl="1"/>
                      <a:r>
                        <a:rPr lang="ar-SA" b="1" dirty="0"/>
                        <a:t>مرحلة الطفولة </a:t>
                      </a:r>
                      <a:r>
                        <a:rPr lang="ar-SA" b="1" dirty="0" err="1"/>
                        <a:t>المبكرة</a:t>
                      </a:r>
                      <a:r>
                        <a:rPr lang="ar-SA" b="1" baseline="0" dirty="0" err="1"/>
                        <a:t> </a:t>
                      </a:r>
                      <a:r>
                        <a:rPr lang="ar-SA" b="1" baseline="0" dirty="0"/>
                        <a:t>(3- </a:t>
                      </a:r>
                      <a:r>
                        <a:rPr lang="ar-SA" b="1" baseline="0" dirty="0" err="1"/>
                        <a:t>6سنوات)</a:t>
                      </a:r>
                      <a:endParaRPr lang="he-IL" b="1" dirty="0"/>
                    </a:p>
                  </a:txBody>
                  <a:tcPr/>
                </a:tc>
                <a:tc>
                  <a:txBody>
                    <a:bodyPr/>
                    <a:lstStyle/>
                    <a:p>
                      <a:pPr rtl="1">
                        <a:buFontTx/>
                        <a:buChar char="-"/>
                      </a:pPr>
                      <a:r>
                        <a:rPr lang="ar-SA" b="1" baseline="0" dirty="0"/>
                        <a:t>يستقر النمو الجسدي.</a:t>
                      </a:r>
                    </a:p>
                    <a:p>
                      <a:pPr rtl="1">
                        <a:buFontTx/>
                        <a:buChar char="-"/>
                      </a:pPr>
                      <a:r>
                        <a:rPr lang="ar-SA" b="1" baseline="0" dirty="0"/>
                        <a:t>يفقد شهيته للطعام </a:t>
                      </a:r>
                      <a:r>
                        <a:rPr lang="ar-SA" b="1" baseline="0" dirty="0" err="1"/>
                        <a:t>وتظهؤ</a:t>
                      </a:r>
                      <a:r>
                        <a:rPr lang="ar-SA" b="1" baseline="0" dirty="0"/>
                        <a:t> لديه المشكلات في النوم.</a:t>
                      </a:r>
                    </a:p>
                    <a:p>
                      <a:pPr rtl="1">
                        <a:buFontTx/>
                        <a:buChar char="-"/>
                      </a:pPr>
                      <a:r>
                        <a:rPr lang="ar-SA" b="1" baseline="0" dirty="0"/>
                        <a:t>تنمو المهارات الحركية.</a:t>
                      </a:r>
                    </a:p>
                    <a:p>
                      <a:pPr rtl="1">
                        <a:buFontTx/>
                        <a:buChar char="-"/>
                      </a:pPr>
                      <a:r>
                        <a:rPr lang="ar-SA" b="1" baseline="0" dirty="0"/>
                        <a:t>يتميز التفكير بالتمركز حول الذات.</a:t>
                      </a:r>
                    </a:p>
                    <a:p>
                      <a:pPr rtl="1">
                        <a:buFontTx/>
                        <a:buChar char="-"/>
                      </a:pPr>
                      <a:r>
                        <a:rPr lang="ar-SA" b="1" baseline="0" dirty="0"/>
                        <a:t>تتطور هويته </a:t>
                      </a:r>
                      <a:r>
                        <a:rPr lang="ar-SA" b="1" baseline="0" dirty="0" err="1"/>
                        <a:t>الجنسوية</a:t>
                      </a:r>
                      <a:r>
                        <a:rPr lang="ar-SA" b="1" baseline="0" dirty="0"/>
                        <a:t> ويصبح أكثر اجتماعيا.</a:t>
                      </a:r>
                      <a:endParaRPr lang="he-IL" b="1"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520</TotalTime>
  <Words>1217</Words>
  <Application>Microsoft Office PowerPoint</Application>
  <PresentationFormat>‫הצגה על המסך (4:3)</PresentationFormat>
  <Paragraphs>240</Paragraphs>
  <Slides>28</Slides>
  <Notes>28</Notes>
  <HiddenSlides>0</HiddenSlides>
  <MMClips>0</MMClips>
  <ScaleCrop>false</ScaleCrop>
  <HeadingPairs>
    <vt:vector size="4" baseType="variant">
      <vt:variant>
        <vt:lpstr>ערכת נושא</vt:lpstr>
      </vt:variant>
      <vt:variant>
        <vt:i4>1</vt:i4>
      </vt:variant>
      <vt:variant>
        <vt:lpstr>כותרות שקופיות</vt:lpstr>
      </vt:variant>
      <vt:variant>
        <vt:i4>28</vt:i4>
      </vt:variant>
    </vt:vector>
  </HeadingPairs>
  <TitlesOfParts>
    <vt:vector size="29" baseType="lpstr">
      <vt:lpstr>ערכת נושא Office</vt:lpstr>
      <vt:lpstr>מצגת של PowerPoint‏</vt:lpstr>
      <vt:lpstr>النمو</vt:lpstr>
      <vt:lpstr>النضج</vt:lpstr>
      <vt:lpstr>מצגת של PowerPoint‏</vt:lpstr>
      <vt:lpstr>מצגת של PowerPoint‏</vt:lpstr>
      <vt:lpstr>מצגת של PowerPoint‏</vt:lpstr>
      <vt:lpstr>מצגת של PowerPoint‏</vt:lpstr>
      <vt:lpstr>מצגת של PowerPoint‏</vt:lpstr>
      <vt:lpstr>مراحل النمو</vt:lpstr>
      <vt:lpstr>מצגת של PowerPoint‏</vt:lpstr>
      <vt:lpstr>- مراحل الحياة الانسانية والفترات التقربيبة التي تفصل بينها حسب أريكسون:</vt:lpstr>
      <vt:lpstr>מצגת של PowerPoint‏</vt:lpstr>
      <vt:lpstr>نمو الطفل: العلم والأهداف</vt:lpstr>
      <vt:lpstr>عوامل النمو</vt:lpstr>
      <vt:lpstr>מצגת של PowerPoint‏</vt:lpstr>
      <vt:lpstr>العوامل التي تؤثر على تطور الطفل</vt:lpstr>
      <vt:lpstr>מצגת של PowerPoint‏</vt:lpstr>
      <vt:lpstr>جيني </vt:lpstr>
      <vt:lpstr>מצגת של PowerPoint‏</vt:lpstr>
      <vt:lpstr>מצגת של PowerPoint‏</vt:lpstr>
      <vt:lpstr>מצגת של PowerPoint‏</vt:lpstr>
      <vt:lpstr>מצגת של PowerPoint‏</vt:lpstr>
      <vt:lpstr>מצגת של PowerPoint‏</vt:lpstr>
      <vt:lpstr>مبادئ النمو والتطور</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DELL</dc:creator>
  <cp:lastModifiedBy>mostafa.saffure89@gmail.com</cp:lastModifiedBy>
  <cp:revision>51</cp:revision>
  <dcterms:created xsi:type="dcterms:W3CDTF">2017-04-02T18:41:29Z</dcterms:created>
  <dcterms:modified xsi:type="dcterms:W3CDTF">2020-03-15T15:49:23Z</dcterms:modified>
</cp:coreProperties>
</file>