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53"/>
  </p:notesMasterIdLst>
  <p:sldIdLst>
    <p:sldId id="256" r:id="rId2"/>
    <p:sldId id="269" r:id="rId3"/>
    <p:sldId id="258" r:id="rId4"/>
    <p:sldId id="278" r:id="rId5"/>
    <p:sldId id="272" r:id="rId6"/>
    <p:sldId id="267" r:id="rId7"/>
    <p:sldId id="273" r:id="rId8"/>
    <p:sldId id="274" r:id="rId9"/>
    <p:sldId id="279" r:id="rId10"/>
    <p:sldId id="282" r:id="rId11"/>
    <p:sldId id="275" r:id="rId12"/>
    <p:sldId id="259" r:id="rId13"/>
    <p:sldId id="281" r:id="rId14"/>
    <p:sldId id="270" r:id="rId15"/>
    <p:sldId id="283" r:id="rId16"/>
    <p:sldId id="280" r:id="rId17"/>
    <p:sldId id="277" r:id="rId18"/>
    <p:sldId id="261" r:id="rId19"/>
    <p:sldId id="271" r:id="rId20"/>
    <p:sldId id="284" r:id="rId21"/>
    <p:sldId id="268" r:id="rId22"/>
    <p:sldId id="263" r:id="rId23"/>
    <p:sldId id="264" r:id="rId24"/>
    <p:sldId id="286" r:id="rId25"/>
    <p:sldId id="287" r:id="rId26"/>
    <p:sldId id="265" r:id="rId27"/>
    <p:sldId id="299" r:id="rId28"/>
    <p:sldId id="293" r:id="rId29"/>
    <p:sldId id="303" r:id="rId30"/>
    <p:sldId id="294" r:id="rId31"/>
    <p:sldId id="295" r:id="rId32"/>
    <p:sldId id="310" r:id="rId33"/>
    <p:sldId id="313" r:id="rId34"/>
    <p:sldId id="304" r:id="rId35"/>
    <p:sldId id="305" r:id="rId36"/>
    <p:sldId id="298" r:id="rId37"/>
    <p:sldId id="314" r:id="rId38"/>
    <p:sldId id="306" r:id="rId39"/>
    <p:sldId id="309" r:id="rId40"/>
    <p:sldId id="288" r:id="rId41"/>
    <p:sldId id="316" r:id="rId42"/>
    <p:sldId id="317" r:id="rId43"/>
    <p:sldId id="315" r:id="rId44"/>
    <p:sldId id="318" r:id="rId45"/>
    <p:sldId id="291" r:id="rId46"/>
    <p:sldId id="289" r:id="rId47"/>
    <p:sldId id="300" r:id="rId48"/>
    <p:sldId id="301" r:id="rId49"/>
    <p:sldId id="292" r:id="rId50"/>
    <p:sldId id="302" r:id="rId51"/>
    <p:sldId id="308" r:id="rId5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40" autoAdjust="0"/>
    <p:restoredTop sz="94660"/>
  </p:normalViewPr>
  <p:slideViewPr>
    <p:cSldViewPr snapToGrid="0" showGuides="1">
      <p:cViewPr>
        <p:scale>
          <a:sx n="96" d="100"/>
          <a:sy n="96" d="100"/>
        </p:scale>
        <p:origin x="96" y="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901198B-EE73-41B0-B9C4-76CA0AA76C3F}" type="datetimeFigureOut">
              <a:rPr lang="he-IL" smtClean="0"/>
              <a:t>כ'/אדר/תש"פ</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CA42869-3E6B-4701-81FF-E53EFD2A5F60}" type="slidenum">
              <a:rPr lang="he-IL" smtClean="0"/>
              <a:t>‹#›</a:t>
            </a:fld>
            <a:endParaRPr lang="he-IL"/>
          </a:p>
        </p:txBody>
      </p:sp>
    </p:spTree>
    <p:extLst>
      <p:ext uri="{BB962C8B-B14F-4D97-AF65-F5344CB8AC3E}">
        <p14:creationId xmlns:p14="http://schemas.microsoft.com/office/powerpoint/2010/main" val="23651093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650AD542-D93F-40EF-8EAB-75E37262F8CA}" type="slidenum">
              <a:rPr lang="en-US" altLang="he-IL" sz="1200"/>
              <a:pPr eaLnBrk="1" hangingPunct="1"/>
              <a:t>2</a:t>
            </a:fld>
            <a:endParaRPr lang="en-US" altLang="he-IL" sz="1200"/>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r" rtl="1" eaLnBrk="1" hangingPunct="1"/>
            <a:r>
              <a:rPr lang="he-IL" altLang="he-IL" dirty="0" smtClean="0"/>
              <a:t>הלבלב </a:t>
            </a:r>
            <a:r>
              <a:rPr lang="en-US" altLang="he-IL" dirty="0" smtClean="0"/>
              <a:t>Pancreas</a:t>
            </a:r>
            <a:r>
              <a:rPr lang="he-IL" altLang="he-IL" dirty="0" smtClean="0"/>
              <a:t>:</a:t>
            </a:r>
          </a:p>
          <a:p>
            <a:pPr algn="r" rtl="1" eaLnBrk="1" hangingPunct="1"/>
            <a:r>
              <a:rPr lang="he-IL" altLang="he-IL" dirty="0" smtClean="0"/>
              <a:t>זהו איבר בעל פעילות </a:t>
            </a:r>
            <a:r>
              <a:rPr lang="he-IL" altLang="he-IL" dirty="0" err="1" smtClean="0"/>
              <a:t>אקסוקרינית</a:t>
            </a:r>
            <a:r>
              <a:rPr lang="he-IL" altLang="he-IL" dirty="0" smtClean="0"/>
              <a:t> ואנדוקרינית. פעילותו </a:t>
            </a:r>
            <a:r>
              <a:rPr lang="he-IL" altLang="he-IL" dirty="0" err="1" smtClean="0"/>
              <a:t>האקסוקרינית</a:t>
            </a:r>
            <a:r>
              <a:rPr lang="he-IL" altLang="he-IL" dirty="0" smtClean="0"/>
              <a:t> של הלבלב קשורה לתהליך העיכול ופעילותו האנדוקרינית קשורה בעיקר לאיזון רמת הגלוקוז בדם. </a:t>
            </a:r>
          </a:p>
          <a:p>
            <a:pPr algn="r" rtl="1" eaLnBrk="1" hangingPunct="1"/>
            <a:r>
              <a:rPr lang="he-IL" altLang="he-IL" dirty="0" smtClean="0"/>
              <a:t>הלבלב מצוי בבטן האמצעית, קצת מעל הטבור ובמיקומו האנטומי הוא נמצא מתחת לקיבה ועטוף בחלק </a:t>
            </a:r>
            <a:r>
              <a:rPr lang="he-IL" altLang="he-IL" dirty="0" err="1" smtClean="0"/>
              <a:t>הפרוקסימלי</a:t>
            </a:r>
            <a:r>
              <a:rPr lang="he-IL" altLang="he-IL" dirty="0" smtClean="0"/>
              <a:t> של המעי הדק – התריסריון </a:t>
            </a:r>
            <a:r>
              <a:rPr lang="en-US" altLang="he-IL" dirty="0" smtClean="0"/>
              <a:t>duodenum</a:t>
            </a:r>
            <a:r>
              <a:rPr lang="he-IL" altLang="he-IL" dirty="0" smtClean="0"/>
              <a:t> </a:t>
            </a:r>
            <a:r>
              <a:rPr lang="he-IL" altLang="he-IL" dirty="0" err="1" smtClean="0"/>
              <a:t>והג'ג'ונום</a:t>
            </a:r>
            <a:r>
              <a:rPr lang="he-IL" altLang="he-IL" dirty="0" smtClean="0"/>
              <a:t> </a:t>
            </a:r>
            <a:r>
              <a:rPr lang="en-US" altLang="he-IL" dirty="0" smtClean="0"/>
              <a:t>jejunum</a:t>
            </a:r>
            <a:r>
              <a:rPr lang="he-IL" altLang="he-IL" dirty="0" smtClean="0"/>
              <a:t>.</a:t>
            </a:r>
          </a:p>
          <a:p>
            <a:pPr algn="r" rtl="1" eaLnBrk="1" hangingPunct="1"/>
            <a:endParaRPr lang="en-US" altLang="he-IL" dirty="0" smtClean="0"/>
          </a:p>
        </p:txBody>
      </p:sp>
    </p:spTree>
    <p:extLst>
      <p:ext uri="{BB962C8B-B14F-4D97-AF65-F5344CB8AC3E}">
        <p14:creationId xmlns:p14="http://schemas.microsoft.com/office/powerpoint/2010/main" val="1248327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431D144A-DDC7-45D5-B667-CF1ED62BBE7B}" type="slidenum">
              <a:rPr lang="en-US" altLang="he-IL" sz="1200"/>
              <a:pPr eaLnBrk="1" hangingPunct="1"/>
              <a:t>5</a:t>
            </a:fld>
            <a:endParaRPr lang="en-US" altLang="he-IL" sz="120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algn="r" rtl="1" eaLnBrk="1" hangingPunct="1"/>
            <a:r>
              <a:rPr lang="he-IL" altLang="he-IL" dirty="0" smtClean="0"/>
              <a:t>מעל 99% מתאי הלבלב מסודרים בצברים </a:t>
            </a:r>
            <a:r>
              <a:rPr lang="en-US" altLang="he-IL" dirty="0" smtClean="0"/>
              <a:t>acini</a:t>
            </a:r>
            <a:r>
              <a:rPr lang="he-IL" altLang="he-IL" dirty="0" smtClean="0"/>
              <a:t> והם אלו המפרישים את האנזימים </a:t>
            </a:r>
            <a:r>
              <a:rPr lang="he-IL" altLang="he-IL" dirty="0" err="1" smtClean="0"/>
              <a:t>האקסוקריניים</a:t>
            </a:r>
            <a:r>
              <a:rPr lang="he-IL" altLang="he-IL" dirty="0" smtClean="0"/>
              <a:t> לתהליך העיכול.</a:t>
            </a:r>
          </a:p>
          <a:p>
            <a:pPr marL="228600" indent="-228600" algn="r" rtl="1" eaLnBrk="1" hangingPunct="1"/>
            <a:r>
              <a:rPr lang="he-IL" altLang="he-IL" dirty="0" smtClean="0"/>
              <a:t>בין הצברים </a:t>
            </a:r>
            <a:r>
              <a:rPr lang="he-IL" altLang="he-IL" dirty="0" err="1" smtClean="0"/>
              <a:t>האקסוקריניים</a:t>
            </a:r>
            <a:r>
              <a:rPr lang="he-IL" altLang="he-IL" dirty="0" smtClean="0"/>
              <a:t> מצויים איים </a:t>
            </a:r>
            <a:r>
              <a:rPr lang="en-US" altLang="he-IL" dirty="0" smtClean="0"/>
              <a:t>islets</a:t>
            </a:r>
            <a:r>
              <a:rPr lang="he-IL" altLang="he-IL" dirty="0" smtClean="0"/>
              <a:t> של תאים המפרישים הורמונים אנדוקריניים. איים אלה נקראים </a:t>
            </a:r>
            <a:r>
              <a:rPr lang="en-US" altLang="he-IL" dirty="0" smtClean="0"/>
              <a:t>islets of Langerhans</a:t>
            </a:r>
            <a:r>
              <a:rPr lang="he-IL" altLang="he-IL" dirty="0" smtClean="0"/>
              <a:t>.</a:t>
            </a:r>
          </a:p>
          <a:p>
            <a:pPr marL="228600" indent="-228600" algn="r" rtl="1" eaLnBrk="1" hangingPunct="1"/>
            <a:r>
              <a:rPr lang="he-IL" altLang="he-IL" dirty="0" smtClean="0"/>
              <a:t>באיי </a:t>
            </a:r>
            <a:r>
              <a:rPr lang="he-IL" altLang="he-IL" dirty="0" err="1" smtClean="0"/>
              <a:t>לנגרהס</a:t>
            </a:r>
            <a:r>
              <a:rPr lang="he-IL" altLang="he-IL" dirty="0" smtClean="0"/>
              <a:t> ישנם 4 סוגי תאים המפרישים הורמונים שונים:</a:t>
            </a:r>
          </a:p>
          <a:p>
            <a:pPr marL="228600" indent="-228600" algn="r" rtl="1" eaLnBrk="1" hangingPunct="1">
              <a:buFontTx/>
              <a:buAutoNum type="arabicPeriod"/>
            </a:pPr>
            <a:r>
              <a:rPr lang="he-IL" altLang="he-IL" b="1" dirty="0" smtClean="0"/>
              <a:t>תאי אלפא – </a:t>
            </a:r>
            <a:r>
              <a:rPr lang="en-US" altLang="he-IL" b="1" dirty="0" smtClean="0"/>
              <a:t>alpha/A cells</a:t>
            </a:r>
            <a:r>
              <a:rPr lang="he-IL" altLang="he-IL" dirty="0" smtClean="0"/>
              <a:t>: מפרישים </a:t>
            </a:r>
            <a:r>
              <a:rPr lang="he-IL" altLang="he-IL" b="1" dirty="0" smtClean="0"/>
              <a:t>גלוקגון </a:t>
            </a:r>
            <a:r>
              <a:rPr lang="en-US" altLang="he-IL" b="1" dirty="0" smtClean="0"/>
              <a:t>glucagon</a:t>
            </a:r>
            <a:r>
              <a:rPr lang="he-IL" altLang="he-IL" dirty="0" smtClean="0"/>
              <a:t>, הורמון המעלה את רמת הגלוקוז בדם ע"י שחרור גלוקוז מהכבד (פירוק גליקוגן </a:t>
            </a:r>
            <a:r>
              <a:rPr lang="en-US" altLang="he-IL" dirty="0" smtClean="0">
                <a:sym typeface="Wingdings" panose="05000000000000000000" pitchFamily="2" charset="2"/>
              </a:rPr>
              <a:t></a:t>
            </a:r>
            <a:r>
              <a:rPr lang="he-IL" altLang="he-IL" dirty="0" smtClean="0">
                <a:sym typeface="Wingdings" panose="05000000000000000000" pitchFamily="2" charset="2"/>
              </a:rPr>
              <a:t> שחרור גלוקוז לדם)</a:t>
            </a:r>
          </a:p>
          <a:p>
            <a:pPr marL="228600" indent="-228600" algn="r" rtl="1" eaLnBrk="1" hangingPunct="1">
              <a:buFontTx/>
              <a:buAutoNum type="arabicPeriod"/>
            </a:pPr>
            <a:r>
              <a:rPr lang="he-IL" altLang="he-IL" b="1" dirty="0" smtClean="0"/>
              <a:t>תאי ביטא – </a:t>
            </a:r>
            <a:r>
              <a:rPr lang="en-US" altLang="he-IL" b="1" dirty="0" smtClean="0"/>
              <a:t>beta/B cells</a:t>
            </a:r>
            <a:r>
              <a:rPr lang="he-IL" altLang="he-IL" dirty="0" smtClean="0"/>
              <a:t>: מפרישים </a:t>
            </a:r>
            <a:r>
              <a:rPr lang="he-IL" altLang="he-IL" b="1" dirty="0" smtClean="0"/>
              <a:t>אינסולין </a:t>
            </a:r>
            <a:r>
              <a:rPr lang="en-US" altLang="he-IL" b="1" dirty="0" smtClean="0"/>
              <a:t>insulin</a:t>
            </a:r>
            <a:r>
              <a:rPr lang="he-IL" altLang="he-IL" dirty="0" smtClean="0"/>
              <a:t>, הורמון המוריד את רמת הגלוקוז בדם ע"י הכנסתו לתוך תאי הגוף (בעיקר שריר ושומן). מהווים את רוב התאים באיי הלבלב, כ- 70% מהם...</a:t>
            </a:r>
          </a:p>
          <a:p>
            <a:pPr marL="228600" indent="-228600" algn="r" rtl="1" eaLnBrk="1" hangingPunct="1">
              <a:buFontTx/>
              <a:buAutoNum type="arabicPeriod"/>
            </a:pPr>
            <a:r>
              <a:rPr lang="he-IL" altLang="he-IL" b="1" dirty="0" smtClean="0"/>
              <a:t>תאי דלתא </a:t>
            </a:r>
            <a:r>
              <a:rPr lang="en-US" altLang="he-IL" b="1" dirty="0" smtClean="0"/>
              <a:t>delta/D cells</a:t>
            </a:r>
            <a:r>
              <a:rPr lang="he-IL" altLang="he-IL" dirty="0" smtClean="0"/>
              <a:t>: מפרישים </a:t>
            </a:r>
            <a:r>
              <a:rPr lang="he-IL" altLang="he-IL" b="1" dirty="0" smtClean="0"/>
              <a:t>סומטוסטטין </a:t>
            </a:r>
            <a:r>
              <a:rPr lang="en-US" altLang="he-IL" b="1" dirty="0" smtClean="0"/>
              <a:t>somatostatin</a:t>
            </a:r>
            <a:r>
              <a:rPr lang="he-IL" altLang="he-IL" dirty="0" smtClean="0"/>
              <a:t>, הורמון הזהה ל </a:t>
            </a:r>
            <a:r>
              <a:rPr lang="en-US" altLang="he-IL" dirty="0" smtClean="0"/>
              <a:t>GHIH</a:t>
            </a:r>
            <a:r>
              <a:rPr lang="he-IL" altLang="he-IL" dirty="0" smtClean="0"/>
              <a:t> המופרש מההיפותלמוס (מעכב הפרשת הורמון גדילה). מעכב הפרשה של אינסולין </a:t>
            </a:r>
            <a:r>
              <a:rPr lang="he-IL" altLang="he-IL" dirty="0" err="1" smtClean="0"/>
              <a:t>וגלוקגון</a:t>
            </a:r>
            <a:r>
              <a:rPr lang="he-IL" altLang="he-IL" dirty="0" smtClean="0"/>
              <a:t> וכן מעכב ספיגה של נוטיריאנטים מדרכי העיכול.</a:t>
            </a:r>
          </a:p>
          <a:p>
            <a:pPr marL="228600" indent="-228600" algn="r" rtl="1" eaLnBrk="1" hangingPunct="1">
              <a:buFontTx/>
              <a:buAutoNum type="arabicPeriod"/>
            </a:pPr>
            <a:r>
              <a:rPr lang="he-IL" altLang="he-IL" b="1" dirty="0" smtClean="0"/>
              <a:t>תאי </a:t>
            </a:r>
            <a:r>
              <a:rPr lang="en-US" altLang="he-IL" b="1" dirty="0" smtClean="0"/>
              <a:t>F</a:t>
            </a:r>
            <a:r>
              <a:rPr lang="he-IL" altLang="he-IL" dirty="0" smtClean="0"/>
              <a:t> – מפרישים </a:t>
            </a:r>
            <a:r>
              <a:rPr lang="he-IL" altLang="he-IL" dirty="0" err="1" smtClean="0"/>
              <a:t>פוליפפטיד</a:t>
            </a:r>
            <a:r>
              <a:rPr lang="he-IL" altLang="he-IL" dirty="0" smtClean="0"/>
              <a:t> לבלבי (מעכב הפרשת סומטוסטטין, כיווץ כיס המרה ואנזימי עיכול מהלבלב. פחות חשובים </a:t>
            </a:r>
            <a:r>
              <a:rPr lang="he-IL" altLang="he-IL" dirty="0" err="1" smtClean="0"/>
              <a:t>לענינינו</a:t>
            </a:r>
            <a:r>
              <a:rPr lang="he-IL" altLang="he-IL" dirty="0" smtClean="0"/>
              <a:t>...</a:t>
            </a:r>
          </a:p>
          <a:p>
            <a:pPr marL="228600" indent="-228600" algn="r" rtl="1" eaLnBrk="1" hangingPunct="1">
              <a:buFontTx/>
              <a:buAutoNum type="arabicPeriod"/>
            </a:pPr>
            <a:endParaRPr lang="en-US" altLang="he-IL" dirty="0" smtClean="0"/>
          </a:p>
        </p:txBody>
      </p:sp>
    </p:spTree>
    <p:extLst>
      <p:ext uri="{BB962C8B-B14F-4D97-AF65-F5344CB8AC3E}">
        <p14:creationId xmlns:p14="http://schemas.microsoft.com/office/powerpoint/2010/main" val="3695345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745A7DD1-7C0C-4F44-9342-26A18A015AE3}" type="slidenum">
              <a:rPr lang="en-US" altLang="he-IL" sz="1200"/>
              <a:pPr eaLnBrk="1" hangingPunct="1"/>
              <a:t>7</a:t>
            </a:fld>
            <a:endParaRPr lang="en-US" altLang="he-IL" sz="1200"/>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algn="r" rtl="1" eaLnBrk="1" hangingPunct="1"/>
            <a:r>
              <a:rPr lang="he-IL" altLang="he-IL" b="1" dirty="0" smtClean="0"/>
              <a:t>תאי אלפא – </a:t>
            </a:r>
            <a:r>
              <a:rPr lang="en-US" altLang="he-IL" b="1" dirty="0" smtClean="0"/>
              <a:t>alpha/A cells</a:t>
            </a:r>
            <a:r>
              <a:rPr lang="he-IL" altLang="he-IL" dirty="0" smtClean="0"/>
              <a:t>: מפרישים </a:t>
            </a:r>
            <a:r>
              <a:rPr lang="he-IL" altLang="he-IL" b="1" dirty="0" smtClean="0"/>
              <a:t>גלוקגון </a:t>
            </a:r>
            <a:r>
              <a:rPr lang="en-US" altLang="he-IL" b="1" dirty="0" smtClean="0"/>
              <a:t>glucagon</a:t>
            </a:r>
            <a:r>
              <a:rPr lang="he-IL" altLang="he-IL" dirty="0" smtClean="0"/>
              <a:t>, הורמון המעלה את רמת הגלוקוז בדם ע"י שחרור גלוקוז מהכבד (פירוק גליקוגן </a:t>
            </a:r>
            <a:r>
              <a:rPr lang="en-US" altLang="he-IL" dirty="0" smtClean="0">
                <a:sym typeface="Wingdings" panose="05000000000000000000" pitchFamily="2" charset="2"/>
              </a:rPr>
              <a:t></a:t>
            </a:r>
            <a:r>
              <a:rPr lang="he-IL" altLang="he-IL" dirty="0" smtClean="0">
                <a:sym typeface="Wingdings" panose="05000000000000000000" pitchFamily="2" charset="2"/>
              </a:rPr>
              <a:t> שחרור גלוקוז לדם)</a:t>
            </a:r>
          </a:p>
          <a:p>
            <a:pPr marL="228600" indent="-228600" algn="r" rtl="1" eaLnBrk="1" hangingPunct="1"/>
            <a:endParaRPr lang="he-IL" altLang="he-IL" dirty="0" smtClean="0"/>
          </a:p>
          <a:p>
            <a:pPr marL="228600" indent="-228600" algn="r" rtl="1" eaLnBrk="1" hangingPunct="1"/>
            <a:r>
              <a:rPr lang="he-IL" altLang="he-IL" dirty="0" smtClean="0"/>
              <a:t>גלוקגון גורם לשחרור גלוקוז לדם ע"י הכבד. מקור הגלוקוז הוא </a:t>
            </a:r>
            <a:r>
              <a:rPr lang="he-IL" altLang="he-IL" dirty="0" err="1" smtClean="0"/>
              <a:t>בגליקוגן</a:t>
            </a:r>
            <a:r>
              <a:rPr lang="he-IL" altLang="he-IL" dirty="0" smtClean="0"/>
              <a:t> </a:t>
            </a:r>
            <a:r>
              <a:rPr lang="en-US" altLang="he-IL" dirty="0" smtClean="0"/>
              <a:t>glycogen </a:t>
            </a:r>
            <a:r>
              <a:rPr lang="he-IL" altLang="he-IL" dirty="0" smtClean="0"/>
              <a:t> (צורת האגירה של גלוקוז) המפורק לגלוקוז וכן </a:t>
            </a:r>
            <a:r>
              <a:rPr lang="he-IL" altLang="he-IL" dirty="0" err="1" smtClean="0"/>
              <a:t>בגלוקוניאוגנזה</a:t>
            </a:r>
            <a:r>
              <a:rPr lang="he-IL" altLang="he-IL" dirty="0" smtClean="0"/>
              <a:t> על ידי הכבד.</a:t>
            </a:r>
          </a:p>
          <a:p>
            <a:pPr marL="228600" indent="-228600" algn="r" rtl="1" eaLnBrk="1" hangingPunct="1"/>
            <a:endParaRPr lang="en-US" altLang="he-IL" dirty="0" smtClean="0"/>
          </a:p>
        </p:txBody>
      </p:sp>
    </p:spTree>
    <p:extLst>
      <p:ext uri="{BB962C8B-B14F-4D97-AF65-F5344CB8AC3E}">
        <p14:creationId xmlns:p14="http://schemas.microsoft.com/office/powerpoint/2010/main" val="3842566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9484CC4A-C22B-4EEB-A972-6B9EFE6A36C9}" type="slidenum">
              <a:rPr lang="en-US" altLang="he-IL" sz="1200"/>
              <a:pPr eaLnBrk="1" hangingPunct="1"/>
              <a:t>8</a:t>
            </a:fld>
            <a:endParaRPr lang="en-US" altLang="he-IL" sz="1200"/>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algn="r" rtl="1" eaLnBrk="1" hangingPunct="1"/>
            <a:r>
              <a:rPr lang="he-IL" altLang="he-IL" b="1" smtClean="0"/>
              <a:t>תאי ביטא – </a:t>
            </a:r>
            <a:r>
              <a:rPr lang="en-US" altLang="he-IL" b="1" smtClean="0"/>
              <a:t>beta/B cells</a:t>
            </a:r>
            <a:r>
              <a:rPr lang="he-IL" altLang="he-IL" smtClean="0"/>
              <a:t>: מפרישים </a:t>
            </a:r>
            <a:r>
              <a:rPr lang="he-IL" altLang="he-IL" b="1" smtClean="0"/>
              <a:t>אינסולין </a:t>
            </a:r>
            <a:r>
              <a:rPr lang="en-US" altLang="he-IL" b="1" smtClean="0"/>
              <a:t>insulin</a:t>
            </a:r>
            <a:r>
              <a:rPr lang="he-IL" altLang="he-IL" smtClean="0"/>
              <a:t>, הורמון המוריד את רמת הגלוקוז בדם ע"י הכנסתו לתוך תאי הגוף (בעיקר שריר ושומן). מהווים את רוב התאים באיי הלבלב, כ- 70% מהם...</a:t>
            </a:r>
          </a:p>
          <a:p>
            <a:pPr marL="228600" indent="-228600" algn="r" rtl="1" eaLnBrk="1" hangingPunct="1"/>
            <a:r>
              <a:rPr lang="he-IL" altLang="he-IL" smtClean="0"/>
              <a:t>אינסולין, המשוחרר מתאי ביטא, הוא הורמון השובע.</a:t>
            </a:r>
          </a:p>
          <a:p>
            <a:pPr marL="228600" indent="-228600" algn="r" rtl="1" eaLnBrk="1" hangingPunct="1"/>
            <a:r>
              <a:rPr lang="he-IL" altLang="he-IL" smtClean="0"/>
              <a:t>תפקידו להכניס גלוקוז מהדם אל תוך התאים (בעיקר שריר ושומן) וע"י כך מוריד את רמת הגלוקוז בדם.</a:t>
            </a:r>
          </a:p>
          <a:p>
            <a:pPr marL="228600" indent="-228600" algn="r" rtl="1" eaLnBrk="1" hangingPunct="1"/>
            <a:r>
              <a:rPr lang="he-IL" altLang="he-IL" smtClean="0"/>
              <a:t>בנוסף, אינסולין גם גורם לתאי שומן לייצר חומצות שומן (מעודפי הגלוקוז) וכן מעודד סינתזת חלבונים בתאי הגוף. </a:t>
            </a:r>
            <a:endParaRPr lang="en-US" altLang="he-IL" smtClean="0"/>
          </a:p>
        </p:txBody>
      </p:sp>
    </p:spTree>
    <p:extLst>
      <p:ext uri="{BB962C8B-B14F-4D97-AF65-F5344CB8AC3E}">
        <p14:creationId xmlns:p14="http://schemas.microsoft.com/office/powerpoint/2010/main" val="1393809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8DD61B56-B1EA-414C-A707-2AC6D66D7DA7}" type="slidenum">
              <a:rPr lang="en-US" altLang="he-IL" sz="1200"/>
              <a:pPr eaLnBrk="1" hangingPunct="1"/>
              <a:t>11</a:t>
            </a:fld>
            <a:endParaRPr lang="en-US" altLang="he-IL" sz="1200"/>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algn="r" rtl="1" eaLnBrk="1" hangingPunct="1"/>
            <a:r>
              <a:rPr lang="he-IL" altLang="he-IL" b="1" dirty="0" smtClean="0"/>
              <a:t>תאי דלתא </a:t>
            </a:r>
            <a:r>
              <a:rPr lang="en-US" altLang="he-IL" b="1" dirty="0" smtClean="0"/>
              <a:t>delta/D cells</a:t>
            </a:r>
            <a:r>
              <a:rPr lang="he-IL" altLang="he-IL" dirty="0" smtClean="0"/>
              <a:t>: מפרישים </a:t>
            </a:r>
            <a:r>
              <a:rPr lang="he-IL" altLang="he-IL" b="1" dirty="0" smtClean="0"/>
              <a:t>סומטוסטטין </a:t>
            </a:r>
            <a:r>
              <a:rPr lang="en-US" altLang="he-IL" b="1" dirty="0" smtClean="0"/>
              <a:t>somatostatin</a:t>
            </a:r>
            <a:r>
              <a:rPr lang="he-IL" altLang="he-IL" dirty="0" smtClean="0"/>
              <a:t>, הורמון הזהה ל </a:t>
            </a:r>
            <a:r>
              <a:rPr lang="en-US" altLang="he-IL" dirty="0" smtClean="0"/>
              <a:t>GHIH</a:t>
            </a:r>
            <a:r>
              <a:rPr lang="he-IL" altLang="he-IL" dirty="0" smtClean="0"/>
              <a:t> המופרש מההיפותלמוס (מעכב הפרשת הורמון גדילה). מעכב הפרשה של אינסולין </a:t>
            </a:r>
            <a:r>
              <a:rPr lang="he-IL" altLang="he-IL" dirty="0" err="1" smtClean="0"/>
              <a:t>וגלוקגון</a:t>
            </a:r>
            <a:r>
              <a:rPr lang="he-IL" altLang="he-IL" dirty="0" smtClean="0"/>
              <a:t> וכן מעכב ספיגה של נוטיריאנטים מדרכי העיכול.</a:t>
            </a:r>
          </a:p>
          <a:p>
            <a:pPr marL="228600" indent="-228600" algn="r" rtl="1" eaLnBrk="1" hangingPunct="1"/>
            <a:endParaRPr lang="en-US" altLang="he-IL" dirty="0" smtClean="0"/>
          </a:p>
        </p:txBody>
      </p:sp>
    </p:spTree>
    <p:extLst>
      <p:ext uri="{BB962C8B-B14F-4D97-AF65-F5344CB8AC3E}">
        <p14:creationId xmlns:p14="http://schemas.microsoft.com/office/powerpoint/2010/main" val="2428673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8B526D61-3D6D-44FA-8251-6FE3ADF417A2}" type="datetimeFigureOut">
              <a:rPr lang="he-IL" smtClean="0"/>
              <a:t>כ'/אדר/תש"פ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BE49F4-C3A1-4F23-9B2B-80E466176310}" type="slidenum">
              <a:rPr lang="he-IL" smtClean="0"/>
              <a:t>‹#›</a:t>
            </a:fld>
            <a:endParaRPr lang="he-I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730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8B526D61-3D6D-44FA-8251-6FE3ADF417A2}" type="datetimeFigureOut">
              <a:rPr lang="he-IL" smtClean="0"/>
              <a:t>כ'/אדר/תש"פ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BE49F4-C3A1-4F23-9B2B-80E466176310}" type="slidenum">
              <a:rPr lang="he-IL" smtClean="0"/>
              <a:t>‹#›</a:t>
            </a:fld>
            <a:endParaRPr lang="he-IL"/>
          </a:p>
        </p:txBody>
      </p:sp>
    </p:spTree>
    <p:extLst>
      <p:ext uri="{BB962C8B-B14F-4D97-AF65-F5344CB8AC3E}">
        <p14:creationId xmlns:p14="http://schemas.microsoft.com/office/powerpoint/2010/main" val="838586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8B526D61-3D6D-44FA-8251-6FE3ADF417A2}" type="datetimeFigureOut">
              <a:rPr lang="he-IL" smtClean="0"/>
              <a:t>כ'/אדר/תש"פ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BE49F4-C3A1-4F23-9B2B-80E466176310}" type="slidenum">
              <a:rPr lang="he-IL" smtClean="0"/>
              <a:t>‹#›</a:t>
            </a:fld>
            <a:endParaRPr lang="he-IL"/>
          </a:p>
        </p:txBody>
      </p:sp>
    </p:spTree>
    <p:extLst>
      <p:ext uri="{BB962C8B-B14F-4D97-AF65-F5344CB8AC3E}">
        <p14:creationId xmlns:p14="http://schemas.microsoft.com/office/powerpoint/2010/main" val="1515499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3/16/2020</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extLst>
      <p:ext uri="{BB962C8B-B14F-4D97-AF65-F5344CB8AC3E}">
        <p14:creationId xmlns:p14="http://schemas.microsoft.com/office/powerpoint/2010/main" val="3160175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8B526D61-3D6D-44FA-8251-6FE3ADF417A2}" type="datetimeFigureOut">
              <a:rPr lang="he-IL" smtClean="0"/>
              <a:t>כ'/אדר/תש"פ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BE49F4-C3A1-4F23-9B2B-80E466176310}" type="slidenum">
              <a:rPr lang="he-IL" smtClean="0"/>
              <a:t>‹#›</a:t>
            </a:fld>
            <a:endParaRPr lang="he-IL"/>
          </a:p>
        </p:txBody>
      </p:sp>
    </p:spTree>
    <p:extLst>
      <p:ext uri="{BB962C8B-B14F-4D97-AF65-F5344CB8AC3E}">
        <p14:creationId xmlns:p14="http://schemas.microsoft.com/office/powerpoint/2010/main" val="1188731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8B526D61-3D6D-44FA-8251-6FE3ADF417A2}" type="datetimeFigureOut">
              <a:rPr lang="he-IL" smtClean="0"/>
              <a:t>כ'/אדר/תש"פ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BE49F4-C3A1-4F23-9B2B-80E466176310}" type="slidenum">
              <a:rPr lang="he-IL" smtClean="0"/>
              <a:t>‹#›</a:t>
            </a:fld>
            <a:endParaRPr lang="he-I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08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8B526D61-3D6D-44FA-8251-6FE3ADF417A2}" type="datetimeFigureOut">
              <a:rPr lang="he-IL" smtClean="0"/>
              <a:t>כ'/אדר/תש"פ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2BE49F4-C3A1-4F23-9B2B-80E466176310}" type="slidenum">
              <a:rPr lang="he-IL" smtClean="0"/>
              <a:t>‹#›</a:t>
            </a:fld>
            <a:endParaRPr lang="he-IL"/>
          </a:p>
        </p:txBody>
      </p:sp>
    </p:spTree>
    <p:extLst>
      <p:ext uri="{BB962C8B-B14F-4D97-AF65-F5344CB8AC3E}">
        <p14:creationId xmlns:p14="http://schemas.microsoft.com/office/powerpoint/2010/main" val="613400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097280" y="2582334"/>
            <a:ext cx="4937760" cy="33782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6217920" y="2582334"/>
            <a:ext cx="4937760" cy="33782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8B526D61-3D6D-44FA-8251-6FE3ADF417A2}" type="datetimeFigureOut">
              <a:rPr lang="he-IL" smtClean="0"/>
              <a:t>כ'/אדר/תש"פ</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12BE49F4-C3A1-4F23-9B2B-80E466176310}" type="slidenum">
              <a:rPr lang="he-IL" smtClean="0"/>
              <a:t>‹#›</a:t>
            </a:fld>
            <a:endParaRPr lang="he-IL"/>
          </a:p>
        </p:txBody>
      </p:sp>
    </p:spTree>
    <p:extLst>
      <p:ext uri="{BB962C8B-B14F-4D97-AF65-F5344CB8AC3E}">
        <p14:creationId xmlns:p14="http://schemas.microsoft.com/office/powerpoint/2010/main" val="3834759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8B526D61-3D6D-44FA-8251-6FE3ADF417A2}" type="datetimeFigureOut">
              <a:rPr lang="he-IL" smtClean="0"/>
              <a:t>כ'/אדר/תש"פ</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12BE49F4-C3A1-4F23-9B2B-80E466176310}" type="slidenum">
              <a:rPr lang="he-IL" smtClean="0"/>
              <a:t>‹#›</a:t>
            </a:fld>
            <a:endParaRPr lang="he-IL"/>
          </a:p>
        </p:txBody>
      </p:sp>
    </p:spTree>
    <p:extLst>
      <p:ext uri="{BB962C8B-B14F-4D97-AF65-F5344CB8AC3E}">
        <p14:creationId xmlns:p14="http://schemas.microsoft.com/office/powerpoint/2010/main" val="4284113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B526D61-3D6D-44FA-8251-6FE3ADF417A2}" type="datetimeFigureOut">
              <a:rPr lang="he-IL" smtClean="0"/>
              <a:t>כ'/אדר/תש"פ</a:t>
            </a:fld>
            <a:endParaRPr lang="he-I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he-IL"/>
          </a:p>
        </p:txBody>
      </p:sp>
      <p:sp>
        <p:nvSpPr>
          <p:cNvPr id="9" name="Slide Number Placeholder 8"/>
          <p:cNvSpPr>
            <a:spLocks noGrp="1"/>
          </p:cNvSpPr>
          <p:nvPr>
            <p:ph type="sldNum" sz="quarter" idx="12"/>
          </p:nvPr>
        </p:nvSpPr>
        <p:spPr/>
        <p:txBody>
          <a:bodyPr/>
          <a:lstStyle/>
          <a:p>
            <a:fld id="{12BE49F4-C3A1-4F23-9B2B-80E466176310}" type="slidenum">
              <a:rPr lang="he-IL" smtClean="0"/>
              <a:t>‹#›</a:t>
            </a:fld>
            <a:endParaRPr lang="he-IL"/>
          </a:p>
        </p:txBody>
      </p:sp>
    </p:spTree>
    <p:extLst>
      <p:ext uri="{BB962C8B-B14F-4D97-AF65-F5344CB8AC3E}">
        <p14:creationId xmlns:p14="http://schemas.microsoft.com/office/powerpoint/2010/main" val="1260905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B526D61-3D6D-44FA-8251-6FE3ADF417A2}" type="datetimeFigureOut">
              <a:rPr lang="he-IL" smtClean="0"/>
              <a:t>כ'/אדר/תש"פ</a:t>
            </a:fld>
            <a:endParaRPr lang="he-I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he-I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2BE49F4-C3A1-4F23-9B2B-80E466176310}" type="slidenum">
              <a:rPr lang="he-IL" smtClean="0"/>
              <a:t>‹#›</a:t>
            </a:fld>
            <a:endParaRPr lang="he-IL"/>
          </a:p>
        </p:txBody>
      </p:sp>
    </p:spTree>
    <p:extLst>
      <p:ext uri="{BB962C8B-B14F-4D97-AF65-F5344CB8AC3E}">
        <p14:creationId xmlns:p14="http://schemas.microsoft.com/office/powerpoint/2010/main" val="540279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8B526D61-3D6D-44FA-8251-6FE3ADF417A2}" type="datetimeFigureOut">
              <a:rPr lang="he-IL" smtClean="0"/>
              <a:t>כ'/אדר/תש"פ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2BE49F4-C3A1-4F23-9B2B-80E466176310}" type="slidenum">
              <a:rPr lang="he-IL" smtClean="0"/>
              <a:t>‹#›</a:t>
            </a:fld>
            <a:endParaRPr lang="he-IL"/>
          </a:p>
        </p:txBody>
      </p:sp>
    </p:spTree>
    <p:extLst>
      <p:ext uri="{BB962C8B-B14F-4D97-AF65-F5344CB8AC3E}">
        <p14:creationId xmlns:p14="http://schemas.microsoft.com/office/powerpoint/2010/main" val="2939170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e-IL" dirty="0" err="1" smtClean="0"/>
              <a:t>לחץטטטט</a:t>
            </a:r>
            <a:r>
              <a:rPr lang="he-IL" dirty="0" smtClean="0"/>
              <a:t> כדי לערוך סגנון כותרת של תבנית בסיס</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B526D61-3D6D-44FA-8251-6FE3ADF417A2}" type="datetimeFigureOut">
              <a:rPr lang="he-IL" smtClean="0"/>
              <a:t>כ'/אדר/תש"פ</a:t>
            </a:fld>
            <a:endParaRPr lang="he-I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he-I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2BE49F4-C3A1-4F23-9B2B-80E466176310}" type="slidenum">
              <a:rPr lang="he-IL" smtClean="0"/>
              <a:t>‹#›</a:t>
            </a:fld>
            <a:endParaRPr lang="he-I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374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s://www.wikirefua.org.il/w/index.php/%D7%9E%D7%97%D7%9C%D7%94_%D7%98%D7%A8%D7%A9%D7%AA%D7%99%D7%AA"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0" y="-853948"/>
            <a:ext cx="11514667" cy="3608437"/>
          </a:xfrm>
        </p:spPr>
        <p:txBody>
          <a:bodyPr/>
          <a:lstStyle/>
          <a:p>
            <a:pPr algn="ctr"/>
            <a:r>
              <a:rPr lang="he-IL" altLang="he-IL" sz="7200" b="1" dirty="0">
                <a:solidFill>
                  <a:srgbClr val="FF0000"/>
                </a:solidFill>
                <a:latin typeface="David" panose="020E0502060401010101" pitchFamily="34" charset="-79"/>
                <a:cs typeface="David" panose="020E0502060401010101" pitchFamily="34" charset="-79"/>
              </a:rPr>
              <a:t>אנדוקרינולוגיה</a:t>
            </a:r>
            <a:br>
              <a:rPr lang="he-IL" altLang="he-IL" sz="7200" b="1" dirty="0">
                <a:solidFill>
                  <a:srgbClr val="FF0000"/>
                </a:solidFill>
                <a:latin typeface="David" panose="020E0502060401010101" pitchFamily="34" charset="-79"/>
                <a:cs typeface="David" panose="020E0502060401010101" pitchFamily="34" charset="-79"/>
              </a:rPr>
            </a:br>
            <a:r>
              <a:rPr lang="he-IL" altLang="he-IL" sz="3600" b="1" dirty="0" smtClean="0">
                <a:solidFill>
                  <a:srgbClr val="FF0000"/>
                </a:solidFill>
                <a:latin typeface="David" panose="020E0502060401010101" pitchFamily="34" charset="-79"/>
                <a:cs typeface="David" panose="020E0502060401010101" pitchFamily="34" charset="-79"/>
              </a:rPr>
              <a:t>אנטומיה-פיזיולוגיה-קליניקה</a:t>
            </a:r>
            <a:br>
              <a:rPr lang="he-IL" altLang="he-IL" sz="3600" b="1" dirty="0" smtClean="0">
                <a:solidFill>
                  <a:srgbClr val="FF0000"/>
                </a:solidFill>
                <a:latin typeface="David" panose="020E0502060401010101" pitchFamily="34" charset="-79"/>
                <a:cs typeface="David" panose="020E0502060401010101" pitchFamily="34" charset="-79"/>
              </a:rPr>
            </a:br>
            <a:r>
              <a:rPr lang="he-IL" altLang="he-IL" sz="3600" b="1" dirty="0" smtClean="0">
                <a:solidFill>
                  <a:srgbClr val="FF0000"/>
                </a:solidFill>
                <a:latin typeface="David" panose="020E0502060401010101" pitchFamily="34" charset="-79"/>
                <a:cs typeface="David" panose="020E0502060401010101" pitchFamily="34" charset="-79"/>
              </a:rPr>
              <a:t>בלוטת הלבלב       </a:t>
            </a:r>
            <a:r>
              <a:rPr lang="en-US" sz="3600" b="1" dirty="0">
                <a:solidFill>
                  <a:srgbClr val="FF0000"/>
                </a:solidFill>
                <a:latin typeface="David" panose="020E0502060401010101" pitchFamily="34" charset="-79"/>
                <a:cs typeface="David" panose="020E0502060401010101" pitchFamily="34" charset="-79"/>
              </a:rPr>
              <a:t>gland</a:t>
            </a:r>
            <a:r>
              <a:rPr lang="he-IL" altLang="he-IL" sz="3600" b="1" dirty="0" smtClean="0">
                <a:solidFill>
                  <a:srgbClr val="FF0000"/>
                </a:solidFill>
                <a:latin typeface="David" panose="020E0502060401010101" pitchFamily="34" charset="-79"/>
                <a:cs typeface="David" panose="020E0502060401010101" pitchFamily="34" charset="-79"/>
              </a:rPr>
              <a:t> </a:t>
            </a:r>
            <a:r>
              <a:rPr lang="en-US" altLang="he-IL" sz="3600" b="1" dirty="0" smtClean="0">
                <a:solidFill>
                  <a:srgbClr val="FF0000"/>
                </a:solidFill>
                <a:latin typeface="David" panose="020E0502060401010101" pitchFamily="34" charset="-79"/>
                <a:cs typeface="David" panose="020E0502060401010101" pitchFamily="34" charset="-79"/>
              </a:rPr>
              <a:t>Pancreas</a:t>
            </a:r>
            <a:r>
              <a:rPr lang="he-IL" sz="3600" dirty="0"/>
              <a:t/>
            </a:r>
            <a:br>
              <a:rPr lang="he-IL" sz="3600" dirty="0"/>
            </a:br>
            <a:r>
              <a:rPr lang="he-IL" sz="3600" b="1" dirty="0">
                <a:solidFill>
                  <a:srgbClr val="FF0000"/>
                </a:solidFill>
                <a:latin typeface="David" panose="020E0502060401010101" pitchFamily="34" charset="-79"/>
                <a:cs typeface="David" panose="020E0502060401010101" pitchFamily="34" charset="-79"/>
              </a:rPr>
              <a:t/>
            </a:r>
            <a:br>
              <a:rPr lang="he-IL" sz="3600" b="1" dirty="0">
                <a:solidFill>
                  <a:srgbClr val="FF0000"/>
                </a:solidFill>
                <a:latin typeface="David" panose="020E0502060401010101" pitchFamily="34" charset="-79"/>
                <a:cs typeface="David" panose="020E0502060401010101" pitchFamily="34" charset="-79"/>
              </a:rPr>
            </a:br>
            <a:r>
              <a:rPr lang="he-IL" altLang="he-IL" sz="3600" b="1" dirty="0" smtClean="0">
                <a:solidFill>
                  <a:srgbClr val="FF0000"/>
                </a:solidFill>
                <a:latin typeface="David" panose="020E0502060401010101" pitchFamily="34" charset="-79"/>
                <a:cs typeface="David" panose="020E0502060401010101" pitchFamily="34" charset="-79"/>
              </a:rPr>
              <a:t> </a:t>
            </a:r>
            <a:endParaRPr lang="he-IL" sz="3600" dirty="0"/>
          </a:p>
        </p:txBody>
      </p:sp>
      <p:sp>
        <p:nvSpPr>
          <p:cNvPr id="3" name="כותרת משנה 2"/>
          <p:cNvSpPr>
            <a:spLocks noGrp="1"/>
          </p:cNvSpPr>
          <p:nvPr>
            <p:ph type="subTitle" idx="1"/>
          </p:nvPr>
        </p:nvSpPr>
        <p:spPr/>
        <p:txBody>
          <a:bodyPr/>
          <a:lstStyle/>
          <a:p>
            <a:endParaRPr lang="he-IL" dirty="0"/>
          </a:p>
        </p:txBody>
      </p:sp>
      <p:graphicFrame>
        <p:nvGraphicFramePr>
          <p:cNvPr id="5" name="Object 3"/>
          <p:cNvGraphicFramePr>
            <a:graphicFrameLocks noChangeAspect="1"/>
          </p:cNvGraphicFramePr>
          <p:nvPr>
            <p:extLst>
              <p:ext uri="{D42A27DB-BD31-4B8C-83A1-F6EECF244321}">
                <p14:modId xmlns:p14="http://schemas.microsoft.com/office/powerpoint/2010/main" val="2699712547"/>
              </p:ext>
            </p:extLst>
          </p:nvPr>
        </p:nvGraphicFramePr>
        <p:xfrm>
          <a:off x="2731771" y="1959107"/>
          <a:ext cx="6446520" cy="4236941"/>
        </p:xfrm>
        <a:graphic>
          <a:graphicData uri="http://schemas.openxmlformats.org/presentationml/2006/ole">
            <mc:AlternateContent xmlns:mc="http://schemas.openxmlformats.org/markup-compatibility/2006">
              <mc:Choice xmlns:v="urn:schemas-microsoft-com:vml" Requires="v">
                <p:oleObj spid="_x0000_s1145" name="Photo Editor Photo" r:id="rId3" imgW="3552381" imgH="2866667" progId="MSPhotoEd.3">
                  <p:embed/>
                </p:oleObj>
              </mc:Choice>
              <mc:Fallback>
                <p:oleObj name="Photo Editor Photo" r:id="rId3" imgW="3552381" imgH="2866667"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1771" y="1959107"/>
                        <a:ext cx="6446520" cy="423694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168531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4" name="מציין מיקום תוכן 3" descr="http://physionet.ph.biu.ac.il/library/46.gif"/>
          <p:cNvPicPr>
            <a:picLocks noGrp="1"/>
          </p:cNvPicPr>
          <p:nvPr>
            <p:ph idx="1"/>
          </p:nvPr>
        </p:nvPicPr>
        <p:blipFill>
          <a:blip>
            <a:extLst>
              <a:ext uri="{28A0092B-C50C-407E-A947-70E740481C1C}">
                <a14:useLocalDpi xmlns:a14="http://schemas.microsoft.com/office/drawing/2010/main" val="0"/>
              </a:ext>
            </a:extLst>
          </a:blip>
          <a:srcRect/>
          <a:stretch>
            <a:fillRect/>
          </a:stretch>
        </p:blipFill>
        <p:spPr bwMode="auto">
          <a:xfrm>
            <a:off x="936978" y="248356"/>
            <a:ext cx="10611555" cy="6062133"/>
          </a:xfrm>
          <a:prstGeom prst="rect">
            <a:avLst/>
          </a:prstGeom>
          <a:noFill/>
          <a:ln>
            <a:noFill/>
          </a:ln>
        </p:spPr>
      </p:pic>
    </p:spTree>
    <p:extLst>
      <p:ext uri="{BB962C8B-B14F-4D97-AF65-F5344CB8AC3E}">
        <p14:creationId xmlns:p14="http://schemas.microsoft.com/office/powerpoint/2010/main" val="746393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table 18-09 figure 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397956" y="351367"/>
            <a:ext cx="6773333" cy="362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מלבן 1"/>
          <p:cNvSpPr/>
          <p:nvPr/>
        </p:nvSpPr>
        <p:spPr>
          <a:xfrm>
            <a:off x="-981075" y="4011699"/>
            <a:ext cx="11201400" cy="2308324"/>
          </a:xfrm>
          <a:prstGeom prst="rect">
            <a:avLst/>
          </a:prstGeom>
        </p:spPr>
        <p:txBody>
          <a:bodyPr wrap="square">
            <a:spAutoFit/>
          </a:bodyPr>
          <a:lstStyle/>
          <a:p>
            <a:pPr marL="228600" indent="-228600"/>
            <a:r>
              <a:rPr lang="he-IL" altLang="he-IL" sz="2400" b="1" dirty="0">
                <a:latin typeface="David" panose="020E0502060401010101" pitchFamily="34" charset="-79"/>
                <a:cs typeface="David" panose="020E0502060401010101" pitchFamily="34" charset="-79"/>
              </a:rPr>
              <a:t>תאי דלתא </a:t>
            </a:r>
            <a:r>
              <a:rPr lang="en-US" altLang="he-IL" sz="2400" b="1" dirty="0">
                <a:latin typeface="David" panose="020E0502060401010101" pitchFamily="34" charset="-79"/>
                <a:cs typeface="David" panose="020E0502060401010101" pitchFamily="34" charset="-79"/>
              </a:rPr>
              <a:t>delta/D cells</a:t>
            </a:r>
            <a:r>
              <a:rPr lang="he-IL" altLang="he-IL" sz="2400" dirty="0">
                <a:latin typeface="David" panose="020E0502060401010101" pitchFamily="34" charset="-79"/>
                <a:cs typeface="David" panose="020E0502060401010101" pitchFamily="34" charset="-79"/>
              </a:rPr>
              <a:t>: </a:t>
            </a:r>
            <a:r>
              <a:rPr lang="he-IL" altLang="he-IL" sz="2400" dirty="0" smtClean="0">
                <a:latin typeface="David" panose="020E0502060401010101" pitchFamily="34" charset="-79"/>
                <a:cs typeface="David" panose="020E0502060401010101" pitchFamily="34" charset="-79"/>
              </a:rPr>
              <a:t>מהווים 3%-10% מתאי הלבלב. הם מפרישים </a:t>
            </a:r>
            <a:r>
              <a:rPr lang="he-IL" altLang="he-IL" sz="2400" b="1" dirty="0">
                <a:latin typeface="David" panose="020E0502060401010101" pitchFamily="34" charset="-79"/>
                <a:cs typeface="David" panose="020E0502060401010101" pitchFamily="34" charset="-79"/>
              </a:rPr>
              <a:t>סומטוסטטין </a:t>
            </a:r>
            <a:r>
              <a:rPr lang="en-US" altLang="he-IL" sz="2400" b="1" dirty="0">
                <a:latin typeface="David" panose="020E0502060401010101" pitchFamily="34" charset="-79"/>
                <a:cs typeface="David" panose="020E0502060401010101" pitchFamily="34" charset="-79"/>
              </a:rPr>
              <a:t>somatostatin</a:t>
            </a:r>
            <a:r>
              <a:rPr lang="he-IL" altLang="he-IL" sz="2400" dirty="0">
                <a:latin typeface="David" panose="020E0502060401010101" pitchFamily="34" charset="-79"/>
                <a:cs typeface="David" panose="020E0502060401010101" pitchFamily="34" charset="-79"/>
              </a:rPr>
              <a:t>, </a:t>
            </a:r>
            <a:r>
              <a:rPr lang="he-IL" altLang="he-IL" sz="2400" dirty="0" smtClean="0">
                <a:latin typeface="David" panose="020E0502060401010101" pitchFamily="34" charset="-79"/>
                <a:cs typeface="David" panose="020E0502060401010101" pitchFamily="34" charset="-79"/>
              </a:rPr>
              <a:t>תפקידיו:</a:t>
            </a:r>
          </a:p>
          <a:p>
            <a:pPr marL="228600" indent="-228600"/>
            <a:r>
              <a:rPr lang="he-IL" altLang="he-IL" sz="2400" dirty="0" smtClean="0">
                <a:latin typeface="David" panose="020E0502060401010101" pitchFamily="34" charset="-79"/>
                <a:cs typeface="David" panose="020E0502060401010101" pitchFamily="34" charset="-79"/>
              </a:rPr>
              <a:t> 1. </a:t>
            </a:r>
            <a:r>
              <a:rPr lang="he-IL" altLang="he-IL" sz="2400" dirty="0">
                <a:latin typeface="David" panose="020E0502060401010101" pitchFamily="34" charset="-79"/>
                <a:cs typeface="David" panose="020E0502060401010101" pitchFamily="34" charset="-79"/>
              </a:rPr>
              <a:t>מעכב הפרשת הורמון </a:t>
            </a:r>
            <a:r>
              <a:rPr lang="he-IL" altLang="he-IL" sz="2400" dirty="0" smtClean="0">
                <a:latin typeface="David" panose="020E0502060401010101" pitchFamily="34" charset="-79"/>
                <a:cs typeface="David" panose="020E0502060401010101" pitchFamily="34" charset="-79"/>
              </a:rPr>
              <a:t>הגדילה,  </a:t>
            </a:r>
            <a:r>
              <a:rPr lang="en-US" altLang="he-IL" sz="2400" dirty="0" smtClean="0">
                <a:latin typeface="David" panose="020E0502060401010101" pitchFamily="34" charset="-79"/>
                <a:cs typeface="David" panose="020E0502060401010101" pitchFamily="34" charset="-79"/>
              </a:rPr>
              <a:t>GHIH</a:t>
            </a:r>
            <a:r>
              <a:rPr lang="he-IL" altLang="he-IL" sz="2400" dirty="0" smtClean="0">
                <a:latin typeface="David" panose="020E0502060401010101" pitchFamily="34" charset="-79"/>
                <a:cs typeface="David" panose="020E0502060401010101" pitchFamily="34" charset="-79"/>
              </a:rPr>
              <a:t> (</a:t>
            </a:r>
            <a:r>
              <a:rPr lang="en-US" altLang="he-IL" sz="2400" dirty="0" smtClean="0">
                <a:latin typeface="David" panose="020E0502060401010101" pitchFamily="34" charset="-79"/>
                <a:cs typeface="David" panose="020E0502060401010101" pitchFamily="34" charset="-79"/>
              </a:rPr>
              <a:t>Growth hormone inhibiting hormone </a:t>
            </a:r>
            <a:r>
              <a:rPr lang="he-IL" altLang="he-IL" sz="2400" dirty="0" smtClean="0">
                <a:latin typeface="David" panose="020E0502060401010101" pitchFamily="34" charset="-79"/>
                <a:cs typeface="David" panose="020E0502060401010101" pitchFamily="34" charset="-79"/>
              </a:rPr>
              <a:t>)</a:t>
            </a:r>
          </a:p>
          <a:p>
            <a:pPr marL="228600" indent="-228600"/>
            <a:r>
              <a:rPr lang="he-IL" altLang="he-IL" sz="2400" dirty="0">
                <a:latin typeface="David" panose="020E0502060401010101" pitchFamily="34" charset="-79"/>
                <a:cs typeface="David" panose="020E0502060401010101" pitchFamily="34" charset="-79"/>
              </a:rPr>
              <a:t> </a:t>
            </a:r>
            <a:r>
              <a:rPr lang="he-IL" altLang="he-IL" sz="2400" dirty="0" smtClean="0">
                <a:latin typeface="David" panose="020E0502060401010101" pitchFamily="34" charset="-79"/>
                <a:cs typeface="David" panose="020E0502060401010101" pitchFamily="34" charset="-79"/>
              </a:rPr>
              <a:t>    המופרש מההיפותלמוס.</a:t>
            </a:r>
          </a:p>
          <a:p>
            <a:pPr marL="228600" indent="-228600"/>
            <a:r>
              <a:rPr lang="he-IL" altLang="he-IL" sz="2400" dirty="0" smtClean="0">
                <a:latin typeface="David" panose="020E0502060401010101" pitchFamily="34" charset="-79"/>
                <a:cs typeface="David" panose="020E0502060401010101" pitchFamily="34" charset="-79"/>
              </a:rPr>
              <a:t> 2. מעכב </a:t>
            </a:r>
            <a:r>
              <a:rPr lang="he-IL" altLang="he-IL" sz="2400" dirty="0">
                <a:latin typeface="David" panose="020E0502060401010101" pitchFamily="34" charset="-79"/>
                <a:cs typeface="David" panose="020E0502060401010101" pitchFamily="34" charset="-79"/>
              </a:rPr>
              <a:t>הפרשה של אינסולין </a:t>
            </a:r>
            <a:r>
              <a:rPr lang="he-IL" altLang="he-IL" sz="2400" dirty="0" err="1" smtClean="0">
                <a:latin typeface="David" panose="020E0502060401010101" pitchFamily="34" charset="-79"/>
                <a:cs typeface="David" panose="020E0502060401010101" pitchFamily="34" charset="-79"/>
              </a:rPr>
              <a:t>וגלוקגון</a:t>
            </a:r>
            <a:r>
              <a:rPr lang="he-IL" altLang="he-IL" sz="2400" dirty="0" smtClean="0">
                <a:latin typeface="David" panose="020E0502060401010101" pitchFamily="34" charset="-79"/>
                <a:cs typeface="David" panose="020E0502060401010101" pitchFamily="34" charset="-79"/>
              </a:rPr>
              <a:t> מאיי לנגרהנס.</a:t>
            </a:r>
          </a:p>
          <a:p>
            <a:pPr marL="228600" indent="-228600"/>
            <a:r>
              <a:rPr lang="he-IL" altLang="he-IL" sz="2400" dirty="0" smtClean="0">
                <a:latin typeface="David" panose="020E0502060401010101" pitchFamily="34" charset="-79"/>
                <a:cs typeface="David" panose="020E0502060401010101" pitchFamily="34" charset="-79"/>
              </a:rPr>
              <a:t> 3.מעכב </a:t>
            </a:r>
            <a:r>
              <a:rPr lang="he-IL" altLang="he-IL" sz="2400" dirty="0">
                <a:latin typeface="David" panose="020E0502060401010101" pitchFamily="34" charset="-79"/>
                <a:cs typeface="David" panose="020E0502060401010101" pitchFamily="34" charset="-79"/>
              </a:rPr>
              <a:t>ספיגה של </a:t>
            </a:r>
            <a:r>
              <a:rPr lang="he-IL" altLang="he-IL" sz="2400" dirty="0" smtClean="0">
                <a:latin typeface="David" panose="020E0502060401010101" pitchFamily="34" charset="-79"/>
                <a:cs typeface="David" panose="020E0502060401010101" pitchFamily="34" charset="-79"/>
              </a:rPr>
              <a:t>תוצרי פירוק של אבות המזון ממערכת העיכול לדם.</a:t>
            </a:r>
            <a:endParaRPr lang="he-IL" altLang="he-IL" sz="2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85563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1027"/>
          <p:cNvSpPr>
            <a:spLocks noGrp="1" noChangeArrowheads="1"/>
          </p:cNvSpPr>
          <p:nvPr>
            <p:ph type="title"/>
          </p:nvPr>
        </p:nvSpPr>
        <p:spPr>
          <a:xfrm>
            <a:off x="3135842" y="0"/>
            <a:ext cx="5646914" cy="674511"/>
          </a:xfrm>
        </p:spPr>
        <p:txBody>
          <a:bodyPr rtlCol="0"/>
          <a:lstStyle/>
          <a:p>
            <a:pPr algn="ctr">
              <a:defRPr/>
            </a:pPr>
            <a:r>
              <a:rPr lang="he-IL" altLang="he-IL" sz="3600" b="1" dirty="0" smtClean="0">
                <a:solidFill>
                  <a:srgbClr val="FF0000"/>
                </a:solidFill>
                <a:latin typeface="David" panose="020E0502060401010101" pitchFamily="34" charset="-79"/>
                <a:cs typeface="David" panose="020E0502060401010101" pitchFamily="34" charset="-79"/>
              </a:rPr>
              <a:t>אינסולין </a:t>
            </a:r>
            <a:r>
              <a:rPr lang="en-US" altLang="he-IL" sz="3600" b="1" dirty="0">
                <a:solidFill>
                  <a:srgbClr val="FF0000"/>
                </a:solidFill>
                <a:latin typeface="David" panose="020E0502060401010101" pitchFamily="34" charset="-79"/>
                <a:cs typeface="David" panose="020E0502060401010101" pitchFamily="34" charset="-79"/>
              </a:rPr>
              <a:t>Insulin </a:t>
            </a:r>
          </a:p>
        </p:txBody>
      </p:sp>
      <p:sp>
        <p:nvSpPr>
          <p:cNvPr id="111619" name="Rectangle 1026"/>
          <p:cNvSpPr>
            <a:spLocks noGrp="1" noChangeArrowheads="1"/>
          </p:cNvSpPr>
          <p:nvPr>
            <p:ph idx="1"/>
          </p:nvPr>
        </p:nvSpPr>
        <p:spPr>
          <a:xfrm>
            <a:off x="0" y="778175"/>
            <a:ext cx="11920654" cy="5812014"/>
          </a:xfrm>
        </p:spPr>
        <p:txBody>
          <a:bodyPr>
            <a:noAutofit/>
          </a:bodyPr>
          <a:lstStyle/>
          <a:p>
            <a:r>
              <a:rPr lang="he-IL" sz="2400" dirty="0">
                <a:latin typeface="David" panose="020E0502060401010101" pitchFamily="34" charset="-79"/>
                <a:cs typeface="David" panose="020E0502060401010101" pitchFamily="34" charset="-79"/>
              </a:rPr>
              <a:t>אינסולין הוא הורמון חלבוני המורכב מ- 51 חומצות </a:t>
            </a:r>
            <a:r>
              <a:rPr lang="he-IL" sz="2400" dirty="0" smtClean="0">
                <a:latin typeface="David" panose="020E0502060401010101" pitchFamily="34" charset="-79"/>
                <a:cs typeface="David" panose="020E0502060401010101" pitchFamily="34" charset="-79"/>
              </a:rPr>
              <a:t>אמיניות. </a:t>
            </a:r>
          </a:p>
          <a:p>
            <a:r>
              <a:rPr lang="he-IL" altLang="he-IL" sz="2400" b="1" dirty="0" smtClean="0">
                <a:solidFill>
                  <a:srgbClr val="FF0000"/>
                </a:solidFill>
                <a:latin typeface="David" panose="020E0502060401010101" pitchFamily="34" charset="-79"/>
                <a:cs typeface="David" panose="020E0502060401010101" pitchFamily="34" charset="-79"/>
              </a:rPr>
              <a:t>וויסות </a:t>
            </a:r>
            <a:r>
              <a:rPr lang="he-IL" altLang="he-IL" sz="2400" b="1" dirty="0">
                <a:solidFill>
                  <a:srgbClr val="FF0000"/>
                </a:solidFill>
                <a:latin typeface="David" panose="020E0502060401010101" pitchFamily="34" charset="-79"/>
                <a:cs typeface="David" panose="020E0502060401010101" pitchFamily="34" charset="-79"/>
              </a:rPr>
              <a:t>רמת הגלוקוז </a:t>
            </a:r>
            <a:r>
              <a:rPr lang="he-IL" altLang="he-IL" sz="2400" b="1" dirty="0" smtClean="0">
                <a:solidFill>
                  <a:srgbClr val="FF0000"/>
                </a:solidFill>
                <a:latin typeface="David" panose="020E0502060401010101" pitchFamily="34" charset="-79"/>
                <a:cs typeface="David" panose="020E0502060401010101" pitchFamily="34" charset="-79"/>
              </a:rPr>
              <a:t>בדם על-ידי האינסולין </a:t>
            </a:r>
            <a:r>
              <a:rPr lang="he-IL" altLang="he-IL" sz="2400" dirty="0" smtClean="0">
                <a:solidFill>
                  <a:srgbClr val="FF0000"/>
                </a:solidFill>
                <a:latin typeface="David" panose="020E0502060401010101" pitchFamily="34" charset="-79"/>
                <a:cs typeface="David" panose="020E0502060401010101" pitchFamily="34" charset="-79"/>
              </a:rPr>
              <a:t>:</a:t>
            </a:r>
            <a:endParaRPr lang="he-IL" altLang="he-IL" sz="2400" dirty="0">
              <a:solidFill>
                <a:srgbClr val="FF0000"/>
              </a:solidFill>
              <a:latin typeface="David" panose="020E0502060401010101" pitchFamily="34" charset="-79"/>
              <a:cs typeface="David" panose="020E0502060401010101" pitchFamily="34" charset="-79"/>
            </a:endParaRPr>
          </a:p>
          <a:p>
            <a:pPr marL="457200" indent="-457200">
              <a:buFont typeface="+mj-lt"/>
              <a:buAutoNum type="arabicPeriod"/>
            </a:pPr>
            <a:r>
              <a:rPr lang="he-IL" altLang="he-IL" sz="2400" dirty="0" smtClean="0">
                <a:latin typeface="David" panose="020E0502060401010101" pitchFamily="34" charset="-79"/>
                <a:cs typeface="David" panose="020E0502060401010101" pitchFamily="34" charset="-79"/>
              </a:rPr>
              <a:t>הגלוקוז המסיס </a:t>
            </a:r>
            <a:r>
              <a:rPr lang="he-IL" altLang="he-IL" sz="2400" dirty="0">
                <a:latin typeface="David" panose="020E0502060401010101" pitchFamily="34" charset="-79"/>
                <a:cs typeface="David" panose="020E0502060401010101" pitchFamily="34" charset="-79"/>
              </a:rPr>
              <a:t>בדם </a:t>
            </a:r>
            <a:r>
              <a:rPr lang="he-IL" altLang="he-IL" sz="2400" dirty="0" smtClean="0">
                <a:latin typeface="David" panose="020E0502060401010101" pitchFamily="34" charset="-79"/>
                <a:cs typeface="David" panose="020E0502060401010101" pitchFamily="34" charset="-79"/>
              </a:rPr>
              <a:t>מתקשר לקולטנים על פני תאי ביתא שבלבלב.</a:t>
            </a:r>
          </a:p>
          <a:p>
            <a:pPr marL="457200" indent="-457200">
              <a:buFont typeface="+mj-lt"/>
              <a:buAutoNum type="arabicPeriod"/>
            </a:pPr>
            <a:r>
              <a:rPr lang="he-IL" altLang="he-IL" sz="2400" dirty="0">
                <a:latin typeface="David" panose="020E0502060401010101" pitchFamily="34" charset="-79"/>
                <a:cs typeface="David" panose="020E0502060401010101" pitchFamily="34" charset="-79"/>
              </a:rPr>
              <a:t>כשרמת הגלוקוז בדם  </a:t>
            </a:r>
            <a:r>
              <a:rPr lang="he-IL" altLang="he-IL" sz="2400" dirty="0" smtClean="0">
                <a:latin typeface="David" panose="020E0502060401010101" pitchFamily="34" charset="-79"/>
                <a:cs typeface="David" panose="020E0502060401010101" pitchFamily="34" charset="-79"/>
              </a:rPr>
              <a:t>עולה, תאי ביתא הרגישים לשינויי ברמות הגלוקוז, מגיבים בייצור ובהפרשה של הורמון האינסולין. </a:t>
            </a:r>
          </a:p>
          <a:p>
            <a:pPr marL="457200" indent="-457200">
              <a:buClrTx/>
              <a:buFont typeface="+mj-lt"/>
              <a:buAutoNum type="arabicPeriod" startAt="3"/>
            </a:pPr>
            <a:r>
              <a:rPr lang="he-IL" altLang="he-IL" sz="2400" dirty="0" smtClean="0">
                <a:latin typeface="David" panose="020E0502060401010101" pitchFamily="34" charset="-79"/>
                <a:cs typeface="David" panose="020E0502060401010101" pitchFamily="34" charset="-79"/>
              </a:rPr>
              <a:t>האינסולין המופרש מתאי ביתא, משפיע על: כניסת הגלוקוז מהדם לתאי-הגוף, לניצול </a:t>
            </a:r>
            <a:r>
              <a:rPr lang="he-IL" altLang="he-IL" sz="2400" dirty="0">
                <a:latin typeface="David" panose="020E0502060401010101" pitchFamily="34" charset="-79"/>
                <a:cs typeface="David" panose="020E0502060401010101" pitchFamily="34" charset="-79"/>
              </a:rPr>
              <a:t>הגלוקוז על ידי תאי </a:t>
            </a:r>
            <a:r>
              <a:rPr lang="he-IL" altLang="he-IL" sz="2400" dirty="0" smtClean="0">
                <a:latin typeface="David" panose="020E0502060401010101" pitchFamily="34" charset="-79"/>
                <a:cs typeface="David" panose="020E0502060401010101" pitchFamily="34" charset="-79"/>
              </a:rPr>
              <a:t>הגוף, ועל יצירת גליקוגן בתאי הכבד. </a:t>
            </a:r>
          </a:p>
          <a:p>
            <a:pPr marL="457200" indent="-457200">
              <a:buClrTx/>
              <a:buFont typeface="+mj-lt"/>
              <a:buAutoNum type="arabicPeriod" startAt="3"/>
            </a:pPr>
            <a:r>
              <a:rPr lang="he-IL" altLang="he-IL" sz="2400" dirty="0" smtClean="0">
                <a:latin typeface="David" panose="020E0502060401010101" pitchFamily="34" charset="-79"/>
                <a:cs typeface="David" panose="020E0502060401010101" pitchFamily="34" charset="-79"/>
              </a:rPr>
              <a:t>תאי המטרה של האינסולין הם </a:t>
            </a:r>
            <a:r>
              <a:rPr lang="he-IL" altLang="he-IL" sz="2400" dirty="0">
                <a:latin typeface="David" panose="020E0502060401010101" pitchFamily="34" charset="-79"/>
                <a:cs typeface="David" panose="020E0502060401010101" pitchFamily="34" charset="-79"/>
              </a:rPr>
              <a:t>בעיקר: תאי שריר (שלד, לב), תאי כבד, תאי שומן.</a:t>
            </a:r>
          </a:p>
          <a:p>
            <a:pPr marL="0" indent="0">
              <a:buClrTx/>
              <a:buNone/>
            </a:pPr>
            <a:r>
              <a:rPr lang="he-IL" altLang="he-IL" sz="2400" dirty="0" smtClean="0">
                <a:latin typeface="David" panose="020E0502060401010101" pitchFamily="34" charset="-79"/>
                <a:cs typeface="David" panose="020E0502060401010101" pitchFamily="34" charset="-79"/>
              </a:rPr>
              <a:t>4.   האינסולין </a:t>
            </a:r>
            <a:r>
              <a:rPr lang="he-IL" altLang="he-IL" sz="2400" b="1" dirty="0">
                <a:latin typeface="David" panose="020E0502060401010101" pitchFamily="34" charset="-79"/>
                <a:cs typeface="David" panose="020E0502060401010101" pitchFamily="34" charset="-79"/>
              </a:rPr>
              <a:t>מעכב</a:t>
            </a:r>
            <a:r>
              <a:rPr lang="he-IL" altLang="he-IL" sz="2400" dirty="0">
                <a:latin typeface="David" panose="020E0502060401010101" pitchFamily="34" charset="-79"/>
                <a:cs typeface="David" panose="020E0502060401010101" pitchFamily="34" charset="-79"/>
              </a:rPr>
              <a:t> תהליכי </a:t>
            </a:r>
            <a:r>
              <a:rPr lang="he-IL" altLang="he-IL" sz="2400" dirty="0" smtClean="0">
                <a:latin typeface="David" panose="020E0502060401010101" pitchFamily="34" charset="-79"/>
                <a:cs typeface="David" panose="020E0502060401010101" pitchFamily="34" charset="-79"/>
              </a:rPr>
              <a:t>גלוקונאוגנזה, מונע </a:t>
            </a:r>
            <a:r>
              <a:rPr lang="he-IL" altLang="he-IL" sz="2400" dirty="0">
                <a:latin typeface="David" panose="020E0502060401010101" pitchFamily="34" charset="-79"/>
                <a:cs typeface="David" panose="020E0502060401010101" pitchFamily="34" charset="-79"/>
              </a:rPr>
              <a:t>פירוק של חלבונים, שומנים וגליקוגן בתאי </a:t>
            </a:r>
            <a:r>
              <a:rPr lang="he-IL" altLang="he-IL" sz="2400" dirty="0" smtClean="0">
                <a:latin typeface="David" panose="020E0502060401010101" pitchFamily="34" charset="-79"/>
                <a:cs typeface="David" panose="020E0502060401010101" pitchFamily="34" charset="-79"/>
              </a:rPr>
              <a:t>הכבד. </a:t>
            </a:r>
            <a:endParaRPr lang="en-US" altLang="he-IL" sz="2400" dirty="0">
              <a:latin typeface="David" panose="020E0502060401010101" pitchFamily="34" charset="-79"/>
              <a:cs typeface="David" panose="020E0502060401010101" pitchFamily="34" charset="-79"/>
            </a:endParaRPr>
          </a:p>
        </p:txBody>
      </p:sp>
      <p:sp>
        <p:nvSpPr>
          <p:cNvPr id="111620" name="מציין מיקום של מספר שקופית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eaLnBrk="0" hangingPunct="0">
              <a:lnSpc>
                <a:spcPct val="100000"/>
              </a:lnSpc>
              <a:spcBef>
                <a:spcPct val="0"/>
              </a:spcBef>
              <a:spcAft>
                <a:spcPct val="0"/>
              </a:spcAft>
              <a:buClrTx/>
              <a:buSzTx/>
              <a:buFontTx/>
              <a:buNone/>
            </a:pPr>
            <a:fld id="{64894AFA-B1D1-44E7-9F33-504AB3F3BE51}" type="slidenum">
              <a:rPr lang="he-IL" altLang="he-IL" sz="1400">
                <a:solidFill>
                  <a:srgbClr val="FFA827"/>
                </a:solidFill>
                <a:latin typeface="Times New Roman" panose="02020603050405020304" pitchFamily="18" charset="0"/>
                <a:cs typeface="Times New Roman" panose="02020603050405020304" pitchFamily="18" charset="0"/>
              </a:rPr>
              <a:pPr eaLnBrk="0" hangingPunct="0">
                <a:lnSpc>
                  <a:spcPct val="100000"/>
                </a:lnSpc>
                <a:spcBef>
                  <a:spcPct val="0"/>
                </a:spcBef>
                <a:spcAft>
                  <a:spcPct val="0"/>
                </a:spcAft>
                <a:buClrTx/>
                <a:buSzTx/>
                <a:buFontTx/>
                <a:buNone/>
              </a:pPr>
              <a:t>12</a:t>
            </a:fld>
            <a:endParaRPr lang="en-US" altLang="he-IL" sz="1400">
              <a:solidFill>
                <a:srgbClr val="FFA82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9123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https://www.israelbody.org/sites/ib/UserContent/images/%D7%9E%D7%90%D7%9E%D7%A8%D7%99%D7%9D/%D7%AA%D7%96%D7%95%D7%A0%D7%94%202/2.gif"/>
          <p:cNvPicPr/>
          <p:nvPr/>
        </p:nvPicPr>
        <p:blipFill>
          <a:blip>
            <a:duotone>
              <a:prstClr val="black"/>
              <a:srgbClr val="00B0F0">
                <a:tint val="45000"/>
                <a:satMod val="400000"/>
              </a:srgbClr>
            </a:duotone>
            <a:extLst>
              <a:ext uri="{28A0092B-C50C-407E-A947-70E740481C1C}">
                <a14:useLocalDpi xmlns:a14="http://schemas.microsoft.com/office/drawing/2010/main" val="0"/>
              </a:ext>
            </a:extLst>
          </a:blip>
          <a:srcRect/>
          <a:stretch>
            <a:fillRect/>
          </a:stretch>
        </p:blipFill>
        <p:spPr bwMode="auto">
          <a:xfrm>
            <a:off x="982132" y="180622"/>
            <a:ext cx="10927645" cy="625404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45546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4" name="Picture 6" descr="Insf5"/>
          <p:cNvPicPr>
            <a:picLocks noGrp="1" noChangeAspect="1" noChangeArrowheads="1"/>
          </p:cNvPicPr>
          <p:nvPr>
            <p:ph idx="1"/>
          </p:nvPr>
        </p:nvPicPr>
        <p:blipFill>
          <a:blip>
            <a:extLst>
              <a:ext uri="{28A0092B-C50C-407E-A947-70E740481C1C}">
                <a14:useLocalDpi xmlns:a14="http://schemas.microsoft.com/office/drawing/2010/main" val="0"/>
              </a:ext>
            </a:extLst>
          </a:blip>
          <a:srcRect/>
          <a:stretch>
            <a:fillRect/>
          </a:stretch>
        </p:blipFill>
        <p:spPr bwMode="auto">
          <a:xfrm>
            <a:off x="3551850" y="438963"/>
            <a:ext cx="7852749" cy="5905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v 17-25"/>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117803"/>
            <a:ext cx="3503916"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0076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29837" y="103252"/>
            <a:ext cx="11480800" cy="5586145"/>
          </a:xfrm>
          <a:prstGeom prst="rect">
            <a:avLst/>
          </a:prstGeom>
        </p:spPr>
        <p:txBody>
          <a:bodyPr wrap="square">
            <a:spAutoFit/>
          </a:bodyPr>
          <a:lstStyle/>
          <a:p>
            <a:pPr marL="342900" indent="-342900">
              <a:lnSpc>
                <a:spcPct val="150000"/>
              </a:lnSpc>
              <a:buFont typeface="Wingdings" panose="05000000000000000000" pitchFamily="2" charset="2"/>
              <a:buChar char="v"/>
            </a:pPr>
            <a:r>
              <a:rPr lang="he-IL" altLang="he-IL" sz="2400" dirty="0">
                <a:latin typeface="David" panose="020E0502060401010101" pitchFamily="34" charset="-79"/>
                <a:cs typeface="David" panose="020E0502060401010101" pitchFamily="34" charset="-79"/>
              </a:rPr>
              <a:t>כניסת גלוקוז לרקמת תאי השריר ורקמת תאי השומן, מתווכת על ידי האינסולין. </a:t>
            </a:r>
            <a:endParaRPr lang="he-IL" altLang="he-IL" sz="2400" dirty="0" smtClean="0">
              <a:latin typeface="David" panose="020E0502060401010101" pitchFamily="34" charset="-79"/>
              <a:cs typeface="David" panose="020E0502060401010101" pitchFamily="34" charset="-79"/>
            </a:endParaRPr>
          </a:p>
          <a:p>
            <a:pPr>
              <a:lnSpc>
                <a:spcPct val="150000"/>
              </a:lnSpc>
            </a:pPr>
            <a:r>
              <a:rPr lang="he-IL" sz="2400" dirty="0" smtClean="0">
                <a:latin typeface="David" panose="020E0502060401010101" pitchFamily="34" charset="-79"/>
                <a:cs typeface="David" panose="020E0502060401010101" pitchFamily="34" charset="-79"/>
              </a:rPr>
              <a:t>ללא </a:t>
            </a:r>
            <a:r>
              <a:rPr lang="he-IL" sz="2400" dirty="0">
                <a:latin typeface="David" panose="020E0502060401010101" pitchFamily="34" charset="-79"/>
                <a:cs typeface="David" panose="020E0502060401010101" pitchFamily="34" charset="-79"/>
              </a:rPr>
              <a:t>פעולת האינסולין, הגלוקוז מצטבר בנוזל הדם</a:t>
            </a:r>
            <a:r>
              <a:rPr lang="he-IL" sz="2400" dirty="0" smtClean="0">
                <a:latin typeface="David" panose="020E0502060401010101" pitchFamily="34" charset="-79"/>
                <a:cs typeface="David" panose="020E0502060401010101" pitchFamily="34" charset="-79"/>
              </a:rPr>
              <a:t>.</a:t>
            </a:r>
            <a:endParaRPr lang="he-IL" altLang="he-IL" sz="2400" dirty="0" smtClean="0">
              <a:latin typeface="David" panose="020E0502060401010101" pitchFamily="34" charset="-79"/>
              <a:cs typeface="David" panose="020E0502060401010101" pitchFamily="34" charset="-79"/>
            </a:endParaRPr>
          </a:p>
          <a:p>
            <a:pPr marL="342900" indent="-342900">
              <a:lnSpc>
                <a:spcPct val="150000"/>
              </a:lnSpc>
              <a:buFont typeface="Wingdings" panose="05000000000000000000" pitchFamily="2" charset="2"/>
              <a:buChar char="v"/>
            </a:pPr>
            <a:r>
              <a:rPr lang="he-IL" altLang="he-IL" sz="2400" b="1" dirty="0" smtClean="0">
                <a:latin typeface="David" panose="020E0502060401010101" pitchFamily="34" charset="-79"/>
                <a:cs typeface="David" panose="020E0502060401010101" pitchFamily="34" charset="-79"/>
              </a:rPr>
              <a:t>תאי </a:t>
            </a:r>
            <a:r>
              <a:rPr lang="he-IL" altLang="he-IL" sz="2400" b="1" dirty="0">
                <a:latin typeface="David" panose="020E0502060401010101" pitchFamily="34" charset="-79"/>
                <a:cs typeface="David" panose="020E0502060401010101" pitchFamily="34" charset="-79"/>
              </a:rPr>
              <a:t>המוח ותאי הכבד</a:t>
            </a:r>
            <a:r>
              <a:rPr lang="he-IL" altLang="he-IL" sz="2400" dirty="0">
                <a:latin typeface="David" panose="020E0502060401010101" pitchFamily="34" charset="-79"/>
                <a:cs typeface="David" panose="020E0502060401010101" pitchFamily="34" charset="-79"/>
              </a:rPr>
              <a:t>, אינם תלויים באינסולין לקליטת גלוקוז. </a:t>
            </a:r>
          </a:p>
          <a:p>
            <a:pPr marL="342900" indent="-342900">
              <a:lnSpc>
                <a:spcPct val="150000"/>
              </a:lnSpc>
              <a:buFont typeface="Wingdings" panose="05000000000000000000" pitchFamily="2" charset="2"/>
              <a:buChar char="v"/>
            </a:pPr>
            <a:r>
              <a:rPr lang="he-IL" altLang="he-IL" sz="2400" dirty="0" smtClean="0">
                <a:latin typeface="David" panose="020E0502060401010101" pitchFamily="34" charset="-79"/>
                <a:cs typeface="David" panose="020E0502060401010101" pitchFamily="34" charset="-79"/>
              </a:rPr>
              <a:t>קישור הורמון </a:t>
            </a:r>
            <a:r>
              <a:rPr lang="he-IL" altLang="he-IL" sz="2400" dirty="0">
                <a:latin typeface="David" panose="020E0502060401010101" pitchFamily="34" charset="-79"/>
                <a:cs typeface="David" panose="020E0502060401010101" pitchFamily="34" charset="-79"/>
              </a:rPr>
              <a:t>האינסולין לקולטן </a:t>
            </a:r>
            <a:r>
              <a:rPr lang="he-IL" altLang="he-IL" sz="2400" dirty="0" smtClean="0">
                <a:latin typeface="David" panose="020E0502060401010101" pitchFamily="34" charset="-79"/>
                <a:cs typeface="David" panose="020E0502060401010101" pitchFamily="34" charset="-79"/>
              </a:rPr>
              <a:t>ספציפי </a:t>
            </a:r>
            <a:r>
              <a:rPr lang="he-IL" altLang="he-IL" sz="2400" dirty="0">
                <a:latin typeface="David" panose="020E0502060401010101" pitchFamily="34" charset="-79"/>
                <a:cs typeface="David" panose="020E0502060401010101" pitchFamily="34" charset="-79"/>
              </a:rPr>
              <a:t>על פני קרום תאי השריר והשומן, </a:t>
            </a:r>
            <a:r>
              <a:rPr lang="he-IL" altLang="he-IL" sz="2400" dirty="0" smtClean="0">
                <a:latin typeface="David" panose="020E0502060401010101" pitchFamily="34" charset="-79"/>
                <a:cs typeface="David" panose="020E0502060401010101" pitchFamily="34" charset="-79"/>
              </a:rPr>
              <a:t>גורם להתבטאות נשאי </a:t>
            </a:r>
            <a:r>
              <a:rPr lang="he-IL" altLang="he-IL" sz="2400" dirty="0">
                <a:latin typeface="David" panose="020E0502060401010101" pitchFamily="34" charset="-79"/>
                <a:cs typeface="David" panose="020E0502060401010101" pitchFamily="34" charset="-79"/>
              </a:rPr>
              <a:t>גלוקוז </a:t>
            </a:r>
            <a:r>
              <a:rPr lang="he-IL" altLang="he-IL" sz="2400" dirty="0" smtClean="0">
                <a:latin typeface="David" panose="020E0502060401010101" pitchFamily="34" charset="-79"/>
                <a:cs typeface="David" panose="020E0502060401010101" pitchFamily="34" charset="-79"/>
              </a:rPr>
              <a:t>נוספים על קרומי התאים, המזרזים כניסת </a:t>
            </a:r>
            <a:r>
              <a:rPr lang="he-IL" altLang="he-IL" sz="2400" dirty="0">
                <a:latin typeface="David" panose="020E0502060401010101" pitchFamily="34" charset="-79"/>
                <a:cs typeface="David" panose="020E0502060401010101" pitchFamily="34" charset="-79"/>
              </a:rPr>
              <a:t>גלוקוז לתאים. </a:t>
            </a:r>
            <a:endParaRPr lang="he-IL" altLang="he-IL" sz="2400" b="1" dirty="0" smtClean="0">
              <a:solidFill>
                <a:schemeClr val="tx1">
                  <a:lumMod val="75000"/>
                  <a:lumOff val="25000"/>
                </a:schemeClr>
              </a:solidFill>
              <a:latin typeface="David" panose="020E0502060401010101" pitchFamily="34" charset="-79"/>
              <a:cs typeface="David" panose="020E0502060401010101" pitchFamily="34" charset="-79"/>
            </a:endParaRPr>
          </a:p>
          <a:p>
            <a:pPr>
              <a:lnSpc>
                <a:spcPct val="150000"/>
              </a:lnSpc>
              <a:spcBef>
                <a:spcPct val="0"/>
              </a:spcBef>
              <a:spcAft>
                <a:spcPct val="0"/>
              </a:spcAft>
            </a:pPr>
            <a:endParaRPr lang="he-IL" altLang="he-IL" sz="2400" b="1" dirty="0" smtClean="0">
              <a:solidFill>
                <a:schemeClr val="tx1">
                  <a:lumMod val="75000"/>
                  <a:lumOff val="25000"/>
                </a:schemeClr>
              </a:solidFill>
              <a:latin typeface="David" panose="020E0502060401010101" pitchFamily="34" charset="-79"/>
              <a:cs typeface="David" panose="020E0502060401010101" pitchFamily="34" charset="-79"/>
            </a:endParaRPr>
          </a:p>
          <a:p>
            <a:pPr>
              <a:lnSpc>
                <a:spcPct val="150000"/>
              </a:lnSpc>
              <a:spcBef>
                <a:spcPct val="0"/>
              </a:spcBef>
              <a:spcAft>
                <a:spcPct val="0"/>
              </a:spcAft>
            </a:pPr>
            <a:r>
              <a:rPr lang="he-IL" altLang="he-IL" sz="2400" b="1" dirty="0" smtClean="0">
                <a:solidFill>
                  <a:schemeClr val="tx1">
                    <a:lumMod val="75000"/>
                    <a:lumOff val="25000"/>
                  </a:schemeClr>
                </a:solidFill>
                <a:latin typeface="David" panose="020E0502060401010101" pitchFamily="34" charset="-79"/>
                <a:cs typeface="David" panose="020E0502060401010101" pitchFamily="34" charset="-79"/>
              </a:rPr>
              <a:t>לסיכום השפעות </a:t>
            </a:r>
            <a:r>
              <a:rPr lang="he-IL" altLang="he-IL" sz="2400" b="1" dirty="0">
                <a:solidFill>
                  <a:schemeClr val="tx1">
                    <a:lumMod val="75000"/>
                    <a:lumOff val="25000"/>
                  </a:schemeClr>
                </a:solidFill>
                <a:latin typeface="David" panose="020E0502060401010101" pitchFamily="34" charset="-79"/>
                <a:cs typeface="David" panose="020E0502060401010101" pitchFamily="34" charset="-79"/>
              </a:rPr>
              <a:t>האינסולין: </a:t>
            </a:r>
          </a:p>
          <a:p>
            <a:pPr>
              <a:lnSpc>
                <a:spcPct val="150000"/>
              </a:lnSpc>
              <a:spcBef>
                <a:spcPct val="0"/>
              </a:spcBef>
              <a:spcAft>
                <a:spcPct val="0"/>
              </a:spcAft>
            </a:pPr>
            <a:r>
              <a:rPr lang="en-US" altLang="he-IL" sz="2400" dirty="0">
                <a:solidFill>
                  <a:schemeClr val="tx1">
                    <a:lumMod val="75000"/>
                    <a:lumOff val="25000"/>
                  </a:schemeClr>
                </a:solidFill>
                <a:latin typeface="David" panose="020E0502060401010101" pitchFamily="34" charset="-79"/>
                <a:cs typeface="David" panose="020E0502060401010101" pitchFamily="34" charset="-79"/>
              </a:rPr>
              <a:t>1</a:t>
            </a:r>
            <a:r>
              <a:rPr lang="he-IL" altLang="he-IL" sz="2400" dirty="0">
                <a:solidFill>
                  <a:schemeClr val="tx1">
                    <a:lumMod val="75000"/>
                    <a:lumOff val="25000"/>
                  </a:schemeClr>
                </a:solidFill>
                <a:latin typeface="David" panose="020E0502060401010101" pitchFamily="34" charset="-79"/>
                <a:cs typeface="David" panose="020E0502060401010101" pitchFamily="34" charset="-79"/>
              </a:rPr>
              <a:t>. הכנסת גלוקוז לתאים</a:t>
            </a:r>
          </a:p>
          <a:p>
            <a:pPr>
              <a:lnSpc>
                <a:spcPct val="150000"/>
              </a:lnSpc>
              <a:spcBef>
                <a:spcPct val="0"/>
              </a:spcBef>
              <a:spcAft>
                <a:spcPct val="0"/>
              </a:spcAft>
              <a:buClrTx/>
              <a:buSzTx/>
              <a:buNone/>
            </a:pPr>
            <a:r>
              <a:rPr lang="he-IL" altLang="he-IL" sz="2400" dirty="0">
                <a:solidFill>
                  <a:schemeClr val="tx1">
                    <a:lumMod val="75000"/>
                    <a:lumOff val="25000"/>
                  </a:schemeClr>
                </a:solidFill>
                <a:latin typeface="David" panose="020E0502060401010101" pitchFamily="34" charset="-79"/>
                <a:cs typeface="David" panose="020E0502060401010101" pitchFamily="34" charset="-79"/>
              </a:rPr>
              <a:t>2. הגברת בניית גליקוגן </a:t>
            </a:r>
            <a:r>
              <a:rPr lang="he-IL" altLang="he-IL" sz="2400" dirty="0" smtClean="0">
                <a:solidFill>
                  <a:schemeClr val="tx1">
                    <a:lumMod val="75000"/>
                    <a:lumOff val="25000"/>
                  </a:schemeClr>
                </a:solidFill>
                <a:latin typeface="David" panose="020E0502060401010101" pitchFamily="34" charset="-79"/>
                <a:cs typeface="David" panose="020E0502060401010101" pitchFamily="34" charset="-79"/>
              </a:rPr>
              <a:t>מגלוקוז בתאי הכבד.</a:t>
            </a:r>
            <a:endParaRPr lang="he-IL" altLang="he-IL" sz="2400" dirty="0">
              <a:solidFill>
                <a:schemeClr val="tx1">
                  <a:lumMod val="75000"/>
                  <a:lumOff val="25000"/>
                </a:schemeClr>
              </a:solidFill>
              <a:latin typeface="David" panose="020E0502060401010101" pitchFamily="34" charset="-79"/>
              <a:cs typeface="David" panose="020E0502060401010101" pitchFamily="34" charset="-79"/>
            </a:endParaRPr>
          </a:p>
          <a:p>
            <a:pPr>
              <a:lnSpc>
                <a:spcPct val="150000"/>
              </a:lnSpc>
              <a:spcBef>
                <a:spcPct val="0"/>
              </a:spcBef>
              <a:spcAft>
                <a:spcPct val="0"/>
              </a:spcAft>
              <a:buClrTx/>
              <a:buSzTx/>
              <a:buNone/>
            </a:pPr>
            <a:r>
              <a:rPr lang="he-IL" altLang="he-IL" sz="2400" dirty="0">
                <a:solidFill>
                  <a:schemeClr val="tx1">
                    <a:lumMod val="75000"/>
                    <a:lumOff val="25000"/>
                  </a:schemeClr>
                </a:solidFill>
                <a:latin typeface="David" panose="020E0502060401010101" pitchFamily="34" charset="-79"/>
                <a:cs typeface="David" panose="020E0502060401010101" pitchFamily="34" charset="-79"/>
              </a:rPr>
              <a:t>3. הגברת מטבוליזם </a:t>
            </a:r>
            <a:r>
              <a:rPr lang="he-IL" altLang="he-IL" sz="2400" dirty="0" smtClean="0">
                <a:solidFill>
                  <a:schemeClr val="tx1">
                    <a:lumMod val="75000"/>
                    <a:lumOff val="25000"/>
                  </a:schemeClr>
                </a:solidFill>
                <a:latin typeface="David" panose="020E0502060401010101" pitchFamily="34" charset="-79"/>
                <a:cs typeface="David" panose="020E0502060401010101" pitchFamily="34" charset="-79"/>
              </a:rPr>
              <a:t>, הגברת </a:t>
            </a:r>
            <a:r>
              <a:rPr lang="he-IL" altLang="he-IL" sz="2400" dirty="0">
                <a:solidFill>
                  <a:schemeClr val="tx1">
                    <a:lumMod val="75000"/>
                    <a:lumOff val="25000"/>
                  </a:schemeClr>
                </a:solidFill>
                <a:latin typeface="David" panose="020E0502060401010101" pitchFamily="34" charset="-79"/>
                <a:cs typeface="David" panose="020E0502060401010101" pitchFamily="34" charset="-79"/>
              </a:rPr>
              <a:t>בניית </a:t>
            </a:r>
            <a:r>
              <a:rPr lang="he-IL" altLang="he-IL" sz="2400" dirty="0" smtClean="0">
                <a:solidFill>
                  <a:schemeClr val="tx1">
                    <a:lumMod val="75000"/>
                    <a:lumOff val="25000"/>
                  </a:schemeClr>
                </a:solidFill>
                <a:latin typeface="David" panose="020E0502060401010101" pitchFamily="34" charset="-79"/>
                <a:cs typeface="David" panose="020E0502060401010101" pitchFamily="34" charset="-79"/>
              </a:rPr>
              <a:t>חלבונים וגדילה </a:t>
            </a:r>
            <a:r>
              <a:rPr lang="he-IL" altLang="he-IL" sz="2400" dirty="0">
                <a:solidFill>
                  <a:schemeClr val="tx1">
                    <a:lumMod val="75000"/>
                    <a:lumOff val="25000"/>
                  </a:schemeClr>
                </a:solidFill>
                <a:latin typeface="David" panose="020E0502060401010101" pitchFamily="34" charset="-79"/>
                <a:cs typeface="David" panose="020E0502060401010101" pitchFamily="34" charset="-79"/>
              </a:rPr>
              <a:t>של תאי הגוף</a:t>
            </a:r>
            <a:r>
              <a:rPr lang="he-IL" altLang="he-IL" sz="2400" dirty="0">
                <a:latin typeface="David" panose="020E0502060401010101" pitchFamily="34" charset="-79"/>
                <a:cs typeface="David" panose="020E0502060401010101" pitchFamily="34" charset="-79"/>
              </a:rPr>
              <a:t> </a:t>
            </a:r>
            <a:r>
              <a:rPr lang="he-IL" altLang="he-IL" sz="2400" dirty="0" smtClean="0">
                <a:latin typeface="David" panose="020E0502060401010101" pitchFamily="34" charset="-79"/>
                <a:cs typeface="David" panose="020E0502060401010101" pitchFamily="34" charset="-79"/>
              </a:rPr>
              <a:t>. </a:t>
            </a:r>
            <a:endParaRPr lang="he-IL" altLang="he-IL" sz="2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001061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תמונה 15"/>
          <p:cNvPicPr>
            <a:picLocks noChangeAspect="1" noChangeArrowheads="1"/>
          </p:cNvPicPr>
          <p:nvPr/>
        </p:nvPicPr>
        <p:blipFill>
          <a:blip cstate="print">
            <a:duotone>
              <a:prstClr val="black"/>
              <a:srgbClr val="7030A0">
                <a:tint val="45000"/>
                <a:satMod val="400000"/>
              </a:srgbClr>
            </a:duotone>
            <a:extLst>
              <a:ext uri="{28A0092B-C50C-407E-A947-70E740481C1C}">
                <a14:useLocalDpi xmlns:a14="http://schemas.microsoft.com/office/drawing/2010/main" val="0"/>
              </a:ext>
            </a:extLst>
          </a:blip>
          <a:srcRect/>
          <a:stretch>
            <a:fillRect/>
          </a:stretch>
        </p:blipFill>
        <p:spPr bwMode="auto">
          <a:xfrm>
            <a:off x="2393245" y="1072445"/>
            <a:ext cx="3153431" cy="23787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102" name="תמונה 16"/>
          <p:cNvPicPr>
            <a:picLocks noChangeAspect="1" noChangeArrowheads="1"/>
          </p:cNvPicPr>
          <p:nvPr/>
        </p:nvPicPr>
        <p:blipFill>
          <a:blip cstate="print">
            <a:duotone>
              <a:prstClr val="black"/>
              <a:srgbClr val="7030A0">
                <a:tint val="45000"/>
                <a:satMod val="400000"/>
              </a:srgbClr>
            </a:duotone>
            <a:extLst>
              <a:ext uri="{28A0092B-C50C-407E-A947-70E740481C1C}">
                <a14:useLocalDpi xmlns:a14="http://schemas.microsoft.com/office/drawing/2010/main" val="0"/>
              </a:ext>
            </a:extLst>
          </a:blip>
          <a:srcRect/>
          <a:stretch>
            <a:fillRect/>
          </a:stretch>
        </p:blipFill>
        <p:spPr bwMode="auto">
          <a:xfrm>
            <a:off x="7247468" y="2460977"/>
            <a:ext cx="3510844" cy="2450623"/>
          </a:xfrm>
          <a:prstGeom prst="rect">
            <a:avLst/>
          </a:prstGeom>
          <a:noFill/>
          <a:extLst>
            <a:ext uri="{909E8E84-426E-40DD-AFC4-6F175D3DCCD1}">
              <a14:hiddenFill xmlns:a14="http://schemas.microsoft.com/office/drawing/2010/main">
                <a:solidFill>
                  <a:srgbClr val="FFFFFF"/>
                </a:solidFill>
              </a14:hiddenFill>
            </a:ext>
          </a:extLst>
        </p:spPr>
      </p:pic>
      <p:pic>
        <p:nvPicPr>
          <p:cNvPr id="4097" name="תמונה 1"/>
          <p:cNvPicPr>
            <a:picLocks noChangeAspect="1" noChangeArrowheads="1"/>
          </p:cNvPicPr>
          <p:nvPr/>
        </p:nvPicPr>
        <p:blipFill>
          <a:blip cstate="print">
            <a:duotone>
              <a:prstClr val="black"/>
              <a:srgbClr val="7030A0">
                <a:tint val="45000"/>
                <a:satMod val="400000"/>
              </a:srgbClr>
            </a:duotone>
            <a:extLst>
              <a:ext uri="{28A0092B-C50C-407E-A947-70E740481C1C}">
                <a14:useLocalDpi xmlns:a14="http://schemas.microsoft.com/office/drawing/2010/main" val="0"/>
              </a:ext>
            </a:extLst>
          </a:blip>
          <a:srcRect/>
          <a:stretch>
            <a:fillRect/>
          </a:stretch>
        </p:blipFill>
        <p:spPr bwMode="auto">
          <a:xfrm>
            <a:off x="1061155" y="4278488"/>
            <a:ext cx="2539583" cy="205457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קבוצה 4"/>
          <p:cNvGrpSpPr>
            <a:grpSpLocks/>
          </p:cNvGrpSpPr>
          <p:nvPr/>
        </p:nvGrpSpPr>
        <p:grpSpPr bwMode="auto">
          <a:xfrm>
            <a:off x="8207376" y="2769412"/>
            <a:ext cx="688975" cy="1384300"/>
            <a:chOff x="4761" y="6154"/>
            <a:chExt cx="1085" cy="2180"/>
          </a:xfrm>
        </p:grpSpPr>
        <p:sp>
          <p:nvSpPr>
            <p:cNvPr id="6" name="Text Box 3"/>
            <p:cNvSpPr txBox="1">
              <a:spLocks noChangeArrowheads="1"/>
            </p:cNvSpPr>
            <p:nvPr/>
          </p:nvSpPr>
          <p:spPr bwMode="auto">
            <a:xfrm>
              <a:off x="5555" y="6154"/>
              <a:ext cx="291"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endParaRPr lang="en-US" sz="1600">
                <a:effectLst/>
                <a:latin typeface="Times New Roman" panose="02020603050405020304" pitchFamily="18" charset="0"/>
                <a:ea typeface="Times New Roman" panose="02020603050405020304" pitchFamily="18" charset="0"/>
                <a:cs typeface="Aharoni" panose="02010803020104030203" pitchFamily="2" charset="-79"/>
              </a:endParaRPr>
            </a:p>
          </p:txBody>
        </p:sp>
        <p:cxnSp>
          <p:nvCxnSpPr>
            <p:cNvPr id="7" name="Line 4"/>
            <p:cNvCxnSpPr/>
            <p:nvPr/>
          </p:nvCxnSpPr>
          <p:spPr bwMode="auto">
            <a:xfrm flipH="1">
              <a:off x="4761" y="7286"/>
              <a:ext cx="728" cy="104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8" name="תיבת טקסט 2"/>
          <p:cNvSpPr txBox="1">
            <a:spLocks noChangeArrowheads="1"/>
          </p:cNvSpPr>
          <p:nvPr/>
        </p:nvSpPr>
        <p:spPr bwMode="auto">
          <a:xfrm>
            <a:off x="6273686" y="7355876"/>
            <a:ext cx="184730" cy="3385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gn="ctr">
              <a:spcAft>
                <a:spcPts val="0"/>
              </a:spcAft>
            </a:pPr>
            <a:endParaRPr lang="en-US" sz="1600">
              <a:effectLst/>
              <a:latin typeface="Times New Roman" panose="02020603050405020304" pitchFamily="18" charset="0"/>
              <a:ea typeface="Times New Roman" panose="02020603050405020304" pitchFamily="18" charset="0"/>
              <a:cs typeface="Aharoni" panose="02010803020104030203" pitchFamily="2" charset="-79"/>
            </a:endParaRPr>
          </a:p>
        </p:txBody>
      </p:sp>
      <p:grpSp>
        <p:nvGrpSpPr>
          <p:cNvPr id="9" name="קבוצה 8"/>
          <p:cNvGrpSpPr>
            <a:grpSpLocks/>
          </p:cNvGrpSpPr>
          <p:nvPr/>
        </p:nvGrpSpPr>
        <p:grpSpPr bwMode="auto">
          <a:xfrm>
            <a:off x="2164998" y="1059497"/>
            <a:ext cx="3200400" cy="1816735"/>
            <a:chOff x="4103" y="2214"/>
            <a:chExt cx="5040" cy="2861"/>
          </a:xfrm>
        </p:grpSpPr>
        <p:grpSp>
          <p:nvGrpSpPr>
            <p:cNvPr id="10" name="Group 7"/>
            <p:cNvGrpSpPr>
              <a:grpSpLocks/>
            </p:cNvGrpSpPr>
            <p:nvPr/>
          </p:nvGrpSpPr>
          <p:grpSpPr bwMode="auto">
            <a:xfrm>
              <a:off x="4103" y="2214"/>
              <a:ext cx="5040" cy="2861"/>
              <a:chOff x="4103" y="2214"/>
              <a:chExt cx="5040" cy="2861"/>
            </a:xfrm>
          </p:grpSpPr>
          <p:grpSp>
            <p:nvGrpSpPr>
              <p:cNvPr id="13" name="Group 8"/>
              <p:cNvGrpSpPr>
                <a:grpSpLocks/>
              </p:cNvGrpSpPr>
              <p:nvPr/>
            </p:nvGrpSpPr>
            <p:grpSpPr bwMode="auto">
              <a:xfrm>
                <a:off x="4103" y="2214"/>
                <a:ext cx="5040" cy="2861"/>
                <a:chOff x="4103" y="2214"/>
                <a:chExt cx="5040" cy="2861"/>
              </a:xfrm>
            </p:grpSpPr>
            <p:sp>
              <p:nvSpPr>
                <p:cNvPr id="15" name="Text Box 9"/>
                <p:cNvSpPr txBox="1">
                  <a:spLocks noChangeArrowheads="1"/>
                </p:cNvSpPr>
                <p:nvPr/>
              </p:nvSpPr>
              <p:spPr bwMode="auto">
                <a:xfrm>
                  <a:off x="4103" y="2244"/>
                  <a:ext cx="5040" cy="5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algn="ctr">
                    <a:spcAft>
                      <a:spcPts val="0"/>
                    </a:spcAft>
                  </a:pPr>
                  <a:endParaRPr lang="en-US" sz="1600">
                    <a:effectLst/>
                    <a:latin typeface="Times New Roman" panose="02020603050405020304" pitchFamily="18" charset="0"/>
                    <a:ea typeface="Times New Roman" panose="02020603050405020304" pitchFamily="18" charset="0"/>
                    <a:cs typeface="Aharoni" panose="02010803020104030203" pitchFamily="2" charset="-79"/>
                  </a:endParaRPr>
                </a:p>
              </p:txBody>
            </p:sp>
            <p:sp>
              <p:nvSpPr>
                <p:cNvPr id="16" name="Text Box 10"/>
                <p:cNvSpPr txBox="1">
                  <a:spLocks noChangeArrowheads="1"/>
                </p:cNvSpPr>
                <p:nvPr/>
              </p:nvSpPr>
              <p:spPr bwMode="auto">
                <a:xfrm>
                  <a:off x="6056" y="4698"/>
                  <a:ext cx="1085"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he-IL" sz="1100">
                      <a:effectLst/>
                      <a:latin typeface="Times New Roman" panose="02020603050405020304" pitchFamily="18" charset="0"/>
                      <a:ea typeface="Times New Roman" panose="02020603050405020304" pitchFamily="18" charset="0"/>
                      <a:cs typeface="Arial" panose="020B0604020202020204" pitchFamily="34" charset="0"/>
                    </a:rPr>
                    <a:t>תא</a:t>
                  </a:r>
                  <a:endParaRPr lang="en-US" sz="1600">
                    <a:effectLst/>
                    <a:latin typeface="Times New Roman" panose="02020603050405020304" pitchFamily="18" charset="0"/>
                    <a:ea typeface="Times New Roman" panose="02020603050405020304" pitchFamily="18" charset="0"/>
                    <a:cs typeface="Aharoni" panose="02010803020104030203" pitchFamily="2" charset="-79"/>
                  </a:endParaRPr>
                </a:p>
              </p:txBody>
            </p:sp>
            <p:sp>
              <p:nvSpPr>
                <p:cNvPr id="17" name="Rectangle 11"/>
                <p:cNvSpPr>
                  <a:spLocks noChangeArrowheads="1"/>
                </p:cNvSpPr>
                <p:nvPr/>
              </p:nvSpPr>
              <p:spPr bwMode="auto">
                <a:xfrm>
                  <a:off x="5378" y="2214"/>
                  <a:ext cx="2387" cy="6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he-IL"/>
                </a:p>
              </p:txBody>
            </p:sp>
          </p:grpSp>
          <p:sp>
            <p:nvSpPr>
              <p:cNvPr id="14" name="Text Box 12"/>
              <p:cNvSpPr txBox="1">
                <a:spLocks noChangeArrowheads="1"/>
              </p:cNvSpPr>
              <p:nvPr/>
            </p:nvSpPr>
            <p:spPr bwMode="auto">
              <a:xfrm>
                <a:off x="4643" y="4039"/>
                <a:ext cx="1844" cy="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he-IL" sz="1000">
                    <a:effectLst/>
                    <a:latin typeface="Times New Roman" panose="02020603050405020304" pitchFamily="18" charset="0"/>
                    <a:ea typeface="Times New Roman" panose="02020603050405020304" pitchFamily="18" charset="0"/>
                    <a:cs typeface="Arial" panose="020B0604020202020204" pitchFamily="34" charset="0"/>
                  </a:rPr>
                  <a:t>נשאים לגלוקוז תלויי אינסולין</a:t>
                </a:r>
                <a:endParaRPr lang="en-US" sz="1600">
                  <a:effectLst/>
                  <a:latin typeface="Times New Roman" panose="02020603050405020304" pitchFamily="18" charset="0"/>
                  <a:ea typeface="Times New Roman" panose="02020603050405020304" pitchFamily="18" charset="0"/>
                  <a:cs typeface="Aharoni" panose="02010803020104030203" pitchFamily="2" charset="-79"/>
                </a:endParaRPr>
              </a:p>
            </p:txBody>
          </p:sp>
        </p:grpSp>
        <p:cxnSp>
          <p:nvCxnSpPr>
            <p:cNvPr id="11" name="Line 13"/>
            <p:cNvCxnSpPr/>
            <p:nvPr/>
          </p:nvCxnSpPr>
          <p:spPr bwMode="auto">
            <a:xfrm flipH="1" flipV="1">
              <a:off x="6803" y="3379"/>
              <a:ext cx="36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Line 14"/>
            <p:cNvCxnSpPr/>
            <p:nvPr/>
          </p:nvCxnSpPr>
          <p:spPr bwMode="auto">
            <a:xfrm>
              <a:off x="5303" y="4399"/>
              <a:ext cx="180" cy="1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2" name="Rectangle 17"/>
          <p:cNvSpPr>
            <a:spLocks noChangeArrowheads="1"/>
          </p:cNvSpPr>
          <p:nvPr/>
        </p:nvSpPr>
        <p:spPr bwMode="auto">
          <a:xfrm>
            <a:off x="902429" y="135244"/>
            <a:ext cx="8997928"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smtClean="0">
                <a:ln>
                  <a:noFill/>
                </a:ln>
                <a:solidFill>
                  <a:srgbClr val="FF0000"/>
                </a:solidFill>
                <a:effectLst/>
                <a:latin typeface="David" panose="020E0502060401010101" pitchFamily="34" charset="-79"/>
                <a:ea typeface="Times New Roman" panose="02020603050405020304" pitchFamily="18" charset="0"/>
                <a:cs typeface="David" panose="020E0502060401010101" pitchFamily="34" charset="-79"/>
              </a:rPr>
              <a:t>כניסת גלוקוז לתאי שומן ושריר המתווכת על-ידי האינסולין</a:t>
            </a:r>
            <a:endParaRPr kumimoji="0" lang="en-US" altLang="he-IL" sz="2000" b="1" i="0" u="none" strike="noStrike" cap="none" normalizeH="0" baseline="0" dirty="0" smtClean="0">
              <a:ln>
                <a:noFill/>
              </a:ln>
              <a:solidFill>
                <a:srgbClr val="FF0000"/>
              </a:solidFill>
              <a:effectLst/>
              <a:latin typeface="David" panose="020E0502060401010101" pitchFamily="34" charset="-79"/>
              <a:cs typeface="David" panose="020E0502060401010101" pitchFamily="34" charset="-79"/>
            </a:endParaRPr>
          </a:p>
          <a:p>
            <a:pPr lvl="0" algn="ctr" eaLnBrk="0" fontAlgn="base" hangingPunct="0">
              <a:spcBef>
                <a:spcPct val="0"/>
              </a:spcBef>
              <a:spcAft>
                <a:spcPct val="0"/>
              </a:spcAft>
            </a:pPr>
            <a:r>
              <a:rPr lang="he-IL" altLang="he-IL" dirty="0">
                <a:latin typeface="David" panose="020E0502060401010101" pitchFamily="34" charset="-79"/>
                <a:ea typeface="Times New Roman" panose="02020603050405020304" pitchFamily="18" charset="0"/>
                <a:cs typeface="David" panose="020E0502060401010101" pitchFamily="34" charset="-79"/>
              </a:rPr>
              <a:t>שלב א: ריכוז הגלוקוז </a:t>
            </a:r>
            <a:r>
              <a:rPr lang="he-IL" altLang="he-IL" dirty="0" smtClean="0">
                <a:latin typeface="David" panose="020E0502060401010101" pitchFamily="34" charset="-79"/>
                <a:ea typeface="Times New Roman" panose="02020603050405020304" pitchFamily="18" charset="0"/>
                <a:cs typeface="David" panose="020E0502060401010101" pitchFamily="34" charset="-79"/>
              </a:rPr>
              <a:t>מחוץ לתאים נמוך</a:t>
            </a:r>
            <a:r>
              <a:rPr lang="he-IL" altLang="he-IL" dirty="0">
                <a:latin typeface="David" panose="020E0502060401010101" pitchFamily="34" charset="-79"/>
                <a:ea typeface="Times New Roman" panose="02020603050405020304" pitchFamily="18" charset="0"/>
                <a:cs typeface="David" panose="020E0502060401010101" pitchFamily="34" charset="-79"/>
              </a:rPr>
              <a:t>, ריכוז האינסולין נמוך, מספר </a:t>
            </a:r>
            <a:r>
              <a:rPr lang="he-IL" altLang="he-IL" dirty="0" smtClean="0">
                <a:latin typeface="David" panose="020E0502060401010101" pitchFamily="34" charset="-79"/>
                <a:ea typeface="Times New Roman" panose="02020603050405020304" pitchFamily="18" charset="0"/>
                <a:cs typeface="David" panose="020E0502060401010101" pitchFamily="34" charset="-79"/>
              </a:rPr>
              <a:t>הנשאים </a:t>
            </a:r>
            <a:r>
              <a:rPr lang="he-IL" altLang="he-IL" dirty="0">
                <a:latin typeface="David" panose="020E0502060401010101" pitchFamily="34" charset="-79"/>
                <a:ea typeface="Times New Roman" panose="02020603050405020304" pitchFamily="18" charset="0"/>
                <a:cs typeface="David" panose="020E0502060401010101" pitchFamily="34" charset="-79"/>
              </a:rPr>
              <a:t>לגלוקוז על פני קרום </a:t>
            </a:r>
            <a:r>
              <a:rPr lang="he-IL" altLang="he-IL" dirty="0" smtClean="0">
                <a:latin typeface="David" panose="020E0502060401010101" pitchFamily="34" charset="-79"/>
                <a:ea typeface="Times New Roman" panose="02020603050405020304" pitchFamily="18" charset="0"/>
                <a:cs typeface="David" panose="020E0502060401010101" pitchFamily="34" charset="-79"/>
              </a:rPr>
              <a:t>התא נמוך </a:t>
            </a:r>
          </a:p>
          <a:p>
            <a:pPr lvl="0" algn="ctr" eaLnBrk="0" fontAlgn="base" hangingPunct="0">
              <a:spcBef>
                <a:spcPct val="0"/>
              </a:spcBef>
              <a:spcAft>
                <a:spcPct val="0"/>
              </a:spcAft>
            </a:pPr>
            <a:r>
              <a:rPr lang="he-IL" altLang="he-IL" dirty="0" smtClean="0">
                <a:latin typeface="David" panose="020E0502060401010101" pitchFamily="34" charset="-79"/>
                <a:ea typeface="Times New Roman" panose="02020603050405020304" pitchFamily="18" charset="0"/>
                <a:cs typeface="David" panose="020E0502060401010101" pitchFamily="34" charset="-79"/>
              </a:rPr>
              <a:t>.</a:t>
            </a:r>
            <a:endParaRPr lang="en-US" altLang="he-IL" dirty="0">
              <a:latin typeface="David" panose="020E0502060401010101" pitchFamily="34" charset="-79"/>
              <a:ea typeface="Times New Roman" panose="02020603050405020304" pitchFamily="18" charset="0"/>
              <a:cs typeface="David" panose="020E0502060401010101" pitchFamily="34" charset="-79"/>
            </a:endParaRPr>
          </a:p>
          <a:p>
            <a:pPr marL="0" marR="0" lvl="0" indent="0" algn="ctr" defTabSz="914400" eaLnBrk="0" fontAlgn="base" latinLnBrk="0" hangingPunct="0">
              <a:lnSpc>
                <a:spcPct val="100000"/>
              </a:lnSpc>
              <a:spcBef>
                <a:spcPct val="0"/>
              </a:spcBef>
              <a:spcAft>
                <a:spcPct val="0"/>
              </a:spcAft>
              <a:buClrTx/>
              <a:buSzTx/>
              <a:buFontTx/>
              <a:buNone/>
              <a:tabLst/>
            </a:pPr>
            <a:endParaRPr lang="en-US" altLang="he-IL" dirty="0">
              <a:latin typeface="David" panose="020E0502060401010101" pitchFamily="34" charset="-79"/>
              <a:ea typeface="Times New Roman" panose="02020603050405020304" pitchFamily="18" charset="0"/>
              <a:cs typeface="David" panose="020E0502060401010101" pitchFamily="34" charset="-79"/>
            </a:endParaRPr>
          </a:p>
        </p:txBody>
      </p:sp>
      <p:sp>
        <p:nvSpPr>
          <p:cNvPr id="3" name="Rectangle 18"/>
          <p:cNvSpPr>
            <a:spLocks noChangeArrowheads="1"/>
          </p:cNvSpPr>
          <p:nvPr/>
        </p:nvSpPr>
        <p:spPr bwMode="auto">
          <a:xfrm>
            <a:off x="2297289" y="85347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endParaRPr lang="he-IL"/>
          </a:p>
        </p:txBody>
      </p:sp>
      <p:sp>
        <p:nvSpPr>
          <p:cNvPr id="19" name="Rectangle 25"/>
          <p:cNvSpPr>
            <a:spLocks noChangeArrowheads="1"/>
          </p:cNvSpPr>
          <p:nvPr/>
        </p:nvSpPr>
        <p:spPr bwMode="auto">
          <a:xfrm>
            <a:off x="-146756" y="3838260"/>
            <a:ext cx="764257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pPr>
            <a:r>
              <a:rPr lang="he-IL" altLang="he-IL" dirty="0">
                <a:latin typeface="David" panose="020E0502060401010101" pitchFamily="34" charset="-79"/>
                <a:ea typeface="Times New Roman" panose="02020603050405020304" pitchFamily="18" charset="0"/>
                <a:cs typeface="David" panose="020E0502060401010101" pitchFamily="34" charset="-79"/>
              </a:rPr>
              <a:t>שלב ג: חשיפת נשאים נוספים לגלוקוז על קרום התא. זירוז כניסת גלוקוז לתאים</a:t>
            </a:r>
            <a:r>
              <a:rPr lang="he-IL" altLang="he-IL" sz="1200" dirty="0">
                <a:latin typeface="David" panose="020E0502060401010101" pitchFamily="34" charset="-79"/>
                <a:ea typeface="Times New Roman" panose="02020603050405020304" pitchFamily="18" charset="0"/>
                <a:cs typeface="David" panose="020E0502060401010101" pitchFamily="34" charset="-79"/>
              </a:rPr>
              <a:t>.</a:t>
            </a:r>
            <a:endParaRPr lang="en-US" altLang="he-IL" sz="1200" dirty="0">
              <a:latin typeface="David" panose="020E0502060401010101" pitchFamily="34" charset="-79"/>
              <a:ea typeface="Times New Roman" panose="02020603050405020304" pitchFamily="18" charset="0"/>
              <a:cs typeface="David" panose="020E0502060401010101" pitchFamily="34" charset="-79"/>
            </a:endParaRPr>
          </a:p>
          <a:p>
            <a:pPr marL="0" marR="0" lvl="0" indent="0" algn="ctr" defTabSz="914400" eaLnBrk="0" fontAlgn="base" latinLnBrk="0" hangingPunct="0">
              <a:lnSpc>
                <a:spcPct val="100000"/>
              </a:lnSpc>
              <a:spcBef>
                <a:spcPct val="0"/>
              </a:spcBef>
              <a:spcAft>
                <a:spcPct val="0"/>
              </a:spcAft>
              <a:buClrTx/>
              <a:buSzTx/>
              <a:buFontTx/>
              <a:buNone/>
              <a:tabLst/>
            </a:pPr>
            <a:endParaRPr lang="en-US" altLang="he-IL" sz="1200" dirty="0">
              <a:latin typeface="David" panose="020E0502060401010101" pitchFamily="34" charset="-79"/>
              <a:ea typeface="Times New Roman" panose="02020603050405020304" pitchFamily="18" charset="0"/>
              <a:cs typeface="David" panose="020E0502060401010101" pitchFamily="34" charset="-79"/>
            </a:endParaRPr>
          </a:p>
        </p:txBody>
      </p:sp>
      <p:sp>
        <p:nvSpPr>
          <p:cNvPr id="4" name="Rectangle 22"/>
          <p:cNvSpPr>
            <a:spLocks noChangeArrowheads="1"/>
          </p:cNvSpPr>
          <p:nvPr/>
        </p:nvSpPr>
        <p:spPr bwMode="auto">
          <a:xfrm>
            <a:off x="8300923" y="2383623"/>
            <a:ext cx="184731"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pPr>
            <a:endParaRPr kumimoji="0" lang="en-US" altLang="he-IL" sz="1100" b="0" i="0" u="none" strike="noStrike" cap="none" normalizeH="0" baseline="0" smtClean="0">
              <a:ln>
                <a:noFill/>
              </a:ln>
              <a:solidFill>
                <a:schemeClr val="tx1"/>
              </a:solidFill>
              <a:effectLst/>
            </a:endParaRPr>
          </a:p>
          <a:p>
            <a:pPr marL="0" marR="0" lvl="0" indent="0" algn="ctr" defTabSz="914400" eaLnBrk="0" fontAlgn="base" latinLnBrk="0" hangingPunct="0">
              <a:lnSpc>
                <a:spcPct val="100000"/>
              </a:lnSpc>
              <a:spcBef>
                <a:spcPct val="0"/>
              </a:spcBef>
              <a:spcAft>
                <a:spcPct val="0"/>
              </a:spcAft>
              <a:buClrTx/>
              <a:buSzTx/>
              <a:buFontTx/>
              <a:buNone/>
              <a:tabLst/>
            </a:pPr>
            <a:r>
              <a:rPr kumimoji="0" lang="en-US" altLang="he-IL" sz="1800" b="0" i="0" u="none" strike="noStrike" cap="none" normalizeH="0" baseline="0" smtClean="0">
                <a:ln>
                  <a:noFill/>
                </a:ln>
                <a:solidFill>
                  <a:schemeClr val="tx1"/>
                </a:solidFill>
                <a:effectLst/>
                <a:latin typeface="Arial" panose="020B0604020202020204" pitchFamily="34" charset="0"/>
              </a:rPr>
              <a:t/>
            </a:r>
            <a:br>
              <a:rPr kumimoji="0" lang="en-US" altLang="he-IL" sz="1800" b="0" i="0" u="none" strike="noStrike" cap="none" normalizeH="0" baseline="0" smtClean="0">
                <a:ln>
                  <a:noFill/>
                </a:ln>
                <a:solidFill>
                  <a:schemeClr val="tx1"/>
                </a:solidFill>
                <a:effectLst/>
                <a:latin typeface="Arial" panose="020B0604020202020204" pitchFamily="34" charset="0"/>
              </a:rPr>
            </a:br>
            <a:endParaRPr kumimoji="0" lang="en-US" altLang="he-IL" sz="1800" b="0" i="0" u="none" strike="noStrike" cap="none" normalizeH="0" baseline="0" smtClean="0">
              <a:ln>
                <a:noFill/>
              </a:ln>
              <a:solidFill>
                <a:schemeClr val="tx1"/>
              </a:solidFill>
              <a:effectLst/>
              <a:latin typeface="Arial" panose="020B0604020202020204" pitchFamily="34" charset="0"/>
            </a:endParaRPr>
          </a:p>
          <a:p>
            <a:pPr marL="0" marR="0" lvl="0" indent="0" algn="ctr" defTabSz="91440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smtClean="0">
              <a:ln>
                <a:noFill/>
              </a:ln>
              <a:solidFill>
                <a:schemeClr val="tx1"/>
              </a:solidFill>
              <a:effectLst/>
              <a:latin typeface="Arial" panose="020B0604020202020204" pitchFamily="34" charset="0"/>
            </a:endParaRPr>
          </a:p>
        </p:txBody>
      </p:sp>
      <p:sp>
        <p:nvSpPr>
          <p:cNvPr id="18" name="Rectangle 23"/>
          <p:cNvSpPr>
            <a:spLocks noChangeArrowheads="1"/>
          </p:cNvSpPr>
          <p:nvPr/>
        </p:nvSpPr>
        <p:spPr bwMode="auto">
          <a:xfrm>
            <a:off x="2297289" y="292992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endParaRPr lang="he-IL"/>
          </a:p>
        </p:txBody>
      </p:sp>
      <p:sp>
        <p:nvSpPr>
          <p:cNvPr id="20" name="Rectangle 26"/>
          <p:cNvSpPr>
            <a:spLocks noChangeArrowheads="1"/>
          </p:cNvSpPr>
          <p:nvPr/>
        </p:nvSpPr>
        <p:spPr bwMode="auto">
          <a:xfrm>
            <a:off x="8300923" y="687911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a:endParaRPr lang="he-IL"/>
          </a:p>
        </p:txBody>
      </p:sp>
      <p:sp>
        <p:nvSpPr>
          <p:cNvPr id="21" name="Rectangle 27"/>
          <p:cNvSpPr>
            <a:spLocks noChangeArrowheads="1"/>
          </p:cNvSpPr>
          <p:nvPr/>
        </p:nvSpPr>
        <p:spPr bwMode="auto">
          <a:xfrm>
            <a:off x="8300923" y="687911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a:endParaRPr lang="he-IL"/>
          </a:p>
        </p:txBody>
      </p:sp>
      <p:sp>
        <p:nvSpPr>
          <p:cNvPr id="23" name="מלבן 22"/>
          <p:cNvSpPr/>
          <p:nvPr/>
        </p:nvSpPr>
        <p:spPr>
          <a:xfrm>
            <a:off x="5395278" y="1824405"/>
            <a:ext cx="6096000" cy="646331"/>
          </a:xfrm>
          <a:prstGeom prst="rect">
            <a:avLst/>
          </a:prstGeom>
        </p:spPr>
        <p:txBody>
          <a:bodyPr>
            <a:spAutoFit/>
          </a:bodyPr>
          <a:lstStyle/>
          <a:p>
            <a:pPr lvl="0" algn="ctr" eaLnBrk="0" fontAlgn="base" hangingPunct="0">
              <a:spcBef>
                <a:spcPct val="0"/>
              </a:spcBef>
              <a:spcAft>
                <a:spcPct val="0"/>
              </a:spcAft>
            </a:pPr>
            <a:r>
              <a:rPr lang="he-IL" altLang="he-IL" dirty="0">
                <a:latin typeface="David" panose="020E0502060401010101" pitchFamily="34" charset="-79"/>
                <a:ea typeface="Times New Roman" panose="02020603050405020304" pitchFamily="18" charset="0"/>
                <a:cs typeface="David" panose="020E0502060401010101" pitchFamily="34" charset="-79"/>
              </a:rPr>
              <a:t>שלב ב: ריכוז הגלוקוז בנוזל החוץ </a:t>
            </a:r>
            <a:r>
              <a:rPr lang="he-IL" altLang="he-IL" dirty="0" smtClean="0">
                <a:latin typeface="David" panose="020E0502060401010101" pitchFamily="34" charset="-79"/>
                <a:ea typeface="Times New Roman" panose="02020603050405020304" pitchFamily="18" charset="0"/>
                <a:cs typeface="David" panose="020E0502060401010101" pitchFamily="34" charset="-79"/>
              </a:rPr>
              <a:t>תאי עולה, </a:t>
            </a:r>
            <a:r>
              <a:rPr lang="he-IL" altLang="he-IL" dirty="0">
                <a:latin typeface="David" panose="020E0502060401010101" pitchFamily="34" charset="-79"/>
                <a:ea typeface="Times New Roman" panose="02020603050405020304" pitchFamily="18" charset="0"/>
                <a:cs typeface="David" panose="020E0502060401010101" pitchFamily="34" charset="-79"/>
              </a:rPr>
              <a:t>ריכוז האינסולין עולה, והוא נקשר לקולטנים </a:t>
            </a:r>
            <a:r>
              <a:rPr lang="he-IL" altLang="he-IL" dirty="0" smtClean="0">
                <a:latin typeface="David" panose="020E0502060401010101" pitchFamily="34" charset="-79"/>
                <a:ea typeface="Times New Roman" panose="02020603050405020304" pitchFamily="18" charset="0"/>
                <a:cs typeface="David" panose="020E0502060401010101" pitchFamily="34" charset="-79"/>
              </a:rPr>
              <a:t>ספציפיים ומועבר מידע לתוך התא.</a:t>
            </a:r>
            <a:endParaRPr lang="en-US" altLang="he-IL" dirty="0">
              <a:latin typeface="David" panose="020E0502060401010101" pitchFamily="34" charset="-79"/>
              <a:ea typeface="Times New Roman" panose="02020603050405020304" pitchFamily="18" charset="0"/>
              <a:cs typeface="David" panose="020E0502060401010101" pitchFamily="34" charset="-79"/>
            </a:endParaRPr>
          </a:p>
        </p:txBody>
      </p:sp>
    </p:spTree>
    <p:extLst>
      <p:ext uri="{BB962C8B-B14F-4D97-AF65-F5344CB8AC3E}">
        <p14:creationId xmlns:p14="http://schemas.microsoft.com/office/powerpoint/2010/main" val="1049537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91723"/>
            <a:ext cx="12090400" cy="6146799"/>
          </a:xfrm>
          <a:prstGeom prst="rect">
            <a:avLst/>
          </a:prstGeom>
          <a:blipFill>
            <a:blip cstate="print"/>
            <a:stretch>
              <a:fillRect/>
            </a:stretch>
          </a:blipFill>
        </p:spPr>
        <p:txBody>
          <a:bodyPr wrap="square" lIns="0" tIns="0" rIns="0" bIns="0" rtlCol="0">
            <a:spAutoFit/>
          </a:bodyPr>
          <a:lstStyle/>
          <a:p>
            <a:endParaRPr/>
          </a:p>
        </p:txBody>
      </p:sp>
      <p:sp>
        <p:nvSpPr>
          <p:cNvPr id="3" name="object 3"/>
          <p:cNvSpPr txBox="1"/>
          <p:nvPr/>
        </p:nvSpPr>
        <p:spPr>
          <a:xfrm>
            <a:off x="9875520" y="188786"/>
            <a:ext cx="854181" cy="461665"/>
          </a:xfrm>
          <a:prstGeom prst="rect">
            <a:avLst/>
          </a:prstGeom>
        </p:spPr>
        <p:txBody>
          <a:bodyPr vert="horz" wrap="square" lIns="0" tIns="0" rIns="0" bIns="0" rtlCol="0">
            <a:spAutoFit/>
          </a:bodyPr>
          <a:lstStyle/>
          <a:p>
            <a:pPr>
              <a:lnSpc>
                <a:spcPts val="3579"/>
              </a:lnSpc>
            </a:pPr>
            <a:r>
              <a:rPr sz="3200" dirty="0">
                <a:solidFill>
                  <a:srgbClr val="FFFFFF"/>
                </a:solidFill>
                <a:latin typeface="FHIHTC+Arial"/>
                <a:cs typeface="FHIHTC+Arial"/>
              </a:rPr>
              <a:t>מ</a:t>
            </a:r>
          </a:p>
        </p:txBody>
      </p:sp>
    </p:spTree>
    <p:extLst>
      <p:ext uri="{BB962C8B-B14F-4D97-AF65-F5344CB8AC3E}">
        <p14:creationId xmlns:p14="http://schemas.microsoft.com/office/powerpoint/2010/main" val="1731661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2346326" y="287339"/>
            <a:ext cx="7421563" cy="909637"/>
          </a:xfrm>
        </p:spPr>
        <p:txBody>
          <a:bodyPr rtlCol="0"/>
          <a:lstStyle/>
          <a:p>
            <a:pPr algn="ctr">
              <a:defRPr/>
            </a:pPr>
            <a:r>
              <a:rPr lang="he-IL" altLang="he-IL" sz="3600" b="1" dirty="0" smtClean="0">
                <a:solidFill>
                  <a:srgbClr val="FF0000"/>
                </a:solidFill>
                <a:latin typeface="David" panose="020E0502060401010101" pitchFamily="34" charset="-79"/>
                <a:cs typeface="David" panose="020E0502060401010101" pitchFamily="34" charset="-79"/>
              </a:rPr>
              <a:t>גלוקגון</a:t>
            </a:r>
            <a:r>
              <a:rPr lang="en-US" altLang="he-IL" sz="3600" b="1" dirty="0" smtClean="0">
                <a:solidFill>
                  <a:srgbClr val="FF0000"/>
                </a:solidFill>
                <a:latin typeface="David" panose="020E0502060401010101" pitchFamily="34" charset="-79"/>
                <a:cs typeface="David" panose="020E0502060401010101" pitchFamily="34" charset="-79"/>
              </a:rPr>
              <a:t>Glucagon   </a:t>
            </a:r>
            <a:r>
              <a:rPr lang="he-IL" altLang="he-IL" sz="3600" b="1" dirty="0" smtClean="0">
                <a:solidFill>
                  <a:srgbClr val="FF0000"/>
                </a:solidFill>
                <a:latin typeface="David" panose="020E0502060401010101" pitchFamily="34" charset="-79"/>
                <a:cs typeface="David" panose="020E0502060401010101" pitchFamily="34" charset="-79"/>
              </a:rPr>
              <a:t> </a:t>
            </a:r>
            <a:endParaRPr lang="en-US" altLang="he-IL" sz="3600" b="1" dirty="0">
              <a:solidFill>
                <a:srgbClr val="FF0000"/>
              </a:solidFill>
              <a:latin typeface="David" panose="020E0502060401010101" pitchFamily="34" charset="-79"/>
              <a:cs typeface="David" panose="020E0502060401010101" pitchFamily="34" charset="-79"/>
            </a:endParaRPr>
          </a:p>
        </p:txBody>
      </p:sp>
      <p:sp>
        <p:nvSpPr>
          <p:cNvPr id="113667" name="Rectangle 3"/>
          <p:cNvSpPr>
            <a:spLocks noGrp="1" noChangeArrowheads="1"/>
          </p:cNvSpPr>
          <p:nvPr>
            <p:ph idx="1"/>
          </p:nvPr>
        </p:nvSpPr>
        <p:spPr>
          <a:xfrm>
            <a:off x="349957" y="1406701"/>
            <a:ext cx="11638844" cy="4881209"/>
          </a:xfrm>
        </p:spPr>
        <p:txBody>
          <a:bodyPr>
            <a:normAutofit lnSpcReduction="10000"/>
          </a:bodyPr>
          <a:lstStyle/>
          <a:p>
            <a:r>
              <a:rPr lang="he-IL" altLang="he-IL" sz="2400" dirty="0">
                <a:latin typeface="David" panose="020E0502060401010101" pitchFamily="34" charset="-79"/>
                <a:cs typeface="David" panose="020E0502060401010101" pitchFamily="34" charset="-79"/>
              </a:rPr>
              <a:t>הורמון </a:t>
            </a:r>
            <a:r>
              <a:rPr lang="he-IL" altLang="he-IL" sz="2400" b="1" dirty="0" smtClean="0">
                <a:latin typeface="David" panose="020E0502060401010101" pitchFamily="34" charset="-79"/>
                <a:cs typeface="David" panose="020E0502060401010101" pitchFamily="34" charset="-79"/>
              </a:rPr>
              <a:t>הגלוקגון </a:t>
            </a:r>
            <a:r>
              <a:rPr lang="en-US" altLang="he-IL" sz="2400" b="1" dirty="0" smtClean="0">
                <a:latin typeface="David" panose="020E0502060401010101" pitchFamily="34" charset="-79"/>
                <a:cs typeface="David" panose="020E0502060401010101" pitchFamily="34" charset="-79"/>
              </a:rPr>
              <a:t>glucagon</a:t>
            </a:r>
            <a:r>
              <a:rPr lang="he-IL" altLang="he-IL" sz="2400" dirty="0" smtClean="0">
                <a:latin typeface="David" panose="020E0502060401010101" pitchFamily="34" charset="-79"/>
                <a:cs typeface="David" panose="020E0502060401010101" pitchFamily="34" charset="-79"/>
              </a:rPr>
              <a:t> מופרש מתאי אלפא בלבלב וגורם </a:t>
            </a:r>
            <a:r>
              <a:rPr lang="he-IL" altLang="he-IL" sz="2400" dirty="0">
                <a:latin typeface="David" panose="020E0502060401010101" pitchFamily="34" charset="-79"/>
                <a:cs typeface="David" panose="020E0502060401010101" pitchFamily="34" charset="-79"/>
              </a:rPr>
              <a:t>לשחרור גלוקוז מהכבד לדם.</a:t>
            </a:r>
          </a:p>
          <a:p>
            <a:r>
              <a:rPr lang="he-IL" sz="2400" dirty="0" smtClean="0">
                <a:latin typeface="David" panose="020E0502060401010101" pitchFamily="34" charset="-79"/>
                <a:cs typeface="David" panose="020E0502060401010101" pitchFamily="34" charset="-79"/>
              </a:rPr>
              <a:t>קצב הפרשת הגלוקגון גדֵל כשריכוז הגלוקוז בדם יורד בין הארוחות, או לאחר פעילות גופנית </a:t>
            </a:r>
            <a:r>
              <a:rPr lang="he-IL" sz="2400" dirty="0">
                <a:latin typeface="David" panose="020E0502060401010101" pitchFamily="34" charset="-79"/>
                <a:cs typeface="David" panose="020E0502060401010101" pitchFamily="34" charset="-79"/>
              </a:rPr>
              <a:t>נמרצת</a:t>
            </a:r>
            <a:r>
              <a:rPr lang="he-IL" sz="2400" dirty="0" smtClean="0">
                <a:latin typeface="David" panose="020E0502060401010101" pitchFamily="34" charset="-79"/>
                <a:cs typeface="David" panose="020E0502060401010101" pitchFamily="34" charset="-79"/>
              </a:rPr>
              <a:t>. </a:t>
            </a:r>
          </a:p>
          <a:p>
            <a:r>
              <a:rPr lang="he-IL" altLang="he-IL" sz="2400" dirty="0" smtClean="0">
                <a:latin typeface="David" panose="020E0502060401010101" pitchFamily="34" charset="-79"/>
                <a:cs typeface="David" panose="020E0502060401010101" pitchFamily="34" charset="-79"/>
              </a:rPr>
              <a:t> </a:t>
            </a:r>
            <a:r>
              <a:rPr lang="he-IL" altLang="he-IL" sz="2400" dirty="0">
                <a:latin typeface="David" panose="020E0502060401010101" pitchFamily="34" charset="-79"/>
                <a:cs typeface="David" panose="020E0502060401010101" pitchFamily="34" charset="-79"/>
              </a:rPr>
              <a:t>רמת הגלוקוז בדם משפיעה ישירות על הפרשת </a:t>
            </a:r>
            <a:r>
              <a:rPr lang="he-IL" altLang="he-IL" sz="2400" dirty="0" err="1">
                <a:latin typeface="David" panose="020E0502060401010101" pitchFamily="34" charset="-79"/>
                <a:cs typeface="David" panose="020E0502060401010101" pitchFamily="34" charset="-79"/>
              </a:rPr>
              <a:t>גלוקגון</a:t>
            </a:r>
            <a:r>
              <a:rPr lang="he-IL" altLang="he-IL" sz="2400" dirty="0">
                <a:latin typeface="David" panose="020E0502060401010101" pitchFamily="34" charset="-79"/>
                <a:cs typeface="David" panose="020E0502060401010101" pitchFamily="34" charset="-79"/>
              </a:rPr>
              <a:t> באמצעות מנגנון של </a:t>
            </a:r>
            <a:r>
              <a:rPr lang="he-IL" altLang="he-IL" sz="2400" b="1" dirty="0">
                <a:latin typeface="David" panose="020E0502060401010101" pitchFamily="34" charset="-79"/>
                <a:cs typeface="David" panose="020E0502060401010101" pitchFamily="34" charset="-79"/>
              </a:rPr>
              <a:t>משוב שלילי</a:t>
            </a:r>
            <a:r>
              <a:rPr lang="he-IL" altLang="he-IL" sz="2400" dirty="0" smtClean="0">
                <a:latin typeface="David" panose="020E0502060401010101" pitchFamily="34" charset="-79"/>
                <a:cs typeface="David" panose="020E0502060401010101" pitchFamily="34" charset="-79"/>
              </a:rPr>
              <a:t>.</a:t>
            </a:r>
            <a:endParaRPr lang="he-IL" altLang="he-IL" sz="2400" dirty="0">
              <a:latin typeface="David" panose="020E0502060401010101" pitchFamily="34" charset="-79"/>
              <a:cs typeface="David" panose="020E0502060401010101" pitchFamily="34" charset="-79"/>
            </a:endParaRPr>
          </a:p>
          <a:p>
            <a:pPr eaLnBrk="1" hangingPunct="1"/>
            <a:r>
              <a:rPr lang="he-IL" altLang="he-IL" sz="2400" b="1" dirty="0" smtClean="0">
                <a:latin typeface="David" panose="020E0502060401010101" pitchFamily="34" charset="-79"/>
                <a:cs typeface="David" panose="020E0502060401010101" pitchFamily="34" charset="-79"/>
              </a:rPr>
              <a:t>תאי מטרה של הגלוקגון הם</a:t>
            </a:r>
            <a:r>
              <a:rPr lang="he-IL" altLang="he-IL" sz="2400" dirty="0" smtClean="0">
                <a:latin typeface="David" panose="020E0502060401010101" pitchFamily="34" charset="-79"/>
                <a:cs typeface="David" panose="020E0502060401010101" pitchFamily="34" charset="-79"/>
              </a:rPr>
              <a:t> </a:t>
            </a:r>
            <a:r>
              <a:rPr lang="he-IL" altLang="he-IL" sz="2400" dirty="0">
                <a:latin typeface="David" panose="020E0502060401010101" pitchFamily="34" charset="-79"/>
                <a:cs typeface="David" panose="020E0502060401010101" pitchFamily="34" charset="-79"/>
              </a:rPr>
              <a:t>תאי הכבד </a:t>
            </a:r>
            <a:r>
              <a:rPr lang="he-IL" altLang="he-IL" sz="2400" dirty="0" smtClean="0">
                <a:latin typeface="David" panose="020E0502060401010101" pitchFamily="34" charset="-79"/>
                <a:cs typeface="David" panose="020E0502060401010101" pitchFamily="34" charset="-79"/>
              </a:rPr>
              <a:t>בלבד.</a:t>
            </a:r>
          </a:p>
          <a:p>
            <a:pPr eaLnBrk="1" hangingPunct="1"/>
            <a:endParaRPr lang="en-US" altLang="he-IL" sz="2400" u="sng" dirty="0">
              <a:latin typeface="David" panose="020E0502060401010101" pitchFamily="34" charset="-79"/>
              <a:cs typeface="David" panose="020E0502060401010101" pitchFamily="34" charset="-79"/>
            </a:endParaRPr>
          </a:p>
          <a:p>
            <a:pPr eaLnBrk="1" hangingPunct="1">
              <a:lnSpc>
                <a:spcPct val="100000"/>
              </a:lnSpc>
            </a:pPr>
            <a:r>
              <a:rPr lang="he-IL" altLang="he-IL" sz="2400" b="1" dirty="0" smtClean="0">
                <a:latin typeface="David" panose="020E0502060401010101" pitchFamily="34" charset="-79"/>
                <a:cs typeface="David" panose="020E0502060401010101" pitchFamily="34" charset="-79"/>
              </a:rPr>
              <a:t>השפעת הגלוקגון:</a:t>
            </a:r>
            <a:endParaRPr lang="he-IL" altLang="he-IL" sz="2400" b="1" dirty="0">
              <a:latin typeface="David" panose="020E0502060401010101" pitchFamily="34" charset="-79"/>
              <a:cs typeface="David" panose="020E0502060401010101" pitchFamily="34" charset="-79"/>
            </a:endParaRPr>
          </a:p>
          <a:p>
            <a:pPr marL="658368" lvl="1" indent="-457200">
              <a:lnSpc>
                <a:spcPct val="100000"/>
              </a:lnSpc>
              <a:buFont typeface="Calibri" pitchFamily="34" charset="0"/>
              <a:buAutoNum type="arabicPeriod"/>
            </a:pPr>
            <a:r>
              <a:rPr lang="he-IL" altLang="he-IL" sz="2400" b="1" dirty="0" smtClean="0">
                <a:latin typeface="David" panose="020E0502060401010101" pitchFamily="34" charset="-79"/>
                <a:cs typeface="David" panose="020E0502060401010101" pitchFamily="34" charset="-79"/>
              </a:rPr>
              <a:t>פרוק </a:t>
            </a:r>
            <a:r>
              <a:rPr lang="en-US" altLang="he-IL" sz="2400" b="1" dirty="0">
                <a:latin typeface="David" panose="020E0502060401010101" pitchFamily="34" charset="-79"/>
                <a:cs typeface="David" panose="020E0502060401010101" pitchFamily="34" charset="-79"/>
              </a:rPr>
              <a:t>Glycogen</a:t>
            </a:r>
            <a:r>
              <a:rPr lang="he-IL" altLang="he-IL" sz="2400" b="1" dirty="0">
                <a:latin typeface="David" panose="020E0502060401010101" pitchFamily="34" charset="-79"/>
                <a:cs typeface="David" panose="020E0502060401010101" pitchFamily="34" charset="-79"/>
              </a:rPr>
              <a:t> </a:t>
            </a:r>
            <a:r>
              <a:rPr lang="he-IL" altLang="he-IL" sz="2400" b="1" dirty="0" smtClean="0">
                <a:latin typeface="David" panose="020E0502060401010101" pitchFamily="34" charset="-79"/>
                <a:cs typeface="David" panose="020E0502060401010101" pitchFamily="34" charset="-79"/>
              </a:rPr>
              <a:t>לגלוקוז </a:t>
            </a:r>
            <a:r>
              <a:rPr lang="he-IL" altLang="he-IL" sz="2400" dirty="0" smtClean="0">
                <a:latin typeface="David" panose="020E0502060401010101" pitchFamily="34" charset="-79"/>
                <a:cs typeface="David" panose="020E0502060401010101" pitchFamily="34" charset="-79"/>
              </a:rPr>
              <a:t>(</a:t>
            </a:r>
            <a:r>
              <a:rPr lang="he-IL" altLang="he-IL" sz="2400" dirty="0">
                <a:latin typeface="David" panose="020E0502060401010101" pitchFamily="34" charset="-79"/>
                <a:cs typeface="David" panose="020E0502060401010101" pitchFamily="34" charset="-79"/>
              </a:rPr>
              <a:t>גליקוגנוליזיס) : </a:t>
            </a:r>
            <a:r>
              <a:rPr lang="he-IL" altLang="he-IL" sz="2400" dirty="0" smtClean="0">
                <a:latin typeface="David" panose="020E0502060401010101" pitchFamily="34" charset="-79"/>
                <a:cs typeface="David" panose="020E0502060401010101" pitchFamily="34" charset="-79"/>
              </a:rPr>
              <a:t>כאשר </a:t>
            </a:r>
            <a:r>
              <a:rPr lang="he-IL" altLang="he-IL" sz="2400" dirty="0">
                <a:latin typeface="David" panose="020E0502060401010101" pitchFamily="34" charset="-79"/>
                <a:cs typeface="David" panose="020E0502060401010101" pitchFamily="34" charset="-79"/>
              </a:rPr>
              <a:t>רמת הגלוקוז בדם יורדת מתחת לתחום </a:t>
            </a:r>
            <a:r>
              <a:rPr lang="he-IL" altLang="he-IL" sz="2400" dirty="0" smtClean="0">
                <a:latin typeface="David" panose="020E0502060401010101" pitchFamily="34" charset="-79"/>
                <a:cs typeface="David" panose="020E0502060401010101" pitchFamily="34" charset="-79"/>
              </a:rPr>
              <a:t>הנורמה, מופרש</a:t>
            </a:r>
            <a:r>
              <a:rPr lang="he-IL" altLang="he-IL" sz="2400" dirty="0">
                <a:latin typeface="David" panose="020E0502060401010101" pitchFamily="34" charset="-79"/>
                <a:cs typeface="David" panose="020E0502060401010101" pitchFamily="34" charset="-79"/>
              </a:rPr>
              <a:t> הגלוקגון </a:t>
            </a:r>
            <a:r>
              <a:rPr lang="he-IL" altLang="he-IL" sz="2400" dirty="0" smtClean="0">
                <a:latin typeface="David" panose="020E0502060401010101" pitchFamily="34" charset="-79"/>
                <a:cs typeface="David" panose="020E0502060401010101" pitchFamily="34" charset="-79"/>
              </a:rPr>
              <a:t>מתאי אלפא שבלבלב</a:t>
            </a:r>
            <a:r>
              <a:rPr lang="he-IL" altLang="he-IL" sz="2400" i="1" dirty="0" smtClean="0">
                <a:latin typeface="David" panose="020E0502060401010101" pitchFamily="34" charset="-79"/>
                <a:cs typeface="David" panose="020E0502060401010101" pitchFamily="34" charset="-79"/>
              </a:rPr>
              <a:t>.</a:t>
            </a:r>
            <a:r>
              <a:rPr lang="he-IL" altLang="he-IL" sz="2400" dirty="0" smtClean="0">
                <a:latin typeface="David" panose="020E0502060401010101" pitchFamily="34" charset="-79"/>
                <a:cs typeface="David" panose="020E0502060401010101" pitchFamily="34" charset="-79"/>
              </a:rPr>
              <a:t> הגלוקגון גורם לתאי הכבד </a:t>
            </a:r>
            <a:r>
              <a:rPr lang="he-IL" altLang="he-IL" sz="2400" dirty="0">
                <a:latin typeface="David" panose="020E0502060401010101" pitchFamily="34" charset="-79"/>
                <a:cs typeface="David" panose="020E0502060401010101" pitchFamily="34" charset="-79"/>
              </a:rPr>
              <a:t>לפרק </a:t>
            </a:r>
            <a:r>
              <a:rPr lang="he-IL" altLang="he-IL" sz="2400" dirty="0" smtClean="0">
                <a:latin typeface="David" panose="020E0502060401010101" pitchFamily="34" charset="-79"/>
                <a:cs typeface="David" panose="020E0502060401010101" pitchFamily="34" charset="-79"/>
              </a:rPr>
              <a:t>גליקוגן שנאגר </a:t>
            </a:r>
            <a:r>
              <a:rPr lang="he-IL" altLang="he-IL" sz="2400" dirty="0">
                <a:latin typeface="David" panose="020E0502060401010101" pitchFamily="34" charset="-79"/>
                <a:cs typeface="David" panose="020E0502060401010101" pitchFamily="34" charset="-79"/>
              </a:rPr>
              <a:t>בתאי הכבד </a:t>
            </a:r>
            <a:r>
              <a:rPr lang="he-IL" altLang="he-IL" sz="2400" dirty="0" smtClean="0">
                <a:latin typeface="David" panose="020E0502060401010101" pitchFamily="34" charset="-79"/>
                <a:cs typeface="David" panose="020E0502060401010101" pitchFamily="34" charset="-79"/>
              </a:rPr>
              <a:t>ובשרירים, ולשחרר </a:t>
            </a:r>
            <a:r>
              <a:rPr lang="he-IL" altLang="he-IL" sz="2400" dirty="0">
                <a:latin typeface="David" panose="020E0502060401010101" pitchFamily="34" charset="-79"/>
                <a:cs typeface="David" panose="020E0502060401010101" pitchFamily="34" charset="-79"/>
              </a:rPr>
              <a:t>לדם את </a:t>
            </a:r>
            <a:r>
              <a:rPr lang="he-IL" altLang="he-IL" sz="2400" dirty="0" smtClean="0">
                <a:latin typeface="David" panose="020E0502060401010101" pitchFamily="34" charset="-79"/>
                <a:cs typeface="David" panose="020E0502060401010101" pitchFamily="34" charset="-79"/>
              </a:rPr>
              <a:t>הגלוקוז.</a:t>
            </a:r>
          </a:p>
          <a:p>
            <a:pPr marL="658368" lvl="1" indent="-457200">
              <a:buFont typeface="Calibri" pitchFamily="34" charset="0"/>
              <a:buAutoNum type="arabicPeriod"/>
            </a:pPr>
            <a:endParaRPr lang="he-IL" altLang="he-IL" sz="2400" dirty="0">
              <a:latin typeface="David" panose="020E0502060401010101" pitchFamily="34" charset="-79"/>
              <a:cs typeface="David" panose="020E0502060401010101" pitchFamily="34" charset="-79"/>
            </a:endParaRPr>
          </a:p>
          <a:p>
            <a:pPr marL="201168" lvl="1" indent="0">
              <a:buNone/>
            </a:pPr>
            <a:r>
              <a:rPr lang="he-IL" altLang="he-IL" sz="2400" b="1" dirty="0" smtClean="0">
                <a:latin typeface="David" panose="020E0502060401010101" pitchFamily="34" charset="-79"/>
                <a:cs typeface="David" panose="020E0502060401010101" pitchFamily="34" charset="-79"/>
              </a:rPr>
              <a:t>2. בניית </a:t>
            </a:r>
            <a:r>
              <a:rPr lang="he-IL" altLang="he-IL" sz="2400" b="1" dirty="0">
                <a:latin typeface="David" panose="020E0502060401010101" pitchFamily="34" charset="-79"/>
                <a:cs typeface="David" panose="020E0502060401010101" pitchFamily="34" charset="-79"/>
              </a:rPr>
              <a:t>גלוקוז מחומרים </a:t>
            </a:r>
            <a:r>
              <a:rPr lang="he-IL" altLang="he-IL" sz="2400" b="1" dirty="0" smtClean="0">
                <a:latin typeface="David" panose="020E0502060401010101" pitchFamily="34" charset="-79"/>
                <a:cs typeface="David" panose="020E0502060401010101" pitchFamily="34" charset="-79"/>
              </a:rPr>
              <a:t>אחרים</a:t>
            </a:r>
            <a:r>
              <a:rPr lang="he-IL" altLang="he-IL" sz="2400" dirty="0" smtClean="0">
                <a:latin typeface="David" panose="020E0502060401010101" pitchFamily="34" charset="-79"/>
                <a:cs typeface="David" panose="020E0502060401010101" pitchFamily="34" charset="-79"/>
              </a:rPr>
              <a:t>: תהליכי גלוקונאוגנזה בכבד מחומצות שומן וחומצות אמיניות.</a:t>
            </a:r>
          </a:p>
          <a:p>
            <a:pPr marL="201168" lvl="1" indent="0" eaLnBrk="1" hangingPunct="1">
              <a:buNone/>
            </a:pPr>
            <a:endParaRPr lang="he-IL" altLang="he-IL" sz="2400" dirty="0">
              <a:latin typeface="David" panose="020E0502060401010101" pitchFamily="34" charset="-79"/>
              <a:cs typeface="David" panose="020E0502060401010101" pitchFamily="34" charset="-79"/>
            </a:endParaRPr>
          </a:p>
          <a:p>
            <a:pPr lvl="1" eaLnBrk="1" hangingPunct="1"/>
            <a:endParaRPr lang="he-IL" altLang="he-IL" sz="2400" dirty="0">
              <a:latin typeface="David" panose="020E0502060401010101" pitchFamily="34" charset="-79"/>
              <a:cs typeface="David" panose="020E0502060401010101" pitchFamily="34" charset="-79"/>
            </a:endParaRPr>
          </a:p>
        </p:txBody>
      </p:sp>
      <p:sp>
        <p:nvSpPr>
          <p:cNvPr id="113668" name="מציין מיקום של מספר שקופית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eaLnBrk="0" hangingPunct="0">
              <a:lnSpc>
                <a:spcPct val="100000"/>
              </a:lnSpc>
              <a:spcBef>
                <a:spcPct val="0"/>
              </a:spcBef>
              <a:spcAft>
                <a:spcPct val="0"/>
              </a:spcAft>
              <a:buClrTx/>
              <a:buSzTx/>
              <a:buFontTx/>
              <a:buNone/>
            </a:pPr>
            <a:fld id="{5BEA3FFF-2A47-46B0-901C-C2C7CA5B7047}" type="slidenum">
              <a:rPr lang="he-IL" altLang="he-IL" sz="1400">
                <a:solidFill>
                  <a:srgbClr val="FFA827"/>
                </a:solidFill>
                <a:latin typeface="Times New Roman" panose="02020603050405020304" pitchFamily="18" charset="0"/>
                <a:cs typeface="Times New Roman" panose="02020603050405020304" pitchFamily="18" charset="0"/>
              </a:rPr>
              <a:pPr eaLnBrk="0" hangingPunct="0">
                <a:lnSpc>
                  <a:spcPct val="100000"/>
                </a:lnSpc>
                <a:spcBef>
                  <a:spcPct val="0"/>
                </a:spcBef>
                <a:spcAft>
                  <a:spcPct val="0"/>
                </a:spcAft>
                <a:buClrTx/>
                <a:buSzTx/>
                <a:buFontTx/>
                <a:buNone/>
              </a:pPr>
              <a:t>18</a:t>
            </a:fld>
            <a:endParaRPr lang="en-US" altLang="he-IL" sz="1400">
              <a:solidFill>
                <a:srgbClr val="FFA82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9579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55600" y="0"/>
            <a:ext cx="10876280" cy="1046897"/>
          </a:xfrm>
        </p:spPr>
        <p:txBody>
          <a:bodyPr/>
          <a:lstStyle/>
          <a:p>
            <a:pPr algn="r"/>
            <a:r>
              <a:rPr lang="he-IL" altLang="he-IL" sz="3200" b="1" dirty="0" smtClean="0">
                <a:solidFill>
                  <a:srgbClr val="FF0000"/>
                </a:solidFill>
                <a:latin typeface="David" panose="020E0502060401010101" pitchFamily="34" charset="-79"/>
                <a:cs typeface="David" panose="020E0502060401010101" pitchFamily="34" charset="-79"/>
              </a:rPr>
              <a:t>סיכום: איזון </a:t>
            </a:r>
            <a:r>
              <a:rPr lang="he-IL" altLang="he-IL" sz="3200" b="1" dirty="0" err="1" smtClean="0">
                <a:solidFill>
                  <a:srgbClr val="FF0000"/>
                </a:solidFill>
                <a:latin typeface="David" panose="020E0502060401010101" pitchFamily="34" charset="-79"/>
                <a:cs typeface="David" panose="020E0502060401010101" pitchFamily="34" charset="-79"/>
              </a:rPr>
              <a:t>גלוקגון</a:t>
            </a:r>
            <a:r>
              <a:rPr lang="he-IL" altLang="he-IL" sz="3200" b="1" dirty="0" smtClean="0">
                <a:solidFill>
                  <a:srgbClr val="FF0000"/>
                </a:solidFill>
                <a:latin typeface="David" panose="020E0502060401010101" pitchFamily="34" charset="-79"/>
                <a:cs typeface="David" panose="020E0502060401010101" pitchFamily="34" charset="-79"/>
              </a:rPr>
              <a:t>-אינסולין</a:t>
            </a:r>
            <a:r>
              <a:rPr lang="he-IL" altLang="he-IL" sz="3200" b="1" dirty="0">
                <a:solidFill>
                  <a:srgbClr val="FF0000"/>
                </a:solidFill>
                <a:latin typeface="David" panose="020E0502060401010101" pitchFamily="34" charset="-79"/>
                <a:cs typeface="David" panose="020E0502060401010101" pitchFamily="34" charset="-79"/>
              </a:rPr>
              <a:t/>
            </a:r>
            <a:br>
              <a:rPr lang="he-IL" altLang="he-IL" sz="3200" b="1" dirty="0">
                <a:solidFill>
                  <a:srgbClr val="FF0000"/>
                </a:solidFill>
                <a:latin typeface="David" panose="020E0502060401010101" pitchFamily="34" charset="-79"/>
                <a:cs typeface="David" panose="020E0502060401010101" pitchFamily="34" charset="-79"/>
              </a:rPr>
            </a:br>
            <a:endParaRPr lang="he-IL" sz="3200" dirty="0">
              <a:solidFill>
                <a:srgbClr val="FF0000"/>
              </a:solidFill>
              <a:latin typeface="David" panose="020E0502060401010101" pitchFamily="34" charset="-79"/>
              <a:cs typeface="David" panose="020E0502060401010101" pitchFamily="34" charset="-79"/>
            </a:endParaRPr>
          </a:p>
        </p:txBody>
      </p:sp>
      <p:sp>
        <p:nvSpPr>
          <p:cNvPr id="5" name="מציין מיקום תוכן 4"/>
          <p:cNvSpPr>
            <a:spLocks noGrp="1"/>
          </p:cNvSpPr>
          <p:nvPr>
            <p:ph idx="1"/>
          </p:nvPr>
        </p:nvSpPr>
        <p:spPr>
          <a:xfrm>
            <a:off x="289932" y="903249"/>
            <a:ext cx="11653713" cy="5531418"/>
          </a:xfrm>
        </p:spPr>
        <p:txBody>
          <a:bodyPr>
            <a:noAutofit/>
          </a:bodyPr>
          <a:lstStyle/>
          <a:p>
            <a:pPr>
              <a:buFontTx/>
              <a:buChar char="•"/>
            </a:pPr>
            <a:r>
              <a:rPr lang="he-IL" altLang="he-IL" sz="2400" b="1" dirty="0" smtClean="0">
                <a:latin typeface="David" panose="020E0502060401010101" pitchFamily="34" charset="-79"/>
                <a:cs typeface="David" panose="020E0502060401010101" pitchFamily="34" charset="-79"/>
              </a:rPr>
              <a:t>רמת </a:t>
            </a:r>
            <a:r>
              <a:rPr lang="he-IL" altLang="he-IL" sz="2400" b="1" dirty="0">
                <a:latin typeface="David" panose="020E0502060401010101" pitchFamily="34" charset="-79"/>
                <a:cs typeface="David" panose="020E0502060401010101" pitchFamily="34" charset="-79"/>
              </a:rPr>
              <a:t>גלוקוז נמוכה </a:t>
            </a:r>
            <a:r>
              <a:rPr lang="he-IL" altLang="he-IL" sz="2400" b="1" dirty="0" smtClean="0">
                <a:latin typeface="David" panose="020E0502060401010101" pitchFamily="34" charset="-79"/>
                <a:cs typeface="David" panose="020E0502060401010101" pitchFamily="34" charset="-79"/>
              </a:rPr>
              <a:t>בדם </a:t>
            </a:r>
            <a:r>
              <a:rPr lang="he-IL" altLang="he-IL" sz="2400" dirty="0" smtClean="0">
                <a:latin typeface="David" panose="020E0502060401010101" pitchFamily="34" charset="-79"/>
                <a:cs typeface="David" panose="020E0502060401010101" pitchFamily="34" charset="-79"/>
              </a:rPr>
              <a:t>גורמת:</a:t>
            </a:r>
          </a:p>
          <a:p>
            <a:pPr marL="0" indent="0">
              <a:buNone/>
            </a:pPr>
            <a:r>
              <a:rPr lang="he-IL" altLang="he-IL" sz="2400" dirty="0">
                <a:latin typeface="David" panose="020E0502060401010101" pitchFamily="34" charset="-79"/>
                <a:cs typeface="David" panose="020E0502060401010101" pitchFamily="34" charset="-79"/>
              </a:rPr>
              <a:t> </a:t>
            </a:r>
            <a:r>
              <a:rPr lang="he-IL" altLang="he-IL" sz="2400" dirty="0" smtClean="0">
                <a:latin typeface="David" panose="020E0502060401010101" pitchFamily="34" charset="-79"/>
                <a:cs typeface="David" panose="020E0502060401010101" pitchFamily="34" charset="-79"/>
              </a:rPr>
              <a:t>1. </a:t>
            </a:r>
            <a:r>
              <a:rPr lang="he-IL" altLang="he-IL" sz="2400" dirty="0">
                <a:latin typeface="David" panose="020E0502060401010101" pitchFamily="34" charset="-79"/>
                <a:cs typeface="David" panose="020E0502060401010101" pitchFamily="34" charset="-79"/>
              </a:rPr>
              <a:t>לגירוי תאי אלפא להפריש גלוקגון </a:t>
            </a:r>
            <a:r>
              <a:rPr lang="he-IL" altLang="he-IL" sz="2400" dirty="0" smtClean="0">
                <a:latin typeface="David" panose="020E0502060401010101" pitchFamily="34" charset="-79"/>
                <a:cs typeface="David" panose="020E0502060401010101" pitchFamily="34" charset="-79"/>
              </a:rPr>
              <a:t>הפועל </a:t>
            </a:r>
            <a:r>
              <a:rPr lang="he-IL" altLang="he-IL" sz="2400" dirty="0">
                <a:latin typeface="David" panose="020E0502060401010101" pitchFamily="34" charset="-79"/>
                <a:cs typeface="David" panose="020E0502060401010101" pitchFamily="34" charset="-79"/>
              </a:rPr>
              <a:t>על תאי </a:t>
            </a:r>
            <a:r>
              <a:rPr lang="he-IL" altLang="he-IL" sz="2400" dirty="0" smtClean="0">
                <a:latin typeface="David" panose="020E0502060401010101" pitchFamily="34" charset="-79"/>
                <a:cs typeface="David" panose="020E0502060401010101" pitchFamily="34" charset="-79"/>
              </a:rPr>
              <a:t>הכבד </a:t>
            </a:r>
            <a:r>
              <a:rPr lang="he-IL" altLang="he-IL" sz="2400" dirty="0">
                <a:latin typeface="David" panose="020E0502060401010101" pitchFamily="34" charset="-79"/>
                <a:cs typeface="David" panose="020E0502060401010101" pitchFamily="34" charset="-79"/>
              </a:rPr>
              <a:t>וגורם לפירוק </a:t>
            </a:r>
            <a:r>
              <a:rPr lang="he-IL" altLang="he-IL" sz="2400" dirty="0" smtClean="0">
                <a:latin typeface="David" panose="020E0502060401010101" pitchFamily="34" charset="-79"/>
                <a:cs typeface="David" panose="020E0502060401010101" pitchFamily="34" charset="-79"/>
              </a:rPr>
              <a:t>גליקוגן (גליקוגנוליזיס</a:t>
            </a:r>
            <a:r>
              <a:rPr lang="he-IL" altLang="he-IL" sz="2400" dirty="0">
                <a:latin typeface="David" panose="020E0502060401010101" pitchFamily="34" charset="-79"/>
                <a:cs typeface="David" panose="020E0502060401010101" pitchFamily="34" charset="-79"/>
              </a:rPr>
              <a:t>)  </a:t>
            </a:r>
            <a:r>
              <a:rPr lang="he-IL" altLang="he-IL" sz="2400" dirty="0" smtClean="0">
                <a:latin typeface="David" panose="020E0502060401010101" pitchFamily="34" charset="-79"/>
                <a:cs typeface="David" panose="020E0502060401010101" pitchFamily="34" charset="-79"/>
              </a:rPr>
              <a:t>וליצירה </a:t>
            </a:r>
            <a:r>
              <a:rPr lang="he-IL" altLang="he-IL" sz="2400" dirty="0">
                <a:latin typeface="David" panose="020E0502060401010101" pitchFamily="34" charset="-79"/>
                <a:cs typeface="David" panose="020E0502060401010101" pitchFamily="34" charset="-79"/>
              </a:rPr>
              <a:t>מחדש של גלוקוז </a:t>
            </a:r>
            <a:r>
              <a:rPr lang="he-IL" altLang="he-IL" sz="2400" dirty="0" smtClean="0">
                <a:latin typeface="David" panose="020E0502060401010101" pitchFamily="34" charset="-79"/>
                <a:cs typeface="David" panose="020E0502060401010101" pitchFamily="34" charset="-79"/>
              </a:rPr>
              <a:t>(גלוקוניאוגנזה). התוצאה </a:t>
            </a:r>
            <a:r>
              <a:rPr lang="he-IL" altLang="he-IL" sz="2400" dirty="0">
                <a:latin typeface="David" panose="020E0502060401010101" pitchFamily="34" charset="-79"/>
                <a:cs typeface="David" panose="020E0502060401010101" pitchFamily="34" charset="-79"/>
              </a:rPr>
              <a:t>היא עליה ברמת הגלוקוז בדם. </a:t>
            </a:r>
            <a:r>
              <a:rPr lang="he-IL" altLang="he-IL" sz="2400" dirty="0" smtClean="0">
                <a:latin typeface="David" panose="020E0502060401010101" pitchFamily="34" charset="-79"/>
                <a:cs typeface="David" panose="020E0502060401010101" pitchFamily="34" charset="-79"/>
              </a:rPr>
              <a:t> </a:t>
            </a:r>
          </a:p>
          <a:p>
            <a:pPr marL="0" indent="0">
              <a:buNone/>
            </a:pPr>
            <a:r>
              <a:rPr lang="he-IL" altLang="he-IL" sz="2400" dirty="0" smtClean="0">
                <a:latin typeface="David" panose="020E0502060401010101" pitchFamily="34" charset="-79"/>
                <a:cs typeface="David" panose="020E0502060401010101" pitchFamily="34" charset="-79"/>
              </a:rPr>
              <a:t>  2. רמת </a:t>
            </a:r>
            <a:r>
              <a:rPr lang="he-IL" altLang="he-IL" sz="2400" dirty="0">
                <a:latin typeface="David" panose="020E0502060401010101" pitchFamily="34" charset="-79"/>
                <a:cs typeface="David" panose="020E0502060401010101" pitchFamily="34" charset="-79"/>
              </a:rPr>
              <a:t>גלוקוז נמוכה גורמת גם </a:t>
            </a:r>
            <a:r>
              <a:rPr lang="he-IL" altLang="he-IL" sz="2400" dirty="0" smtClean="0">
                <a:latin typeface="David" panose="020E0502060401010101" pitchFamily="34" charset="-79"/>
                <a:cs typeface="David" panose="020E0502060401010101" pitchFamily="34" charset="-79"/>
              </a:rPr>
              <a:t>לעיכוב בהפרשת האינסולין ולהפרשה </a:t>
            </a:r>
            <a:r>
              <a:rPr lang="he-IL" altLang="he-IL" sz="2400" dirty="0">
                <a:latin typeface="David" panose="020E0502060401010101" pitchFamily="34" charset="-79"/>
                <a:cs typeface="David" panose="020E0502060401010101" pitchFamily="34" charset="-79"/>
              </a:rPr>
              <a:t>של הורמונים </a:t>
            </a:r>
            <a:r>
              <a:rPr lang="he-IL" altLang="he-IL" sz="2400" dirty="0" smtClean="0">
                <a:latin typeface="David" panose="020E0502060401010101" pitchFamily="34" charset="-79"/>
                <a:cs typeface="David" panose="020E0502060401010101" pitchFamily="34" charset="-79"/>
              </a:rPr>
              <a:t>נוספים (הורמון הגדילה, </a:t>
            </a:r>
            <a:r>
              <a:rPr lang="he-IL" altLang="he-IL" sz="2400" dirty="0">
                <a:latin typeface="David" panose="020E0502060401010101" pitchFamily="34" charset="-79"/>
                <a:cs typeface="David" panose="020E0502060401010101" pitchFamily="34" charset="-79"/>
              </a:rPr>
              <a:t>אדרנלין, קורטיזול</a:t>
            </a:r>
            <a:r>
              <a:rPr lang="he-IL" altLang="he-IL" sz="2400" dirty="0" smtClean="0">
                <a:latin typeface="David" panose="020E0502060401010101" pitchFamily="34" charset="-79"/>
                <a:cs typeface="David" panose="020E0502060401010101" pitchFamily="34" charset="-79"/>
              </a:rPr>
              <a:t>),  </a:t>
            </a:r>
            <a:r>
              <a:rPr lang="he-IL" altLang="he-IL" sz="2400" dirty="0">
                <a:latin typeface="David" panose="020E0502060401010101" pitchFamily="34" charset="-79"/>
                <a:cs typeface="David" panose="020E0502060401010101" pitchFamily="34" charset="-79"/>
              </a:rPr>
              <a:t>המעלים את רמת הגלוקוז </a:t>
            </a:r>
            <a:r>
              <a:rPr lang="he-IL" altLang="he-IL" sz="2400" dirty="0" smtClean="0">
                <a:latin typeface="David" panose="020E0502060401010101" pitchFamily="34" charset="-79"/>
                <a:cs typeface="David" panose="020E0502060401010101" pitchFamily="34" charset="-79"/>
              </a:rPr>
              <a:t>בדם (משוב שלילי).</a:t>
            </a:r>
          </a:p>
          <a:p>
            <a:pPr marL="0" indent="0">
              <a:buNone/>
            </a:pPr>
            <a:endParaRPr lang="he-IL" altLang="he-IL" sz="2400" dirty="0" smtClean="0">
              <a:latin typeface="David" panose="020E0502060401010101" pitchFamily="34" charset="-79"/>
              <a:cs typeface="David" panose="020E0502060401010101" pitchFamily="34" charset="-79"/>
            </a:endParaRPr>
          </a:p>
          <a:p>
            <a:pPr marL="0" indent="0">
              <a:buNone/>
            </a:pPr>
            <a:r>
              <a:rPr lang="he-IL" altLang="he-IL" sz="2400" dirty="0" smtClean="0">
                <a:latin typeface="David" panose="020E0502060401010101" pitchFamily="34" charset="-79"/>
                <a:cs typeface="David" panose="020E0502060401010101" pitchFamily="34" charset="-79"/>
              </a:rPr>
              <a:t> </a:t>
            </a:r>
            <a:r>
              <a:rPr lang="he-IL" altLang="he-IL" sz="2400" b="1" dirty="0" smtClean="0">
                <a:latin typeface="David" panose="020E0502060401010101" pitchFamily="34" charset="-79"/>
                <a:cs typeface="David" panose="020E0502060401010101" pitchFamily="34" charset="-79"/>
              </a:rPr>
              <a:t>רמה גלוקוז גבוהה בדם </a:t>
            </a:r>
            <a:r>
              <a:rPr lang="he-IL" altLang="he-IL" sz="2400" dirty="0" smtClean="0">
                <a:latin typeface="David" panose="020E0502060401010101" pitchFamily="34" charset="-79"/>
                <a:cs typeface="David" panose="020E0502060401010101" pitchFamily="34" charset="-79"/>
              </a:rPr>
              <a:t>גורמת:</a:t>
            </a:r>
          </a:p>
          <a:p>
            <a:pPr marL="0" indent="0">
              <a:buNone/>
            </a:pPr>
            <a:r>
              <a:rPr lang="he-IL" altLang="he-IL" sz="2400" dirty="0">
                <a:latin typeface="David" panose="020E0502060401010101" pitchFamily="34" charset="-79"/>
                <a:cs typeface="David" panose="020E0502060401010101" pitchFamily="34" charset="-79"/>
              </a:rPr>
              <a:t> </a:t>
            </a:r>
            <a:r>
              <a:rPr lang="he-IL" altLang="he-IL" sz="2400" dirty="0" smtClean="0">
                <a:latin typeface="David" panose="020E0502060401010101" pitchFamily="34" charset="-79"/>
                <a:cs typeface="David" panose="020E0502060401010101" pitchFamily="34" charset="-79"/>
              </a:rPr>
              <a:t>1. להפרשת </a:t>
            </a:r>
            <a:r>
              <a:rPr lang="he-IL" altLang="he-IL" sz="2400" dirty="0">
                <a:latin typeface="David" panose="020E0502060401010101" pitchFamily="34" charset="-79"/>
                <a:cs typeface="David" panose="020E0502060401010101" pitchFamily="34" charset="-79"/>
              </a:rPr>
              <a:t>אינסולין אשר </a:t>
            </a:r>
            <a:r>
              <a:rPr lang="he-IL" altLang="he-IL" sz="2400" dirty="0" smtClean="0">
                <a:latin typeface="David" panose="020E0502060401010101" pitchFamily="34" charset="-79"/>
                <a:cs typeface="David" panose="020E0502060401010101" pitchFamily="34" charset="-79"/>
              </a:rPr>
              <a:t>משפיע על הכנסת גלוקוז </a:t>
            </a:r>
            <a:r>
              <a:rPr lang="he-IL" altLang="he-IL" sz="2400" dirty="0">
                <a:latin typeface="David" panose="020E0502060401010101" pitchFamily="34" charset="-79"/>
                <a:cs typeface="David" panose="020E0502060401010101" pitchFamily="34" charset="-79"/>
              </a:rPr>
              <a:t>לתאי </a:t>
            </a:r>
            <a:r>
              <a:rPr lang="he-IL" altLang="he-IL" sz="2400" dirty="0" smtClean="0">
                <a:latin typeface="David" panose="020E0502060401010101" pitchFamily="34" charset="-79"/>
                <a:cs typeface="David" panose="020E0502060401010101" pitchFamily="34" charset="-79"/>
              </a:rPr>
              <a:t>הגוף.  </a:t>
            </a:r>
          </a:p>
          <a:p>
            <a:pPr marL="0" indent="0">
              <a:buNone/>
            </a:pPr>
            <a:r>
              <a:rPr lang="he-IL" altLang="he-IL" sz="2400" dirty="0" smtClean="0">
                <a:latin typeface="David" panose="020E0502060401010101" pitchFamily="34" charset="-79"/>
                <a:cs typeface="David" panose="020E0502060401010101" pitchFamily="34" charset="-79"/>
              </a:rPr>
              <a:t>2. להגברת תהליכי אגירה מטבוליים (</a:t>
            </a:r>
            <a:r>
              <a:rPr lang="he-IL" altLang="he-IL" sz="2400" dirty="0">
                <a:latin typeface="David" panose="020E0502060401010101" pitchFamily="34" charset="-79"/>
                <a:cs typeface="David" panose="020E0502060401010101" pitchFamily="34" charset="-79"/>
              </a:rPr>
              <a:t>ייצור גליקוגן בכבד, ייצור </a:t>
            </a:r>
            <a:r>
              <a:rPr lang="he-IL" altLang="he-IL" sz="2400" dirty="0" smtClean="0">
                <a:latin typeface="David" panose="020E0502060401010101" pitchFamily="34" charset="-79"/>
                <a:cs typeface="David" panose="020E0502060401010101" pitchFamily="34" charset="-79"/>
              </a:rPr>
              <a:t>חומצות שומן </a:t>
            </a:r>
            <a:r>
              <a:rPr lang="he-IL" altLang="he-IL" sz="2400" dirty="0">
                <a:latin typeface="David" panose="020E0502060401010101" pitchFamily="34" charset="-79"/>
                <a:cs typeface="David" panose="020E0502060401010101" pitchFamily="34" charset="-79"/>
              </a:rPr>
              <a:t>בתאי </a:t>
            </a:r>
            <a:r>
              <a:rPr lang="he-IL" altLang="he-IL" sz="2400" dirty="0" smtClean="0">
                <a:latin typeface="David" panose="020E0502060401010101" pitchFamily="34" charset="-79"/>
                <a:cs typeface="David" panose="020E0502060401010101" pitchFamily="34" charset="-79"/>
              </a:rPr>
              <a:t>שומן</a:t>
            </a:r>
            <a:r>
              <a:rPr lang="he-IL" altLang="he-IL" sz="2400" dirty="0">
                <a:latin typeface="David" panose="020E0502060401010101" pitchFamily="34" charset="-79"/>
                <a:cs typeface="David" panose="020E0502060401010101" pitchFamily="34" charset="-79"/>
              </a:rPr>
              <a:t>) </a:t>
            </a:r>
            <a:endParaRPr lang="he-IL" altLang="he-IL" sz="2400" dirty="0" smtClean="0">
              <a:latin typeface="David" panose="020E0502060401010101" pitchFamily="34" charset="-79"/>
              <a:cs typeface="David" panose="020E0502060401010101" pitchFamily="34" charset="-79"/>
            </a:endParaRPr>
          </a:p>
          <a:p>
            <a:pPr marL="0" indent="0">
              <a:buNone/>
            </a:pPr>
            <a:r>
              <a:rPr lang="he-IL" altLang="he-IL" sz="2400" dirty="0" smtClean="0">
                <a:latin typeface="David" panose="020E0502060401010101" pitchFamily="34" charset="-79"/>
                <a:cs typeface="David" panose="020E0502060401010101" pitchFamily="34" charset="-79"/>
              </a:rPr>
              <a:t>3. להפחתה </a:t>
            </a:r>
            <a:r>
              <a:rPr lang="he-IL" altLang="he-IL" sz="2400" dirty="0">
                <a:latin typeface="David" panose="020E0502060401010101" pitchFamily="34" charset="-79"/>
                <a:cs typeface="David" panose="020E0502060401010101" pitchFamily="34" charset="-79"/>
              </a:rPr>
              <a:t>בייצור הגלוקוז </a:t>
            </a:r>
            <a:r>
              <a:rPr lang="he-IL" altLang="he-IL" sz="2400" dirty="0" smtClean="0">
                <a:latin typeface="David" panose="020E0502060401010101" pitchFamily="34" charset="-79"/>
                <a:cs typeface="David" panose="020E0502060401010101" pitchFamily="34" charset="-79"/>
              </a:rPr>
              <a:t>בכבד (הפחתה </a:t>
            </a:r>
            <a:r>
              <a:rPr lang="he-IL" altLang="he-IL" sz="2400" dirty="0" err="1" smtClean="0">
                <a:latin typeface="David" panose="020E0502060401010101" pitchFamily="34" charset="-79"/>
                <a:cs typeface="David" panose="020E0502060401010101" pitchFamily="34" charset="-79"/>
              </a:rPr>
              <a:t>בגליקוגנוליזיס</a:t>
            </a:r>
            <a:r>
              <a:rPr lang="he-IL" altLang="he-IL" sz="2400" dirty="0">
                <a:latin typeface="David" panose="020E0502060401010101" pitchFamily="34" charset="-79"/>
                <a:cs typeface="David" panose="020E0502060401010101" pitchFamily="34" charset="-79"/>
              </a:rPr>
              <a:t> </a:t>
            </a:r>
            <a:r>
              <a:rPr lang="he-IL" altLang="he-IL" sz="2400" dirty="0" err="1">
                <a:latin typeface="David" panose="020E0502060401010101" pitchFamily="34" charset="-79"/>
                <a:cs typeface="David" panose="020E0502060401010101" pitchFamily="34" charset="-79"/>
              </a:rPr>
              <a:t>ובגלוקונאוגנזה</a:t>
            </a:r>
            <a:r>
              <a:rPr lang="he-IL" altLang="he-IL" sz="2400" dirty="0">
                <a:latin typeface="David" panose="020E0502060401010101" pitchFamily="34" charset="-79"/>
                <a:cs typeface="David" panose="020E0502060401010101" pitchFamily="34" charset="-79"/>
              </a:rPr>
              <a:t>).</a:t>
            </a:r>
            <a:r>
              <a:rPr lang="he-IL" altLang="he-IL" sz="2400" dirty="0" smtClean="0">
                <a:latin typeface="David" panose="020E0502060401010101" pitchFamily="34" charset="-79"/>
                <a:cs typeface="David" panose="020E0502060401010101" pitchFamily="34" charset="-79"/>
              </a:rPr>
              <a:t>      </a:t>
            </a:r>
          </a:p>
        </p:txBody>
      </p:sp>
    </p:spTree>
    <p:extLst>
      <p:ext uri="{BB962C8B-B14F-4D97-AF65-F5344CB8AC3E}">
        <p14:creationId xmlns:p14="http://schemas.microsoft.com/office/powerpoint/2010/main" val="748575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igure 18-1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759" y="282222"/>
            <a:ext cx="10625928" cy="6203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888089" y="56445"/>
            <a:ext cx="4018844" cy="954107"/>
          </a:xfrm>
          <a:prstGeom prst="rect">
            <a:avLst/>
          </a:prstGeom>
          <a:noFill/>
        </p:spPr>
        <p:txBody>
          <a:bodyPr wrap="square" rtlCol="1">
            <a:spAutoFit/>
          </a:bodyPr>
          <a:lstStyle/>
          <a:p>
            <a:pPr algn="ctr"/>
            <a:r>
              <a:rPr lang="he-IL" sz="2800" b="1" dirty="0" smtClean="0">
                <a:solidFill>
                  <a:srgbClr val="FF0000"/>
                </a:solidFill>
                <a:latin typeface="David" panose="020E0502060401010101" pitchFamily="34" charset="-79"/>
                <a:cs typeface="David" panose="020E0502060401010101" pitchFamily="34" charset="-79"/>
              </a:rPr>
              <a:t>הלבלב    </a:t>
            </a:r>
            <a:r>
              <a:rPr lang="en-US" altLang="he-IL" sz="2800" b="1" dirty="0" smtClean="0">
                <a:solidFill>
                  <a:srgbClr val="FF0000"/>
                </a:solidFill>
                <a:latin typeface="David" panose="020E0502060401010101" pitchFamily="34" charset="-79"/>
                <a:cs typeface="David" panose="020E0502060401010101" pitchFamily="34" charset="-79"/>
              </a:rPr>
              <a:t>Pancreas</a:t>
            </a:r>
            <a:r>
              <a:rPr lang="he-IL" altLang="he-IL" sz="2800" b="1" dirty="0" smtClean="0">
                <a:solidFill>
                  <a:srgbClr val="FF0000"/>
                </a:solidFill>
                <a:latin typeface="David" panose="020E0502060401010101" pitchFamily="34" charset="-79"/>
                <a:cs typeface="David" panose="020E0502060401010101" pitchFamily="34" charset="-79"/>
              </a:rPr>
              <a:t> </a:t>
            </a:r>
          </a:p>
          <a:p>
            <a:pPr algn="ctr"/>
            <a:r>
              <a:rPr lang="he-IL" sz="2800" b="1" dirty="0" smtClean="0">
                <a:solidFill>
                  <a:srgbClr val="FF0000"/>
                </a:solidFill>
                <a:latin typeface="David" panose="020E0502060401010101" pitchFamily="34" charset="-79"/>
                <a:cs typeface="David" panose="020E0502060401010101" pitchFamily="34" charset="-79"/>
              </a:rPr>
              <a:t> וכלי הדם</a:t>
            </a:r>
            <a:endParaRPr lang="he-IL" sz="2800" b="1" dirty="0">
              <a:solidFill>
                <a:srgbClr val="FF0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685126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76302" y="11290"/>
            <a:ext cx="10058400" cy="609600"/>
          </a:xfrm>
        </p:spPr>
        <p:txBody>
          <a:bodyPr>
            <a:normAutofit fontScale="90000"/>
          </a:bodyPr>
          <a:lstStyle/>
          <a:p>
            <a:pPr algn="ctr"/>
            <a:r>
              <a:rPr lang="he-IL" sz="2800" b="1" dirty="0" smtClean="0">
                <a:solidFill>
                  <a:srgbClr val="FF0000"/>
                </a:solidFill>
                <a:latin typeface="David" panose="020E0502060401010101" pitchFamily="34" charset="-79"/>
                <a:cs typeface="David" panose="020E0502060401010101" pitchFamily="34" charset="-79"/>
              </a:rPr>
              <a:t/>
            </a:r>
            <a:br>
              <a:rPr lang="he-IL" sz="2800" b="1" dirty="0" smtClean="0">
                <a:solidFill>
                  <a:srgbClr val="FF0000"/>
                </a:solidFill>
                <a:latin typeface="David" panose="020E0502060401010101" pitchFamily="34" charset="-79"/>
                <a:cs typeface="David" panose="020E0502060401010101" pitchFamily="34" charset="-79"/>
              </a:rPr>
            </a:br>
            <a:r>
              <a:rPr lang="he-IL" sz="2800" b="1" dirty="0">
                <a:solidFill>
                  <a:srgbClr val="FF0000"/>
                </a:solidFill>
                <a:latin typeface="David" panose="020E0502060401010101" pitchFamily="34" charset="-79"/>
                <a:cs typeface="David" panose="020E0502060401010101" pitchFamily="34" charset="-79"/>
              </a:rPr>
              <a:t/>
            </a:r>
            <a:br>
              <a:rPr lang="he-IL" sz="2800" b="1" dirty="0">
                <a:solidFill>
                  <a:srgbClr val="FF0000"/>
                </a:solidFill>
                <a:latin typeface="David" panose="020E0502060401010101" pitchFamily="34" charset="-79"/>
                <a:cs typeface="David" panose="020E0502060401010101" pitchFamily="34" charset="-79"/>
              </a:rPr>
            </a:br>
            <a:r>
              <a:rPr lang="he-IL" sz="2800" b="1" dirty="0" smtClean="0">
                <a:solidFill>
                  <a:srgbClr val="FF0000"/>
                </a:solidFill>
                <a:latin typeface="David" panose="020E0502060401010101" pitchFamily="34" charset="-79"/>
                <a:cs typeface="David" panose="020E0502060401010101" pitchFamily="34" charset="-79"/>
              </a:rPr>
              <a:t/>
            </a:r>
            <a:br>
              <a:rPr lang="he-IL" sz="2800" b="1" dirty="0" smtClean="0">
                <a:solidFill>
                  <a:srgbClr val="FF0000"/>
                </a:solidFill>
                <a:latin typeface="David" panose="020E0502060401010101" pitchFamily="34" charset="-79"/>
                <a:cs typeface="David" panose="020E0502060401010101" pitchFamily="34" charset="-79"/>
              </a:rPr>
            </a:br>
            <a:r>
              <a:rPr lang="he-IL" sz="3100" b="1" dirty="0" smtClean="0">
                <a:solidFill>
                  <a:srgbClr val="FF0000"/>
                </a:solidFill>
                <a:latin typeface="David" panose="020E0502060401010101" pitchFamily="34" charset="-79"/>
                <a:cs typeface="David" panose="020E0502060401010101" pitchFamily="34" charset="-79"/>
              </a:rPr>
              <a:t>בקרה על רמת הגלוקוז בדם</a:t>
            </a:r>
            <a:endParaRPr lang="he-IL" sz="3100" b="1" dirty="0">
              <a:solidFill>
                <a:srgbClr val="FF0000"/>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361243" y="762001"/>
            <a:ext cx="11626317" cy="5516136"/>
          </a:xfrm>
        </p:spPr>
        <p:txBody>
          <a:bodyPr>
            <a:noAutofit/>
          </a:bodyPr>
          <a:lstStyle/>
          <a:p>
            <a:r>
              <a:rPr lang="he-IL" sz="2400" dirty="0">
                <a:latin typeface="David" panose="020E0502060401010101" pitchFamily="34" charset="-79"/>
                <a:cs typeface="David" panose="020E0502060401010101" pitchFamily="34" charset="-79"/>
              </a:rPr>
              <a:t>רמת הגלוקוז בדם היא תוצאה של מאזן בין ייצור הגלוקוז (על ידי פירוק גליקוגן, גלוקונאוגנזה) לבין ניצול </a:t>
            </a:r>
            <a:r>
              <a:rPr lang="he-IL" sz="2400" dirty="0" smtClean="0">
                <a:latin typeface="David" panose="020E0502060401010101" pitchFamily="34" charset="-79"/>
                <a:cs typeface="David" panose="020E0502060401010101" pitchFamily="34" charset="-79"/>
              </a:rPr>
              <a:t>הגלוקוז על </a:t>
            </a:r>
            <a:r>
              <a:rPr lang="he-IL" sz="2400" dirty="0">
                <a:latin typeface="David" panose="020E0502060401010101" pitchFamily="34" charset="-79"/>
                <a:cs typeface="David" panose="020E0502060401010101" pitchFamily="34" charset="-79"/>
              </a:rPr>
              <a:t>ידי תאי הגוף השונים.</a:t>
            </a:r>
          </a:p>
          <a:p>
            <a:pPr marL="0" indent="0">
              <a:buNone/>
              <a:defRPr/>
            </a:pPr>
            <a:r>
              <a:rPr lang="he-IL" altLang="he-IL" sz="2400" dirty="0">
                <a:latin typeface="David" panose="020E0502060401010101" pitchFamily="34" charset="-79"/>
                <a:cs typeface="David" panose="020E0502060401010101" pitchFamily="34" charset="-79"/>
              </a:rPr>
              <a:t>רמות הגלוקוז </a:t>
            </a:r>
            <a:r>
              <a:rPr lang="he-IL" altLang="he-IL" sz="2400" dirty="0" smtClean="0">
                <a:latin typeface="David" panose="020E0502060401010101" pitchFamily="34" charset="-79"/>
                <a:cs typeface="David" panose="020E0502060401010101" pitchFamily="34" charset="-79"/>
              </a:rPr>
              <a:t>בדם משתנות </a:t>
            </a:r>
            <a:r>
              <a:rPr lang="he-IL" altLang="he-IL" sz="2400" dirty="0">
                <a:latin typeface="David" panose="020E0502060401010101" pitchFamily="34" charset="-79"/>
                <a:cs typeface="David" panose="020E0502060401010101" pitchFamily="34" charset="-79"/>
              </a:rPr>
              <a:t>במשך היום, עולות לאחר כל ארוחה ושבות לנורמה תוך שעתיים</a:t>
            </a:r>
            <a:r>
              <a:rPr lang="en-US" altLang="he-IL" sz="2400" dirty="0">
                <a:latin typeface="David" panose="020E0502060401010101" pitchFamily="34" charset="-79"/>
                <a:cs typeface="David" panose="020E0502060401010101" pitchFamily="34" charset="-79"/>
              </a:rPr>
              <a:t>.</a:t>
            </a:r>
          </a:p>
          <a:p>
            <a:pPr marL="0" indent="0">
              <a:buNone/>
              <a:defRPr/>
            </a:pPr>
            <a:r>
              <a:rPr lang="he-IL" altLang="he-IL" sz="2400" dirty="0">
                <a:latin typeface="David" panose="020E0502060401010101" pitchFamily="34" charset="-79"/>
                <a:cs typeface="David" panose="020E0502060401010101" pitchFamily="34" charset="-79"/>
              </a:rPr>
              <a:t>רמת הגלוקוז התקינה בדם היא – 110~70 מ"ג/</a:t>
            </a:r>
            <a:r>
              <a:rPr lang="he-IL" altLang="he-IL" sz="2400" dirty="0" err="1">
                <a:latin typeface="David" panose="020E0502060401010101" pitchFamily="34" charset="-79"/>
                <a:cs typeface="David" panose="020E0502060401010101" pitchFamily="34" charset="-79"/>
              </a:rPr>
              <a:t>ד"ל</a:t>
            </a:r>
            <a:r>
              <a:rPr lang="en-US" altLang="he-IL" sz="2400" dirty="0">
                <a:latin typeface="David" panose="020E0502060401010101" pitchFamily="34" charset="-79"/>
                <a:cs typeface="David" panose="020E0502060401010101" pitchFamily="34" charset="-79"/>
              </a:rPr>
              <a:t>.</a:t>
            </a:r>
          </a:p>
          <a:p>
            <a:pPr marL="0" indent="0">
              <a:buNone/>
              <a:defRPr/>
            </a:pPr>
            <a:r>
              <a:rPr lang="he-IL" altLang="he-IL" sz="2400" dirty="0">
                <a:latin typeface="David" panose="020E0502060401010101" pitchFamily="34" charset="-79"/>
                <a:cs typeface="David" panose="020E0502060401010101" pitchFamily="34" charset="-79"/>
              </a:rPr>
              <a:t>השרירים מפיקים אנרגיה מגלוקוז, כתוצאה מכך רמות </a:t>
            </a:r>
            <a:r>
              <a:rPr lang="he-IL" altLang="he-IL" sz="2400" dirty="0" smtClean="0">
                <a:latin typeface="David" panose="020E0502060401010101" pitchFamily="34" charset="-79"/>
                <a:cs typeface="David" panose="020E0502060401010101" pitchFamily="34" charset="-79"/>
              </a:rPr>
              <a:t>הגלוקוז </a:t>
            </a:r>
            <a:r>
              <a:rPr lang="he-IL" altLang="he-IL" sz="2400" dirty="0">
                <a:latin typeface="David" panose="020E0502060401010101" pitchFamily="34" charset="-79"/>
                <a:cs typeface="David" panose="020E0502060401010101" pitchFamily="34" charset="-79"/>
              </a:rPr>
              <a:t>בדם יורדות גם במהלך תרגול גופני</a:t>
            </a:r>
            <a:r>
              <a:rPr lang="en-US" altLang="he-IL" sz="2400" dirty="0" smtClean="0">
                <a:latin typeface="David" panose="020E0502060401010101" pitchFamily="34" charset="-79"/>
                <a:cs typeface="David" panose="020E0502060401010101" pitchFamily="34" charset="-79"/>
              </a:rPr>
              <a:t>.</a:t>
            </a:r>
            <a:endParaRPr lang="he-IL" altLang="he-IL" sz="2400" dirty="0" smtClean="0">
              <a:latin typeface="David" panose="020E0502060401010101" pitchFamily="34" charset="-79"/>
              <a:cs typeface="David" panose="020E0502060401010101" pitchFamily="34" charset="-79"/>
            </a:endParaRPr>
          </a:p>
          <a:p>
            <a:pPr marL="0" indent="0">
              <a:buNone/>
              <a:defRPr/>
            </a:pPr>
            <a:endParaRPr lang="he-IL" sz="2400" dirty="0">
              <a:latin typeface="David" panose="020E0502060401010101" pitchFamily="34" charset="-79"/>
              <a:cs typeface="David" panose="020E0502060401010101" pitchFamily="34" charset="-79"/>
            </a:endParaRPr>
          </a:p>
          <a:p>
            <a:pPr>
              <a:buClrTx/>
              <a:buFont typeface="Wingdings" panose="05000000000000000000" pitchFamily="2" charset="2"/>
              <a:buChar char="§"/>
            </a:pPr>
            <a:r>
              <a:rPr lang="he-IL" sz="2400" b="1" dirty="0" smtClean="0">
                <a:latin typeface="David" panose="020E0502060401010101" pitchFamily="34" charset="-79"/>
                <a:cs typeface="David" panose="020E0502060401010101" pitchFamily="34" charset="-79"/>
              </a:rPr>
              <a:t>עלייה ברמת הגלוקוז בדם מושפעת ממספר הורמונים </a:t>
            </a:r>
            <a:r>
              <a:rPr lang="he-IL" sz="2400" dirty="0" smtClean="0">
                <a:latin typeface="David" panose="020E0502060401010101" pitchFamily="34" charset="-79"/>
                <a:cs typeface="David" panose="020E0502060401010101" pitchFamily="34" charset="-79"/>
              </a:rPr>
              <a:t>:</a:t>
            </a:r>
            <a:endParaRPr lang="he-IL" sz="2400" dirty="0">
              <a:latin typeface="David" panose="020E0502060401010101" pitchFamily="34" charset="-79"/>
              <a:cs typeface="David" panose="020E0502060401010101" pitchFamily="34" charset="-79"/>
            </a:endParaRPr>
          </a:p>
          <a:p>
            <a:pPr marL="109728" indent="0">
              <a:buNone/>
            </a:pPr>
            <a:r>
              <a:rPr lang="he-IL" sz="2400" dirty="0">
                <a:latin typeface="David" panose="020E0502060401010101" pitchFamily="34" charset="-79"/>
                <a:cs typeface="David" panose="020E0502060401010101" pitchFamily="34" charset="-79"/>
              </a:rPr>
              <a:t>  </a:t>
            </a:r>
            <a:r>
              <a:rPr lang="he-IL" sz="2400" dirty="0" err="1" smtClean="0">
                <a:latin typeface="David" panose="020E0502060401010101" pitchFamily="34" charset="-79"/>
                <a:cs typeface="David" panose="020E0502060401010101" pitchFamily="34" charset="-79"/>
              </a:rPr>
              <a:t>גלוקגון</a:t>
            </a:r>
            <a:r>
              <a:rPr lang="he-IL" sz="2400" dirty="0" smtClean="0">
                <a:latin typeface="David" panose="020E0502060401010101" pitchFamily="34" charset="-79"/>
                <a:cs typeface="David" panose="020E0502060401010101" pitchFamily="34" charset="-79"/>
              </a:rPr>
              <a:t> , קורטיזול , אדרנלין ונוראדרנלין, הורמון </a:t>
            </a:r>
            <a:r>
              <a:rPr lang="he-IL" sz="2400" dirty="0">
                <a:latin typeface="David" panose="020E0502060401010101" pitchFamily="34" charset="-79"/>
                <a:cs typeface="David" panose="020E0502060401010101" pitchFamily="34" charset="-79"/>
              </a:rPr>
              <a:t>הגדילה </a:t>
            </a:r>
            <a:r>
              <a:rPr lang="he-IL" sz="2400" dirty="0" smtClean="0">
                <a:latin typeface="David" panose="020E0502060401010101" pitchFamily="34" charset="-79"/>
                <a:cs typeface="David" panose="020E0502060401010101" pitchFamily="34" charset="-79"/>
              </a:rPr>
              <a:t>. </a:t>
            </a:r>
          </a:p>
          <a:p>
            <a:pPr marL="109728" indent="0">
              <a:buNone/>
            </a:pPr>
            <a:r>
              <a:rPr lang="he-IL" altLang="he-IL" sz="2400" dirty="0" smtClean="0">
                <a:latin typeface="David" panose="020E0502060401010101" pitchFamily="34" charset="-79"/>
                <a:cs typeface="David" panose="020E0502060401010101" pitchFamily="34" charset="-79"/>
              </a:rPr>
              <a:t>מערכת </a:t>
            </a:r>
            <a:r>
              <a:rPr lang="he-IL" altLang="he-IL" sz="2400" dirty="0">
                <a:latin typeface="David" panose="020E0502060401010101" pitchFamily="34" charset="-79"/>
                <a:cs typeface="David" panose="020E0502060401010101" pitchFamily="34" charset="-79"/>
              </a:rPr>
              <a:t>העצבים </a:t>
            </a:r>
            <a:r>
              <a:rPr lang="he-IL" altLang="he-IL" sz="2400" dirty="0" smtClean="0">
                <a:latin typeface="David" panose="020E0502060401010101" pitchFamily="34" charset="-79"/>
                <a:cs typeface="David" panose="020E0502060401010101" pitchFamily="34" charset="-79"/>
              </a:rPr>
              <a:t>האוטונומית משפיעה גם היא על רמת הגלוקוז בדם בתיווך </a:t>
            </a:r>
            <a:r>
              <a:rPr lang="he-IL" altLang="he-IL" sz="2400" dirty="0" err="1" smtClean="0">
                <a:latin typeface="David" panose="020E0502060401010101" pitchFamily="34" charset="-79"/>
                <a:cs typeface="David" panose="020E0502060401010101" pitchFamily="34" charset="-79"/>
              </a:rPr>
              <a:t>נוירוטרנסמיטורים</a:t>
            </a:r>
            <a:r>
              <a:rPr lang="he-IL" altLang="he-IL" sz="2400" dirty="0" smtClean="0">
                <a:latin typeface="David" panose="020E0502060401010101" pitchFamily="34" charset="-79"/>
                <a:cs typeface="David" panose="020E0502060401010101" pitchFamily="34" charset="-79"/>
              </a:rPr>
              <a:t>:</a:t>
            </a:r>
            <a:endParaRPr lang="he-IL" altLang="he-IL" sz="2400" dirty="0">
              <a:latin typeface="David" panose="020E0502060401010101" pitchFamily="34" charset="-79"/>
              <a:cs typeface="David" panose="020E0502060401010101" pitchFamily="34" charset="-79"/>
            </a:endParaRPr>
          </a:p>
          <a:p>
            <a:pPr lvl="1"/>
            <a:r>
              <a:rPr lang="he-IL" altLang="he-IL" sz="2400" dirty="0">
                <a:latin typeface="David" panose="020E0502060401010101" pitchFamily="34" charset="-79"/>
                <a:cs typeface="David" panose="020E0502060401010101" pitchFamily="34" charset="-79"/>
              </a:rPr>
              <a:t>מע' </a:t>
            </a:r>
            <a:r>
              <a:rPr lang="he-IL" altLang="he-IL" sz="2400" dirty="0" err="1">
                <a:latin typeface="David" panose="020E0502060401010101" pitchFamily="34" charset="-79"/>
                <a:cs typeface="David" panose="020E0502060401010101" pitchFamily="34" charset="-79"/>
              </a:rPr>
              <a:t>פאראסימפטטית</a:t>
            </a:r>
            <a:r>
              <a:rPr lang="he-IL" altLang="he-IL" sz="2400" dirty="0">
                <a:latin typeface="David" panose="020E0502060401010101" pitchFamily="34" charset="-79"/>
                <a:cs typeface="David" panose="020E0502060401010101" pitchFamily="34" charset="-79"/>
              </a:rPr>
              <a:t> – מגבירה הפרשת אינסולין</a:t>
            </a:r>
          </a:p>
          <a:p>
            <a:pPr lvl="1"/>
            <a:r>
              <a:rPr lang="he-IL" altLang="he-IL" sz="2400" dirty="0">
                <a:latin typeface="David" panose="020E0502060401010101" pitchFamily="34" charset="-79"/>
                <a:cs typeface="David" panose="020E0502060401010101" pitchFamily="34" charset="-79"/>
              </a:rPr>
              <a:t>מע' </a:t>
            </a:r>
            <a:r>
              <a:rPr lang="he-IL" altLang="he-IL" sz="2400" dirty="0" err="1">
                <a:latin typeface="David" panose="020E0502060401010101" pitchFamily="34" charset="-79"/>
                <a:cs typeface="David" panose="020E0502060401010101" pitchFamily="34" charset="-79"/>
              </a:rPr>
              <a:t>סימפטטית</a:t>
            </a:r>
            <a:r>
              <a:rPr lang="he-IL" altLang="he-IL" sz="2400" dirty="0">
                <a:latin typeface="David" panose="020E0502060401010101" pitchFamily="34" charset="-79"/>
                <a:cs typeface="David" panose="020E0502060401010101" pitchFamily="34" charset="-79"/>
              </a:rPr>
              <a:t> – מגבירה הפרשת </a:t>
            </a:r>
            <a:r>
              <a:rPr lang="he-IL" altLang="he-IL" sz="2400" dirty="0" err="1">
                <a:latin typeface="David" panose="020E0502060401010101" pitchFamily="34" charset="-79"/>
                <a:cs typeface="David" panose="020E0502060401010101" pitchFamily="34" charset="-79"/>
              </a:rPr>
              <a:t>גלוקגון</a:t>
            </a:r>
            <a:endParaRPr lang="en-US" altLang="he-IL" sz="2400" dirty="0">
              <a:latin typeface="David" panose="020E0502060401010101" pitchFamily="34" charset="-79"/>
              <a:cs typeface="David" panose="020E0502060401010101" pitchFamily="34" charset="-79"/>
            </a:endParaRPr>
          </a:p>
          <a:p>
            <a:pPr marL="109728" indent="0">
              <a:buNone/>
            </a:pPr>
            <a:r>
              <a:rPr lang="he-IL" sz="2400" dirty="0" smtClean="0">
                <a:latin typeface="David" panose="020E0502060401010101" pitchFamily="34" charset="-79"/>
                <a:cs typeface="David" panose="020E0502060401010101" pitchFamily="34" charset="-79"/>
              </a:rPr>
              <a:t> </a:t>
            </a:r>
            <a:endParaRPr lang="he-IL" sz="2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5941705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descr="suga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092497" y="1375731"/>
            <a:ext cx="6587581" cy="5287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02566" y="323384"/>
            <a:ext cx="5631366" cy="400110"/>
          </a:xfrm>
          <a:prstGeom prst="rect">
            <a:avLst/>
          </a:prstGeom>
          <a:noFill/>
        </p:spPr>
        <p:txBody>
          <a:bodyPr wrap="square" rtlCol="1">
            <a:spAutoFit/>
          </a:bodyPr>
          <a:lstStyle/>
          <a:p>
            <a:r>
              <a:rPr lang="he-IL" sz="2000" b="1" dirty="0" smtClean="0">
                <a:solidFill>
                  <a:srgbClr val="FF0000"/>
                </a:solidFill>
              </a:rPr>
              <a:t>ויסות רמת הגלוקוז בדם במשוב שלילי</a:t>
            </a:r>
            <a:endParaRPr lang="he-IL" sz="2000" b="1" dirty="0">
              <a:solidFill>
                <a:srgbClr val="FF0000"/>
              </a:solidFill>
            </a:endParaRPr>
          </a:p>
        </p:txBody>
      </p:sp>
    </p:spTree>
    <p:extLst>
      <p:ext uri="{BB962C8B-B14F-4D97-AF65-F5344CB8AC3E}">
        <p14:creationId xmlns:p14="http://schemas.microsoft.com/office/powerpoint/2010/main" val="283207367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1383323" y="0"/>
            <a:ext cx="8153400" cy="762000"/>
          </a:xfrm>
        </p:spPr>
        <p:txBody>
          <a:bodyPr rtlCol="0"/>
          <a:lstStyle/>
          <a:p>
            <a:pPr algn="ctr">
              <a:defRPr/>
            </a:pPr>
            <a:r>
              <a:rPr lang="he-IL" altLang="he-IL" sz="3600" b="1" dirty="0">
                <a:solidFill>
                  <a:srgbClr val="FF0000"/>
                </a:solidFill>
                <a:latin typeface="David" panose="020E0502060401010101" pitchFamily="34" charset="-79"/>
                <a:cs typeface="David" panose="020E0502060401010101" pitchFamily="34" charset="-79"/>
              </a:rPr>
              <a:t>מנגנון בקרה </a:t>
            </a:r>
            <a:r>
              <a:rPr lang="he-IL" altLang="he-IL" sz="3600" b="1" dirty="0" smtClean="0">
                <a:solidFill>
                  <a:srgbClr val="FF0000"/>
                </a:solidFill>
                <a:latin typeface="David" panose="020E0502060401010101" pitchFamily="34" charset="-79"/>
                <a:cs typeface="David" panose="020E0502060401010101" pitchFamily="34" charset="-79"/>
              </a:rPr>
              <a:t>על הפרשת אינסולין</a:t>
            </a:r>
            <a:endParaRPr lang="en-US" altLang="he-IL" sz="3600" b="1" dirty="0">
              <a:solidFill>
                <a:srgbClr val="FF0000"/>
              </a:solidFill>
              <a:latin typeface="David" panose="020E0502060401010101" pitchFamily="34" charset="-79"/>
              <a:cs typeface="David" panose="020E0502060401010101" pitchFamily="34" charset="-79"/>
            </a:endParaRPr>
          </a:p>
        </p:txBody>
      </p:sp>
      <p:sp>
        <p:nvSpPr>
          <p:cNvPr id="115715" name="מציין מיקום של מספר שקופית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eaLnBrk="0" hangingPunct="0">
              <a:lnSpc>
                <a:spcPct val="100000"/>
              </a:lnSpc>
              <a:spcBef>
                <a:spcPct val="0"/>
              </a:spcBef>
              <a:spcAft>
                <a:spcPct val="0"/>
              </a:spcAft>
              <a:buClrTx/>
              <a:buSzTx/>
              <a:buFontTx/>
              <a:buNone/>
            </a:pPr>
            <a:fld id="{F48DB73E-B2BC-4FB4-A625-8690C203315D}" type="slidenum">
              <a:rPr lang="he-IL" altLang="he-IL" sz="1400">
                <a:solidFill>
                  <a:srgbClr val="FFA827"/>
                </a:solidFill>
                <a:latin typeface="Times New Roman" panose="02020603050405020304" pitchFamily="18" charset="0"/>
                <a:cs typeface="Times New Roman" panose="02020603050405020304" pitchFamily="18" charset="0"/>
              </a:rPr>
              <a:pPr eaLnBrk="0" hangingPunct="0">
                <a:lnSpc>
                  <a:spcPct val="100000"/>
                </a:lnSpc>
                <a:spcBef>
                  <a:spcPct val="0"/>
                </a:spcBef>
                <a:spcAft>
                  <a:spcPct val="0"/>
                </a:spcAft>
                <a:buClrTx/>
                <a:buSzTx/>
                <a:buFontTx/>
                <a:buNone/>
              </a:pPr>
              <a:t>22</a:t>
            </a:fld>
            <a:endParaRPr lang="en-US" altLang="he-IL" sz="1400">
              <a:solidFill>
                <a:srgbClr val="FFA827"/>
              </a:solidFill>
              <a:latin typeface="Times New Roman" panose="02020603050405020304" pitchFamily="18" charset="0"/>
              <a:cs typeface="Times New Roman" panose="02020603050405020304" pitchFamily="18" charset="0"/>
            </a:endParaRPr>
          </a:p>
        </p:txBody>
      </p:sp>
      <p:sp>
        <p:nvSpPr>
          <p:cNvPr id="115716" name="Text Box 3"/>
          <p:cNvSpPr txBox="1">
            <a:spLocks noChangeArrowheads="1"/>
          </p:cNvSpPr>
          <p:nvPr/>
        </p:nvSpPr>
        <p:spPr bwMode="auto">
          <a:xfrm>
            <a:off x="4501797" y="913343"/>
            <a:ext cx="2819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algn="ctr">
              <a:lnSpc>
                <a:spcPct val="100000"/>
              </a:lnSpc>
              <a:spcBef>
                <a:spcPct val="50000"/>
              </a:spcBef>
              <a:spcAft>
                <a:spcPct val="0"/>
              </a:spcAft>
              <a:buClrTx/>
              <a:buSzTx/>
              <a:buFontTx/>
              <a:buNone/>
            </a:pPr>
            <a:r>
              <a:rPr lang="he-IL" altLang="he-IL" sz="2400" b="1">
                <a:solidFill>
                  <a:schemeClr val="tx1"/>
                </a:solidFill>
                <a:latin typeface="David" panose="020E0502060401010101" pitchFamily="34" charset="-79"/>
                <a:cs typeface="David" panose="020E0502060401010101" pitchFamily="34" charset="-79"/>
              </a:rPr>
              <a:t>בלוטת</a:t>
            </a:r>
            <a:r>
              <a:rPr lang="he-IL" altLang="he-IL" sz="4000" b="1">
                <a:solidFill>
                  <a:srgbClr val="FFFF00"/>
                </a:solidFill>
                <a:latin typeface="Times New Roman" panose="02020603050405020304" pitchFamily="18" charset="0"/>
              </a:rPr>
              <a:t> </a:t>
            </a:r>
            <a:r>
              <a:rPr lang="he-IL" altLang="he-IL" sz="2400" b="1">
                <a:solidFill>
                  <a:schemeClr val="tx1"/>
                </a:solidFill>
                <a:latin typeface="David" panose="020E0502060401010101" pitchFamily="34" charset="-79"/>
                <a:cs typeface="David" panose="020E0502060401010101" pitchFamily="34" charset="-79"/>
              </a:rPr>
              <a:t>הפרשה</a:t>
            </a:r>
            <a:endParaRPr lang="en-US" altLang="he-IL" sz="2400" b="1">
              <a:solidFill>
                <a:schemeClr val="tx1"/>
              </a:solidFill>
              <a:latin typeface="David" panose="020E0502060401010101" pitchFamily="34" charset="-79"/>
              <a:cs typeface="David" panose="020E0502060401010101" pitchFamily="34" charset="-79"/>
            </a:endParaRPr>
          </a:p>
        </p:txBody>
      </p:sp>
      <p:sp>
        <p:nvSpPr>
          <p:cNvPr id="115717" name="Text Box 4"/>
          <p:cNvSpPr txBox="1">
            <a:spLocks noChangeArrowheads="1"/>
          </p:cNvSpPr>
          <p:nvPr/>
        </p:nvSpPr>
        <p:spPr bwMode="auto">
          <a:xfrm>
            <a:off x="4872038" y="2420938"/>
            <a:ext cx="2271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algn="ctr">
              <a:lnSpc>
                <a:spcPct val="100000"/>
              </a:lnSpc>
              <a:spcBef>
                <a:spcPct val="50000"/>
              </a:spcBef>
              <a:spcAft>
                <a:spcPct val="0"/>
              </a:spcAft>
              <a:buClrTx/>
              <a:buSzTx/>
              <a:buFontTx/>
              <a:buNone/>
            </a:pPr>
            <a:r>
              <a:rPr lang="he-IL" altLang="he-IL" sz="2400" b="1">
                <a:solidFill>
                  <a:schemeClr val="tx1"/>
                </a:solidFill>
                <a:latin typeface="David" panose="020E0502060401010101" pitchFamily="34" charset="-79"/>
                <a:cs typeface="David" panose="020E0502060401010101" pitchFamily="34" charset="-79"/>
              </a:rPr>
              <a:t>הורמון 1</a:t>
            </a:r>
            <a:endParaRPr lang="en-US" altLang="he-IL" sz="2400" b="1">
              <a:solidFill>
                <a:schemeClr val="tx1"/>
              </a:solidFill>
              <a:latin typeface="David" panose="020E0502060401010101" pitchFamily="34" charset="-79"/>
              <a:cs typeface="David" panose="020E0502060401010101" pitchFamily="34" charset="-79"/>
            </a:endParaRPr>
          </a:p>
        </p:txBody>
      </p:sp>
      <p:sp>
        <p:nvSpPr>
          <p:cNvPr id="115718" name="Text Box 5"/>
          <p:cNvSpPr txBox="1">
            <a:spLocks noChangeArrowheads="1"/>
          </p:cNvSpPr>
          <p:nvPr/>
        </p:nvSpPr>
        <p:spPr bwMode="auto">
          <a:xfrm>
            <a:off x="4943476" y="3644901"/>
            <a:ext cx="2271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algn="ctr">
              <a:lnSpc>
                <a:spcPct val="100000"/>
              </a:lnSpc>
              <a:spcBef>
                <a:spcPct val="50000"/>
              </a:spcBef>
              <a:spcAft>
                <a:spcPct val="0"/>
              </a:spcAft>
              <a:buClrTx/>
              <a:buSzTx/>
              <a:buFontTx/>
              <a:buNone/>
            </a:pPr>
            <a:r>
              <a:rPr lang="he-IL" altLang="he-IL" sz="2400" b="1">
                <a:solidFill>
                  <a:schemeClr val="tx1"/>
                </a:solidFill>
                <a:latin typeface="David" panose="020E0502060401010101" pitchFamily="34" charset="-79"/>
                <a:cs typeface="David" panose="020E0502060401010101" pitchFamily="34" charset="-79"/>
              </a:rPr>
              <a:t>תאי מטרה</a:t>
            </a:r>
            <a:endParaRPr lang="en-US" altLang="he-IL" sz="2400" b="1">
              <a:solidFill>
                <a:schemeClr val="tx1"/>
              </a:solidFill>
              <a:latin typeface="David" panose="020E0502060401010101" pitchFamily="34" charset="-79"/>
              <a:cs typeface="David" panose="020E0502060401010101" pitchFamily="34" charset="-79"/>
            </a:endParaRPr>
          </a:p>
        </p:txBody>
      </p:sp>
      <p:sp>
        <p:nvSpPr>
          <p:cNvPr id="115719" name="Text Box 6"/>
          <p:cNvSpPr txBox="1">
            <a:spLocks noChangeArrowheads="1"/>
          </p:cNvSpPr>
          <p:nvPr/>
        </p:nvSpPr>
        <p:spPr bwMode="auto">
          <a:xfrm>
            <a:off x="2640013" y="4868863"/>
            <a:ext cx="2271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algn="ctr">
              <a:lnSpc>
                <a:spcPct val="100000"/>
              </a:lnSpc>
              <a:spcBef>
                <a:spcPct val="50000"/>
              </a:spcBef>
              <a:spcAft>
                <a:spcPct val="0"/>
              </a:spcAft>
              <a:buClrTx/>
              <a:buSzTx/>
              <a:buFontTx/>
              <a:buNone/>
            </a:pPr>
            <a:r>
              <a:rPr lang="he-IL" altLang="he-IL" sz="2400" b="1">
                <a:solidFill>
                  <a:schemeClr val="tx1"/>
                </a:solidFill>
                <a:latin typeface="David" panose="020E0502060401010101" pitchFamily="34" charset="-79"/>
                <a:cs typeface="David" panose="020E0502060401010101" pitchFamily="34" charset="-79"/>
              </a:rPr>
              <a:t>הורמון 2</a:t>
            </a:r>
            <a:endParaRPr lang="en-US" altLang="he-IL" sz="2400" b="1">
              <a:solidFill>
                <a:schemeClr val="tx1"/>
              </a:solidFill>
              <a:latin typeface="David" panose="020E0502060401010101" pitchFamily="34" charset="-79"/>
              <a:cs typeface="David" panose="020E0502060401010101" pitchFamily="34" charset="-79"/>
            </a:endParaRPr>
          </a:p>
        </p:txBody>
      </p:sp>
      <p:sp>
        <p:nvSpPr>
          <p:cNvPr id="115720" name="Text Box 7"/>
          <p:cNvSpPr txBox="1">
            <a:spLocks noChangeArrowheads="1"/>
          </p:cNvSpPr>
          <p:nvPr/>
        </p:nvSpPr>
        <p:spPr bwMode="auto">
          <a:xfrm>
            <a:off x="2424113" y="4292601"/>
            <a:ext cx="2584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algn="ctr">
              <a:lnSpc>
                <a:spcPct val="100000"/>
              </a:lnSpc>
              <a:spcBef>
                <a:spcPct val="50000"/>
              </a:spcBef>
              <a:spcAft>
                <a:spcPct val="0"/>
              </a:spcAft>
              <a:buClrTx/>
              <a:buSzTx/>
              <a:buFontTx/>
              <a:buNone/>
            </a:pPr>
            <a:r>
              <a:rPr lang="he-IL" altLang="he-IL" sz="2400" b="1">
                <a:solidFill>
                  <a:schemeClr val="tx1"/>
                </a:solidFill>
                <a:latin typeface="David" panose="020E0502060401010101" pitchFamily="34" charset="-79"/>
                <a:cs typeface="David" panose="020E0502060401010101" pitchFamily="34" charset="-79"/>
              </a:rPr>
              <a:t>תוצאה</a:t>
            </a:r>
            <a:r>
              <a:rPr lang="he-IL" altLang="he-IL" sz="4000" b="1">
                <a:solidFill>
                  <a:srgbClr val="FFFF00"/>
                </a:solidFill>
                <a:latin typeface="Times New Roman" panose="02020603050405020304" pitchFamily="18" charset="0"/>
              </a:rPr>
              <a:t> </a:t>
            </a:r>
            <a:r>
              <a:rPr lang="he-IL" altLang="he-IL" sz="2400" b="1">
                <a:solidFill>
                  <a:schemeClr val="tx1"/>
                </a:solidFill>
                <a:latin typeface="David" panose="020E0502060401010101" pitchFamily="34" charset="-79"/>
                <a:cs typeface="David" panose="020E0502060401010101" pitchFamily="34" charset="-79"/>
              </a:rPr>
              <a:t>אחרת</a:t>
            </a:r>
            <a:endParaRPr lang="en-US" altLang="he-IL" sz="2400" b="1">
              <a:solidFill>
                <a:schemeClr val="tx1"/>
              </a:solidFill>
              <a:latin typeface="David" panose="020E0502060401010101" pitchFamily="34" charset="-79"/>
              <a:cs typeface="David" panose="020E0502060401010101" pitchFamily="34" charset="-79"/>
            </a:endParaRPr>
          </a:p>
        </p:txBody>
      </p:sp>
      <p:sp>
        <p:nvSpPr>
          <p:cNvPr id="115721" name="Text Box 8"/>
          <p:cNvSpPr txBox="1">
            <a:spLocks noChangeArrowheads="1"/>
          </p:cNvSpPr>
          <p:nvPr/>
        </p:nvSpPr>
        <p:spPr bwMode="auto">
          <a:xfrm>
            <a:off x="7772400" y="1752601"/>
            <a:ext cx="2514600" cy="830263"/>
          </a:xfrm>
          <a:prstGeom prst="rect">
            <a:avLst/>
          </a:prstGeom>
          <a:noFill/>
          <a:ln w="28575" cap="rnd">
            <a:solidFill>
              <a:srgbClr val="99FFCC"/>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algn="ctr">
              <a:lnSpc>
                <a:spcPct val="100000"/>
              </a:lnSpc>
              <a:spcBef>
                <a:spcPct val="50000"/>
              </a:spcBef>
              <a:spcAft>
                <a:spcPct val="0"/>
              </a:spcAft>
              <a:buClrTx/>
              <a:buSzTx/>
              <a:buFontTx/>
              <a:buNone/>
            </a:pPr>
            <a:r>
              <a:rPr lang="he-IL" altLang="he-IL" sz="2400" b="1">
                <a:solidFill>
                  <a:srgbClr val="FF0000"/>
                </a:solidFill>
                <a:latin typeface="David" panose="020E0502060401010101" pitchFamily="34" charset="-79"/>
                <a:cs typeface="David" panose="020E0502060401010101" pitchFamily="34" charset="-79"/>
              </a:rPr>
              <a:t>מנגנון היזון חוזר חיובי</a:t>
            </a:r>
            <a:endParaRPr lang="en-US" altLang="he-IL" sz="2400" b="1">
              <a:solidFill>
                <a:srgbClr val="FF0000"/>
              </a:solidFill>
              <a:latin typeface="David" panose="020E0502060401010101" pitchFamily="34" charset="-79"/>
              <a:cs typeface="David" panose="020E0502060401010101" pitchFamily="34" charset="-79"/>
            </a:endParaRPr>
          </a:p>
        </p:txBody>
      </p:sp>
      <p:sp>
        <p:nvSpPr>
          <p:cNvPr id="115722" name="Text Box 9"/>
          <p:cNvSpPr txBox="1">
            <a:spLocks noChangeArrowheads="1"/>
          </p:cNvSpPr>
          <p:nvPr/>
        </p:nvSpPr>
        <p:spPr bwMode="auto">
          <a:xfrm>
            <a:off x="2640013" y="3141663"/>
            <a:ext cx="2133600" cy="830262"/>
          </a:xfrm>
          <a:prstGeom prst="rect">
            <a:avLst/>
          </a:prstGeom>
          <a:noFill/>
          <a:ln w="28575" cap="rnd">
            <a:solidFill>
              <a:srgbClr val="00FF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algn="ctr">
              <a:lnSpc>
                <a:spcPct val="100000"/>
              </a:lnSpc>
              <a:spcBef>
                <a:spcPct val="50000"/>
              </a:spcBef>
              <a:spcAft>
                <a:spcPct val="0"/>
              </a:spcAft>
              <a:buClrTx/>
              <a:buSzTx/>
              <a:buFontTx/>
              <a:buNone/>
            </a:pPr>
            <a:r>
              <a:rPr lang="he-IL" altLang="he-IL" sz="2400" b="1">
                <a:solidFill>
                  <a:srgbClr val="FF0000"/>
                </a:solidFill>
                <a:latin typeface="David" panose="020E0502060401010101" pitchFamily="34" charset="-79"/>
                <a:cs typeface="David" panose="020E0502060401010101" pitchFamily="34" charset="-79"/>
              </a:rPr>
              <a:t>מנגנון היזון חוזר שלילי</a:t>
            </a:r>
            <a:endParaRPr lang="en-US" altLang="he-IL" sz="2400" b="1">
              <a:solidFill>
                <a:srgbClr val="FF0000"/>
              </a:solidFill>
              <a:latin typeface="David" panose="020E0502060401010101" pitchFamily="34" charset="-79"/>
              <a:cs typeface="David" panose="020E0502060401010101" pitchFamily="34" charset="-79"/>
            </a:endParaRPr>
          </a:p>
        </p:txBody>
      </p:sp>
      <p:sp>
        <p:nvSpPr>
          <p:cNvPr id="115723" name="Line 10"/>
          <p:cNvSpPr>
            <a:spLocks noChangeShapeType="1"/>
          </p:cNvSpPr>
          <p:nvPr/>
        </p:nvSpPr>
        <p:spPr bwMode="auto">
          <a:xfrm>
            <a:off x="6096000" y="1981200"/>
            <a:ext cx="0" cy="685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15724" name="Line 11"/>
          <p:cNvSpPr>
            <a:spLocks noChangeShapeType="1"/>
          </p:cNvSpPr>
          <p:nvPr/>
        </p:nvSpPr>
        <p:spPr bwMode="auto">
          <a:xfrm>
            <a:off x="6096000" y="3284539"/>
            <a:ext cx="0" cy="5048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15725" name="Line 12"/>
          <p:cNvSpPr>
            <a:spLocks noChangeShapeType="1"/>
          </p:cNvSpPr>
          <p:nvPr/>
        </p:nvSpPr>
        <p:spPr bwMode="auto">
          <a:xfrm flipH="1">
            <a:off x="5159375" y="4076701"/>
            <a:ext cx="927100" cy="7207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15726" name="Line 13"/>
          <p:cNvSpPr>
            <a:spLocks noChangeShapeType="1"/>
          </p:cNvSpPr>
          <p:nvPr/>
        </p:nvSpPr>
        <p:spPr bwMode="auto">
          <a:xfrm>
            <a:off x="6096001" y="4005263"/>
            <a:ext cx="1008063" cy="79216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15727" name="Text Box 14"/>
          <p:cNvSpPr txBox="1">
            <a:spLocks noChangeArrowheads="1"/>
          </p:cNvSpPr>
          <p:nvPr/>
        </p:nvSpPr>
        <p:spPr bwMode="auto">
          <a:xfrm>
            <a:off x="7535863" y="1196976"/>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algn="ctr">
              <a:lnSpc>
                <a:spcPct val="100000"/>
              </a:lnSpc>
              <a:spcBef>
                <a:spcPct val="50000"/>
              </a:spcBef>
              <a:spcAft>
                <a:spcPct val="0"/>
              </a:spcAft>
              <a:buClrTx/>
              <a:buSzTx/>
              <a:buFontTx/>
              <a:buNone/>
            </a:pPr>
            <a:r>
              <a:rPr lang="he-IL" altLang="he-IL" sz="2400" b="1">
                <a:solidFill>
                  <a:schemeClr val="tx1"/>
                </a:solidFill>
                <a:latin typeface="David" panose="020E0502060401010101" pitchFamily="34" charset="-79"/>
                <a:cs typeface="David" panose="020E0502060401010101" pitchFamily="34" charset="-79"/>
              </a:rPr>
              <a:t>גורם</a:t>
            </a:r>
            <a:r>
              <a:rPr lang="he-IL" altLang="he-IL" sz="3600" b="1">
                <a:solidFill>
                  <a:schemeClr val="tx1"/>
                </a:solidFill>
                <a:latin typeface="David" panose="020E0502060401010101" pitchFamily="34" charset="-79"/>
                <a:cs typeface="David" panose="020E0502060401010101" pitchFamily="34" charset="-79"/>
              </a:rPr>
              <a:t> </a:t>
            </a:r>
            <a:r>
              <a:rPr lang="he-IL" altLang="he-IL" sz="2400" b="1">
                <a:solidFill>
                  <a:schemeClr val="tx1"/>
                </a:solidFill>
                <a:latin typeface="David" panose="020E0502060401010101" pitchFamily="34" charset="-79"/>
                <a:cs typeface="David" panose="020E0502060401010101" pitchFamily="34" charset="-79"/>
              </a:rPr>
              <a:t>ראשוני</a:t>
            </a:r>
            <a:endParaRPr lang="en-US" altLang="he-IL" sz="2400" b="1">
              <a:solidFill>
                <a:schemeClr val="tx1"/>
              </a:solidFill>
              <a:latin typeface="David" panose="020E0502060401010101" pitchFamily="34" charset="-79"/>
              <a:cs typeface="David" panose="020E0502060401010101" pitchFamily="34" charset="-79"/>
            </a:endParaRPr>
          </a:p>
        </p:txBody>
      </p:sp>
      <p:sp>
        <p:nvSpPr>
          <p:cNvPr id="115728" name="Freeform 15"/>
          <p:cNvSpPr>
            <a:spLocks/>
          </p:cNvSpPr>
          <p:nvPr/>
        </p:nvSpPr>
        <p:spPr bwMode="auto">
          <a:xfrm>
            <a:off x="6240463" y="908050"/>
            <a:ext cx="1905000" cy="406400"/>
          </a:xfrm>
          <a:custGeom>
            <a:avLst/>
            <a:gdLst>
              <a:gd name="T0" fmla="*/ 2147483646 w 1200"/>
              <a:gd name="T1" fmla="*/ 2147483646 h 256"/>
              <a:gd name="T2" fmla="*/ 2147483646 w 1200"/>
              <a:gd name="T3" fmla="*/ 2147483646 h 256"/>
              <a:gd name="T4" fmla="*/ 0 w 1200"/>
              <a:gd name="T5" fmla="*/ 2147483646 h 256"/>
              <a:gd name="T6" fmla="*/ 0 60000 65536"/>
              <a:gd name="T7" fmla="*/ 0 60000 65536"/>
              <a:gd name="T8" fmla="*/ 0 60000 65536"/>
              <a:gd name="T9" fmla="*/ 0 w 1200"/>
              <a:gd name="T10" fmla="*/ 0 h 256"/>
              <a:gd name="T11" fmla="*/ 1200 w 1200"/>
              <a:gd name="T12" fmla="*/ 256 h 256"/>
            </a:gdLst>
            <a:ahLst/>
            <a:cxnLst>
              <a:cxn ang="T6">
                <a:pos x="T0" y="T1"/>
              </a:cxn>
              <a:cxn ang="T7">
                <a:pos x="T2" y="T3"/>
              </a:cxn>
              <a:cxn ang="T8">
                <a:pos x="T4" y="T5"/>
              </a:cxn>
            </a:cxnLst>
            <a:rect l="T9" t="T10" r="T11" b="T12"/>
            <a:pathLst>
              <a:path w="1200" h="256">
                <a:moveTo>
                  <a:pt x="1200" y="160"/>
                </a:moveTo>
                <a:cubicBezTo>
                  <a:pt x="1060" y="80"/>
                  <a:pt x="920" y="0"/>
                  <a:pt x="720" y="16"/>
                </a:cubicBezTo>
                <a:cubicBezTo>
                  <a:pt x="520" y="32"/>
                  <a:pt x="128" y="216"/>
                  <a:pt x="0" y="256"/>
                </a:cubicBezTo>
              </a:path>
            </a:pathLst>
          </a:custGeom>
          <a:noFill/>
          <a:ln w="85725" cap="flat">
            <a:solidFill>
              <a:srgbClr val="FF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115729" name="Freeform 16"/>
          <p:cNvSpPr>
            <a:spLocks/>
          </p:cNvSpPr>
          <p:nvPr/>
        </p:nvSpPr>
        <p:spPr bwMode="auto">
          <a:xfrm>
            <a:off x="1511353" y="1053992"/>
            <a:ext cx="7426570" cy="5196254"/>
          </a:xfrm>
          <a:custGeom>
            <a:avLst/>
            <a:gdLst>
              <a:gd name="T0" fmla="*/ 2147483646 w 2160"/>
              <a:gd name="T1" fmla="*/ 2147483646 h 3264"/>
              <a:gd name="T2" fmla="*/ 2147483646 w 2160"/>
              <a:gd name="T3" fmla="*/ 2147483646 h 3264"/>
              <a:gd name="T4" fmla="*/ 2147483646 w 2160"/>
              <a:gd name="T5" fmla="*/ 2147483646 h 3264"/>
              <a:gd name="T6" fmla="*/ 2147483646 w 2160"/>
              <a:gd name="T7" fmla="*/ 2147483646 h 3264"/>
              <a:gd name="T8" fmla="*/ 2147483646 w 2160"/>
              <a:gd name="T9" fmla="*/ 0 h 3264"/>
              <a:gd name="T10" fmla="*/ 0 60000 65536"/>
              <a:gd name="T11" fmla="*/ 0 60000 65536"/>
              <a:gd name="T12" fmla="*/ 0 60000 65536"/>
              <a:gd name="T13" fmla="*/ 0 60000 65536"/>
              <a:gd name="T14" fmla="*/ 0 60000 65536"/>
              <a:gd name="T15" fmla="*/ 0 w 2160"/>
              <a:gd name="T16" fmla="*/ 0 h 3264"/>
              <a:gd name="T17" fmla="*/ 2160 w 2160"/>
              <a:gd name="T18" fmla="*/ 3264 h 3264"/>
            </a:gdLst>
            <a:ahLst/>
            <a:cxnLst>
              <a:cxn ang="T10">
                <a:pos x="T0" y="T1"/>
              </a:cxn>
              <a:cxn ang="T11">
                <a:pos x="T2" y="T3"/>
              </a:cxn>
              <a:cxn ang="T12">
                <a:pos x="T4" y="T5"/>
              </a:cxn>
              <a:cxn ang="T13">
                <a:pos x="T6" y="T7"/>
              </a:cxn>
              <a:cxn ang="T14">
                <a:pos x="T8" y="T9"/>
              </a:cxn>
            </a:cxnLst>
            <a:rect l="T15" t="T16" r="T17" b="T18"/>
            <a:pathLst>
              <a:path w="2160" h="3264">
                <a:moveTo>
                  <a:pt x="2160" y="2784"/>
                </a:moveTo>
                <a:cubicBezTo>
                  <a:pt x="2044" y="2892"/>
                  <a:pt x="1928" y="3000"/>
                  <a:pt x="1680" y="3024"/>
                </a:cubicBezTo>
                <a:cubicBezTo>
                  <a:pt x="1432" y="3048"/>
                  <a:pt x="936" y="3264"/>
                  <a:pt x="672" y="2928"/>
                </a:cubicBezTo>
                <a:cubicBezTo>
                  <a:pt x="408" y="2592"/>
                  <a:pt x="0" y="1496"/>
                  <a:pt x="96" y="1008"/>
                </a:cubicBezTo>
                <a:cubicBezTo>
                  <a:pt x="192" y="520"/>
                  <a:pt x="720" y="260"/>
                  <a:pt x="1248" y="0"/>
                </a:cubicBezTo>
              </a:path>
            </a:pathLst>
          </a:custGeom>
          <a:noFill/>
          <a:ln w="76200" cap="flat">
            <a:solidFill>
              <a:srgbClr val="00FF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115730" name="Rectangle 17"/>
          <p:cNvSpPr>
            <a:spLocks noChangeArrowheads="1"/>
          </p:cNvSpPr>
          <p:nvPr/>
        </p:nvSpPr>
        <p:spPr bwMode="auto">
          <a:xfrm>
            <a:off x="3810000" y="5562600"/>
            <a:ext cx="5334000" cy="609600"/>
          </a:xfrm>
          <a:prstGeom prst="rect">
            <a:avLst/>
          </a:prstGeom>
          <a:noFill/>
          <a:ln w="9525">
            <a:solidFill>
              <a:srgbClr val="FFFF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a:lnSpc>
                <a:spcPct val="100000"/>
              </a:lnSpc>
              <a:spcBef>
                <a:spcPct val="0"/>
              </a:spcBef>
              <a:spcAft>
                <a:spcPct val="0"/>
              </a:spcAft>
              <a:buClrTx/>
              <a:buSzTx/>
              <a:buFontTx/>
              <a:buNone/>
            </a:pPr>
            <a:endParaRPr lang="he-IL" altLang="he-IL" sz="2400">
              <a:solidFill>
                <a:schemeClr val="tx1"/>
              </a:solidFill>
              <a:latin typeface="Times New Roman" panose="02020603050405020304" pitchFamily="18" charset="0"/>
            </a:endParaRPr>
          </a:p>
        </p:txBody>
      </p:sp>
      <p:sp>
        <p:nvSpPr>
          <p:cNvPr id="115731" name="Text Box 18"/>
          <p:cNvSpPr txBox="1">
            <a:spLocks noChangeArrowheads="1"/>
          </p:cNvSpPr>
          <p:nvPr/>
        </p:nvSpPr>
        <p:spPr bwMode="auto">
          <a:xfrm>
            <a:off x="5735638" y="836614"/>
            <a:ext cx="747712" cy="701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algn="ctr">
              <a:lnSpc>
                <a:spcPct val="100000"/>
              </a:lnSpc>
              <a:spcBef>
                <a:spcPct val="50000"/>
              </a:spcBef>
              <a:spcAft>
                <a:spcPct val="0"/>
              </a:spcAft>
              <a:buClrTx/>
              <a:buSzTx/>
              <a:buFontTx/>
              <a:buNone/>
            </a:pPr>
            <a:r>
              <a:rPr lang="he-IL" altLang="he-IL" sz="4000" b="1">
                <a:solidFill>
                  <a:schemeClr val="tx1"/>
                </a:solidFill>
                <a:latin typeface="Times New Roman" panose="02020603050405020304" pitchFamily="18" charset="0"/>
              </a:rPr>
              <a:t>+</a:t>
            </a:r>
            <a:endParaRPr lang="en-US" altLang="he-IL" sz="4000" b="1">
              <a:solidFill>
                <a:schemeClr val="tx1"/>
              </a:solidFill>
              <a:latin typeface="Times New Roman" panose="02020603050405020304" pitchFamily="18" charset="0"/>
            </a:endParaRPr>
          </a:p>
        </p:txBody>
      </p:sp>
      <p:sp>
        <p:nvSpPr>
          <p:cNvPr id="115732" name="Text Box 19"/>
          <p:cNvSpPr txBox="1">
            <a:spLocks noChangeArrowheads="1"/>
          </p:cNvSpPr>
          <p:nvPr/>
        </p:nvSpPr>
        <p:spPr bwMode="auto">
          <a:xfrm>
            <a:off x="4281488" y="1676401"/>
            <a:ext cx="747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algn="ctr">
              <a:lnSpc>
                <a:spcPct val="100000"/>
              </a:lnSpc>
              <a:spcBef>
                <a:spcPct val="50000"/>
              </a:spcBef>
              <a:spcAft>
                <a:spcPct val="0"/>
              </a:spcAft>
              <a:buClrTx/>
              <a:buSzTx/>
              <a:buFontTx/>
              <a:buNone/>
            </a:pPr>
            <a:r>
              <a:rPr lang="he-IL" altLang="he-IL" sz="4000" b="1">
                <a:solidFill>
                  <a:schemeClr val="tx1"/>
                </a:solidFill>
                <a:latin typeface="Times New Roman" panose="02020603050405020304" pitchFamily="18" charset="0"/>
              </a:rPr>
              <a:t>-</a:t>
            </a:r>
            <a:endParaRPr lang="en-US" altLang="he-IL" sz="4000" b="1">
              <a:solidFill>
                <a:schemeClr val="tx1"/>
              </a:solidFill>
              <a:latin typeface="Times New Roman" panose="02020603050405020304" pitchFamily="18" charset="0"/>
            </a:endParaRPr>
          </a:p>
        </p:txBody>
      </p:sp>
      <p:sp>
        <p:nvSpPr>
          <p:cNvPr id="125972" name="Text Box 20"/>
          <p:cNvSpPr txBox="1">
            <a:spLocks noChangeArrowheads="1"/>
          </p:cNvSpPr>
          <p:nvPr/>
        </p:nvSpPr>
        <p:spPr bwMode="auto">
          <a:xfrm>
            <a:off x="8323263" y="549276"/>
            <a:ext cx="2343150" cy="83026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algn="ctr">
              <a:lnSpc>
                <a:spcPct val="100000"/>
              </a:lnSpc>
              <a:spcBef>
                <a:spcPct val="50000"/>
              </a:spcBef>
              <a:spcAft>
                <a:spcPct val="0"/>
              </a:spcAft>
              <a:buClrTx/>
              <a:buSzTx/>
              <a:buFontTx/>
              <a:buNone/>
            </a:pPr>
            <a:r>
              <a:rPr lang="he-IL" altLang="he-IL" sz="2400" b="1" dirty="0">
                <a:solidFill>
                  <a:schemeClr val="bg1"/>
                </a:solidFill>
                <a:latin typeface="David" panose="020E0502060401010101" pitchFamily="34" charset="-79"/>
                <a:cs typeface="David" panose="020E0502060401010101" pitchFamily="34" charset="-79"/>
              </a:rPr>
              <a:t>רמות גלוקוז גבוהות בדם</a:t>
            </a:r>
            <a:endParaRPr lang="en-US" altLang="he-IL" sz="2400" b="1" dirty="0">
              <a:solidFill>
                <a:schemeClr val="bg1"/>
              </a:solidFill>
              <a:latin typeface="David" panose="020E0502060401010101" pitchFamily="34" charset="-79"/>
              <a:cs typeface="David" panose="020E0502060401010101" pitchFamily="34" charset="-79"/>
            </a:endParaRPr>
          </a:p>
        </p:txBody>
      </p:sp>
      <p:sp>
        <p:nvSpPr>
          <p:cNvPr id="125974" name="Text Box 22"/>
          <p:cNvSpPr txBox="1">
            <a:spLocks noChangeArrowheads="1"/>
          </p:cNvSpPr>
          <p:nvPr/>
        </p:nvSpPr>
        <p:spPr bwMode="auto">
          <a:xfrm>
            <a:off x="3300730" y="6086793"/>
            <a:ext cx="6172200" cy="461962"/>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algn="ctr">
              <a:lnSpc>
                <a:spcPct val="100000"/>
              </a:lnSpc>
              <a:spcBef>
                <a:spcPct val="50000"/>
              </a:spcBef>
              <a:spcAft>
                <a:spcPct val="0"/>
              </a:spcAft>
              <a:buClrTx/>
              <a:buSzTx/>
              <a:buFontTx/>
              <a:buNone/>
            </a:pPr>
            <a:r>
              <a:rPr lang="he-IL" altLang="he-IL" sz="2400" b="1" dirty="0">
                <a:solidFill>
                  <a:schemeClr val="bg1"/>
                </a:solidFill>
                <a:latin typeface="David" panose="020E0502060401010101" pitchFamily="34" charset="-79"/>
                <a:cs typeface="David" panose="020E0502060401010101" pitchFamily="34" charset="-79"/>
              </a:rPr>
              <a:t>הכנסת גלוקוז לתאים, ירידת רמות גלוקוז בדם</a:t>
            </a:r>
            <a:endParaRPr lang="en-US" altLang="he-IL" sz="2400" b="1" dirty="0">
              <a:solidFill>
                <a:schemeClr val="bg1"/>
              </a:solidFill>
              <a:latin typeface="David" panose="020E0502060401010101" pitchFamily="34" charset="-79"/>
              <a:cs typeface="David" panose="020E0502060401010101" pitchFamily="34" charset="-79"/>
            </a:endParaRPr>
          </a:p>
        </p:txBody>
      </p:sp>
      <p:sp>
        <p:nvSpPr>
          <p:cNvPr id="125975" name="Text Box 23"/>
          <p:cNvSpPr txBox="1">
            <a:spLocks noChangeArrowheads="1"/>
          </p:cNvSpPr>
          <p:nvPr/>
        </p:nvSpPr>
        <p:spPr bwMode="auto">
          <a:xfrm>
            <a:off x="4656138" y="2852738"/>
            <a:ext cx="2743200" cy="461962"/>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algn="ctr">
              <a:lnSpc>
                <a:spcPct val="100000"/>
              </a:lnSpc>
              <a:spcBef>
                <a:spcPct val="50000"/>
              </a:spcBef>
              <a:spcAft>
                <a:spcPct val="0"/>
              </a:spcAft>
              <a:buClrTx/>
              <a:buSzTx/>
              <a:buFontTx/>
              <a:buNone/>
            </a:pPr>
            <a:r>
              <a:rPr lang="he-IL" altLang="he-IL" sz="2400" b="1">
                <a:solidFill>
                  <a:schemeClr val="bg1"/>
                </a:solidFill>
                <a:latin typeface="David" panose="020E0502060401010101" pitchFamily="34" charset="-79"/>
                <a:cs typeface="David" panose="020E0502060401010101" pitchFamily="34" charset="-79"/>
              </a:rPr>
              <a:t>אינסולין</a:t>
            </a:r>
            <a:endParaRPr lang="en-US" altLang="he-IL" sz="2400" b="1">
              <a:solidFill>
                <a:schemeClr val="bg1"/>
              </a:solidFill>
              <a:latin typeface="David" panose="020E0502060401010101" pitchFamily="34" charset="-79"/>
              <a:cs typeface="David" panose="020E0502060401010101" pitchFamily="34" charset="-79"/>
            </a:endParaRPr>
          </a:p>
        </p:txBody>
      </p:sp>
      <p:sp>
        <p:nvSpPr>
          <p:cNvPr id="125976" name="Text Box 24"/>
          <p:cNvSpPr txBox="1">
            <a:spLocks noChangeArrowheads="1"/>
          </p:cNvSpPr>
          <p:nvPr/>
        </p:nvSpPr>
        <p:spPr bwMode="auto">
          <a:xfrm>
            <a:off x="4872038" y="1557339"/>
            <a:ext cx="3048000" cy="46037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algn="ctr">
              <a:lnSpc>
                <a:spcPct val="100000"/>
              </a:lnSpc>
              <a:spcBef>
                <a:spcPct val="50000"/>
              </a:spcBef>
              <a:spcAft>
                <a:spcPct val="0"/>
              </a:spcAft>
              <a:buClrTx/>
              <a:buSzTx/>
              <a:buFontTx/>
              <a:buNone/>
            </a:pPr>
            <a:r>
              <a:rPr lang="he-IL" altLang="he-IL" sz="2400" b="1" dirty="0">
                <a:solidFill>
                  <a:schemeClr val="bg1"/>
                </a:solidFill>
                <a:latin typeface="David" panose="020E0502060401010101" pitchFamily="34" charset="-79"/>
                <a:cs typeface="David" panose="020E0502060401010101" pitchFamily="34" charset="-79"/>
              </a:rPr>
              <a:t>תאי בטא בלבלב</a:t>
            </a:r>
            <a:endParaRPr lang="en-US" altLang="he-IL" sz="2400" b="1" dirty="0">
              <a:solidFill>
                <a:schemeClr val="bg1"/>
              </a:solidFill>
              <a:latin typeface="David" panose="020E0502060401010101" pitchFamily="34" charset="-79"/>
              <a:cs typeface="David" panose="020E0502060401010101" pitchFamily="34" charset="-79"/>
            </a:endParaRPr>
          </a:p>
        </p:txBody>
      </p:sp>
      <p:sp>
        <p:nvSpPr>
          <p:cNvPr id="125977" name="Text Box 25"/>
          <p:cNvSpPr txBox="1">
            <a:spLocks noChangeArrowheads="1"/>
          </p:cNvSpPr>
          <p:nvPr/>
        </p:nvSpPr>
        <p:spPr bwMode="auto">
          <a:xfrm>
            <a:off x="4583113" y="4797426"/>
            <a:ext cx="2743200" cy="46196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algn="ctr">
              <a:lnSpc>
                <a:spcPct val="100000"/>
              </a:lnSpc>
              <a:spcBef>
                <a:spcPct val="50000"/>
              </a:spcBef>
              <a:spcAft>
                <a:spcPct val="0"/>
              </a:spcAft>
              <a:buClrTx/>
              <a:buSzTx/>
              <a:buFontTx/>
              <a:buNone/>
            </a:pPr>
            <a:r>
              <a:rPr lang="he-IL" altLang="he-IL" sz="2400" b="1" dirty="0">
                <a:solidFill>
                  <a:schemeClr val="bg1"/>
                </a:solidFill>
                <a:latin typeface="David" panose="020E0502060401010101" pitchFamily="34" charset="-79"/>
                <a:cs typeface="David" panose="020E0502060401010101" pitchFamily="34" charset="-79"/>
              </a:rPr>
              <a:t>תאי כבד ושריר</a:t>
            </a:r>
            <a:endParaRPr lang="en-US" altLang="he-IL" sz="2400" b="1" dirty="0">
              <a:solidFill>
                <a:schemeClr val="bg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2777921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2209800" y="0"/>
            <a:ext cx="7772400" cy="838200"/>
          </a:xfrm>
        </p:spPr>
        <p:txBody>
          <a:bodyPr rtlCol="0"/>
          <a:lstStyle/>
          <a:p>
            <a:pPr algn="ctr">
              <a:defRPr/>
            </a:pPr>
            <a:r>
              <a:rPr lang="he-IL" altLang="he-IL" sz="3600" b="1" dirty="0">
                <a:solidFill>
                  <a:srgbClr val="FF0000"/>
                </a:solidFill>
                <a:latin typeface="David" panose="020E0502060401010101" pitchFamily="34" charset="-79"/>
                <a:cs typeface="David" panose="020E0502060401010101" pitchFamily="34" charset="-79"/>
              </a:rPr>
              <a:t>מנגנון בקרה חוזרת על גלוקגון</a:t>
            </a:r>
            <a:endParaRPr lang="en-US" altLang="he-IL" sz="3600" b="1" dirty="0">
              <a:solidFill>
                <a:srgbClr val="FF0000"/>
              </a:solidFill>
              <a:latin typeface="David" panose="020E0502060401010101" pitchFamily="34" charset="-79"/>
              <a:cs typeface="David" panose="020E0502060401010101" pitchFamily="34" charset="-79"/>
            </a:endParaRPr>
          </a:p>
        </p:txBody>
      </p:sp>
      <p:sp>
        <p:nvSpPr>
          <p:cNvPr id="116739" name="מציין מיקום של מספר שקופית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eaLnBrk="0" hangingPunct="0">
              <a:lnSpc>
                <a:spcPct val="100000"/>
              </a:lnSpc>
              <a:spcBef>
                <a:spcPct val="0"/>
              </a:spcBef>
              <a:spcAft>
                <a:spcPct val="0"/>
              </a:spcAft>
              <a:buClrTx/>
              <a:buSzTx/>
              <a:buFontTx/>
              <a:buNone/>
            </a:pPr>
            <a:fld id="{41360C1C-AD2A-4ECC-AFB5-6D53AA1BAEA6}" type="slidenum">
              <a:rPr lang="he-IL" altLang="he-IL" sz="1400">
                <a:solidFill>
                  <a:srgbClr val="FFA827"/>
                </a:solidFill>
                <a:latin typeface="Times New Roman" panose="02020603050405020304" pitchFamily="18" charset="0"/>
                <a:cs typeface="Times New Roman" panose="02020603050405020304" pitchFamily="18" charset="0"/>
              </a:rPr>
              <a:pPr eaLnBrk="0" hangingPunct="0">
                <a:lnSpc>
                  <a:spcPct val="100000"/>
                </a:lnSpc>
                <a:spcBef>
                  <a:spcPct val="0"/>
                </a:spcBef>
                <a:spcAft>
                  <a:spcPct val="0"/>
                </a:spcAft>
                <a:buClrTx/>
                <a:buSzTx/>
                <a:buFontTx/>
                <a:buNone/>
              </a:pPr>
              <a:t>23</a:t>
            </a:fld>
            <a:endParaRPr lang="en-US" altLang="he-IL" sz="1400">
              <a:solidFill>
                <a:srgbClr val="FFA827"/>
              </a:solidFill>
              <a:latin typeface="Times New Roman" panose="02020603050405020304" pitchFamily="18" charset="0"/>
              <a:cs typeface="Times New Roman" panose="02020603050405020304" pitchFamily="18" charset="0"/>
            </a:endParaRPr>
          </a:p>
        </p:txBody>
      </p:sp>
      <p:sp>
        <p:nvSpPr>
          <p:cNvPr id="116740" name="Text Box 3"/>
          <p:cNvSpPr txBox="1">
            <a:spLocks noChangeArrowheads="1"/>
          </p:cNvSpPr>
          <p:nvPr/>
        </p:nvSpPr>
        <p:spPr bwMode="auto">
          <a:xfrm>
            <a:off x="4656138" y="2349501"/>
            <a:ext cx="281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algn="ctr">
              <a:lnSpc>
                <a:spcPct val="100000"/>
              </a:lnSpc>
              <a:spcBef>
                <a:spcPct val="50000"/>
              </a:spcBef>
              <a:spcAft>
                <a:spcPct val="0"/>
              </a:spcAft>
              <a:buClrTx/>
              <a:buSzTx/>
              <a:buFontTx/>
              <a:buNone/>
            </a:pPr>
            <a:r>
              <a:rPr lang="he-IL" altLang="he-IL" sz="2400" b="1">
                <a:solidFill>
                  <a:schemeClr val="tx1"/>
                </a:solidFill>
                <a:latin typeface="David" panose="020E0502060401010101" pitchFamily="34" charset="-79"/>
                <a:cs typeface="David" panose="020E0502060401010101" pitchFamily="34" charset="-79"/>
              </a:rPr>
              <a:t>בלוטת</a:t>
            </a:r>
            <a:r>
              <a:rPr lang="he-IL" altLang="he-IL" sz="2400" b="1">
                <a:solidFill>
                  <a:srgbClr val="FFFF00"/>
                </a:solidFill>
                <a:latin typeface="David" panose="020E0502060401010101" pitchFamily="34" charset="-79"/>
                <a:cs typeface="David" panose="020E0502060401010101" pitchFamily="34" charset="-79"/>
              </a:rPr>
              <a:t> </a:t>
            </a:r>
            <a:r>
              <a:rPr lang="he-IL" altLang="he-IL" sz="2400" b="1">
                <a:solidFill>
                  <a:schemeClr val="tx1"/>
                </a:solidFill>
                <a:latin typeface="David" panose="020E0502060401010101" pitchFamily="34" charset="-79"/>
                <a:cs typeface="David" panose="020E0502060401010101" pitchFamily="34" charset="-79"/>
              </a:rPr>
              <a:t>הפרשה</a:t>
            </a:r>
            <a:endParaRPr lang="en-US" altLang="he-IL" sz="2400" b="1">
              <a:solidFill>
                <a:schemeClr val="tx1"/>
              </a:solidFill>
              <a:latin typeface="David" panose="020E0502060401010101" pitchFamily="34" charset="-79"/>
              <a:cs typeface="David" panose="020E0502060401010101" pitchFamily="34" charset="-79"/>
            </a:endParaRPr>
          </a:p>
        </p:txBody>
      </p:sp>
      <p:sp>
        <p:nvSpPr>
          <p:cNvPr id="116741" name="Text Box 4"/>
          <p:cNvSpPr txBox="1">
            <a:spLocks noChangeArrowheads="1"/>
          </p:cNvSpPr>
          <p:nvPr/>
        </p:nvSpPr>
        <p:spPr bwMode="auto">
          <a:xfrm>
            <a:off x="4953001" y="2574926"/>
            <a:ext cx="2271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algn="ctr">
              <a:lnSpc>
                <a:spcPct val="100000"/>
              </a:lnSpc>
              <a:spcBef>
                <a:spcPct val="50000"/>
              </a:spcBef>
              <a:spcAft>
                <a:spcPct val="0"/>
              </a:spcAft>
              <a:buClrTx/>
              <a:buSzTx/>
              <a:buFontTx/>
              <a:buNone/>
            </a:pPr>
            <a:r>
              <a:rPr lang="he-IL" altLang="he-IL" sz="2400" b="1">
                <a:solidFill>
                  <a:schemeClr val="tx1"/>
                </a:solidFill>
                <a:latin typeface="David" panose="020E0502060401010101" pitchFamily="34" charset="-79"/>
                <a:cs typeface="David" panose="020E0502060401010101" pitchFamily="34" charset="-79"/>
              </a:rPr>
              <a:t>הורמון 1</a:t>
            </a:r>
            <a:endParaRPr lang="en-US" altLang="he-IL" sz="2400" b="1">
              <a:solidFill>
                <a:schemeClr val="tx1"/>
              </a:solidFill>
              <a:latin typeface="David" panose="020E0502060401010101" pitchFamily="34" charset="-79"/>
              <a:cs typeface="David" panose="020E0502060401010101" pitchFamily="34" charset="-79"/>
            </a:endParaRPr>
          </a:p>
        </p:txBody>
      </p:sp>
      <p:sp>
        <p:nvSpPr>
          <p:cNvPr id="116742" name="Text Box 5"/>
          <p:cNvSpPr txBox="1">
            <a:spLocks noChangeArrowheads="1"/>
          </p:cNvSpPr>
          <p:nvPr/>
        </p:nvSpPr>
        <p:spPr bwMode="auto">
          <a:xfrm>
            <a:off x="4891088" y="3810001"/>
            <a:ext cx="2271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algn="ctr">
              <a:lnSpc>
                <a:spcPct val="100000"/>
              </a:lnSpc>
              <a:spcBef>
                <a:spcPct val="50000"/>
              </a:spcBef>
              <a:spcAft>
                <a:spcPct val="0"/>
              </a:spcAft>
              <a:buClrTx/>
              <a:buSzTx/>
              <a:buFontTx/>
              <a:buNone/>
            </a:pPr>
            <a:r>
              <a:rPr lang="he-IL" altLang="he-IL" sz="2400" b="1">
                <a:solidFill>
                  <a:schemeClr val="tx1"/>
                </a:solidFill>
                <a:latin typeface="David" panose="020E0502060401010101" pitchFamily="34" charset="-79"/>
                <a:cs typeface="David" panose="020E0502060401010101" pitchFamily="34" charset="-79"/>
              </a:rPr>
              <a:t>תאי מטרה</a:t>
            </a:r>
            <a:endParaRPr lang="en-US" altLang="he-IL" sz="2400" b="1">
              <a:solidFill>
                <a:schemeClr val="tx1"/>
              </a:solidFill>
              <a:latin typeface="David" panose="020E0502060401010101" pitchFamily="34" charset="-79"/>
              <a:cs typeface="David" panose="020E0502060401010101" pitchFamily="34" charset="-79"/>
            </a:endParaRPr>
          </a:p>
        </p:txBody>
      </p:sp>
      <p:sp>
        <p:nvSpPr>
          <p:cNvPr id="116743" name="Text Box 6"/>
          <p:cNvSpPr txBox="1">
            <a:spLocks noChangeArrowheads="1"/>
          </p:cNvSpPr>
          <p:nvPr/>
        </p:nvSpPr>
        <p:spPr bwMode="auto">
          <a:xfrm>
            <a:off x="2640013" y="4581526"/>
            <a:ext cx="2271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algn="ctr">
              <a:lnSpc>
                <a:spcPct val="100000"/>
              </a:lnSpc>
              <a:spcBef>
                <a:spcPct val="50000"/>
              </a:spcBef>
              <a:spcAft>
                <a:spcPct val="0"/>
              </a:spcAft>
              <a:buClrTx/>
              <a:buSzTx/>
              <a:buFontTx/>
              <a:buNone/>
            </a:pPr>
            <a:r>
              <a:rPr lang="he-IL" altLang="he-IL" sz="2400" b="1">
                <a:solidFill>
                  <a:schemeClr val="tx1"/>
                </a:solidFill>
                <a:latin typeface="David" panose="020E0502060401010101" pitchFamily="34" charset="-79"/>
                <a:cs typeface="David" panose="020E0502060401010101" pitchFamily="34" charset="-79"/>
              </a:rPr>
              <a:t>הורמון 2</a:t>
            </a:r>
            <a:endParaRPr lang="en-US" altLang="he-IL" sz="2400" b="1">
              <a:solidFill>
                <a:schemeClr val="tx1"/>
              </a:solidFill>
              <a:latin typeface="David" panose="020E0502060401010101" pitchFamily="34" charset="-79"/>
              <a:cs typeface="David" panose="020E0502060401010101" pitchFamily="34" charset="-79"/>
            </a:endParaRPr>
          </a:p>
        </p:txBody>
      </p:sp>
      <p:sp>
        <p:nvSpPr>
          <p:cNvPr id="116744" name="Text Box 7"/>
          <p:cNvSpPr txBox="1">
            <a:spLocks noChangeArrowheads="1"/>
          </p:cNvSpPr>
          <p:nvPr/>
        </p:nvSpPr>
        <p:spPr bwMode="auto">
          <a:xfrm>
            <a:off x="2424113" y="4005263"/>
            <a:ext cx="2584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algn="ctr">
              <a:lnSpc>
                <a:spcPct val="100000"/>
              </a:lnSpc>
              <a:spcBef>
                <a:spcPct val="50000"/>
              </a:spcBef>
              <a:spcAft>
                <a:spcPct val="0"/>
              </a:spcAft>
              <a:buClrTx/>
              <a:buSzTx/>
              <a:buFontTx/>
              <a:buNone/>
            </a:pPr>
            <a:r>
              <a:rPr lang="he-IL" altLang="he-IL" sz="2400" b="1">
                <a:solidFill>
                  <a:schemeClr val="tx1"/>
                </a:solidFill>
                <a:latin typeface="David" panose="020E0502060401010101" pitchFamily="34" charset="-79"/>
                <a:cs typeface="David" panose="020E0502060401010101" pitchFamily="34" charset="-79"/>
              </a:rPr>
              <a:t>תוצאה אחרת</a:t>
            </a:r>
            <a:endParaRPr lang="en-US" altLang="he-IL" sz="2400" b="1">
              <a:solidFill>
                <a:schemeClr val="tx1"/>
              </a:solidFill>
              <a:latin typeface="David" panose="020E0502060401010101" pitchFamily="34" charset="-79"/>
              <a:cs typeface="David" panose="020E0502060401010101" pitchFamily="34" charset="-79"/>
            </a:endParaRPr>
          </a:p>
        </p:txBody>
      </p:sp>
      <p:sp>
        <p:nvSpPr>
          <p:cNvPr id="116745" name="Text Box 8"/>
          <p:cNvSpPr txBox="1">
            <a:spLocks noChangeArrowheads="1"/>
          </p:cNvSpPr>
          <p:nvPr/>
        </p:nvSpPr>
        <p:spPr bwMode="auto">
          <a:xfrm>
            <a:off x="7772400" y="1752601"/>
            <a:ext cx="2514600" cy="830263"/>
          </a:xfrm>
          <a:prstGeom prst="rect">
            <a:avLst/>
          </a:prstGeom>
          <a:noFill/>
          <a:ln w="28575" cap="rnd">
            <a:solidFill>
              <a:srgbClr val="99FFCC"/>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algn="ctr">
              <a:lnSpc>
                <a:spcPct val="100000"/>
              </a:lnSpc>
              <a:spcBef>
                <a:spcPct val="50000"/>
              </a:spcBef>
              <a:spcAft>
                <a:spcPct val="0"/>
              </a:spcAft>
              <a:buClrTx/>
              <a:buSzTx/>
              <a:buFontTx/>
              <a:buNone/>
            </a:pPr>
            <a:r>
              <a:rPr lang="he-IL" altLang="he-IL" sz="2400" b="1" dirty="0">
                <a:solidFill>
                  <a:srgbClr val="FF0000"/>
                </a:solidFill>
                <a:latin typeface="David" panose="020E0502060401010101" pitchFamily="34" charset="-79"/>
                <a:cs typeface="David" panose="020E0502060401010101" pitchFamily="34" charset="-79"/>
              </a:rPr>
              <a:t>מנגנון היזון חוזר חיובי</a:t>
            </a:r>
            <a:endParaRPr lang="en-US" altLang="he-IL" sz="2400" b="1" dirty="0">
              <a:solidFill>
                <a:srgbClr val="FF0000"/>
              </a:solidFill>
              <a:latin typeface="David" panose="020E0502060401010101" pitchFamily="34" charset="-79"/>
              <a:cs typeface="David" panose="020E0502060401010101" pitchFamily="34" charset="-79"/>
            </a:endParaRPr>
          </a:p>
        </p:txBody>
      </p:sp>
      <p:sp>
        <p:nvSpPr>
          <p:cNvPr id="116746" name="Text Box 9"/>
          <p:cNvSpPr txBox="1">
            <a:spLocks noChangeArrowheads="1"/>
          </p:cNvSpPr>
          <p:nvPr/>
        </p:nvSpPr>
        <p:spPr bwMode="auto">
          <a:xfrm>
            <a:off x="2711450" y="3068638"/>
            <a:ext cx="2133600" cy="831850"/>
          </a:xfrm>
          <a:prstGeom prst="rect">
            <a:avLst/>
          </a:prstGeom>
          <a:noFill/>
          <a:ln w="28575" cap="rnd">
            <a:solidFill>
              <a:srgbClr val="00FF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algn="ctr">
              <a:lnSpc>
                <a:spcPct val="100000"/>
              </a:lnSpc>
              <a:spcBef>
                <a:spcPct val="50000"/>
              </a:spcBef>
              <a:spcAft>
                <a:spcPct val="0"/>
              </a:spcAft>
              <a:buClrTx/>
              <a:buSzTx/>
              <a:buFontTx/>
              <a:buNone/>
            </a:pPr>
            <a:r>
              <a:rPr lang="he-IL" altLang="he-IL" sz="2400" b="1">
                <a:solidFill>
                  <a:srgbClr val="FF0000"/>
                </a:solidFill>
                <a:latin typeface="David" panose="020E0502060401010101" pitchFamily="34" charset="-79"/>
                <a:cs typeface="David" panose="020E0502060401010101" pitchFamily="34" charset="-79"/>
              </a:rPr>
              <a:t>מנגנון היזון חוזר שלילי</a:t>
            </a:r>
            <a:endParaRPr lang="en-US" altLang="he-IL" sz="2400" b="1">
              <a:solidFill>
                <a:srgbClr val="FF0000"/>
              </a:solidFill>
              <a:latin typeface="David" panose="020E0502060401010101" pitchFamily="34" charset="-79"/>
              <a:cs typeface="David" panose="020E0502060401010101" pitchFamily="34" charset="-79"/>
            </a:endParaRPr>
          </a:p>
        </p:txBody>
      </p:sp>
      <p:sp>
        <p:nvSpPr>
          <p:cNvPr id="116747" name="Line 10"/>
          <p:cNvSpPr>
            <a:spLocks noChangeShapeType="1"/>
          </p:cNvSpPr>
          <p:nvPr/>
        </p:nvSpPr>
        <p:spPr bwMode="auto">
          <a:xfrm>
            <a:off x="6096000" y="1879600"/>
            <a:ext cx="0" cy="6858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16748" name="Line 11"/>
          <p:cNvSpPr>
            <a:spLocks noChangeShapeType="1"/>
          </p:cNvSpPr>
          <p:nvPr/>
        </p:nvSpPr>
        <p:spPr bwMode="auto">
          <a:xfrm>
            <a:off x="6084711" y="3304822"/>
            <a:ext cx="0" cy="6858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16749" name="Line 12"/>
          <p:cNvSpPr>
            <a:spLocks noChangeShapeType="1"/>
          </p:cNvSpPr>
          <p:nvPr/>
        </p:nvSpPr>
        <p:spPr bwMode="auto">
          <a:xfrm flipH="1">
            <a:off x="4953000" y="4724400"/>
            <a:ext cx="998538" cy="838200"/>
          </a:xfrm>
          <a:prstGeom prst="line">
            <a:avLst/>
          </a:prstGeom>
          <a:noFill/>
          <a:ln w="762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16750" name="Line 13"/>
          <p:cNvSpPr>
            <a:spLocks noChangeShapeType="1"/>
          </p:cNvSpPr>
          <p:nvPr/>
        </p:nvSpPr>
        <p:spPr bwMode="auto">
          <a:xfrm>
            <a:off x="6096000" y="4724400"/>
            <a:ext cx="1219200" cy="838200"/>
          </a:xfrm>
          <a:prstGeom prst="line">
            <a:avLst/>
          </a:prstGeom>
          <a:noFill/>
          <a:ln w="762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16751" name="Text Box 14"/>
          <p:cNvSpPr txBox="1">
            <a:spLocks noChangeArrowheads="1"/>
          </p:cNvSpPr>
          <p:nvPr/>
        </p:nvSpPr>
        <p:spPr bwMode="auto">
          <a:xfrm>
            <a:off x="7391400" y="1412875"/>
            <a:ext cx="2160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algn="ctr">
              <a:lnSpc>
                <a:spcPct val="100000"/>
              </a:lnSpc>
              <a:spcBef>
                <a:spcPct val="50000"/>
              </a:spcBef>
              <a:spcAft>
                <a:spcPct val="0"/>
              </a:spcAft>
              <a:buClrTx/>
              <a:buSzTx/>
              <a:buFontTx/>
              <a:buNone/>
            </a:pPr>
            <a:r>
              <a:rPr lang="he-IL" altLang="he-IL" b="1">
                <a:solidFill>
                  <a:schemeClr val="tx1"/>
                </a:solidFill>
                <a:latin typeface="David" panose="020E0502060401010101" pitchFamily="34" charset="-79"/>
                <a:cs typeface="David" panose="020E0502060401010101" pitchFamily="34" charset="-79"/>
              </a:rPr>
              <a:t>גורם ראשוני</a:t>
            </a:r>
            <a:r>
              <a:rPr lang="he-IL" altLang="he-IL" b="1">
                <a:solidFill>
                  <a:schemeClr val="bg1"/>
                </a:solidFill>
                <a:latin typeface="David" panose="020E0502060401010101" pitchFamily="34" charset="-79"/>
                <a:cs typeface="David" panose="020E0502060401010101" pitchFamily="34" charset="-79"/>
              </a:rPr>
              <a:t>ראשוני</a:t>
            </a:r>
          </a:p>
        </p:txBody>
      </p:sp>
      <p:sp>
        <p:nvSpPr>
          <p:cNvPr id="116752" name="Freeform 15"/>
          <p:cNvSpPr>
            <a:spLocks/>
          </p:cNvSpPr>
          <p:nvPr/>
        </p:nvSpPr>
        <p:spPr bwMode="auto">
          <a:xfrm>
            <a:off x="6248400" y="1041400"/>
            <a:ext cx="1905000" cy="406400"/>
          </a:xfrm>
          <a:custGeom>
            <a:avLst/>
            <a:gdLst>
              <a:gd name="T0" fmla="*/ 2147483646 w 1200"/>
              <a:gd name="T1" fmla="*/ 2147483646 h 256"/>
              <a:gd name="T2" fmla="*/ 2147483646 w 1200"/>
              <a:gd name="T3" fmla="*/ 2147483646 h 256"/>
              <a:gd name="T4" fmla="*/ 0 w 1200"/>
              <a:gd name="T5" fmla="*/ 2147483646 h 256"/>
              <a:gd name="T6" fmla="*/ 0 60000 65536"/>
              <a:gd name="T7" fmla="*/ 0 60000 65536"/>
              <a:gd name="T8" fmla="*/ 0 60000 65536"/>
              <a:gd name="T9" fmla="*/ 0 w 1200"/>
              <a:gd name="T10" fmla="*/ 0 h 256"/>
              <a:gd name="T11" fmla="*/ 1200 w 1200"/>
              <a:gd name="T12" fmla="*/ 256 h 256"/>
            </a:gdLst>
            <a:ahLst/>
            <a:cxnLst>
              <a:cxn ang="T6">
                <a:pos x="T0" y="T1"/>
              </a:cxn>
              <a:cxn ang="T7">
                <a:pos x="T2" y="T3"/>
              </a:cxn>
              <a:cxn ang="T8">
                <a:pos x="T4" y="T5"/>
              </a:cxn>
            </a:cxnLst>
            <a:rect l="T9" t="T10" r="T11" b="T12"/>
            <a:pathLst>
              <a:path w="1200" h="256">
                <a:moveTo>
                  <a:pt x="1200" y="160"/>
                </a:moveTo>
                <a:cubicBezTo>
                  <a:pt x="1060" y="80"/>
                  <a:pt x="920" y="0"/>
                  <a:pt x="720" y="16"/>
                </a:cubicBezTo>
                <a:cubicBezTo>
                  <a:pt x="520" y="32"/>
                  <a:pt x="128" y="216"/>
                  <a:pt x="0" y="256"/>
                </a:cubicBezTo>
              </a:path>
            </a:pathLst>
          </a:custGeom>
          <a:noFill/>
          <a:ln w="85725" cap="flat">
            <a:solidFill>
              <a:srgbClr val="FF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116753" name="Freeform 16"/>
          <p:cNvSpPr>
            <a:spLocks/>
          </p:cNvSpPr>
          <p:nvPr/>
        </p:nvSpPr>
        <p:spPr bwMode="auto">
          <a:xfrm>
            <a:off x="2590800" y="1919111"/>
            <a:ext cx="3429000" cy="5181600"/>
          </a:xfrm>
          <a:custGeom>
            <a:avLst/>
            <a:gdLst>
              <a:gd name="T0" fmla="*/ 2147483646 w 2160"/>
              <a:gd name="T1" fmla="*/ 2147483646 h 3264"/>
              <a:gd name="T2" fmla="*/ 2147483646 w 2160"/>
              <a:gd name="T3" fmla="*/ 2147483646 h 3264"/>
              <a:gd name="T4" fmla="*/ 2147483646 w 2160"/>
              <a:gd name="T5" fmla="*/ 2147483646 h 3264"/>
              <a:gd name="T6" fmla="*/ 2147483646 w 2160"/>
              <a:gd name="T7" fmla="*/ 2147483646 h 3264"/>
              <a:gd name="T8" fmla="*/ 2147483646 w 2160"/>
              <a:gd name="T9" fmla="*/ 0 h 3264"/>
              <a:gd name="T10" fmla="*/ 0 60000 65536"/>
              <a:gd name="T11" fmla="*/ 0 60000 65536"/>
              <a:gd name="T12" fmla="*/ 0 60000 65536"/>
              <a:gd name="T13" fmla="*/ 0 60000 65536"/>
              <a:gd name="T14" fmla="*/ 0 60000 65536"/>
              <a:gd name="T15" fmla="*/ 0 w 2160"/>
              <a:gd name="T16" fmla="*/ 0 h 3264"/>
              <a:gd name="T17" fmla="*/ 2160 w 2160"/>
              <a:gd name="T18" fmla="*/ 3264 h 3264"/>
            </a:gdLst>
            <a:ahLst/>
            <a:cxnLst>
              <a:cxn ang="T10">
                <a:pos x="T0" y="T1"/>
              </a:cxn>
              <a:cxn ang="T11">
                <a:pos x="T2" y="T3"/>
              </a:cxn>
              <a:cxn ang="T12">
                <a:pos x="T4" y="T5"/>
              </a:cxn>
              <a:cxn ang="T13">
                <a:pos x="T6" y="T7"/>
              </a:cxn>
              <a:cxn ang="T14">
                <a:pos x="T8" y="T9"/>
              </a:cxn>
            </a:cxnLst>
            <a:rect l="T15" t="T16" r="T17" b="T18"/>
            <a:pathLst>
              <a:path w="2160" h="3264">
                <a:moveTo>
                  <a:pt x="2160" y="2784"/>
                </a:moveTo>
                <a:cubicBezTo>
                  <a:pt x="2044" y="2892"/>
                  <a:pt x="1928" y="3000"/>
                  <a:pt x="1680" y="3024"/>
                </a:cubicBezTo>
                <a:cubicBezTo>
                  <a:pt x="1432" y="3048"/>
                  <a:pt x="936" y="3264"/>
                  <a:pt x="672" y="2928"/>
                </a:cubicBezTo>
                <a:cubicBezTo>
                  <a:pt x="408" y="2592"/>
                  <a:pt x="0" y="1496"/>
                  <a:pt x="96" y="1008"/>
                </a:cubicBezTo>
                <a:cubicBezTo>
                  <a:pt x="192" y="520"/>
                  <a:pt x="720" y="260"/>
                  <a:pt x="1248" y="0"/>
                </a:cubicBezTo>
              </a:path>
            </a:pathLst>
          </a:custGeom>
          <a:noFill/>
          <a:ln w="76200" cap="flat">
            <a:solidFill>
              <a:srgbClr val="00FF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116754" name="Rectangle 17"/>
          <p:cNvSpPr>
            <a:spLocks noChangeArrowheads="1"/>
          </p:cNvSpPr>
          <p:nvPr/>
        </p:nvSpPr>
        <p:spPr bwMode="auto">
          <a:xfrm>
            <a:off x="3810000" y="5562600"/>
            <a:ext cx="5334000" cy="609600"/>
          </a:xfrm>
          <a:prstGeom prst="rect">
            <a:avLst/>
          </a:prstGeom>
          <a:noFill/>
          <a:ln w="9525">
            <a:solidFill>
              <a:srgbClr val="FFFF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a:lnSpc>
                <a:spcPct val="100000"/>
              </a:lnSpc>
              <a:spcBef>
                <a:spcPct val="0"/>
              </a:spcBef>
              <a:spcAft>
                <a:spcPct val="0"/>
              </a:spcAft>
              <a:buClrTx/>
              <a:buSzTx/>
              <a:buFontTx/>
              <a:buNone/>
            </a:pPr>
            <a:endParaRPr lang="he-IL" altLang="he-IL" sz="2400">
              <a:solidFill>
                <a:schemeClr val="tx1"/>
              </a:solidFill>
              <a:latin typeface="Times New Roman" panose="02020603050405020304" pitchFamily="18" charset="0"/>
            </a:endParaRPr>
          </a:p>
        </p:txBody>
      </p:sp>
      <p:sp>
        <p:nvSpPr>
          <p:cNvPr id="116755" name="Text Box 18"/>
          <p:cNvSpPr txBox="1">
            <a:spLocks noChangeArrowheads="1"/>
          </p:cNvSpPr>
          <p:nvPr/>
        </p:nvSpPr>
        <p:spPr bwMode="auto">
          <a:xfrm>
            <a:off x="5805488" y="898526"/>
            <a:ext cx="747712" cy="701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algn="ctr">
              <a:lnSpc>
                <a:spcPct val="100000"/>
              </a:lnSpc>
              <a:spcBef>
                <a:spcPct val="50000"/>
              </a:spcBef>
              <a:spcAft>
                <a:spcPct val="0"/>
              </a:spcAft>
              <a:buClrTx/>
              <a:buSzTx/>
              <a:buFontTx/>
              <a:buNone/>
            </a:pPr>
            <a:r>
              <a:rPr lang="he-IL" altLang="he-IL" sz="4000" b="1">
                <a:solidFill>
                  <a:schemeClr val="tx1"/>
                </a:solidFill>
                <a:latin typeface="Times New Roman" panose="02020603050405020304" pitchFamily="18" charset="0"/>
              </a:rPr>
              <a:t>+</a:t>
            </a:r>
            <a:endParaRPr lang="en-US" altLang="he-IL" sz="4000" b="1">
              <a:solidFill>
                <a:schemeClr val="tx1"/>
              </a:solidFill>
              <a:latin typeface="Times New Roman" panose="02020603050405020304" pitchFamily="18" charset="0"/>
            </a:endParaRPr>
          </a:p>
        </p:txBody>
      </p:sp>
      <p:sp>
        <p:nvSpPr>
          <p:cNvPr id="116756" name="Text Box 19"/>
          <p:cNvSpPr txBox="1">
            <a:spLocks noChangeArrowheads="1"/>
          </p:cNvSpPr>
          <p:nvPr/>
        </p:nvSpPr>
        <p:spPr bwMode="auto">
          <a:xfrm>
            <a:off x="3976688" y="1346201"/>
            <a:ext cx="747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algn="ctr">
              <a:lnSpc>
                <a:spcPct val="100000"/>
              </a:lnSpc>
              <a:spcBef>
                <a:spcPct val="50000"/>
              </a:spcBef>
              <a:spcAft>
                <a:spcPct val="0"/>
              </a:spcAft>
              <a:buClrTx/>
              <a:buSzTx/>
              <a:buFontTx/>
              <a:buNone/>
            </a:pPr>
            <a:r>
              <a:rPr lang="he-IL" altLang="he-IL" sz="4000" b="1">
                <a:solidFill>
                  <a:srgbClr val="FF3300"/>
                </a:solidFill>
                <a:latin typeface="Times New Roman" panose="02020603050405020304" pitchFamily="18" charset="0"/>
              </a:rPr>
              <a:t>-</a:t>
            </a:r>
            <a:endParaRPr lang="en-US" altLang="he-IL" sz="4000" b="1">
              <a:solidFill>
                <a:srgbClr val="FF3300"/>
              </a:solidFill>
              <a:latin typeface="Times New Roman" panose="02020603050405020304" pitchFamily="18" charset="0"/>
            </a:endParaRPr>
          </a:p>
        </p:txBody>
      </p:sp>
      <p:sp>
        <p:nvSpPr>
          <p:cNvPr id="126996" name="Text Box 20"/>
          <p:cNvSpPr txBox="1">
            <a:spLocks noChangeArrowheads="1"/>
          </p:cNvSpPr>
          <p:nvPr/>
        </p:nvSpPr>
        <p:spPr bwMode="auto">
          <a:xfrm>
            <a:off x="8242300" y="692150"/>
            <a:ext cx="2425700" cy="831850"/>
          </a:xfrm>
          <a:prstGeom prst="rect">
            <a:avLst/>
          </a:prstGeom>
          <a:solidFill>
            <a:srgbClr val="00FF99"/>
          </a:solidFill>
          <a:ln>
            <a:noFill/>
          </a:ln>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algn="ctr">
              <a:lnSpc>
                <a:spcPct val="100000"/>
              </a:lnSpc>
              <a:spcBef>
                <a:spcPct val="50000"/>
              </a:spcBef>
              <a:spcAft>
                <a:spcPct val="0"/>
              </a:spcAft>
              <a:buClrTx/>
              <a:buSzTx/>
              <a:buFontTx/>
              <a:buNone/>
            </a:pPr>
            <a:r>
              <a:rPr lang="he-IL" altLang="he-IL" sz="2400" b="1" dirty="0">
                <a:solidFill>
                  <a:schemeClr val="tx1"/>
                </a:solidFill>
                <a:latin typeface="David" panose="020E0502060401010101" pitchFamily="34" charset="-79"/>
                <a:cs typeface="David" panose="020E0502060401010101" pitchFamily="34" charset="-79"/>
              </a:rPr>
              <a:t>רמות גלוקוז נמוכות בדם</a:t>
            </a:r>
            <a:endParaRPr lang="en-US" altLang="he-IL" sz="2400" b="1" dirty="0">
              <a:solidFill>
                <a:schemeClr val="tx1"/>
              </a:solidFill>
              <a:latin typeface="David" panose="020E0502060401010101" pitchFamily="34" charset="-79"/>
              <a:cs typeface="David" panose="020E0502060401010101" pitchFamily="34" charset="-79"/>
            </a:endParaRPr>
          </a:p>
        </p:txBody>
      </p:sp>
      <p:sp>
        <p:nvSpPr>
          <p:cNvPr id="126997" name="Text Box 21"/>
          <p:cNvSpPr txBox="1">
            <a:spLocks noChangeArrowheads="1"/>
          </p:cNvSpPr>
          <p:nvPr/>
        </p:nvSpPr>
        <p:spPr bwMode="auto">
          <a:xfrm>
            <a:off x="4224338" y="5516563"/>
            <a:ext cx="6019800" cy="831850"/>
          </a:xfrm>
          <a:prstGeom prst="rect">
            <a:avLst/>
          </a:prstGeom>
          <a:solidFill>
            <a:srgbClr val="00FF99"/>
          </a:solidFill>
          <a:ln>
            <a:noFill/>
          </a:ln>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algn="ctr">
              <a:lnSpc>
                <a:spcPct val="100000"/>
              </a:lnSpc>
              <a:spcBef>
                <a:spcPct val="50000"/>
              </a:spcBef>
              <a:spcAft>
                <a:spcPct val="0"/>
              </a:spcAft>
              <a:buClrTx/>
              <a:buSzTx/>
              <a:buFontTx/>
              <a:buNone/>
            </a:pPr>
            <a:r>
              <a:rPr lang="he-IL" altLang="he-IL" sz="2400" b="1" dirty="0">
                <a:solidFill>
                  <a:schemeClr val="tx1"/>
                </a:solidFill>
                <a:latin typeface="David" panose="020E0502060401010101" pitchFamily="34" charset="-79"/>
                <a:cs typeface="David" panose="020E0502060401010101" pitchFamily="34" charset="-79"/>
              </a:rPr>
              <a:t>ייצור והוצאת גלוקוז מהתאים, עליית רמות גלוקוז בדם</a:t>
            </a:r>
            <a:endParaRPr lang="en-US" altLang="he-IL" sz="2400" b="1" dirty="0">
              <a:solidFill>
                <a:schemeClr val="tx1"/>
              </a:solidFill>
              <a:latin typeface="David" panose="020E0502060401010101" pitchFamily="34" charset="-79"/>
              <a:cs typeface="David" panose="020E0502060401010101" pitchFamily="34" charset="-79"/>
            </a:endParaRPr>
          </a:p>
        </p:txBody>
      </p:sp>
      <p:sp>
        <p:nvSpPr>
          <p:cNvPr id="126998" name="Text Box 22"/>
          <p:cNvSpPr txBox="1">
            <a:spLocks noChangeArrowheads="1"/>
          </p:cNvSpPr>
          <p:nvPr/>
        </p:nvSpPr>
        <p:spPr bwMode="auto">
          <a:xfrm>
            <a:off x="5016500" y="2997201"/>
            <a:ext cx="2586038" cy="461963"/>
          </a:xfrm>
          <a:prstGeom prst="rect">
            <a:avLst/>
          </a:prstGeom>
          <a:solidFill>
            <a:srgbClr val="00FF99"/>
          </a:solidFill>
          <a:ln>
            <a:noFill/>
          </a:ln>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algn="ctr">
              <a:lnSpc>
                <a:spcPct val="100000"/>
              </a:lnSpc>
              <a:spcBef>
                <a:spcPct val="50000"/>
              </a:spcBef>
              <a:spcAft>
                <a:spcPct val="0"/>
              </a:spcAft>
              <a:buClrTx/>
              <a:buSzTx/>
              <a:buFontTx/>
              <a:buNone/>
            </a:pPr>
            <a:r>
              <a:rPr lang="he-IL" altLang="he-IL" sz="2400" b="1" dirty="0">
                <a:solidFill>
                  <a:schemeClr val="tx1"/>
                </a:solidFill>
                <a:latin typeface="David" panose="020E0502060401010101" pitchFamily="34" charset="-79"/>
                <a:cs typeface="David" panose="020E0502060401010101" pitchFamily="34" charset="-79"/>
              </a:rPr>
              <a:t>גלוקגון</a:t>
            </a:r>
            <a:endParaRPr lang="en-US" altLang="he-IL" sz="2400" b="1" dirty="0">
              <a:solidFill>
                <a:schemeClr val="tx1"/>
              </a:solidFill>
              <a:latin typeface="David" panose="020E0502060401010101" pitchFamily="34" charset="-79"/>
              <a:cs typeface="David" panose="020E0502060401010101" pitchFamily="34" charset="-79"/>
            </a:endParaRPr>
          </a:p>
        </p:txBody>
      </p:sp>
      <p:sp>
        <p:nvSpPr>
          <p:cNvPr id="126999" name="Text Box 23"/>
          <p:cNvSpPr txBox="1">
            <a:spLocks noChangeArrowheads="1"/>
          </p:cNvSpPr>
          <p:nvPr/>
        </p:nvSpPr>
        <p:spPr bwMode="auto">
          <a:xfrm>
            <a:off x="4572000" y="1524001"/>
            <a:ext cx="3048000" cy="461963"/>
          </a:xfrm>
          <a:prstGeom prst="rect">
            <a:avLst/>
          </a:prstGeom>
          <a:solidFill>
            <a:srgbClr val="00FF99"/>
          </a:solidFill>
          <a:ln>
            <a:noFill/>
          </a:ln>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algn="ctr">
              <a:lnSpc>
                <a:spcPct val="100000"/>
              </a:lnSpc>
              <a:spcBef>
                <a:spcPct val="50000"/>
              </a:spcBef>
              <a:spcAft>
                <a:spcPct val="0"/>
              </a:spcAft>
              <a:buClrTx/>
              <a:buSzTx/>
              <a:buFontTx/>
              <a:buNone/>
            </a:pPr>
            <a:r>
              <a:rPr lang="he-IL" altLang="he-IL" sz="2400" b="1" dirty="0">
                <a:solidFill>
                  <a:schemeClr val="tx1"/>
                </a:solidFill>
                <a:latin typeface="David" panose="020E0502060401010101" pitchFamily="34" charset="-79"/>
                <a:cs typeface="David" panose="020E0502060401010101" pitchFamily="34" charset="-79"/>
              </a:rPr>
              <a:t>תאי אלפא בלבלב</a:t>
            </a:r>
            <a:endParaRPr lang="en-US" altLang="he-IL" sz="2400" b="1" dirty="0">
              <a:solidFill>
                <a:schemeClr val="tx1"/>
              </a:solidFill>
              <a:latin typeface="David" panose="020E0502060401010101" pitchFamily="34" charset="-79"/>
              <a:cs typeface="David" panose="020E0502060401010101" pitchFamily="34" charset="-79"/>
            </a:endParaRPr>
          </a:p>
        </p:txBody>
      </p:sp>
      <p:sp>
        <p:nvSpPr>
          <p:cNvPr id="127000" name="Text Box 24"/>
          <p:cNvSpPr txBox="1">
            <a:spLocks noChangeArrowheads="1"/>
          </p:cNvSpPr>
          <p:nvPr/>
        </p:nvSpPr>
        <p:spPr bwMode="auto">
          <a:xfrm>
            <a:off x="5016500" y="4221163"/>
            <a:ext cx="2743200" cy="461962"/>
          </a:xfrm>
          <a:prstGeom prst="rect">
            <a:avLst/>
          </a:prstGeom>
          <a:solidFill>
            <a:srgbClr val="00FF99"/>
          </a:solidFill>
          <a:ln>
            <a:noFill/>
          </a:ln>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algn="ctr">
              <a:lnSpc>
                <a:spcPct val="100000"/>
              </a:lnSpc>
              <a:spcBef>
                <a:spcPct val="50000"/>
              </a:spcBef>
              <a:spcAft>
                <a:spcPct val="0"/>
              </a:spcAft>
              <a:buClrTx/>
              <a:buSzTx/>
              <a:buFontTx/>
              <a:buNone/>
            </a:pPr>
            <a:r>
              <a:rPr lang="he-IL" altLang="he-IL" sz="2400" b="1" dirty="0">
                <a:solidFill>
                  <a:schemeClr val="tx1"/>
                </a:solidFill>
                <a:latin typeface="David" panose="020E0502060401010101" pitchFamily="34" charset="-79"/>
                <a:cs typeface="David" panose="020E0502060401010101" pitchFamily="34" charset="-79"/>
              </a:rPr>
              <a:t>תאי כבד</a:t>
            </a:r>
            <a:endParaRPr lang="en-US" altLang="he-IL" sz="2400" b="1"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4597815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6B6131-A36C-4FAE-A5C4-AD48AD53AB13}"/>
              </a:ext>
            </a:extLst>
          </p:cNvPr>
          <p:cNvSpPr>
            <a:spLocks noGrp="1"/>
          </p:cNvSpPr>
          <p:nvPr>
            <p:ph type="title"/>
          </p:nvPr>
        </p:nvSpPr>
        <p:spPr>
          <a:xfrm>
            <a:off x="1277902" y="83403"/>
            <a:ext cx="10058400" cy="729397"/>
          </a:xfrm>
        </p:spPr>
        <p:txBody>
          <a:bodyPr>
            <a:normAutofit/>
          </a:bodyPr>
          <a:lstStyle/>
          <a:p>
            <a:pPr algn="ctr" rtl="1"/>
            <a:r>
              <a:rPr lang="he-IL" sz="3200" b="1" dirty="0">
                <a:solidFill>
                  <a:srgbClr val="FF0000"/>
                </a:solidFill>
                <a:latin typeface="David" panose="020E0502060401010101" pitchFamily="34" charset="-79"/>
                <a:cs typeface="David" panose="020E0502060401010101" pitchFamily="34" charset="-79"/>
              </a:rPr>
              <a:t>שינויים ברמת הגלוקוז בדם לאחר ארוחה</a:t>
            </a:r>
          </a:p>
        </p:txBody>
      </p:sp>
      <p:grpSp>
        <p:nvGrpSpPr>
          <p:cNvPr id="24" name="קבוצה 33">
            <a:extLst>
              <a:ext uri="{FF2B5EF4-FFF2-40B4-BE49-F238E27FC236}">
                <a16:creationId xmlns="" xmlns:a16="http://schemas.microsoft.com/office/drawing/2014/main" id="{B2DC1385-8AFE-4CD7-BA53-ED01E0BEAACE}"/>
              </a:ext>
            </a:extLst>
          </p:cNvPr>
          <p:cNvGrpSpPr/>
          <p:nvPr/>
        </p:nvGrpSpPr>
        <p:grpSpPr>
          <a:xfrm>
            <a:off x="2033146" y="1069799"/>
            <a:ext cx="8690154" cy="4906225"/>
            <a:chOff x="755642" y="899039"/>
            <a:chExt cx="8690154" cy="4906225"/>
          </a:xfrm>
        </p:grpSpPr>
        <p:sp>
          <p:nvSpPr>
            <p:cNvPr id="25" name="מלבן 2">
              <a:extLst>
                <a:ext uri="{FF2B5EF4-FFF2-40B4-BE49-F238E27FC236}">
                  <a16:creationId xmlns="" xmlns:a16="http://schemas.microsoft.com/office/drawing/2014/main" id="{73AF4C80-E32D-47B6-9EB9-A537BA2FFD73}"/>
                </a:ext>
              </a:extLst>
            </p:cNvPr>
            <p:cNvSpPr/>
            <p:nvPr/>
          </p:nvSpPr>
          <p:spPr>
            <a:xfrm>
              <a:off x="5645973" y="5435932"/>
              <a:ext cx="2374416" cy="369332"/>
            </a:xfrm>
            <a:prstGeom prst="rect">
              <a:avLst/>
            </a:prstGeom>
          </p:spPr>
          <p:txBody>
            <a:bodyPr wrap="square">
              <a:spAutoFit/>
            </a:bodyPr>
            <a:lstStyle/>
            <a:p>
              <a:pPr algn="ctr"/>
              <a:r>
                <a:rPr lang="he-IL" b="1" kern="0" dirty="0"/>
                <a:t>זמן מהארוחה (בדקות)</a:t>
              </a:r>
              <a:endParaRPr lang="he-IL" dirty="0"/>
            </a:p>
          </p:txBody>
        </p:sp>
        <p:sp>
          <p:nvSpPr>
            <p:cNvPr id="26" name="מלבן 27">
              <a:extLst>
                <a:ext uri="{FF2B5EF4-FFF2-40B4-BE49-F238E27FC236}">
                  <a16:creationId xmlns="" xmlns:a16="http://schemas.microsoft.com/office/drawing/2014/main" id="{889DF0B2-310F-4032-8101-356F8AAD4C44}"/>
                </a:ext>
              </a:extLst>
            </p:cNvPr>
            <p:cNvSpPr/>
            <p:nvPr/>
          </p:nvSpPr>
          <p:spPr>
            <a:xfrm>
              <a:off x="2573981" y="1548711"/>
              <a:ext cx="755336" cy="369332"/>
            </a:xfrm>
            <a:prstGeom prst="rect">
              <a:avLst/>
            </a:prstGeom>
          </p:spPr>
          <p:txBody>
            <a:bodyPr wrap="none">
              <a:spAutoFit/>
            </a:bodyPr>
            <a:lstStyle/>
            <a:p>
              <a:pPr algn="ctr"/>
              <a:r>
                <a:rPr lang="he-IL" b="1" kern="0" dirty="0">
                  <a:solidFill>
                    <a:srgbClr val="0070C0"/>
                  </a:solidFill>
                </a:rPr>
                <a:t>גלוקוז</a:t>
              </a:r>
              <a:endParaRPr lang="he-IL" dirty="0">
                <a:solidFill>
                  <a:srgbClr val="0070C0"/>
                </a:solidFill>
              </a:endParaRPr>
            </a:p>
          </p:txBody>
        </p:sp>
        <p:sp>
          <p:nvSpPr>
            <p:cNvPr id="27" name="מלבן 28">
              <a:extLst>
                <a:ext uri="{FF2B5EF4-FFF2-40B4-BE49-F238E27FC236}">
                  <a16:creationId xmlns="" xmlns:a16="http://schemas.microsoft.com/office/drawing/2014/main" id="{6C70A516-3477-4C8F-BA17-1EC73E7480D5}"/>
                </a:ext>
              </a:extLst>
            </p:cNvPr>
            <p:cNvSpPr/>
            <p:nvPr/>
          </p:nvSpPr>
          <p:spPr>
            <a:xfrm>
              <a:off x="2592011" y="2927895"/>
              <a:ext cx="914033" cy="369332"/>
            </a:xfrm>
            <a:prstGeom prst="rect">
              <a:avLst/>
            </a:prstGeom>
          </p:spPr>
          <p:txBody>
            <a:bodyPr wrap="none">
              <a:spAutoFit/>
            </a:bodyPr>
            <a:lstStyle/>
            <a:p>
              <a:pPr algn="ctr"/>
              <a:r>
                <a:rPr lang="he-IL" b="1" kern="0" dirty="0">
                  <a:solidFill>
                    <a:srgbClr val="FF0000"/>
                  </a:solidFill>
                </a:rPr>
                <a:t>אינסולין</a:t>
              </a:r>
              <a:endParaRPr lang="he-IL" dirty="0">
                <a:solidFill>
                  <a:srgbClr val="FF0000"/>
                </a:solidFill>
              </a:endParaRPr>
            </a:p>
          </p:txBody>
        </p:sp>
        <p:sp>
          <p:nvSpPr>
            <p:cNvPr id="28" name="מלבן 29">
              <a:extLst>
                <a:ext uri="{FF2B5EF4-FFF2-40B4-BE49-F238E27FC236}">
                  <a16:creationId xmlns="" xmlns:a16="http://schemas.microsoft.com/office/drawing/2014/main" id="{1956FB36-A65B-4CB8-BF69-0AFB1CD8E080}"/>
                </a:ext>
              </a:extLst>
            </p:cNvPr>
            <p:cNvSpPr/>
            <p:nvPr/>
          </p:nvSpPr>
          <p:spPr>
            <a:xfrm>
              <a:off x="5605707" y="2844853"/>
              <a:ext cx="829074" cy="369332"/>
            </a:xfrm>
            <a:prstGeom prst="rect">
              <a:avLst/>
            </a:prstGeom>
          </p:spPr>
          <p:txBody>
            <a:bodyPr wrap="none">
              <a:spAutoFit/>
            </a:bodyPr>
            <a:lstStyle/>
            <a:p>
              <a:pPr algn="ctr"/>
              <a:r>
                <a:rPr lang="he-IL" b="1" kern="0" dirty="0" err="1">
                  <a:solidFill>
                    <a:srgbClr val="00B050"/>
                  </a:solidFill>
                </a:rPr>
                <a:t>גלוקגון</a:t>
              </a:r>
              <a:endParaRPr lang="he-IL" dirty="0">
                <a:solidFill>
                  <a:srgbClr val="00B050"/>
                </a:solidFill>
              </a:endParaRPr>
            </a:p>
          </p:txBody>
        </p:sp>
        <p:sp>
          <p:nvSpPr>
            <p:cNvPr id="29" name="צורה חופשית 1">
              <a:extLst>
                <a:ext uri="{FF2B5EF4-FFF2-40B4-BE49-F238E27FC236}">
                  <a16:creationId xmlns="" xmlns:a16="http://schemas.microsoft.com/office/drawing/2014/main" id="{2F246E6D-EF1A-460D-B672-454F68394D60}"/>
                </a:ext>
              </a:extLst>
            </p:cNvPr>
            <p:cNvSpPr/>
            <p:nvPr/>
          </p:nvSpPr>
          <p:spPr>
            <a:xfrm>
              <a:off x="2013366" y="1980757"/>
              <a:ext cx="5980077" cy="1718217"/>
            </a:xfrm>
            <a:custGeom>
              <a:avLst/>
              <a:gdLst>
                <a:gd name="connsiteX0" fmla="*/ 0 w 5824024"/>
                <a:gd name="connsiteY0" fmla="*/ 1309327 h 1415633"/>
                <a:gd name="connsiteX1" fmla="*/ 154744 w 5824024"/>
                <a:gd name="connsiteY1" fmla="*/ 1295259 h 1415633"/>
                <a:gd name="connsiteX2" fmla="*/ 520504 w 5824024"/>
                <a:gd name="connsiteY2" fmla="*/ 324588 h 1415633"/>
                <a:gd name="connsiteX3" fmla="*/ 998806 w 5824024"/>
                <a:gd name="connsiteY3" fmla="*/ 29167 h 1415633"/>
                <a:gd name="connsiteX4" fmla="*/ 1983544 w 5824024"/>
                <a:gd name="connsiteY4" fmla="*/ 943567 h 1415633"/>
                <a:gd name="connsiteX5" fmla="*/ 2391507 w 5824024"/>
                <a:gd name="connsiteY5" fmla="*/ 1196785 h 1415633"/>
                <a:gd name="connsiteX6" fmla="*/ 2912012 w 5824024"/>
                <a:gd name="connsiteY6" fmla="*/ 1379665 h 1415633"/>
                <a:gd name="connsiteX7" fmla="*/ 4065563 w 5824024"/>
                <a:gd name="connsiteY7" fmla="*/ 1407801 h 1415633"/>
                <a:gd name="connsiteX8" fmla="*/ 5401993 w 5824024"/>
                <a:gd name="connsiteY8" fmla="*/ 1281192 h 1415633"/>
                <a:gd name="connsiteX9" fmla="*/ 5824024 w 5824024"/>
                <a:gd name="connsiteY9" fmla="*/ 1281192 h 1415633"/>
                <a:gd name="connsiteX0" fmla="*/ 0 w 5896596"/>
                <a:gd name="connsiteY0" fmla="*/ 1357283 h 1419228"/>
                <a:gd name="connsiteX1" fmla="*/ 227316 w 5896596"/>
                <a:gd name="connsiteY1" fmla="*/ 1295259 h 1419228"/>
                <a:gd name="connsiteX2" fmla="*/ 593076 w 5896596"/>
                <a:gd name="connsiteY2" fmla="*/ 324588 h 1419228"/>
                <a:gd name="connsiteX3" fmla="*/ 1071378 w 5896596"/>
                <a:gd name="connsiteY3" fmla="*/ 29167 h 1419228"/>
                <a:gd name="connsiteX4" fmla="*/ 2056116 w 5896596"/>
                <a:gd name="connsiteY4" fmla="*/ 943567 h 1419228"/>
                <a:gd name="connsiteX5" fmla="*/ 2464079 w 5896596"/>
                <a:gd name="connsiteY5" fmla="*/ 1196785 h 1419228"/>
                <a:gd name="connsiteX6" fmla="*/ 2984584 w 5896596"/>
                <a:gd name="connsiteY6" fmla="*/ 1379665 h 1419228"/>
                <a:gd name="connsiteX7" fmla="*/ 4138135 w 5896596"/>
                <a:gd name="connsiteY7" fmla="*/ 1407801 h 1419228"/>
                <a:gd name="connsiteX8" fmla="*/ 5474565 w 5896596"/>
                <a:gd name="connsiteY8" fmla="*/ 1281192 h 1419228"/>
                <a:gd name="connsiteX9" fmla="*/ 5896596 w 5896596"/>
                <a:gd name="connsiteY9" fmla="*/ 1281192 h 141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6596" h="1419228">
                  <a:moveTo>
                    <a:pt x="0" y="1357283"/>
                  </a:moveTo>
                  <a:cubicBezTo>
                    <a:pt x="33996" y="1432310"/>
                    <a:pt x="128470" y="1467375"/>
                    <a:pt x="227316" y="1295259"/>
                  </a:cubicBezTo>
                  <a:cubicBezTo>
                    <a:pt x="326162" y="1123143"/>
                    <a:pt x="452399" y="535603"/>
                    <a:pt x="593076" y="324588"/>
                  </a:cubicBezTo>
                  <a:cubicBezTo>
                    <a:pt x="733753" y="113573"/>
                    <a:pt x="827538" y="-73996"/>
                    <a:pt x="1071378" y="29167"/>
                  </a:cubicBezTo>
                  <a:cubicBezTo>
                    <a:pt x="1315218" y="132330"/>
                    <a:pt x="1823999" y="748964"/>
                    <a:pt x="2056116" y="943567"/>
                  </a:cubicBezTo>
                  <a:cubicBezTo>
                    <a:pt x="2288233" y="1138170"/>
                    <a:pt x="2309334" y="1124102"/>
                    <a:pt x="2464079" y="1196785"/>
                  </a:cubicBezTo>
                  <a:cubicBezTo>
                    <a:pt x="2618824" y="1269468"/>
                    <a:pt x="2705575" y="1344496"/>
                    <a:pt x="2984584" y="1379665"/>
                  </a:cubicBezTo>
                  <a:cubicBezTo>
                    <a:pt x="3263593" y="1414834"/>
                    <a:pt x="3723138" y="1424213"/>
                    <a:pt x="4138135" y="1407801"/>
                  </a:cubicBezTo>
                  <a:cubicBezTo>
                    <a:pt x="4553132" y="1391389"/>
                    <a:pt x="5181488" y="1302293"/>
                    <a:pt x="5474565" y="1281192"/>
                  </a:cubicBezTo>
                  <a:cubicBezTo>
                    <a:pt x="5767642" y="1260090"/>
                    <a:pt x="5832119" y="1270641"/>
                    <a:pt x="5896596" y="1281192"/>
                  </a:cubicBezTo>
                </a:path>
              </a:pathLst>
            </a:custGeom>
            <a:noFill/>
            <a:ln w="539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30" name="צורה חופשית 4">
              <a:extLst>
                <a:ext uri="{FF2B5EF4-FFF2-40B4-BE49-F238E27FC236}">
                  <a16:creationId xmlns="" xmlns:a16="http://schemas.microsoft.com/office/drawing/2014/main" id="{05F82D61-EDE1-4661-A874-E3ED8C5805A2}"/>
                </a:ext>
              </a:extLst>
            </p:cNvPr>
            <p:cNvSpPr/>
            <p:nvPr/>
          </p:nvSpPr>
          <p:spPr>
            <a:xfrm>
              <a:off x="2049803" y="2700837"/>
              <a:ext cx="5966488" cy="1229145"/>
            </a:xfrm>
            <a:custGeom>
              <a:avLst/>
              <a:gdLst>
                <a:gd name="connsiteX0" fmla="*/ 0 w 5908431"/>
                <a:gd name="connsiteY0" fmla="*/ 1210078 h 1217022"/>
                <a:gd name="connsiteX1" fmla="*/ 196948 w 5908431"/>
                <a:gd name="connsiteY1" fmla="*/ 1111604 h 1217022"/>
                <a:gd name="connsiteX2" fmla="*/ 379828 w 5908431"/>
                <a:gd name="connsiteY2" fmla="*/ 478558 h 1217022"/>
                <a:gd name="connsiteX3" fmla="*/ 534573 w 5908431"/>
                <a:gd name="connsiteY3" fmla="*/ 281611 h 1217022"/>
                <a:gd name="connsiteX4" fmla="*/ 928468 w 5908431"/>
                <a:gd name="connsiteY4" fmla="*/ 257 h 1217022"/>
                <a:gd name="connsiteX5" fmla="*/ 1463040 w 5908431"/>
                <a:gd name="connsiteY5" fmla="*/ 239408 h 1217022"/>
                <a:gd name="connsiteX6" fmla="*/ 1969477 w 5908431"/>
                <a:gd name="connsiteY6" fmla="*/ 647371 h 1217022"/>
                <a:gd name="connsiteX7" fmla="*/ 2489982 w 5908431"/>
                <a:gd name="connsiteY7" fmla="*/ 900589 h 1217022"/>
                <a:gd name="connsiteX8" fmla="*/ 3038622 w 5908431"/>
                <a:gd name="connsiteY8" fmla="*/ 1027198 h 1217022"/>
                <a:gd name="connsiteX9" fmla="*/ 3981157 w 5908431"/>
                <a:gd name="connsiteY9" fmla="*/ 1167875 h 1217022"/>
                <a:gd name="connsiteX10" fmla="*/ 5092505 w 5908431"/>
                <a:gd name="connsiteY10" fmla="*/ 1196011 h 1217022"/>
                <a:gd name="connsiteX11" fmla="*/ 5908431 w 5908431"/>
                <a:gd name="connsiteY11" fmla="*/ 1196011 h 1217022"/>
                <a:gd name="connsiteX0" fmla="*/ 0 w 5908431"/>
                <a:gd name="connsiteY0" fmla="*/ 1209822 h 1216766"/>
                <a:gd name="connsiteX1" fmla="*/ 196948 w 5908431"/>
                <a:gd name="connsiteY1" fmla="*/ 1111348 h 1216766"/>
                <a:gd name="connsiteX2" fmla="*/ 379828 w 5908431"/>
                <a:gd name="connsiteY2" fmla="*/ 478302 h 1216766"/>
                <a:gd name="connsiteX3" fmla="*/ 534573 w 5908431"/>
                <a:gd name="connsiteY3" fmla="*/ 237812 h 1216766"/>
                <a:gd name="connsiteX4" fmla="*/ 928468 w 5908431"/>
                <a:gd name="connsiteY4" fmla="*/ 1 h 1216766"/>
                <a:gd name="connsiteX5" fmla="*/ 1463040 w 5908431"/>
                <a:gd name="connsiteY5" fmla="*/ 239152 h 1216766"/>
                <a:gd name="connsiteX6" fmla="*/ 1969477 w 5908431"/>
                <a:gd name="connsiteY6" fmla="*/ 647115 h 1216766"/>
                <a:gd name="connsiteX7" fmla="*/ 2489982 w 5908431"/>
                <a:gd name="connsiteY7" fmla="*/ 900333 h 1216766"/>
                <a:gd name="connsiteX8" fmla="*/ 3038622 w 5908431"/>
                <a:gd name="connsiteY8" fmla="*/ 1026942 h 1216766"/>
                <a:gd name="connsiteX9" fmla="*/ 3981157 w 5908431"/>
                <a:gd name="connsiteY9" fmla="*/ 1167619 h 1216766"/>
                <a:gd name="connsiteX10" fmla="*/ 5092505 w 5908431"/>
                <a:gd name="connsiteY10" fmla="*/ 1195755 h 1216766"/>
                <a:gd name="connsiteX11" fmla="*/ 5908431 w 5908431"/>
                <a:gd name="connsiteY11" fmla="*/ 1195755 h 1216766"/>
                <a:gd name="connsiteX0" fmla="*/ 0 w 5966488"/>
                <a:gd name="connsiteY0" fmla="*/ 1224336 h 1229145"/>
                <a:gd name="connsiteX1" fmla="*/ 255005 w 5966488"/>
                <a:gd name="connsiteY1" fmla="*/ 1111348 h 1229145"/>
                <a:gd name="connsiteX2" fmla="*/ 437885 w 5966488"/>
                <a:gd name="connsiteY2" fmla="*/ 478302 h 1229145"/>
                <a:gd name="connsiteX3" fmla="*/ 592630 w 5966488"/>
                <a:gd name="connsiteY3" fmla="*/ 237812 h 1229145"/>
                <a:gd name="connsiteX4" fmla="*/ 986525 w 5966488"/>
                <a:gd name="connsiteY4" fmla="*/ 1 h 1229145"/>
                <a:gd name="connsiteX5" fmla="*/ 1521097 w 5966488"/>
                <a:gd name="connsiteY5" fmla="*/ 239152 h 1229145"/>
                <a:gd name="connsiteX6" fmla="*/ 2027534 w 5966488"/>
                <a:gd name="connsiteY6" fmla="*/ 647115 h 1229145"/>
                <a:gd name="connsiteX7" fmla="*/ 2548039 w 5966488"/>
                <a:gd name="connsiteY7" fmla="*/ 900333 h 1229145"/>
                <a:gd name="connsiteX8" fmla="*/ 3096679 w 5966488"/>
                <a:gd name="connsiteY8" fmla="*/ 1026942 h 1229145"/>
                <a:gd name="connsiteX9" fmla="*/ 4039214 w 5966488"/>
                <a:gd name="connsiteY9" fmla="*/ 1167619 h 1229145"/>
                <a:gd name="connsiteX10" fmla="*/ 5150562 w 5966488"/>
                <a:gd name="connsiteY10" fmla="*/ 1195755 h 1229145"/>
                <a:gd name="connsiteX11" fmla="*/ 5966488 w 5966488"/>
                <a:gd name="connsiteY11" fmla="*/ 1195755 h 122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66488" h="1229145">
                  <a:moveTo>
                    <a:pt x="0" y="1224336"/>
                  </a:moveTo>
                  <a:cubicBezTo>
                    <a:pt x="66821" y="1236059"/>
                    <a:pt x="182024" y="1235687"/>
                    <a:pt x="255005" y="1111348"/>
                  </a:cubicBezTo>
                  <a:cubicBezTo>
                    <a:pt x="327986" y="987009"/>
                    <a:pt x="381614" y="623891"/>
                    <a:pt x="437885" y="478302"/>
                  </a:cubicBezTo>
                  <a:cubicBezTo>
                    <a:pt x="494156" y="332713"/>
                    <a:pt x="501190" y="317529"/>
                    <a:pt x="592630" y="237812"/>
                  </a:cubicBezTo>
                  <a:cubicBezTo>
                    <a:pt x="684070" y="158095"/>
                    <a:pt x="831781" y="-222"/>
                    <a:pt x="986525" y="1"/>
                  </a:cubicBezTo>
                  <a:cubicBezTo>
                    <a:pt x="1141269" y="224"/>
                    <a:pt x="1347596" y="131300"/>
                    <a:pt x="1521097" y="239152"/>
                  </a:cubicBezTo>
                  <a:cubicBezTo>
                    <a:pt x="1694599" y="347004"/>
                    <a:pt x="1856377" y="536918"/>
                    <a:pt x="2027534" y="647115"/>
                  </a:cubicBezTo>
                  <a:cubicBezTo>
                    <a:pt x="2198691" y="757312"/>
                    <a:pt x="2369848" y="837029"/>
                    <a:pt x="2548039" y="900333"/>
                  </a:cubicBezTo>
                  <a:cubicBezTo>
                    <a:pt x="2726230" y="963637"/>
                    <a:pt x="2848150" y="982394"/>
                    <a:pt x="3096679" y="1026942"/>
                  </a:cubicBezTo>
                  <a:cubicBezTo>
                    <a:pt x="3345208" y="1071490"/>
                    <a:pt x="3696900" y="1139484"/>
                    <a:pt x="4039214" y="1167619"/>
                  </a:cubicBezTo>
                  <a:cubicBezTo>
                    <a:pt x="4381528" y="1195754"/>
                    <a:pt x="4829350" y="1191066"/>
                    <a:pt x="5150562" y="1195755"/>
                  </a:cubicBezTo>
                  <a:cubicBezTo>
                    <a:pt x="5471774" y="1200444"/>
                    <a:pt x="5719131" y="1198099"/>
                    <a:pt x="5966488" y="1195755"/>
                  </a:cubicBezTo>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31" name="צורה חופשית 8">
              <a:extLst>
                <a:ext uri="{FF2B5EF4-FFF2-40B4-BE49-F238E27FC236}">
                  <a16:creationId xmlns="" xmlns:a16="http://schemas.microsoft.com/office/drawing/2014/main" id="{F77D0B93-BFEC-49FA-9480-1152FD8A450E}"/>
                </a:ext>
              </a:extLst>
            </p:cNvPr>
            <p:cNvSpPr/>
            <p:nvPr/>
          </p:nvSpPr>
          <p:spPr>
            <a:xfrm>
              <a:off x="2037616" y="3521334"/>
              <a:ext cx="5967251" cy="1131802"/>
            </a:xfrm>
            <a:custGeom>
              <a:avLst/>
              <a:gdLst>
                <a:gd name="connsiteX0" fmla="*/ 0 w 5908431"/>
                <a:gd name="connsiteY0" fmla="*/ 305101 h 578128"/>
                <a:gd name="connsiteX1" fmla="*/ 478302 w 5908431"/>
                <a:gd name="connsiteY1" fmla="*/ 459846 h 578128"/>
                <a:gd name="connsiteX2" fmla="*/ 984739 w 5908431"/>
                <a:gd name="connsiteY2" fmla="*/ 544252 h 578128"/>
                <a:gd name="connsiteX3" fmla="*/ 1631853 w 5908431"/>
                <a:gd name="connsiteY3" fmla="*/ 558320 h 578128"/>
                <a:gd name="connsiteX4" fmla="*/ 2616591 w 5908431"/>
                <a:gd name="connsiteY4" fmla="*/ 276966 h 578128"/>
                <a:gd name="connsiteX5" fmla="*/ 3418450 w 5908431"/>
                <a:gd name="connsiteY5" fmla="*/ 51883 h 578128"/>
                <a:gd name="connsiteX6" fmla="*/ 4135902 w 5908431"/>
                <a:gd name="connsiteY6" fmla="*/ 9680 h 578128"/>
                <a:gd name="connsiteX7" fmla="*/ 5190979 w 5908431"/>
                <a:gd name="connsiteY7" fmla="*/ 192560 h 578128"/>
                <a:gd name="connsiteX8" fmla="*/ 5908431 w 5908431"/>
                <a:gd name="connsiteY8" fmla="*/ 262898 h 57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8431" h="578128">
                  <a:moveTo>
                    <a:pt x="0" y="305101"/>
                  </a:moveTo>
                  <a:cubicBezTo>
                    <a:pt x="157089" y="362544"/>
                    <a:pt x="314179" y="419987"/>
                    <a:pt x="478302" y="459846"/>
                  </a:cubicBezTo>
                  <a:cubicBezTo>
                    <a:pt x="642425" y="499705"/>
                    <a:pt x="792481" y="527840"/>
                    <a:pt x="984739" y="544252"/>
                  </a:cubicBezTo>
                  <a:cubicBezTo>
                    <a:pt x="1176997" y="560664"/>
                    <a:pt x="1359878" y="602868"/>
                    <a:pt x="1631853" y="558320"/>
                  </a:cubicBezTo>
                  <a:cubicBezTo>
                    <a:pt x="1903828" y="513772"/>
                    <a:pt x="2616591" y="276966"/>
                    <a:pt x="2616591" y="276966"/>
                  </a:cubicBezTo>
                  <a:cubicBezTo>
                    <a:pt x="2914357" y="192560"/>
                    <a:pt x="3165232" y="96431"/>
                    <a:pt x="3418450" y="51883"/>
                  </a:cubicBezTo>
                  <a:cubicBezTo>
                    <a:pt x="3671668" y="7335"/>
                    <a:pt x="3840480" y="-13766"/>
                    <a:pt x="4135902" y="9680"/>
                  </a:cubicBezTo>
                  <a:cubicBezTo>
                    <a:pt x="4431324" y="33126"/>
                    <a:pt x="4895558" y="150357"/>
                    <a:pt x="5190979" y="192560"/>
                  </a:cubicBezTo>
                  <a:cubicBezTo>
                    <a:pt x="5486401" y="234763"/>
                    <a:pt x="5697416" y="248830"/>
                    <a:pt x="5908431" y="262898"/>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cxnSp>
          <p:nvCxnSpPr>
            <p:cNvPr id="32" name="מחבר חץ ישר 11">
              <a:extLst>
                <a:ext uri="{FF2B5EF4-FFF2-40B4-BE49-F238E27FC236}">
                  <a16:creationId xmlns="" xmlns:a16="http://schemas.microsoft.com/office/drawing/2014/main" id="{62064245-3CD8-4A40-86C4-89D241709B6B}"/>
                </a:ext>
              </a:extLst>
            </p:cNvPr>
            <p:cNvCxnSpPr>
              <a:stCxn id="34" idx="0"/>
            </p:cNvCxnSpPr>
            <p:nvPr/>
          </p:nvCxnSpPr>
          <p:spPr>
            <a:xfrm flipV="1">
              <a:off x="2017744" y="1548711"/>
              <a:ext cx="10410" cy="3417946"/>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מחבר חץ ישר 30">
              <a:extLst>
                <a:ext uri="{FF2B5EF4-FFF2-40B4-BE49-F238E27FC236}">
                  <a16:creationId xmlns="" xmlns:a16="http://schemas.microsoft.com/office/drawing/2014/main" id="{6073C76C-E2B4-4614-8E77-460C06077651}"/>
                </a:ext>
              </a:extLst>
            </p:cNvPr>
            <p:cNvCxnSpPr/>
            <p:nvPr/>
          </p:nvCxnSpPr>
          <p:spPr>
            <a:xfrm>
              <a:off x="2005307" y="4984460"/>
              <a:ext cx="6112983" cy="11426"/>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מלבן 21">
              <a:extLst>
                <a:ext uri="{FF2B5EF4-FFF2-40B4-BE49-F238E27FC236}">
                  <a16:creationId xmlns="" xmlns:a16="http://schemas.microsoft.com/office/drawing/2014/main" id="{D7D79850-227C-4C3E-B4D1-E42F4BBC9DAD}"/>
                </a:ext>
              </a:extLst>
            </p:cNvPr>
            <p:cNvSpPr/>
            <p:nvPr/>
          </p:nvSpPr>
          <p:spPr>
            <a:xfrm>
              <a:off x="1861291" y="4966657"/>
              <a:ext cx="312906" cy="369332"/>
            </a:xfrm>
            <a:prstGeom prst="rect">
              <a:avLst/>
            </a:prstGeom>
          </p:spPr>
          <p:txBody>
            <a:bodyPr wrap="none">
              <a:spAutoFit/>
            </a:bodyPr>
            <a:lstStyle/>
            <a:p>
              <a:r>
                <a:rPr lang="he-IL" b="1" kern="0" dirty="0"/>
                <a:t>0</a:t>
              </a:r>
              <a:endParaRPr lang="he-IL" dirty="0"/>
            </a:p>
          </p:txBody>
        </p:sp>
        <p:sp>
          <p:nvSpPr>
            <p:cNvPr id="35" name="מלבן 34">
              <a:extLst>
                <a:ext uri="{FF2B5EF4-FFF2-40B4-BE49-F238E27FC236}">
                  <a16:creationId xmlns="" xmlns:a16="http://schemas.microsoft.com/office/drawing/2014/main" id="{65984C15-255C-46BE-A8BB-AEC30875301D}"/>
                </a:ext>
              </a:extLst>
            </p:cNvPr>
            <p:cNvSpPr/>
            <p:nvPr/>
          </p:nvSpPr>
          <p:spPr>
            <a:xfrm>
              <a:off x="2716289" y="4975949"/>
              <a:ext cx="441146" cy="369332"/>
            </a:xfrm>
            <a:prstGeom prst="rect">
              <a:avLst/>
            </a:prstGeom>
          </p:spPr>
          <p:txBody>
            <a:bodyPr wrap="none">
              <a:spAutoFit/>
            </a:bodyPr>
            <a:lstStyle/>
            <a:p>
              <a:r>
                <a:rPr lang="he-IL" b="1" kern="0" dirty="0"/>
                <a:t>60</a:t>
              </a:r>
              <a:endParaRPr lang="he-IL" dirty="0"/>
            </a:p>
          </p:txBody>
        </p:sp>
        <p:sp>
          <p:nvSpPr>
            <p:cNvPr id="36" name="מלבן 35">
              <a:extLst>
                <a:ext uri="{FF2B5EF4-FFF2-40B4-BE49-F238E27FC236}">
                  <a16:creationId xmlns="" xmlns:a16="http://schemas.microsoft.com/office/drawing/2014/main" id="{53298409-8588-4E29-8FFE-ED3D500B218E}"/>
                </a:ext>
              </a:extLst>
            </p:cNvPr>
            <p:cNvSpPr/>
            <p:nvPr/>
          </p:nvSpPr>
          <p:spPr>
            <a:xfrm>
              <a:off x="3668168" y="4989378"/>
              <a:ext cx="569387" cy="369332"/>
            </a:xfrm>
            <a:prstGeom prst="rect">
              <a:avLst/>
            </a:prstGeom>
          </p:spPr>
          <p:txBody>
            <a:bodyPr wrap="none">
              <a:spAutoFit/>
            </a:bodyPr>
            <a:lstStyle/>
            <a:p>
              <a:r>
                <a:rPr lang="he-IL" b="1" kern="0" dirty="0"/>
                <a:t>120</a:t>
              </a:r>
              <a:endParaRPr lang="he-IL" dirty="0"/>
            </a:p>
          </p:txBody>
        </p:sp>
        <p:sp>
          <p:nvSpPr>
            <p:cNvPr id="37" name="מלבן 36">
              <a:extLst>
                <a:ext uri="{FF2B5EF4-FFF2-40B4-BE49-F238E27FC236}">
                  <a16:creationId xmlns="" xmlns:a16="http://schemas.microsoft.com/office/drawing/2014/main" id="{D4E77730-B3C9-470D-806A-E2CD7301A1C2}"/>
                </a:ext>
              </a:extLst>
            </p:cNvPr>
            <p:cNvSpPr/>
            <p:nvPr/>
          </p:nvSpPr>
          <p:spPr>
            <a:xfrm>
              <a:off x="4604272" y="4966657"/>
              <a:ext cx="569387" cy="369332"/>
            </a:xfrm>
            <a:prstGeom prst="rect">
              <a:avLst/>
            </a:prstGeom>
          </p:spPr>
          <p:txBody>
            <a:bodyPr wrap="none">
              <a:spAutoFit/>
            </a:bodyPr>
            <a:lstStyle/>
            <a:p>
              <a:r>
                <a:rPr lang="he-IL" b="1" kern="0" dirty="0"/>
                <a:t>180</a:t>
              </a:r>
              <a:endParaRPr lang="he-IL" dirty="0"/>
            </a:p>
          </p:txBody>
        </p:sp>
        <p:sp>
          <p:nvSpPr>
            <p:cNvPr id="38" name="מלבן 37">
              <a:extLst>
                <a:ext uri="{FF2B5EF4-FFF2-40B4-BE49-F238E27FC236}">
                  <a16:creationId xmlns="" xmlns:a16="http://schemas.microsoft.com/office/drawing/2014/main" id="{071C93CF-31BF-4461-B027-AECD460046AF}"/>
                </a:ext>
              </a:extLst>
            </p:cNvPr>
            <p:cNvSpPr/>
            <p:nvPr/>
          </p:nvSpPr>
          <p:spPr>
            <a:xfrm>
              <a:off x="5612384" y="5007307"/>
              <a:ext cx="569387" cy="369332"/>
            </a:xfrm>
            <a:prstGeom prst="rect">
              <a:avLst/>
            </a:prstGeom>
          </p:spPr>
          <p:txBody>
            <a:bodyPr wrap="none">
              <a:spAutoFit/>
            </a:bodyPr>
            <a:lstStyle/>
            <a:p>
              <a:r>
                <a:rPr lang="he-IL" b="1" kern="0" dirty="0"/>
                <a:t>240</a:t>
              </a:r>
              <a:endParaRPr lang="he-IL" dirty="0"/>
            </a:p>
          </p:txBody>
        </p:sp>
        <p:sp>
          <p:nvSpPr>
            <p:cNvPr id="39" name="מלבן 38">
              <a:extLst>
                <a:ext uri="{FF2B5EF4-FFF2-40B4-BE49-F238E27FC236}">
                  <a16:creationId xmlns="" xmlns:a16="http://schemas.microsoft.com/office/drawing/2014/main" id="{C47E26CA-3188-499D-A48F-1BA38A0D1975}"/>
                </a:ext>
              </a:extLst>
            </p:cNvPr>
            <p:cNvSpPr/>
            <p:nvPr/>
          </p:nvSpPr>
          <p:spPr>
            <a:xfrm>
              <a:off x="6548488" y="4975310"/>
              <a:ext cx="569387" cy="369332"/>
            </a:xfrm>
            <a:prstGeom prst="rect">
              <a:avLst/>
            </a:prstGeom>
          </p:spPr>
          <p:txBody>
            <a:bodyPr wrap="none">
              <a:spAutoFit/>
            </a:bodyPr>
            <a:lstStyle/>
            <a:p>
              <a:r>
                <a:rPr lang="he-IL" b="1" kern="0" dirty="0"/>
                <a:t>300</a:t>
              </a:r>
              <a:endParaRPr lang="he-IL" dirty="0"/>
            </a:p>
          </p:txBody>
        </p:sp>
        <p:sp>
          <p:nvSpPr>
            <p:cNvPr id="40" name="מלבן 39">
              <a:extLst>
                <a:ext uri="{FF2B5EF4-FFF2-40B4-BE49-F238E27FC236}">
                  <a16:creationId xmlns="" xmlns:a16="http://schemas.microsoft.com/office/drawing/2014/main" id="{CBA91124-289E-44DA-BBD1-BCB5A90FA6DA}"/>
                </a:ext>
              </a:extLst>
            </p:cNvPr>
            <p:cNvSpPr/>
            <p:nvPr/>
          </p:nvSpPr>
          <p:spPr>
            <a:xfrm>
              <a:off x="7484592" y="4989378"/>
              <a:ext cx="569387" cy="369332"/>
            </a:xfrm>
            <a:prstGeom prst="rect">
              <a:avLst/>
            </a:prstGeom>
          </p:spPr>
          <p:txBody>
            <a:bodyPr wrap="none">
              <a:spAutoFit/>
            </a:bodyPr>
            <a:lstStyle/>
            <a:p>
              <a:r>
                <a:rPr lang="he-IL" b="1" kern="0" dirty="0"/>
                <a:t>360</a:t>
              </a:r>
              <a:endParaRPr lang="he-IL" dirty="0"/>
            </a:p>
          </p:txBody>
        </p:sp>
        <p:cxnSp>
          <p:nvCxnSpPr>
            <p:cNvPr id="41" name="מחבר חץ ישר 40">
              <a:extLst>
                <a:ext uri="{FF2B5EF4-FFF2-40B4-BE49-F238E27FC236}">
                  <a16:creationId xmlns="" xmlns:a16="http://schemas.microsoft.com/office/drawing/2014/main" id="{DE7D3880-C99B-41C3-B68E-40540463DA1E}"/>
                </a:ext>
              </a:extLst>
            </p:cNvPr>
            <p:cNvCxnSpPr/>
            <p:nvPr/>
          </p:nvCxnSpPr>
          <p:spPr>
            <a:xfrm flipV="1">
              <a:off x="7993443" y="1506074"/>
              <a:ext cx="22848" cy="3460583"/>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מלבן 41">
              <a:extLst>
                <a:ext uri="{FF2B5EF4-FFF2-40B4-BE49-F238E27FC236}">
                  <a16:creationId xmlns="" xmlns:a16="http://schemas.microsoft.com/office/drawing/2014/main" id="{21D0F5CF-66E4-493A-AD0F-2F630C17B28D}"/>
                </a:ext>
              </a:extLst>
            </p:cNvPr>
            <p:cNvSpPr/>
            <p:nvPr/>
          </p:nvSpPr>
          <p:spPr>
            <a:xfrm>
              <a:off x="755642" y="971047"/>
              <a:ext cx="2374416" cy="646331"/>
            </a:xfrm>
            <a:prstGeom prst="rect">
              <a:avLst/>
            </a:prstGeom>
          </p:spPr>
          <p:txBody>
            <a:bodyPr wrap="square">
              <a:spAutoFit/>
            </a:bodyPr>
            <a:lstStyle/>
            <a:p>
              <a:pPr algn="ctr"/>
              <a:r>
                <a:rPr lang="he-IL" b="1" kern="0" dirty="0"/>
                <a:t>ריכוז גלוקוז</a:t>
              </a:r>
            </a:p>
            <a:p>
              <a:pPr algn="ctr"/>
              <a:r>
                <a:rPr lang="he-IL" b="1" kern="0" dirty="0"/>
                <a:t>(יחידות שרירותיות)</a:t>
              </a:r>
              <a:endParaRPr lang="he-IL" dirty="0"/>
            </a:p>
          </p:txBody>
        </p:sp>
        <p:sp>
          <p:nvSpPr>
            <p:cNvPr id="43" name="מלבן 42">
              <a:extLst>
                <a:ext uri="{FF2B5EF4-FFF2-40B4-BE49-F238E27FC236}">
                  <a16:creationId xmlns="" xmlns:a16="http://schemas.microsoft.com/office/drawing/2014/main" id="{18722BDF-6D35-4427-9B3E-1058627FF527}"/>
                </a:ext>
              </a:extLst>
            </p:cNvPr>
            <p:cNvSpPr/>
            <p:nvPr/>
          </p:nvSpPr>
          <p:spPr>
            <a:xfrm>
              <a:off x="7071380" y="899039"/>
              <a:ext cx="2374416" cy="646331"/>
            </a:xfrm>
            <a:prstGeom prst="rect">
              <a:avLst/>
            </a:prstGeom>
          </p:spPr>
          <p:txBody>
            <a:bodyPr wrap="square">
              <a:spAutoFit/>
            </a:bodyPr>
            <a:lstStyle/>
            <a:p>
              <a:pPr algn="ctr"/>
              <a:r>
                <a:rPr lang="he-IL" b="1" kern="0" dirty="0"/>
                <a:t>ריכוז הורמונים</a:t>
              </a:r>
            </a:p>
            <a:p>
              <a:pPr algn="ctr"/>
              <a:r>
                <a:rPr lang="he-IL" b="1" kern="0" dirty="0"/>
                <a:t>(יחידות שרירותיות)</a:t>
              </a:r>
              <a:endParaRPr lang="he-IL" dirty="0"/>
            </a:p>
          </p:txBody>
        </p:sp>
      </p:grpSp>
    </p:spTree>
    <p:extLst>
      <p:ext uri="{BB962C8B-B14F-4D97-AF65-F5344CB8AC3E}">
        <p14:creationId xmlns:p14="http://schemas.microsoft.com/office/powerpoint/2010/main" val="2371757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0360" y="122663"/>
            <a:ext cx="11968976" cy="5852952"/>
          </a:xfrm>
        </p:spPr>
        <p:txBody>
          <a:bodyPr/>
          <a:lstStyle/>
          <a:p>
            <a:endParaRPr lang="he-IL" dirty="0"/>
          </a:p>
        </p:txBody>
      </p:sp>
      <p:sp>
        <p:nvSpPr>
          <p:cNvPr id="3" name="מציין מיקום תוכן 2"/>
          <p:cNvSpPr>
            <a:spLocks noGrp="1"/>
          </p:cNvSpPr>
          <p:nvPr>
            <p:ph idx="1"/>
          </p:nvPr>
        </p:nvSpPr>
        <p:spPr>
          <a:xfrm>
            <a:off x="-219307" y="802887"/>
            <a:ext cx="12188283" cy="4943019"/>
          </a:xfrm>
        </p:spPr>
        <p:txBody>
          <a:bodyPr>
            <a:normAutofit lnSpcReduction="10000"/>
          </a:bodyPr>
          <a:lstStyle/>
          <a:p>
            <a:pPr marL="0" indent="0" fontAlgn="base">
              <a:lnSpc>
                <a:spcPct val="110000"/>
              </a:lnSpc>
              <a:spcBef>
                <a:spcPct val="50000"/>
              </a:spcBef>
              <a:spcAft>
                <a:spcPct val="0"/>
              </a:spcAft>
              <a:buNone/>
            </a:pPr>
            <a:r>
              <a:rPr lang="he-IL" sz="2400" b="1" dirty="0" smtClean="0">
                <a:latin typeface="David" panose="020E0502060401010101" pitchFamily="34" charset="-79"/>
                <a:cs typeface="David" panose="020E0502060401010101" pitchFamily="34" charset="-79"/>
              </a:rPr>
              <a:t>  </a:t>
            </a:r>
          </a:p>
          <a:p>
            <a:pPr>
              <a:spcBef>
                <a:spcPct val="50000"/>
              </a:spcBef>
            </a:pPr>
            <a:r>
              <a:rPr lang="he-IL" sz="2400" dirty="0">
                <a:solidFill>
                  <a:srgbClr val="000000"/>
                </a:solidFill>
                <a:latin typeface="David" panose="020E0502060401010101" pitchFamily="34" charset="-79"/>
                <a:cs typeface="David" panose="020E0502060401010101" pitchFamily="34" charset="-79"/>
              </a:rPr>
              <a:t>מקור השם </a:t>
            </a:r>
            <a:r>
              <a:rPr lang="en-US" altLang="he-IL" sz="2400" dirty="0" smtClean="0">
                <a:latin typeface="Arial" panose="020B0604020202020204" pitchFamily="34" charset="0"/>
              </a:rPr>
              <a:t>Diabetes </a:t>
            </a:r>
            <a:r>
              <a:rPr lang="en-US" altLang="he-IL" sz="2400" dirty="0">
                <a:latin typeface="Arial" panose="020B0604020202020204" pitchFamily="34" charset="0"/>
              </a:rPr>
              <a:t>mellitus</a:t>
            </a:r>
            <a:r>
              <a:rPr lang="he-IL" altLang="he-IL" sz="2400" dirty="0">
                <a:latin typeface="Arial" panose="020B0604020202020204" pitchFamily="34" charset="0"/>
              </a:rPr>
              <a:t> </a:t>
            </a:r>
            <a:r>
              <a:rPr lang="he-IL" sz="2400" dirty="0">
                <a:solidFill>
                  <a:srgbClr val="000000"/>
                </a:solidFill>
                <a:latin typeface="David" panose="020E0502060401010101" pitchFamily="34" charset="-79"/>
                <a:cs typeface="David" panose="020E0502060401010101" pitchFamily="34" charset="-79"/>
              </a:rPr>
              <a:t>בסימן האופייני: "שתן מתוק". </a:t>
            </a:r>
            <a:r>
              <a:rPr lang="he-IL" altLang="he-IL" sz="2400" dirty="0">
                <a:solidFill>
                  <a:srgbClr val="000000"/>
                </a:solidFill>
                <a:latin typeface="David" panose="020E0502060401010101" pitchFamily="34" charset="-79"/>
                <a:cs typeface="David" panose="020E0502060401010101" pitchFamily="34" charset="-79"/>
              </a:rPr>
              <a:t>דימוי זה נבחר </a:t>
            </a:r>
            <a:r>
              <a:rPr lang="he-IL" altLang="he-IL" sz="2400" dirty="0" smtClean="0">
                <a:solidFill>
                  <a:srgbClr val="000000"/>
                </a:solidFill>
                <a:latin typeface="David" panose="020E0502060401010101" pitchFamily="34" charset="-79"/>
                <a:cs typeface="David" panose="020E0502060401010101" pitchFamily="34" charset="-79"/>
              </a:rPr>
              <a:t>עקב </a:t>
            </a:r>
            <a:r>
              <a:rPr lang="he-IL" altLang="he-IL" sz="2400" dirty="0">
                <a:solidFill>
                  <a:srgbClr val="000000"/>
                </a:solidFill>
                <a:latin typeface="David" panose="020E0502060401010101" pitchFamily="34" charset="-79"/>
                <a:cs typeface="David" panose="020E0502060401010101" pitchFamily="34" charset="-79"/>
              </a:rPr>
              <a:t>הימצאות גלוקוז בשתן.                </a:t>
            </a:r>
            <a:endParaRPr lang="he-IL" sz="2400" dirty="0">
              <a:solidFill>
                <a:srgbClr val="000000"/>
              </a:solidFill>
              <a:latin typeface="David" panose="020E0502060401010101" pitchFamily="34" charset="-79"/>
              <a:cs typeface="David" panose="020E0502060401010101" pitchFamily="34" charset="-79"/>
            </a:endParaRPr>
          </a:p>
          <a:p>
            <a:pPr marL="0" indent="0" fontAlgn="base">
              <a:lnSpc>
                <a:spcPct val="110000"/>
              </a:lnSpc>
              <a:spcBef>
                <a:spcPct val="50000"/>
              </a:spcBef>
              <a:spcAft>
                <a:spcPct val="0"/>
              </a:spcAft>
              <a:buNone/>
            </a:pPr>
            <a:r>
              <a:rPr lang="he-IL" sz="2400" b="1" dirty="0" smtClean="0">
                <a:latin typeface="David" panose="020E0502060401010101" pitchFamily="34" charset="-79"/>
                <a:cs typeface="David" panose="020E0502060401010101" pitchFamily="34" charset="-79"/>
              </a:rPr>
              <a:t>אפידמיולוגיה </a:t>
            </a:r>
            <a:r>
              <a:rPr lang="he-IL" sz="2400" b="1" dirty="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מחלת הסוכרת </a:t>
            </a:r>
            <a:r>
              <a:rPr lang="he-IL" sz="2400" dirty="0" smtClean="0">
                <a:latin typeface="David" panose="020E0502060401010101" pitchFamily="34" charset="-79"/>
                <a:cs typeface="David" panose="020E0502060401010101" pitchFamily="34" charset="-79"/>
              </a:rPr>
              <a:t>מהווה את המגיפה של המאה ה-21 כולל </a:t>
            </a:r>
            <a:r>
              <a:rPr lang="he-IL" sz="2400" dirty="0">
                <a:latin typeface="David" panose="020E0502060401010101" pitchFamily="34" charset="-79"/>
                <a:cs typeface="David" panose="020E0502060401010101" pitchFamily="34" charset="-79"/>
              </a:rPr>
              <a:t>סוכרת מסוג 2 גם בגיל </a:t>
            </a:r>
            <a:r>
              <a:rPr lang="he-IL" sz="2400" dirty="0" smtClean="0">
                <a:latin typeface="David" panose="020E0502060401010101" pitchFamily="34" charset="-79"/>
                <a:cs typeface="David" panose="020E0502060401010101" pitchFamily="34" charset="-79"/>
              </a:rPr>
              <a:t>הצעיר.</a:t>
            </a:r>
          </a:p>
          <a:p>
            <a:pPr marL="0" indent="0" fontAlgn="base">
              <a:lnSpc>
                <a:spcPct val="110000"/>
              </a:lnSpc>
              <a:spcBef>
                <a:spcPct val="50000"/>
              </a:spcBef>
              <a:spcAft>
                <a:spcPct val="0"/>
              </a:spcAft>
              <a:buNone/>
            </a:pPr>
            <a:r>
              <a:rPr lang="he-IL" sz="2400" dirty="0" smtClean="0">
                <a:latin typeface="David" panose="020E0502060401010101" pitchFamily="34" charset="-79"/>
                <a:cs typeface="David" panose="020E0502060401010101" pitchFamily="34" charset="-79"/>
              </a:rPr>
              <a:t> המחלה נפוצה יותר בארצות </a:t>
            </a:r>
            <a:r>
              <a:rPr lang="he-IL" sz="2400" dirty="0">
                <a:latin typeface="David" panose="020E0502060401010101" pitchFamily="34" charset="-79"/>
                <a:cs typeface="David" panose="020E0502060401010101" pitchFamily="34" charset="-79"/>
              </a:rPr>
              <a:t>המערביות</a:t>
            </a:r>
            <a:r>
              <a:rPr lang="he-IL" sz="2400" dirty="0" smtClean="0">
                <a:latin typeface="David" panose="020E0502060401010101" pitchFamily="34" charset="-79"/>
                <a:cs typeface="David" panose="020E0502060401010101" pitchFamily="34" charset="-79"/>
              </a:rPr>
              <a:t>, בהן התזונה </a:t>
            </a:r>
            <a:r>
              <a:rPr lang="he-IL" sz="2400" dirty="0">
                <a:latin typeface="David" panose="020E0502060401010101" pitchFamily="34" charset="-79"/>
                <a:cs typeface="David" panose="020E0502060401010101" pitchFamily="34" charset="-79"/>
              </a:rPr>
              <a:t>עשירה </a:t>
            </a:r>
            <a:r>
              <a:rPr lang="he-IL" sz="2400" dirty="0" smtClean="0">
                <a:latin typeface="David" panose="020E0502060401010101" pitchFamily="34" charset="-79"/>
                <a:cs typeface="David" panose="020E0502060401010101" pitchFamily="34" charset="-79"/>
              </a:rPr>
              <a:t>בפחמימות (</a:t>
            </a:r>
            <a:r>
              <a:rPr lang="he-IL" sz="2400" dirty="0">
                <a:latin typeface="David" panose="020E0502060401010101" pitchFamily="34" charset="-79"/>
                <a:cs typeface="David" panose="020E0502060401010101" pitchFamily="34" charset="-79"/>
              </a:rPr>
              <a:t>בסוכרים</a:t>
            </a:r>
            <a:r>
              <a:rPr lang="he-IL" sz="2400" dirty="0" smtClean="0">
                <a:latin typeface="David" panose="020E0502060401010101" pitchFamily="34" charset="-79"/>
                <a:cs typeface="David" panose="020E0502060401010101" pitchFamily="34" charset="-79"/>
              </a:rPr>
              <a:t>) ובשומנים ואחוזי ההשמנה בקרב האוכלוסייה גבוהים מאד.</a:t>
            </a:r>
            <a:endParaRPr lang="he-IL" sz="2400" dirty="0">
              <a:latin typeface="David" panose="020E0502060401010101" pitchFamily="34" charset="-79"/>
              <a:cs typeface="David" panose="020E0502060401010101" pitchFamily="34" charset="-79"/>
            </a:endParaRPr>
          </a:p>
          <a:p>
            <a:pPr marL="0" indent="0" fontAlgn="base">
              <a:lnSpc>
                <a:spcPct val="110000"/>
              </a:lnSpc>
              <a:spcBef>
                <a:spcPct val="50000"/>
              </a:spcBef>
              <a:spcAft>
                <a:spcPct val="0"/>
              </a:spcAft>
              <a:buNone/>
            </a:pPr>
            <a:r>
              <a:rPr lang="he-IL" sz="2400" dirty="0" smtClean="0">
                <a:solidFill>
                  <a:srgbClr val="000000"/>
                </a:solidFill>
                <a:latin typeface="David" panose="020E0502060401010101" pitchFamily="34" charset="-79"/>
                <a:cs typeface="David" panose="020E0502060401010101" pitchFamily="34" charset="-79"/>
              </a:rPr>
              <a:t>  מחלת </a:t>
            </a:r>
            <a:r>
              <a:rPr lang="he-IL" sz="2400" dirty="0">
                <a:solidFill>
                  <a:srgbClr val="000000"/>
                </a:solidFill>
                <a:latin typeface="David" panose="020E0502060401010101" pitchFamily="34" charset="-79"/>
                <a:cs typeface="David" panose="020E0502060401010101" pitchFamily="34" charset="-79"/>
              </a:rPr>
              <a:t>הסוכרת היא מחלה מטבולית </a:t>
            </a:r>
            <a:r>
              <a:rPr lang="he-IL" sz="2400" dirty="0" smtClean="0">
                <a:solidFill>
                  <a:srgbClr val="000000"/>
                </a:solidFill>
                <a:latin typeface="David" panose="020E0502060401010101" pitchFamily="34" charset="-79"/>
                <a:cs typeface="David" panose="020E0502060401010101" pitchFamily="34" charset="-79"/>
              </a:rPr>
              <a:t>המאופיינת בהפרעה </a:t>
            </a:r>
            <a:r>
              <a:rPr lang="he-IL" sz="2400" dirty="0">
                <a:solidFill>
                  <a:srgbClr val="000000"/>
                </a:solidFill>
                <a:latin typeface="David" panose="020E0502060401010101" pitchFamily="34" charset="-79"/>
                <a:cs typeface="David" panose="020E0502060401010101" pitchFamily="34" charset="-79"/>
              </a:rPr>
              <a:t>בחילוף  החומרים של </a:t>
            </a:r>
            <a:r>
              <a:rPr lang="he-IL" sz="2400" dirty="0" smtClean="0">
                <a:solidFill>
                  <a:srgbClr val="000000"/>
                </a:solidFill>
                <a:latin typeface="David" panose="020E0502060401010101" pitchFamily="34" charset="-79"/>
                <a:cs typeface="David" panose="020E0502060401010101" pitchFamily="34" charset="-79"/>
              </a:rPr>
              <a:t>הגלוקוז, </a:t>
            </a:r>
            <a:endParaRPr lang="he-IL" sz="2400" dirty="0">
              <a:solidFill>
                <a:srgbClr val="000000"/>
              </a:solidFill>
              <a:latin typeface="David" panose="020E0502060401010101" pitchFamily="34" charset="-79"/>
              <a:cs typeface="David" panose="020E0502060401010101" pitchFamily="34" charset="-79"/>
            </a:endParaRPr>
          </a:p>
          <a:p>
            <a:pPr marL="0" indent="0" fontAlgn="base">
              <a:lnSpc>
                <a:spcPct val="110000"/>
              </a:lnSpc>
              <a:spcBef>
                <a:spcPct val="50000"/>
              </a:spcBef>
              <a:spcAft>
                <a:spcPct val="0"/>
              </a:spcAft>
              <a:buNone/>
            </a:pPr>
            <a:r>
              <a:rPr lang="he-IL" sz="2400" dirty="0" smtClean="0">
                <a:solidFill>
                  <a:srgbClr val="000000"/>
                </a:solidFill>
                <a:latin typeface="David" panose="020E0502060401010101" pitchFamily="34" charset="-79"/>
                <a:cs typeface="David" panose="020E0502060401010101" pitchFamily="34" charset="-79"/>
              </a:rPr>
              <a:t>בריכוז </a:t>
            </a:r>
            <a:r>
              <a:rPr lang="he-IL" sz="2400" dirty="0">
                <a:solidFill>
                  <a:srgbClr val="000000"/>
                </a:solidFill>
                <a:latin typeface="David" panose="020E0502060401010101" pitchFamily="34" charset="-79"/>
                <a:cs typeface="David" panose="020E0502060401010101" pitchFamily="34" charset="-79"/>
              </a:rPr>
              <a:t>גבוה של גלוקוז בדם ולעתים גם </a:t>
            </a:r>
            <a:r>
              <a:rPr lang="he-IL" sz="2400" dirty="0" smtClean="0">
                <a:solidFill>
                  <a:srgbClr val="000000"/>
                </a:solidFill>
                <a:latin typeface="David" panose="020E0502060401010101" pitchFamily="34" charset="-79"/>
                <a:cs typeface="David" panose="020E0502060401010101" pitchFamily="34" charset="-79"/>
              </a:rPr>
              <a:t>בשתן כאשר רמת הגלוקוז בדם היא מעל </a:t>
            </a:r>
            <a:r>
              <a:rPr lang="en-US" sz="2400" dirty="0" smtClean="0">
                <a:solidFill>
                  <a:srgbClr val="000000"/>
                </a:solidFill>
                <a:latin typeface="David" panose="020E0502060401010101" pitchFamily="34" charset="-79"/>
                <a:cs typeface="David" panose="020E0502060401010101" pitchFamily="34" charset="-79"/>
              </a:rPr>
              <a:t>mg%</a:t>
            </a:r>
            <a:r>
              <a:rPr lang="he-IL" sz="2400" dirty="0" smtClean="0">
                <a:solidFill>
                  <a:srgbClr val="000000"/>
                </a:solidFill>
                <a:latin typeface="David" panose="020E0502060401010101" pitchFamily="34" charset="-79"/>
                <a:cs typeface="David" panose="020E0502060401010101" pitchFamily="34" charset="-79"/>
              </a:rPr>
              <a:t>180 בדם.  </a:t>
            </a:r>
          </a:p>
          <a:p>
            <a:pPr marL="0" indent="0" fontAlgn="base">
              <a:lnSpc>
                <a:spcPct val="110000"/>
              </a:lnSpc>
              <a:spcBef>
                <a:spcPct val="50000"/>
              </a:spcBef>
              <a:spcAft>
                <a:spcPct val="0"/>
              </a:spcAft>
              <a:buNone/>
            </a:pPr>
            <a:r>
              <a:rPr lang="he-IL" sz="2400" dirty="0" smtClean="0">
                <a:solidFill>
                  <a:srgbClr val="000000"/>
                </a:solidFill>
                <a:latin typeface="David" panose="020E0502060401010101" pitchFamily="34" charset="-79"/>
                <a:cs typeface="David" panose="020E0502060401010101" pitchFamily="34" charset="-79"/>
              </a:rPr>
              <a:t>  סוכרת </a:t>
            </a:r>
            <a:r>
              <a:rPr lang="he-IL" sz="2400" dirty="0">
                <a:solidFill>
                  <a:srgbClr val="000000"/>
                </a:solidFill>
                <a:latin typeface="David" panose="020E0502060401010101" pitchFamily="34" charset="-79"/>
                <a:cs typeface="David" panose="020E0502060401010101" pitchFamily="34" charset="-79"/>
              </a:rPr>
              <a:t>יכולה </a:t>
            </a:r>
            <a:r>
              <a:rPr lang="he-IL" sz="2400" dirty="0" smtClean="0">
                <a:solidFill>
                  <a:srgbClr val="000000"/>
                </a:solidFill>
                <a:latin typeface="David" panose="020E0502060401010101" pitchFamily="34" charset="-79"/>
                <a:cs typeface="David" panose="020E0502060401010101" pitchFamily="34" charset="-79"/>
              </a:rPr>
              <a:t>להיגרם כתוצאה מפגיעה  </a:t>
            </a:r>
            <a:r>
              <a:rPr lang="he-IL" sz="2400" dirty="0">
                <a:solidFill>
                  <a:srgbClr val="000000"/>
                </a:solidFill>
                <a:latin typeface="David" panose="020E0502060401010101" pitchFamily="34" charset="-79"/>
                <a:cs typeface="David" panose="020E0502060401010101" pitchFamily="34" charset="-79"/>
              </a:rPr>
              <a:t>בייצור </a:t>
            </a:r>
            <a:r>
              <a:rPr lang="he-IL" sz="2400" dirty="0" smtClean="0">
                <a:solidFill>
                  <a:srgbClr val="000000"/>
                </a:solidFill>
                <a:latin typeface="David" panose="020E0502060401010101" pitchFamily="34" charset="-79"/>
                <a:cs typeface="David" panose="020E0502060401010101" pitchFamily="34" charset="-79"/>
              </a:rPr>
              <a:t>הורמון האינסולין או מבעיה בקולטנים לאינסולין </a:t>
            </a:r>
          </a:p>
          <a:p>
            <a:pPr marL="0" indent="0" fontAlgn="base">
              <a:lnSpc>
                <a:spcPct val="110000"/>
              </a:lnSpc>
              <a:spcBef>
                <a:spcPct val="50000"/>
              </a:spcBef>
              <a:spcAft>
                <a:spcPct val="0"/>
              </a:spcAft>
              <a:buNone/>
            </a:pPr>
            <a:r>
              <a:rPr lang="he-IL" sz="2400" dirty="0" smtClean="0">
                <a:solidFill>
                  <a:srgbClr val="000000"/>
                </a:solidFill>
                <a:latin typeface="David" panose="020E0502060401010101" pitchFamily="34" charset="-79"/>
                <a:cs typeface="David" panose="020E0502060401010101" pitchFamily="34" charset="-79"/>
              </a:rPr>
              <a:t>על </a:t>
            </a:r>
            <a:r>
              <a:rPr lang="he-IL" sz="2400" dirty="0">
                <a:solidFill>
                  <a:srgbClr val="000000"/>
                </a:solidFill>
                <a:latin typeface="David" panose="020E0502060401010101" pitchFamily="34" charset="-79"/>
                <a:cs typeface="David" panose="020E0502060401010101" pitchFamily="34" charset="-79"/>
              </a:rPr>
              <a:t>פני תאי </a:t>
            </a:r>
            <a:r>
              <a:rPr lang="he-IL" sz="2400" dirty="0" smtClean="0">
                <a:solidFill>
                  <a:srgbClr val="000000"/>
                </a:solidFill>
                <a:latin typeface="David" panose="020E0502060401010101" pitchFamily="34" charset="-79"/>
                <a:cs typeface="David" panose="020E0502060401010101" pitchFamily="34" charset="-79"/>
              </a:rPr>
              <a:t>המטרה. </a:t>
            </a:r>
          </a:p>
          <a:p>
            <a:pPr marL="0" lvl="0" indent="0" fontAlgn="base">
              <a:lnSpc>
                <a:spcPct val="170000"/>
              </a:lnSpc>
              <a:spcBef>
                <a:spcPct val="50000"/>
              </a:spcBef>
              <a:spcAft>
                <a:spcPct val="0"/>
              </a:spcAft>
              <a:buNone/>
            </a:pPr>
            <a:endParaRPr lang="he-IL" sz="2400" dirty="0">
              <a:latin typeface="David" panose="020E0502060401010101" pitchFamily="34" charset="-79"/>
              <a:cs typeface="David" panose="020E0502060401010101" pitchFamily="34" charset="-79"/>
            </a:endParaRPr>
          </a:p>
        </p:txBody>
      </p:sp>
      <p:sp>
        <p:nvSpPr>
          <p:cNvPr id="4" name="מלבן 3"/>
          <p:cNvSpPr/>
          <p:nvPr/>
        </p:nvSpPr>
        <p:spPr>
          <a:xfrm>
            <a:off x="3062431" y="376957"/>
            <a:ext cx="7311618" cy="584775"/>
          </a:xfrm>
          <a:prstGeom prst="rect">
            <a:avLst/>
          </a:prstGeom>
        </p:spPr>
        <p:txBody>
          <a:bodyPr wrap="none">
            <a:spAutoFit/>
          </a:bodyPr>
          <a:lstStyle/>
          <a:p>
            <a:r>
              <a:rPr lang="he-IL" altLang="he-IL" sz="3200" b="1" dirty="0">
                <a:solidFill>
                  <a:srgbClr val="FF0000"/>
                </a:solidFill>
                <a:latin typeface="David" panose="020E0502060401010101" pitchFamily="34" charset="-79"/>
                <a:cs typeface="David" panose="020E0502060401010101" pitchFamily="34" charset="-79"/>
              </a:rPr>
              <a:t>קליניקה: סוכרת –</a:t>
            </a:r>
            <a:r>
              <a:rPr lang="en-US" altLang="he-IL" sz="3200" b="1" dirty="0">
                <a:solidFill>
                  <a:srgbClr val="FF0000"/>
                </a:solidFill>
                <a:latin typeface="David" panose="020E0502060401010101" pitchFamily="34" charset="-79"/>
                <a:cs typeface="David" panose="020E0502060401010101" pitchFamily="34" charset="-79"/>
              </a:rPr>
              <a:t>(D.M.)</a:t>
            </a:r>
            <a:r>
              <a:rPr lang="he-IL" altLang="he-IL" sz="3200" b="1" dirty="0">
                <a:solidFill>
                  <a:srgbClr val="FF0000"/>
                </a:solidFill>
                <a:latin typeface="David" panose="020E0502060401010101" pitchFamily="34" charset="-79"/>
                <a:cs typeface="David" panose="020E0502060401010101" pitchFamily="34" charset="-79"/>
              </a:rPr>
              <a:t> </a:t>
            </a:r>
            <a:r>
              <a:rPr lang="en-US" altLang="he-IL" sz="3200" b="1" dirty="0">
                <a:solidFill>
                  <a:srgbClr val="FF0000"/>
                </a:solidFill>
                <a:latin typeface="David" panose="020E0502060401010101" pitchFamily="34" charset="-79"/>
                <a:cs typeface="David" panose="020E0502060401010101" pitchFamily="34" charset="-79"/>
              </a:rPr>
              <a:t>Diabetes Mellitus</a:t>
            </a:r>
            <a:endParaRPr lang="he-IL" sz="3200" dirty="0"/>
          </a:p>
        </p:txBody>
      </p:sp>
    </p:spTree>
    <p:extLst>
      <p:ext uri="{BB962C8B-B14F-4D97-AF65-F5344CB8AC3E}">
        <p14:creationId xmlns:p14="http://schemas.microsoft.com/office/powerpoint/2010/main" val="30902156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451556" y="0"/>
            <a:ext cx="11119555" cy="649111"/>
          </a:xfrm>
        </p:spPr>
        <p:txBody>
          <a:bodyPr rtlCol="0">
            <a:normAutofit/>
          </a:bodyPr>
          <a:lstStyle/>
          <a:p>
            <a:pPr algn="ctr">
              <a:defRPr/>
            </a:pPr>
            <a:r>
              <a:rPr lang="he-IL" altLang="he-IL" sz="2800" b="1" dirty="0" smtClean="0">
                <a:solidFill>
                  <a:srgbClr val="FF0000"/>
                </a:solidFill>
                <a:latin typeface="David" panose="020E0502060401010101" pitchFamily="34" charset="-79"/>
                <a:cs typeface="David" panose="020E0502060401010101" pitchFamily="34" charset="-79"/>
              </a:rPr>
              <a:t>סוגי הסוכרת</a:t>
            </a:r>
            <a:endParaRPr lang="en-US" altLang="he-IL" sz="2800" b="1" dirty="0">
              <a:solidFill>
                <a:srgbClr val="FF0000"/>
              </a:solidFill>
              <a:latin typeface="David" panose="020E0502060401010101" pitchFamily="34" charset="-79"/>
              <a:cs typeface="David" panose="020E0502060401010101" pitchFamily="34" charset="-79"/>
            </a:endParaRPr>
          </a:p>
        </p:txBody>
      </p:sp>
      <p:sp>
        <p:nvSpPr>
          <p:cNvPr id="117763" name="Rectangle 3"/>
          <p:cNvSpPr>
            <a:spLocks noGrp="1" noChangeArrowheads="1"/>
          </p:cNvSpPr>
          <p:nvPr>
            <p:ph idx="1"/>
          </p:nvPr>
        </p:nvSpPr>
        <p:spPr>
          <a:xfrm>
            <a:off x="398639" y="777240"/>
            <a:ext cx="11602861" cy="5521113"/>
          </a:xfrm>
        </p:spPr>
        <p:txBody>
          <a:bodyPr>
            <a:normAutofit/>
          </a:bodyPr>
          <a:lstStyle/>
          <a:p>
            <a:pPr eaLnBrk="1" hangingPunct="1">
              <a:buFontTx/>
              <a:buNone/>
            </a:pPr>
            <a:endParaRPr lang="he-IL" sz="2400" dirty="0">
              <a:latin typeface="David" panose="020E0502060401010101" pitchFamily="34" charset="-79"/>
              <a:cs typeface="David" panose="020E0502060401010101" pitchFamily="34" charset="-79"/>
            </a:endParaRPr>
          </a:p>
        </p:txBody>
      </p:sp>
      <p:sp>
        <p:nvSpPr>
          <p:cNvPr id="117764" name="מציין מיקום של מספר שקופית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eaLnBrk="0" hangingPunct="0">
              <a:lnSpc>
                <a:spcPct val="100000"/>
              </a:lnSpc>
              <a:spcBef>
                <a:spcPct val="0"/>
              </a:spcBef>
              <a:spcAft>
                <a:spcPct val="0"/>
              </a:spcAft>
              <a:buClrTx/>
              <a:buSzTx/>
              <a:buFontTx/>
              <a:buNone/>
            </a:pPr>
            <a:fld id="{9EC9573C-642E-4B01-A269-6E0D1D1CA916}" type="slidenum">
              <a:rPr lang="he-IL" altLang="he-IL" sz="1400">
                <a:solidFill>
                  <a:srgbClr val="FFA827"/>
                </a:solidFill>
                <a:latin typeface="Times New Roman" panose="02020603050405020304" pitchFamily="18" charset="0"/>
                <a:cs typeface="Times New Roman" panose="02020603050405020304" pitchFamily="18" charset="0"/>
              </a:rPr>
              <a:pPr eaLnBrk="0" hangingPunct="0">
                <a:lnSpc>
                  <a:spcPct val="100000"/>
                </a:lnSpc>
                <a:spcBef>
                  <a:spcPct val="0"/>
                </a:spcBef>
                <a:spcAft>
                  <a:spcPct val="0"/>
                </a:spcAft>
                <a:buClrTx/>
                <a:buSzTx/>
                <a:buFontTx/>
                <a:buNone/>
              </a:pPr>
              <a:t>26</a:t>
            </a:fld>
            <a:endParaRPr lang="en-US" altLang="he-IL" sz="1400">
              <a:solidFill>
                <a:srgbClr val="FFA827"/>
              </a:solidFill>
              <a:latin typeface="Times New Roman" panose="02020603050405020304" pitchFamily="18" charset="0"/>
              <a:cs typeface="Times New Roman" panose="02020603050405020304" pitchFamily="18" charset="0"/>
            </a:endParaRPr>
          </a:p>
        </p:txBody>
      </p:sp>
      <p:sp>
        <p:nvSpPr>
          <p:cNvPr id="2" name="מלבן 1"/>
          <p:cNvSpPr/>
          <p:nvPr/>
        </p:nvSpPr>
        <p:spPr>
          <a:xfrm>
            <a:off x="-158044" y="617220"/>
            <a:ext cx="12182404" cy="8032968"/>
          </a:xfrm>
          <a:prstGeom prst="rect">
            <a:avLst/>
          </a:prstGeom>
        </p:spPr>
        <p:txBody>
          <a:bodyPr wrap="square">
            <a:spAutoFit/>
          </a:bodyPr>
          <a:lstStyle/>
          <a:p>
            <a:pPr>
              <a:lnSpc>
                <a:spcPct val="150000"/>
              </a:lnSpc>
            </a:pPr>
            <a:r>
              <a:rPr lang="he-IL" sz="2400" dirty="0" smtClean="0">
                <a:solidFill>
                  <a:schemeClr val="tx1">
                    <a:lumMod val="75000"/>
                    <a:lumOff val="25000"/>
                  </a:schemeClr>
                </a:solidFill>
                <a:latin typeface="David" panose="020E0502060401010101" pitchFamily="34" charset="-79"/>
                <a:cs typeface="David" panose="020E0502060401010101" pitchFamily="34" charset="-79"/>
              </a:rPr>
              <a:t>     קיימים שלושה סוגים עיקריים של </a:t>
            </a:r>
            <a:r>
              <a:rPr lang="he-IL" sz="2400" dirty="0">
                <a:solidFill>
                  <a:schemeClr val="tx1">
                    <a:lumMod val="75000"/>
                    <a:lumOff val="25000"/>
                  </a:schemeClr>
                </a:solidFill>
                <a:latin typeface="David" panose="020E0502060401010101" pitchFamily="34" charset="-79"/>
                <a:cs typeface="David" panose="020E0502060401010101" pitchFamily="34" charset="-79"/>
              </a:rPr>
              <a:t>סוכרת: סוכרת מסוג 1 </a:t>
            </a:r>
            <a:r>
              <a:rPr lang="he-IL" sz="2400" dirty="0" smtClean="0">
                <a:solidFill>
                  <a:schemeClr val="tx1">
                    <a:lumMod val="75000"/>
                    <a:lumOff val="25000"/>
                  </a:schemeClr>
                </a:solidFill>
                <a:latin typeface="David" panose="020E0502060401010101" pitchFamily="34" charset="-79"/>
                <a:cs typeface="David" panose="020E0502060401010101" pitchFamily="34" charset="-79"/>
              </a:rPr>
              <a:t>,סוכרת </a:t>
            </a:r>
            <a:r>
              <a:rPr lang="he-IL" sz="2400" dirty="0">
                <a:solidFill>
                  <a:schemeClr val="tx1">
                    <a:lumMod val="75000"/>
                    <a:lumOff val="25000"/>
                  </a:schemeClr>
                </a:solidFill>
                <a:latin typeface="David" panose="020E0502060401010101" pitchFamily="34" charset="-79"/>
                <a:cs typeface="David" panose="020E0502060401010101" pitchFamily="34" charset="-79"/>
              </a:rPr>
              <a:t>מסוג </a:t>
            </a:r>
            <a:r>
              <a:rPr lang="he-IL" sz="2400" dirty="0" smtClean="0">
                <a:solidFill>
                  <a:schemeClr val="tx1">
                    <a:lumMod val="75000"/>
                    <a:lumOff val="25000"/>
                  </a:schemeClr>
                </a:solidFill>
                <a:latin typeface="David" panose="020E0502060401010101" pitchFamily="34" charset="-79"/>
                <a:cs typeface="David" panose="020E0502060401010101" pitchFamily="34" charset="-79"/>
              </a:rPr>
              <a:t>2, סוכרת הריונית וקיים גם מצב הנקרא "טרום סוכרת". </a:t>
            </a:r>
            <a:r>
              <a:rPr lang="he-IL" sz="2400" dirty="0" smtClean="0"/>
              <a:t> </a:t>
            </a:r>
          </a:p>
          <a:p>
            <a:pPr>
              <a:lnSpc>
                <a:spcPct val="150000"/>
              </a:lnSpc>
            </a:pPr>
            <a:r>
              <a:rPr lang="he-IL" sz="2400" dirty="0" smtClean="0">
                <a:solidFill>
                  <a:schemeClr val="tx1">
                    <a:lumMod val="75000"/>
                    <a:lumOff val="25000"/>
                  </a:schemeClr>
                </a:solidFill>
                <a:latin typeface="David" panose="020E0502060401010101" pitchFamily="34" charset="-79"/>
                <a:cs typeface="David" panose="020E0502060401010101" pitchFamily="34" charset="-79"/>
              </a:rPr>
              <a:t>כל </a:t>
            </a:r>
            <a:r>
              <a:rPr lang="he-IL" sz="2400" dirty="0">
                <a:solidFill>
                  <a:schemeClr val="tx1">
                    <a:lumMod val="75000"/>
                    <a:lumOff val="25000"/>
                  </a:schemeClr>
                </a:solidFill>
                <a:latin typeface="David" panose="020E0502060401010101" pitchFamily="34" charset="-79"/>
                <a:cs typeface="David" panose="020E0502060401010101" pitchFamily="34" charset="-79"/>
              </a:rPr>
              <a:t>סוגי הסוכרת מקורם </a:t>
            </a:r>
            <a:r>
              <a:rPr lang="he-IL" sz="2400" dirty="0" smtClean="0">
                <a:solidFill>
                  <a:schemeClr val="tx1">
                    <a:lumMod val="75000"/>
                    <a:lumOff val="25000"/>
                  </a:schemeClr>
                </a:solidFill>
                <a:latin typeface="David" panose="020E0502060401010101" pitchFamily="34" charset="-79"/>
                <a:cs typeface="David" panose="020E0502060401010101" pitchFamily="34" charset="-79"/>
              </a:rPr>
              <a:t>בחוסר או מיעוט באינסולין או בשיבוש בקליטתו על ידי התאים. </a:t>
            </a:r>
          </a:p>
          <a:p>
            <a:pPr>
              <a:lnSpc>
                <a:spcPct val="150000"/>
              </a:lnSpc>
            </a:pPr>
            <a:r>
              <a:rPr lang="he-IL" sz="2400" dirty="0" smtClean="0">
                <a:solidFill>
                  <a:schemeClr val="tx1">
                    <a:lumMod val="75000"/>
                    <a:lumOff val="25000"/>
                  </a:schemeClr>
                </a:solidFill>
                <a:latin typeface="David" panose="020E0502060401010101" pitchFamily="34" charset="-79"/>
                <a:cs typeface="David" panose="020E0502060401010101" pitchFamily="34" charset="-79"/>
              </a:rPr>
              <a:t>בעקבות </a:t>
            </a:r>
            <a:r>
              <a:rPr lang="he-IL" sz="2400" dirty="0">
                <a:solidFill>
                  <a:schemeClr val="tx1">
                    <a:lumMod val="75000"/>
                    <a:lumOff val="25000"/>
                  </a:schemeClr>
                </a:solidFill>
                <a:latin typeface="David" panose="020E0502060401010101" pitchFamily="34" charset="-79"/>
                <a:cs typeface="David" panose="020E0502060401010101" pitchFamily="34" charset="-79"/>
              </a:rPr>
              <a:t>כך </a:t>
            </a:r>
            <a:r>
              <a:rPr lang="he-IL" sz="2400" dirty="0" smtClean="0">
                <a:solidFill>
                  <a:schemeClr val="tx1">
                    <a:lumMod val="75000"/>
                    <a:lumOff val="25000"/>
                  </a:schemeClr>
                </a:solidFill>
                <a:latin typeface="David" panose="020E0502060401010101" pitchFamily="34" charset="-79"/>
                <a:cs typeface="David" panose="020E0502060401010101" pitchFamily="34" charset="-79"/>
              </a:rPr>
              <a:t>קיים קושי </a:t>
            </a:r>
            <a:r>
              <a:rPr lang="he-IL" sz="2400" dirty="0">
                <a:solidFill>
                  <a:schemeClr val="tx1">
                    <a:lumMod val="75000"/>
                    <a:lumOff val="25000"/>
                  </a:schemeClr>
                </a:solidFill>
                <a:latin typeface="David" panose="020E0502060401010101" pitchFamily="34" charset="-79"/>
                <a:cs typeface="David" panose="020E0502060401010101" pitchFamily="34" charset="-79"/>
              </a:rPr>
              <a:t>באיזון רמות הגלוקוז </a:t>
            </a:r>
            <a:r>
              <a:rPr lang="he-IL" sz="2400" dirty="0" smtClean="0">
                <a:solidFill>
                  <a:schemeClr val="tx1">
                    <a:lumMod val="75000"/>
                    <a:lumOff val="25000"/>
                  </a:schemeClr>
                </a:solidFill>
                <a:latin typeface="David" panose="020E0502060401010101" pitchFamily="34" charset="-79"/>
                <a:cs typeface="David" panose="020E0502060401010101" pitchFamily="34" charset="-79"/>
              </a:rPr>
              <a:t>בדם. </a:t>
            </a:r>
            <a:endParaRPr lang="he-IL" altLang="he-IL" sz="2400" dirty="0">
              <a:solidFill>
                <a:schemeClr val="tx1">
                  <a:lumMod val="75000"/>
                  <a:lumOff val="25000"/>
                </a:schemeClr>
              </a:solidFill>
              <a:latin typeface="David" panose="020E0502060401010101" pitchFamily="34" charset="-79"/>
              <a:cs typeface="David" panose="020E0502060401010101" pitchFamily="34" charset="-79"/>
            </a:endParaRPr>
          </a:p>
          <a:p>
            <a:pPr>
              <a:lnSpc>
                <a:spcPct val="150000"/>
              </a:lnSpc>
            </a:pPr>
            <a:r>
              <a:rPr lang="he-IL" altLang="he-IL" sz="2400" b="1" dirty="0" smtClean="0">
                <a:solidFill>
                  <a:schemeClr val="tx1">
                    <a:lumMod val="75000"/>
                    <a:lumOff val="25000"/>
                  </a:schemeClr>
                </a:solidFill>
                <a:latin typeface="David" panose="020E0502060401010101" pitchFamily="34" charset="-79"/>
                <a:cs typeface="David" panose="020E0502060401010101" pitchFamily="34" charset="-79"/>
              </a:rPr>
              <a:t>החלוקה </a:t>
            </a:r>
            <a:r>
              <a:rPr lang="he-IL" altLang="he-IL" sz="2400" b="1" dirty="0">
                <a:solidFill>
                  <a:schemeClr val="tx1">
                    <a:lumMod val="75000"/>
                    <a:lumOff val="25000"/>
                  </a:schemeClr>
                </a:solidFill>
                <a:latin typeface="David" panose="020E0502060401010101" pitchFamily="34" charset="-79"/>
                <a:cs typeface="David" panose="020E0502060401010101" pitchFamily="34" charset="-79"/>
              </a:rPr>
              <a:t>על-פי הגיל </a:t>
            </a:r>
            <a:r>
              <a:rPr lang="he-IL" altLang="he-IL" sz="2400" dirty="0">
                <a:solidFill>
                  <a:schemeClr val="tx1">
                    <a:lumMod val="75000"/>
                    <a:lumOff val="25000"/>
                  </a:schemeClr>
                </a:solidFill>
                <a:latin typeface="David" panose="020E0502060401010101" pitchFamily="34" charset="-79"/>
                <a:cs typeface="David" panose="020E0502060401010101" pitchFamily="34" charset="-79"/>
              </a:rPr>
              <a:t>("נעורים" ו"מבוגרים") שבו מופיעה המחלה אינה נהוגה עוד מאחר וגם סוג 1 וגם סוג 2 יכולים להופיע בכל גיל. </a:t>
            </a:r>
            <a:endParaRPr lang="he-IL" altLang="he-IL" sz="2400" dirty="0" smtClean="0">
              <a:solidFill>
                <a:schemeClr val="tx1">
                  <a:lumMod val="75000"/>
                  <a:lumOff val="25000"/>
                </a:schemeClr>
              </a:solidFill>
              <a:latin typeface="David" panose="020E0502060401010101" pitchFamily="34" charset="-79"/>
              <a:cs typeface="David" panose="020E0502060401010101" pitchFamily="34" charset="-79"/>
            </a:endParaRPr>
          </a:p>
          <a:p>
            <a:pPr>
              <a:lnSpc>
                <a:spcPct val="150000"/>
              </a:lnSpc>
            </a:pPr>
            <a:r>
              <a:rPr lang="he-IL" altLang="he-IL" sz="2400" dirty="0" smtClean="0">
                <a:solidFill>
                  <a:schemeClr val="tx1">
                    <a:lumMod val="75000"/>
                    <a:lumOff val="25000"/>
                  </a:schemeClr>
                </a:solidFill>
                <a:latin typeface="David" panose="020E0502060401010101" pitchFamily="34" charset="-79"/>
                <a:cs typeface="David" panose="020E0502060401010101" pitchFamily="34" charset="-79"/>
              </a:rPr>
              <a:t>כמו </a:t>
            </a:r>
            <a:r>
              <a:rPr lang="he-IL" altLang="he-IL" sz="2400" dirty="0">
                <a:solidFill>
                  <a:schemeClr val="tx1">
                    <a:lumMod val="75000"/>
                    <a:lumOff val="25000"/>
                  </a:schemeClr>
                </a:solidFill>
                <a:latin typeface="David" panose="020E0502060401010101" pitchFamily="34" charset="-79"/>
                <a:cs typeface="David" panose="020E0502060401010101" pitchFamily="34" charset="-79"/>
              </a:rPr>
              <a:t>כן </a:t>
            </a:r>
            <a:r>
              <a:rPr lang="he-IL" altLang="he-IL" sz="2400" b="1" dirty="0">
                <a:solidFill>
                  <a:schemeClr val="tx1">
                    <a:lumMod val="75000"/>
                    <a:lumOff val="25000"/>
                  </a:schemeClr>
                </a:solidFill>
                <a:latin typeface="David" panose="020E0502060401010101" pitchFamily="34" charset="-79"/>
                <a:cs typeface="David" panose="020E0502060401010101" pitchFamily="34" charset="-79"/>
              </a:rPr>
              <a:t>החלוקה על-פי תלות באינסולין </a:t>
            </a:r>
            <a:r>
              <a:rPr lang="he-IL" altLang="he-IL" sz="2400" dirty="0">
                <a:solidFill>
                  <a:schemeClr val="tx1">
                    <a:lumMod val="75000"/>
                    <a:lumOff val="25000"/>
                  </a:schemeClr>
                </a:solidFill>
                <a:latin typeface="David" panose="020E0502060401010101" pitchFamily="34" charset="-79"/>
                <a:cs typeface="David" panose="020E0502060401010101" pitchFamily="34" charset="-79"/>
              </a:rPr>
              <a:t>אינה נהוגה עוד מאחר וגם חולים בסוכרת סוג 2 עלולים להגיע בשלב מסוים לתלות באינסולין חיצוני</a:t>
            </a:r>
            <a:r>
              <a:rPr lang="he-IL" altLang="he-IL" sz="2400" dirty="0" smtClean="0">
                <a:solidFill>
                  <a:schemeClr val="tx1">
                    <a:lumMod val="75000"/>
                    <a:lumOff val="25000"/>
                  </a:schemeClr>
                </a:solidFill>
                <a:latin typeface="David" panose="020E0502060401010101" pitchFamily="34" charset="-79"/>
                <a:cs typeface="David" panose="020E0502060401010101" pitchFamily="34" charset="-79"/>
              </a:rPr>
              <a:t>.</a:t>
            </a:r>
            <a:endParaRPr lang="he-IL" sz="2400" dirty="0" smtClean="0">
              <a:solidFill>
                <a:schemeClr val="tx1">
                  <a:lumMod val="75000"/>
                  <a:lumOff val="25000"/>
                </a:schemeClr>
              </a:solidFill>
              <a:latin typeface="David" panose="020E0502060401010101" pitchFamily="34" charset="-79"/>
              <a:cs typeface="David" panose="020E0502060401010101" pitchFamily="34" charset="-79"/>
            </a:endParaRPr>
          </a:p>
          <a:p>
            <a:pPr>
              <a:lnSpc>
                <a:spcPct val="150000"/>
              </a:lnSpc>
            </a:pPr>
            <a:r>
              <a:rPr lang="he-IL" sz="2400" dirty="0" smtClean="0">
                <a:solidFill>
                  <a:schemeClr val="tx1">
                    <a:lumMod val="75000"/>
                    <a:lumOff val="25000"/>
                  </a:schemeClr>
                </a:solidFill>
                <a:latin typeface="David" panose="020E0502060401010101" pitchFamily="34" charset="-79"/>
                <a:cs typeface="David" panose="020E0502060401010101" pitchFamily="34" charset="-79"/>
              </a:rPr>
              <a:t> </a:t>
            </a:r>
            <a:r>
              <a:rPr lang="he-IL" sz="2400" b="1" dirty="0">
                <a:solidFill>
                  <a:schemeClr val="tx1">
                    <a:lumMod val="75000"/>
                    <a:lumOff val="25000"/>
                  </a:schemeClr>
                </a:solidFill>
                <a:latin typeface="David" panose="020E0502060401010101" pitchFamily="34" charset="-79"/>
                <a:cs typeface="David" panose="020E0502060401010101" pitchFamily="34" charset="-79"/>
              </a:rPr>
              <a:t>סוגי הסוכרת </a:t>
            </a:r>
            <a:r>
              <a:rPr lang="he-IL" sz="2400" b="1" dirty="0" smtClean="0">
                <a:solidFill>
                  <a:schemeClr val="tx1">
                    <a:lumMod val="75000"/>
                    <a:lumOff val="25000"/>
                  </a:schemeClr>
                </a:solidFill>
                <a:latin typeface="David" panose="020E0502060401010101" pitchFamily="34" charset="-79"/>
                <a:cs typeface="David" panose="020E0502060401010101" pitchFamily="34" charset="-79"/>
              </a:rPr>
              <a:t>שונים</a:t>
            </a:r>
            <a:r>
              <a:rPr lang="he-IL" sz="2400" dirty="0" smtClean="0">
                <a:solidFill>
                  <a:schemeClr val="tx1">
                    <a:lumMod val="75000"/>
                    <a:lumOff val="25000"/>
                  </a:schemeClr>
                </a:solidFill>
                <a:latin typeface="David" panose="020E0502060401010101" pitchFamily="34" charset="-79"/>
                <a:cs typeface="David" panose="020E0502060401010101" pitchFamily="34" charset="-79"/>
              </a:rPr>
              <a:t>: בגורמים, בתסמינים</a:t>
            </a:r>
            <a:r>
              <a:rPr lang="he-IL" sz="2400" dirty="0">
                <a:solidFill>
                  <a:schemeClr val="tx1">
                    <a:lumMod val="75000"/>
                    <a:lumOff val="25000"/>
                  </a:schemeClr>
                </a:solidFill>
                <a:latin typeface="David" panose="020E0502060401010101" pitchFamily="34" charset="-79"/>
                <a:cs typeface="David" panose="020E0502060401010101" pitchFamily="34" charset="-79"/>
              </a:rPr>
              <a:t>, </a:t>
            </a:r>
            <a:r>
              <a:rPr lang="he-IL" sz="2400" dirty="0" smtClean="0">
                <a:solidFill>
                  <a:schemeClr val="tx1">
                    <a:lumMod val="75000"/>
                    <a:lumOff val="25000"/>
                  </a:schemeClr>
                </a:solidFill>
                <a:latin typeface="David" panose="020E0502060401010101" pitchFamily="34" charset="-79"/>
                <a:cs typeface="David" panose="020E0502060401010101" pitchFamily="34" charset="-79"/>
              </a:rPr>
              <a:t>בהשפעה </a:t>
            </a:r>
            <a:r>
              <a:rPr lang="he-IL" sz="2400" dirty="0">
                <a:solidFill>
                  <a:schemeClr val="tx1">
                    <a:lumMod val="75000"/>
                    <a:lumOff val="25000"/>
                  </a:schemeClr>
                </a:solidFill>
                <a:latin typeface="David" panose="020E0502060401010101" pitchFamily="34" charset="-79"/>
                <a:cs typeface="David" panose="020E0502060401010101" pitchFamily="34" charset="-79"/>
              </a:rPr>
              <a:t>היומיומית על חיי </a:t>
            </a:r>
            <a:r>
              <a:rPr lang="he-IL" sz="2400" dirty="0" smtClean="0">
                <a:solidFill>
                  <a:schemeClr val="tx1">
                    <a:lumMod val="75000"/>
                    <a:lumOff val="25000"/>
                  </a:schemeClr>
                </a:solidFill>
                <a:latin typeface="David" panose="020E0502060401010101" pitchFamily="34" charset="-79"/>
                <a:cs typeface="David" panose="020E0502060401010101" pitchFamily="34" charset="-79"/>
              </a:rPr>
              <a:t>המטופל, ובדרכי הטיפול.</a:t>
            </a:r>
          </a:p>
          <a:p>
            <a:pPr>
              <a:spcBef>
                <a:spcPct val="50000"/>
              </a:spcBef>
            </a:pPr>
            <a:endParaRPr lang="he-IL" altLang="he-IL" sz="2400" dirty="0">
              <a:latin typeface="Arial" panose="020B0604020202020204" pitchFamily="34" charset="0"/>
            </a:endParaRPr>
          </a:p>
          <a:p>
            <a:pPr>
              <a:lnSpc>
                <a:spcPct val="150000"/>
              </a:lnSpc>
            </a:pPr>
            <a:endParaRPr lang="he-IL" sz="2400" dirty="0">
              <a:latin typeface="David" panose="020E0502060401010101" pitchFamily="34" charset="-79"/>
              <a:cs typeface="David" panose="020E0502060401010101" pitchFamily="34" charset="-79"/>
            </a:endParaRPr>
          </a:p>
          <a:p>
            <a:pPr>
              <a:lnSpc>
                <a:spcPct val="150000"/>
              </a:lnSpc>
            </a:pPr>
            <a:endParaRPr lang="he-IL" sz="2400" dirty="0" smtClean="0">
              <a:solidFill>
                <a:schemeClr val="tx1">
                  <a:lumMod val="75000"/>
                  <a:lumOff val="25000"/>
                </a:schemeClr>
              </a:solidFill>
              <a:latin typeface="David" panose="020E0502060401010101" pitchFamily="34" charset="-79"/>
              <a:cs typeface="David" panose="020E0502060401010101" pitchFamily="34" charset="-79"/>
            </a:endParaRPr>
          </a:p>
          <a:p>
            <a:pPr>
              <a:lnSpc>
                <a:spcPct val="150000"/>
              </a:lnSpc>
            </a:pPr>
            <a:endParaRPr lang="he-IL" sz="2400" dirty="0">
              <a:solidFill>
                <a:schemeClr val="tx1">
                  <a:lumMod val="75000"/>
                  <a:lumOff val="25000"/>
                </a:schemeClr>
              </a:solidFill>
              <a:latin typeface="David" panose="020E0502060401010101" pitchFamily="34" charset="-79"/>
              <a:cs typeface="David" panose="020E0502060401010101" pitchFamily="34" charset="-79"/>
            </a:endParaRPr>
          </a:p>
          <a:p>
            <a:endParaRPr lang="he-IL" sz="2400" dirty="0" smtClean="0">
              <a:solidFill>
                <a:schemeClr val="tx1">
                  <a:lumMod val="75000"/>
                  <a:lumOff val="25000"/>
                </a:schemeClr>
              </a:solidFill>
              <a:latin typeface="David" panose="020E0502060401010101" pitchFamily="34" charset="-79"/>
              <a:cs typeface="David" panose="020E0502060401010101" pitchFamily="34" charset="-79"/>
            </a:endParaRPr>
          </a:p>
          <a:p>
            <a:endParaRPr lang="he-IL" sz="2400" dirty="0">
              <a:solidFill>
                <a:schemeClr val="tx1">
                  <a:lumMod val="75000"/>
                  <a:lumOff val="2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8448447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43040" y="257908"/>
            <a:ext cx="11848960" cy="6647974"/>
          </a:xfrm>
          <a:prstGeom prst="rect">
            <a:avLst/>
          </a:prstGeom>
        </p:spPr>
        <p:txBody>
          <a:bodyPr wrap="square">
            <a:spAutoFit/>
          </a:bodyPr>
          <a:lstStyle/>
          <a:p>
            <a:pPr algn="ctr">
              <a:lnSpc>
                <a:spcPct val="150000"/>
              </a:lnSpc>
            </a:pPr>
            <a:r>
              <a:rPr lang="he-IL" altLang="he-IL" sz="2800" b="1" spc="-50" dirty="0">
                <a:solidFill>
                  <a:srgbClr val="FF0000"/>
                </a:solidFill>
                <a:latin typeface="David" panose="020E0502060401010101" pitchFamily="34" charset="-79"/>
                <a:ea typeface="+mj-ea"/>
                <a:cs typeface="David" panose="020E0502060401010101" pitchFamily="34" charset="-79"/>
              </a:rPr>
              <a:t>סוכרת מסוג 1 (</a:t>
            </a:r>
            <a:r>
              <a:rPr lang="en-US" altLang="he-IL" sz="2800" b="1" spc="-50" dirty="0">
                <a:solidFill>
                  <a:srgbClr val="FF0000"/>
                </a:solidFill>
                <a:latin typeface="David" panose="020E0502060401010101" pitchFamily="34" charset="-79"/>
                <a:ea typeface="+mj-ea"/>
                <a:cs typeface="David" panose="020E0502060401010101" pitchFamily="34" charset="-79"/>
              </a:rPr>
              <a:t>Diabetes Type </a:t>
            </a:r>
            <a:r>
              <a:rPr lang="en-US" altLang="he-IL" sz="2800" b="1" spc="-50" dirty="0" smtClean="0">
                <a:solidFill>
                  <a:srgbClr val="FF0000"/>
                </a:solidFill>
                <a:latin typeface="David" panose="020E0502060401010101" pitchFamily="34" charset="-79"/>
                <a:ea typeface="+mj-ea"/>
                <a:cs typeface="David" panose="020E0502060401010101" pitchFamily="34" charset="-79"/>
              </a:rPr>
              <a:t>1 (D.M.</a:t>
            </a:r>
            <a:endParaRPr lang="he-IL" sz="2400" b="1" dirty="0" smtClean="0">
              <a:latin typeface="David" panose="020E0502060401010101" pitchFamily="34" charset="-79"/>
              <a:cs typeface="David" panose="020E0502060401010101" pitchFamily="34" charset="-79"/>
            </a:endParaRPr>
          </a:p>
          <a:p>
            <a:pPr>
              <a:spcBef>
                <a:spcPct val="50000"/>
              </a:spcBef>
            </a:pPr>
            <a:r>
              <a:rPr lang="he-IL" sz="2400" b="1" dirty="0" smtClean="0">
                <a:latin typeface="David" panose="020E0502060401010101" pitchFamily="34" charset="-79"/>
                <a:cs typeface="David" panose="020E0502060401010101" pitchFamily="34" charset="-79"/>
              </a:rPr>
              <a:t>אטיולוגיה</a:t>
            </a:r>
            <a:r>
              <a:rPr lang="he-IL" sz="2400" dirty="0">
                <a:latin typeface="David" panose="020E0502060401010101" pitchFamily="34" charset="-79"/>
                <a:cs typeface="David" panose="020E0502060401010101" pitchFamily="34" charset="-79"/>
              </a:rPr>
              <a:t>: </a:t>
            </a:r>
            <a:endParaRPr lang="he-IL" sz="2400" dirty="0" smtClean="0">
              <a:latin typeface="David" panose="020E0502060401010101" pitchFamily="34" charset="-79"/>
              <a:cs typeface="David" panose="020E0502060401010101" pitchFamily="34" charset="-79"/>
            </a:endParaRPr>
          </a:p>
          <a:p>
            <a:pPr>
              <a:spcBef>
                <a:spcPct val="50000"/>
              </a:spcBef>
            </a:pPr>
            <a:r>
              <a:rPr lang="he-IL" sz="2400" dirty="0" smtClean="0">
                <a:latin typeface="David" panose="020E0502060401010101" pitchFamily="34" charset="-79"/>
                <a:cs typeface="David" panose="020E0502060401010101" pitchFamily="34" charset="-79"/>
              </a:rPr>
              <a:t>1</a:t>
            </a: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גורם </a:t>
            </a:r>
            <a:r>
              <a:rPr lang="he-IL" altLang="he-IL" sz="2400" dirty="0" smtClean="0">
                <a:latin typeface="David" panose="020E0502060401010101" pitchFamily="34" charset="-79"/>
                <a:cs typeface="David" panose="020E0502060401010101" pitchFamily="34" charset="-79"/>
              </a:rPr>
              <a:t>אוטואימוני - ייצור של נוגדנים </a:t>
            </a:r>
            <a:r>
              <a:rPr lang="he-IL" altLang="he-IL" sz="2400" dirty="0">
                <a:latin typeface="David" panose="020E0502060401010101" pitchFamily="34" charset="-79"/>
                <a:cs typeface="David" panose="020E0502060401010101" pitchFamily="34" charset="-79"/>
              </a:rPr>
              <a:t>עצמיים </a:t>
            </a:r>
            <a:r>
              <a:rPr lang="he-IL" altLang="he-IL" sz="2400" dirty="0" smtClean="0">
                <a:latin typeface="David" panose="020E0502060401010101" pitchFamily="34" charset="-79"/>
                <a:cs typeface="David" panose="020E0502060401010101" pitchFamily="34" charset="-79"/>
              </a:rPr>
              <a:t>בגוף הגורמים </a:t>
            </a:r>
            <a:r>
              <a:rPr lang="he-IL" altLang="he-IL" sz="2400" dirty="0">
                <a:latin typeface="David" panose="020E0502060401010101" pitchFamily="34" charset="-79"/>
                <a:cs typeface="David" panose="020E0502060401010101" pitchFamily="34" charset="-79"/>
              </a:rPr>
              <a:t>להרס של </a:t>
            </a:r>
            <a:r>
              <a:rPr lang="he-IL" altLang="he-IL" sz="2400" dirty="0" smtClean="0">
                <a:latin typeface="David" panose="020E0502060401010101" pitchFamily="34" charset="-79"/>
                <a:cs typeface="David" panose="020E0502060401010101" pitchFamily="34" charset="-79"/>
              </a:rPr>
              <a:t>תאי  ביתא </a:t>
            </a:r>
            <a:r>
              <a:rPr lang="he-IL" altLang="he-IL" sz="2400" dirty="0">
                <a:latin typeface="David" panose="020E0502060401010101" pitchFamily="34" charset="-79"/>
                <a:cs typeface="David" panose="020E0502060401010101" pitchFamily="34" charset="-79"/>
              </a:rPr>
              <a:t>( </a:t>
            </a:r>
            <a:r>
              <a:rPr lang="en-US" altLang="he-IL" sz="2400" b="1" dirty="0">
                <a:latin typeface="David" panose="020E0502060401010101" pitchFamily="34" charset="-79"/>
                <a:cs typeface="David" panose="020E0502060401010101" pitchFamily="34" charset="-79"/>
              </a:rPr>
              <a:t>ß</a:t>
            </a:r>
            <a:r>
              <a:rPr lang="he-IL" altLang="he-IL" sz="2400" b="1" dirty="0" smtClean="0">
                <a:latin typeface="David" panose="020E0502060401010101" pitchFamily="34" charset="-79"/>
                <a:cs typeface="David" panose="020E0502060401010101" pitchFamily="34" charset="-79"/>
              </a:rPr>
              <a:t>) </a:t>
            </a:r>
            <a:r>
              <a:rPr lang="he-IL" altLang="he-IL" sz="2400" dirty="0" smtClean="0">
                <a:latin typeface="David" panose="020E0502060401010101" pitchFamily="34" charset="-79"/>
                <a:cs typeface="David" panose="020E0502060401010101" pitchFamily="34" charset="-79"/>
              </a:rPr>
              <a:t>בלבלב</a:t>
            </a:r>
            <a:r>
              <a:rPr lang="he-IL" altLang="he-IL" sz="2400" dirty="0">
                <a:latin typeface="David" panose="020E0502060401010101" pitchFamily="34" charset="-79"/>
                <a:cs typeface="David" panose="020E0502060401010101" pitchFamily="34" charset="-79"/>
              </a:rPr>
              <a:t>. </a:t>
            </a:r>
          </a:p>
          <a:p>
            <a:pPr>
              <a:spcBef>
                <a:spcPct val="50000"/>
              </a:spcBef>
            </a:pPr>
            <a:r>
              <a:rPr lang="he-IL" altLang="he-IL" sz="2400" dirty="0">
                <a:latin typeface="David" panose="020E0502060401010101" pitchFamily="34" charset="-79"/>
                <a:cs typeface="David" panose="020E0502060401010101" pitchFamily="34" charset="-79"/>
              </a:rPr>
              <a:t>2. </a:t>
            </a:r>
            <a:r>
              <a:rPr lang="he-IL" altLang="he-IL" sz="2400" dirty="0" smtClean="0">
                <a:latin typeface="David" panose="020E0502060401010101" pitchFamily="34" charset="-79"/>
                <a:cs typeface="David" panose="020E0502060401010101" pitchFamily="34" charset="-79"/>
              </a:rPr>
              <a:t>גורם ויראלי </a:t>
            </a:r>
            <a:r>
              <a:rPr lang="he-IL" altLang="he-IL" sz="2400" dirty="0">
                <a:latin typeface="David" panose="020E0502060401010101" pitchFamily="34" charset="-79"/>
                <a:cs typeface="David" panose="020E0502060401010101" pitchFamily="34" charset="-79"/>
              </a:rPr>
              <a:t>או תהליך </a:t>
            </a:r>
            <a:r>
              <a:rPr lang="he-IL" altLang="he-IL" sz="2400" dirty="0" smtClean="0">
                <a:latin typeface="David" panose="020E0502060401010101" pitchFamily="34" charset="-79"/>
                <a:cs typeface="David" panose="020E0502060401010101" pitchFamily="34" charset="-79"/>
              </a:rPr>
              <a:t>ניווני של הלבלב הפוגעים בתאי </a:t>
            </a:r>
            <a:r>
              <a:rPr lang="he-IL" altLang="he-IL" sz="2400" dirty="0">
                <a:latin typeface="David" panose="020E0502060401010101" pitchFamily="34" charset="-79"/>
                <a:cs typeface="David" panose="020E0502060401010101" pitchFamily="34" charset="-79"/>
              </a:rPr>
              <a:t>ביתא </a:t>
            </a:r>
            <a:r>
              <a:rPr lang="he-IL" altLang="he-IL" sz="2400" dirty="0" smtClean="0">
                <a:latin typeface="David" panose="020E0502060401010101" pitchFamily="34" charset="-79"/>
                <a:cs typeface="David" panose="020E0502060401010101" pitchFamily="34" charset="-79"/>
              </a:rPr>
              <a:t>.</a:t>
            </a:r>
            <a:endParaRPr lang="he-IL" altLang="he-IL" sz="2400" b="1" dirty="0">
              <a:latin typeface="David" panose="020E0502060401010101" pitchFamily="34" charset="-79"/>
              <a:cs typeface="David" panose="020E0502060401010101" pitchFamily="34" charset="-79"/>
            </a:endParaRPr>
          </a:p>
          <a:p>
            <a:pPr>
              <a:spcBef>
                <a:spcPct val="50000"/>
              </a:spcBef>
            </a:pPr>
            <a:r>
              <a:rPr lang="he-IL" altLang="he-IL" sz="2400" b="1" dirty="0" smtClean="0">
                <a:latin typeface="David" panose="020E0502060401010101" pitchFamily="34" charset="-79"/>
                <a:cs typeface="David" panose="020E0502060401010101" pitchFamily="34" charset="-79"/>
              </a:rPr>
              <a:t>התוצאה</a:t>
            </a:r>
            <a:r>
              <a:rPr lang="he-IL" alt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חוסר </a:t>
            </a:r>
            <a:r>
              <a:rPr lang="he-IL" sz="2400" dirty="0">
                <a:latin typeface="David" panose="020E0502060401010101" pitchFamily="34" charset="-79"/>
                <a:cs typeface="David" panose="020E0502060401010101" pitchFamily="34" charset="-79"/>
              </a:rPr>
              <a:t>מוחלט </a:t>
            </a:r>
            <a:r>
              <a:rPr lang="he-IL" sz="2400" dirty="0" smtClean="0">
                <a:latin typeface="David" panose="020E0502060401010101" pitchFamily="34" charset="-79"/>
                <a:cs typeface="David" panose="020E0502060401010101" pitchFamily="34" charset="-79"/>
              </a:rPr>
              <a:t>או </a:t>
            </a:r>
            <a:r>
              <a:rPr lang="he-IL" altLang="he-IL" sz="2400" dirty="0" smtClean="0">
                <a:latin typeface="David" panose="020E0502060401010101" pitchFamily="34" charset="-79"/>
                <a:cs typeface="David" panose="020E0502060401010101" pitchFamily="34" charset="-79"/>
              </a:rPr>
              <a:t>הפרשה מעטה </a:t>
            </a:r>
            <a:r>
              <a:rPr lang="he-IL" sz="2400" dirty="0" smtClean="0">
                <a:latin typeface="David" panose="020E0502060401010101" pitchFamily="34" charset="-79"/>
                <a:cs typeface="David" panose="020E0502060401010101" pitchFamily="34" charset="-79"/>
              </a:rPr>
              <a:t>של </a:t>
            </a:r>
            <a:r>
              <a:rPr lang="he-IL" sz="2400" dirty="0">
                <a:latin typeface="David" panose="020E0502060401010101" pitchFamily="34" charset="-79"/>
                <a:cs typeface="David" panose="020E0502060401010101" pitchFamily="34" charset="-79"/>
              </a:rPr>
              <a:t>אינסולין לדם, ותלות מלאה במתן אינסולין חיצוני באמצעות זריקות תת-עוריות או משאבת אינסולין.</a:t>
            </a:r>
            <a:endParaRPr lang="he-IL" altLang="he-IL" sz="2400" dirty="0">
              <a:latin typeface="David" panose="020E0502060401010101" pitchFamily="34" charset="-79"/>
              <a:cs typeface="David" panose="020E0502060401010101" pitchFamily="34" charset="-79"/>
            </a:endParaRPr>
          </a:p>
          <a:p>
            <a:pPr>
              <a:spcBef>
                <a:spcPct val="50000"/>
              </a:spcBef>
            </a:pPr>
            <a:r>
              <a:rPr lang="he-IL" sz="2400" dirty="0">
                <a:latin typeface="David" panose="020E0502060401010101" pitchFamily="34" charset="-79"/>
                <a:cs typeface="David" panose="020E0502060401010101" pitchFamily="34" charset="-79"/>
              </a:rPr>
              <a:t>המחלה כרונית, </a:t>
            </a:r>
            <a:r>
              <a:rPr lang="he-IL" sz="2400" dirty="0" smtClean="0">
                <a:latin typeface="David" panose="020E0502060401010101" pitchFamily="34" charset="-79"/>
                <a:cs typeface="David" panose="020E0502060401010101" pitchFamily="34" charset="-79"/>
              </a:rPr>
              <a:t>כיום עדיין ללא </a:t>
            </a:r>
            <a:r>
              <a:rPr lang="he-IL" sz="2400" dirty="0">
                <a:latin typeface="David" panose="020E0502060401010101" pitchFamily="34" charset="-79"/>
                <a:cs typeface="David" panose="020E0502060401010101" pitchFamily="34" charset="-79"/>
              </a:rPr>
              <a:t>מרפא, והטיפול בה דורש מעקב יומיומי רציף של החולה אחר רמת הגלוקוז </a:t>
            </a:r>
            <a:r>
              <a:rPr lang="he-IL" sz="2400" dirty="0" smtClean="0">
                <a:latin typeface="David" panose="020E0502060401010101" pitchFamily="34" charset="-79"/>
                <a:cs typeface="David" panose="020E0502060401010101" pitchFamily="34" charset="-79"/>
              </a:rPr>
              <a:t>בדם </a:t>
            </a:r>
            <a:r>
              <a:rPr lang="he-IL" sz="2400" dirty="0">
                <a:latin typeface="David" panose="020E0502060401010101" pitchFamily="34" charset="-79"/>
                <a:cs typeface="David" panose="020E0502060401010101" pitchFamily="34" charset="-79"/>
              </a:rPr>
              <a:t>באמצעות גלוקומטר (מד-סוכר</a:t>
            </a:r>
            <a:r>
              <a:rPr lang="he-IL" sz="2400" dirty="0" smtClean="0">
                <a:latin typeface="David" panose="020E0502060401010101" pitchFamily="34" charset="-79"/>
                <a:cs typeface="David" panose="020E0502060401010101" pitchFamily="34" charset="-79"/>
              </a:rPr>
              <a:t>) או בדרך אחרת.</a:t>
            </a:r>
          </a:p>
          <a:p>
            <a:r>
              <a:rPr lang="he-IL" sz="2400" b="1" dirty="0" smtClean="0">
                <a:latin typeface="David" panose="020E0502060401010101" pitchFamily="34" charset="-79"/>
                <a:cs typeface="David" panose="020E0502060401010101" pitchFamily="34" charset="-79"/>
              </a:rPr>
              <a:t>טכנולוגיות מתקדמות במתן סוגי אינסולין שונים ומדידת סוכר</a:t>
            </a:r>
            <a:r>
              <a:rPr lang="he-IL" sz="2400" dirty="0" smtClean="0">
                <a:latin typeface="David" panose="020E0502060401010101" pitchFamily="34" charset="-79"/>
                <a:cs typeface="David" panose="020E0502060401010101" pitchFamily="34" charset="-79"/>
              </a:rPr>
              <a:t>: </a:t>
            </a:r>
          </a:p>
          <a:p>
            <a:r>
              <a:rPr lang="he-IL" sz="2400" dirty="0" smtClean="0">
                <a:latin typeface="David" panose="020E0502060401010101" pitchFamily="34" charset="-79"/>
                <a:cs typeface="David" panose="020E0502060401010101" pitchFamily="34" charset="-79"/>
              </a:rPr>
              <a:t> 1. מזרקים עדינים ומשוכללים בצורת עטים, </a:t>
            </a:r>
          </a:p>
          <a:p>
            <a:r>
              <a:rPr lang="he-IL" sz="2400" dirty="0" smtClean="0">
                <a:latin typeface="David" panose="020E0502060401010101" pitchFamily="34" charset="-79"/>
                <a:cs typeface="David" panose="020E0502060401010101" pitchFamily="34" charset="-79"/>
              </a:rPr>
              <a:t> 2. משאבות אינסולין קטנות המזליפות אינסולין במינונים משתנים לפי תוכנית הניתנת לשינוי. </a:t>
            </a:r>
          </a:p>
          <a:p>
            <a:r>
              <a:rPr lang="he-IL" sz="2400" dirty="0" smtClean="0">
                <a:latin typeface="David" panose="020E0502060401010101" pitchFamily="34" charset="-79"/>
                <a:cs typeface="David" panose="020E0502060401010101" pitchFamily="34" charset="-79"/>
              </a:rPr>
              <a:t> 3. סוגים שונים של מכשירים רציפים המודדים סוכר באופן מתמשך, ומתריעים כשרמת הסוכר עולה או יורדת.</a:t>
            </a:r>
          </a:p>
          <a:p>
            <a:pPr>
              <a:spcBef>
                <a:spcPct val="50000"/>
              </a:spcBef>
            </a:pPr>
            <a:endParaRPr lang="he-IL" sz="2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1681083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0" y="0"/>
            <a:ext cx="12043317" cy="6107289"/>
          </a:xfrm>
        </p:spPr>
        <p:txBody>
          <a:bodyPr>
            <a:noAutofit/>
          </a:bodyPr>
          <a:lstStyle/>
          <a:p>
            <a:pPr marL="0" indent="0">
              <a:lnSpc>
                <a:spcPct val="100000"/>
              </a:lnSpc>
              <a:spcBef>
                <a:spcPts val="0"/>
              </a:spcBef>
              <a:spcAft>
                <a:spcPts val="0"/>
              </a:spcAft>
              <a:buNone/>
            </a:pPr>
            <a:r>
              <a:rPr lang="he-IL" sz="2400" b="1" dirty="0" smtClean="0">
                <a:solidFill>
                  <a:srgbClr val="FF0000"/>
                </a:solidFill>
                <a:latin typeface="David" panose="020E0502060401010101" pitchFamily="34" charset="-79"/>
                <a:cs typeface="David" panose="020E0502060401010101" pitchFamily="34" charset="-79"/>
              </a:rPr>
              <a:t>סימנים וסימפטומים</a:t>
            </a:r>
            <a:r>
              <a:rPr lang="he-IL" sz="2400" dirty="0" smtClean="0">
                <a:solidFill>
                  <a:srgbClr val="FF0000"/>
                </a:solidFill>
                <a:latin typeface="David" panose="020E0502060401010101" pitchFamily="34" charset="-79"/>
                <a:cs typeface="David" panose="020E0502060401010101" pitchFamily="34" charset="-79"/>
              </a:rPr>
              <a:t>:  </a:t>
            </a:r>
          </a:p>
          <a:p>
            <a:pPr>
              <a:lnSpc>
                <a:spcPct val="150000"/>
              </a:lnSpc>
              <a:spcBef>
                <a:spcPts val="0"/>
              </a:spcBef>
              <a:spcAft>
                <a:spcPts val="0"/>
              </a:spcAft>
            </a:pPr>
            <a:r>
              <a:rPr lang="he-IL" dirty="0" smtClean="0">
                <a:latin typeface="David" panose="020E0502060401010101" pitchFamily="34" charset="-79"/>
                <a:cs typeface="David" panose="020E0502060401010101" pitchFamily="34" charset="-79"/>
              </a:rPr>
              <a:t>המחלה מופיעה </a:t>
            </a:r>
            <a:r>
              <a:rPr lang="he-IL" dirty="0">
                <a:latin typeface="David" panose="020E0502060401010101" pitchFamily="34" charset="-79"/>
                <a:cs typeface="David" panose="020E0502060401010101" pitchFamily="34" charset="-79"/>
              </a:rPr>
              <a:t>בדרך כלל בפתאומיות ובצורה </a:t>
            </a:r>
            <a:r>
              <a:rPr lang="he-IL" dirty="0" smtClean="0">
                <a:latin typeface="David" panose="020E0502060401010101" pitchFamily="34" charset="-79"/>
                <a:cs typeface="David" panose="020E0502060401010101" pitchFamily="34" charset="-79"/>
              </a:rPr>
              <a:t>חריפה </a:t>
            </a:r>
            <a:r>
              <a:rPr lang="en-US" dirty="0" smtClean="0">
                <a:latin typeface="David" panose="020E0502060401010101" pitchFamily="34" charset="-79"/>
                <a:cs typeface="David" panose="020E0502060401010101" pitchFamily="34" charset="-79"/>
              </a:rPr>
              <a:t>Acute</a:t>
            </a:r>
            <a:r>
              <a:rPr lang="he-IL" dirty="0" smtClean="0">
                <a:latin typeface="David" panose="020E0502060401010101" pitchFamily="34" charset="-79"/>
                <a:cs typeface="David" panose="020E0502060401010101" pitchFamily="34" charset="-79"/>
              </a:rPr>
              <a:t>:</a:t>
            </a:r>
            <a:r>
              <a:rPr lang="he-IL" dirty="0">
                <a:latin typeface="David" panose="020E0502060401010101" pitchFamily="34" charset="-79"/>
                <a:cs typeface="David" panose="020E0502060401010101" pitchFamily="34" charset="-79"/>
              </a:rPr>
              <a:t/>
            </a:r>
            <a:br>
              <a:rPr lang="he-IL"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1. היפרגליקמיה </a:t>
            </a:r>
            <a:r>
              <a:rPr lang="en-US" b="1" dirty="0">
                <a:latin typeface="David" panose="020E0502060401010101" pitchFamily="34" charset="-79"/>
                <a:cs typeface="David" panose="020E0502060401010101" pitchFamily="34" charset="-79"/>
              </a:rPr>
              <a:t>Hyperglycemia</a:t>
            </a:r>
            <a:r>
              <a:rPr lang="en-US" dirty="0">
                <a:latin typeface="David" panose="020E0502060401010101" pitchFamily="34" charset="-79"/>
                <a:cs typeface="David" panose="020E0502060401010101" pitchFamily="34" charset="-79"/>
              </a:rPr>
              <a:t> -  </a:t>
            </a:r>
            <a:r>
              <a:rPr lang="he-IL" dirty="0" smtClean="0">
                <a:latin typeface="David" panose="020E0502060401010101" pitchFamily="34" charset="-79"/>
                <a:cs typeface="David" panose="020E0502060401010101" pitchFamily="34" charset="-79"/>
              </a:rPr>
              <a:t> - רמת גלוקוז גבוהה בדם</a:t>
            </a:r>
            <a:r>
              <a:rPr lang="he-IL" dirty="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מעל  </a:t>
            </a:r>
            <a:r>
              <a:rPr lang="en-US" dirty="0">
                <a:latin typeface="David" panose="020E0502060401010101" pitchFamily="34" charset="-79"/>
                <a:cs typeface="David" panose="020E0502060401010101" pitchFamily="34" charset="-79"/>
              </a:rPr>
              <a:t>126 mg%</a:t>
            </a:r>
            <a:r>
              <a:rPr lang="he-IL" dirty="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(לאחר צום </a:t>
            </a:r>
            <a:r>
              <a:rPr lang="he-IL" dirty="0">
                <a:latin typeface="David" panose="020E0502060401010101" pitchFamily="34" charset="-79"/>
                <a:cs typeface="David" panose="020E0502060401010101" pitchFamily="34" charset="-79"/>
              </a:rPr>
              <a:t>הנמשך 12 שעות קודם </a:t>
            </a:r>
            <a:r>
              <a:rPr lang="he-IL" dirty="0" smtClean="0">
                <a:latin typeface="David" panose="020E0502060401010101" pitchFamily="34" charset="-79"/>
                <a:cs typeface="David" panose="020E0502060401010101" pitchFamily="34" charset="-79"/>
              </a:rPr>
              <a:t>לבדיקה).</a:t>
            </a:r>
          </a:p>
          <a:p>
            <a:pPr>
              <a:lnSpc>
                <a:spcPct val="150000"/>
              </a:lnSpc>
              <a:spcBef>
                <a:spcPts val="0"/>
              </a:spcBef>
              <a:spcAft>
                <a:spcPts val="0"/>
              </a:spcAft>
            </a:pPr>
            <a:r>
              <a:rPr lang="he-IL" dirty="0" smtClean="0">
                <a:latin typeface="David" panose="020E0502060401010101" pitchFamily="34" charset="-79"/>
                <a:cs typeface="David" panose="020E0502060401010101" pitchFamily="34" charset="-79"/>
              </a:rPr>
              <a:t>2. </a:t>
            </a:r>
            <a:r>
              <a:rPr lang="he-IL" dirty="0">
                <a:latin typeface="David" panose="020E0502060401010101" pitchFamily="34" charset="-79"/>
                <a:cs typeface="David" panose="020E0502060401010101" pitchFamily="34" charset="-79"/>
              </a:rPr>
              <a:t>  </a:t>
            </a:r>
            <a:r>
              <a:rPr lang="en-US" b="1" dirty="0" smtClean="0">
                <a:latin typeface="David" panose="020E0502060401010101" pitchFamily="34" charset="-79"/>
                <a:cs typeface="David" panose="020E0502060401010101" pitchFamily="34" charset="-79"/>
              </a:rPr>
              <a:t>Glycosuria</a:t>
            </a:r>
            <a:r>
              <a:rPr lang="he-IL" dirty="0" smtClean="0">
                <a:latin typeface="David" panose="020E0502060401010101" pitchFamily="34" charset="-79"/>
                <a:cs typeface="David" panose="020E0502060401010101" pitchFamily="34" charset="-79"/>
              </a:rPr>
              <a:t> - רמת גלוקוז </a:t>
            </a:r>
            <a:r>
              <a:rPr lang="he-IL" dirty="0">
                <a:latin typeface="David" panose="020E0502060401010101" pitchFamily="34" charset="-79"/>
                <a:cs typeface="David" panose="020E0502060401010101" pitchFamily="34" charset="-79"/>
              </a:rPr>
              <a:t>גבוהה </a:t>
            </a:r>
            <a:r>
              <a:rPr lang="he-IL" dirty="0" smtClean="0">
                <a:latin typeface="David" panose="020E0502060401010101" pitchFamily="34" charset="-79"/>
                <a:cs typeface="David" panose="020E0502060401010101" pitchFamily="34" charset="-79"/>
              </a:rPr>
              <a:t>בשתן, כאשר רמת הגלוקוז  </a:t>
            </a:r>
            <a:r>
              <a:rPr lang="he-IL" dirty="0" smtClean="0">
                <a:solidFill>
                  <a:srgbClr val="000000"/>
                </a:solidFill>
                <a:latin typeface="David" panose="020E0502060401010101" pitchFamily="34" charset="-79"/>
                <a:cs typeface="David" panose="020E0502060401010101" pitchFamily="34" charset="-79"/>
              </a:rPr>
              <a:t>בדם היא מעל </a:t>
            </a:r>
            <a:r>
              <a:rPr lang="en-US" dirty="0" smtClean="0">
                <a:solidFill>
                  <a:srgbClr val="000000"/>
                </a:solidFill>
                <a:latin typeface="David" panose="020E0502060401010101" pitchFamily="34" charset="-79"/>
                <a:cs typeface="David" panose="020E0502060401010101" pitchFamily="34" charset="-79"/>
              </a:rPr>
              <a:t>mg%</a:t>
            </a:r>
            <a:r>
              <a:rPr lang="he-IL" dirty="0" smtClean="0">
                <a:solidFill>
                  <a:srgbClr val="000000"/>
                </a:solidFill>
                <a:latin typeface="David" panose="020E0502060401010101" pitchFamily="34" charset="-79"/>
                <a:cs typeface="David" panose="020E0502060401010101" pitchFamily="34" charset="-79"/>
              </a:rPr>
              <a:t>  180</a:t>
            </a:r>
            <a:r>
              <a:rPr lang="he-IL" dirty="0" smtClean="0">
                <a:latin typeface="David" panose="020E0502060401010101" pitchFamily="34" charset="-79"/>
                <a:cs typeface="David" panose="020E0502060401010101" pitchFamily="34" charset="-79"/>
              </a:rPr>
              <a:t>.</a:t>
            </a:r>
            <a:r>
              <a:rPr lang="he-IL" dirty="0">
                <a:latin typeface="David" panose="020E0502060401010101" pitchFamily="34" charset="-79"/>
                <a:cs typeface="David" panose="020E0502060401010101" pitchFamily="34" charset="-79"/>
              </a:rPr>
              <a:t> </a:t>
            </a:r>
            <a:br>
              <a:rPr lang="he-IL" dirty="0">
                <a:latin typeface="David" panose="020E0502060401010101" pitchFamily="34" charset="-79"/>
                <a:cs typeface="David" panose="020E0502060401010101" pitchFamily="34" charset="-79"/>
              </a:rPr>
            </a:br>
            <a:r>
              <a:rPr lang="he-IL" dirty="0" smtClean="0">
                <a:latin typeface="David" panose="020E0502060401010101" pitchFamily="34" charset="-79"/>
                <a:cs typeface="David" panose="020E0502060401010101" pitchFamily="34" charset="-79"/>
              </a:rPr>
              <a:t>3. </a:t>
            </a:r>
            <a:r>
              <a:rPr lang="he-IL" dirty="0">
                <a:latin typeface="David" panose="020E0502060401010101" pitchFamily="34" charset="-79"/>
                <a:cs typeface="David" panose="020E0502060401010101" pitchFamily="34" charset="-79"/>
              </a:rPr>
              <a:t>מתן שתן מרובה  </a:t>
            </a:r>
            <a:r>
              <a:rPr lang="en-US" b="1" dirty="0" smtClean="0">
                <a:latin typeface="David" panose="020E0502060401010101" pitchFamily="34" charset="-79"/>
                <a:cs typeface="David" panose="020E0502060401010101" pitchFamily="34" charset="-79"/>
              </a:rPr>
              <a:t>Polyuria</a:t>
            </a:r>
            <a:r>
              <a:rPr lang="en-US" dirty="0">
                <a:latin typeface="David" panose="020E0502060401010101" pitchFamily="34" charset="-79"/>
                <a:cs typeface="David" panose="020E0502060401010101" pitchFamily="34" charset="-79"/>
              </a:rPr>
              <a:t/>
            </a:r>
            <a:br>
              <a:rPr lang="en-US" dirty="0">
                <a:latin typeface="David" panose="020E0502060401010101" pitchFamily="34" charset="-79"/>
                <a:cs typeface="David" panose="020E0502060401010101" pitchFamily="34" charset="-79"/>
              </a:rPr>
            </a:br>
            <a:r>
              <a:rPr lang="he-IL" dirty="0" smtClean="0">
                <a:latin typeface="David" panose="020E0502060401010101" pitchFamily="34" charset="-79"/>
                <a:cs typeface="David" panose="020E0502060401010101" pitchFamily="34" charset="-79"/>
              </a:rPr>
              <a:t>4. צימאון ושתייה מרובה</a:t>
            </a:r>
            <a:r>
              <a:rPr lang="en-US" b="1" dirty="0" smtClean="0">
                <a:latin typeface="David" panose="020E0502060401010101" pitchFamily="34" charset="-79"/>
                <a:cs typeface="David" panose="020E0502060401010101" pitchFamily="34" charset="-79"/>
              </a:rPr>
              <a:t>Polydipsia </a:t>
            </a:r>
            <a:r>
              <a:rPr lang="he-IL" dirty="0" smtClean="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כתוצאה מההשתנה  </a:t>
            </a:r>
            <a:r>
              <a:rPr lang="he-IL" dirty="0" smtClean="0">
                <a:latin typeface="David" panose="020E0502060401010101" pitchFamily="34" charset="-79"/>
                <a:cs typeface="David" panose="020E0502060401010101" pitchFamily="34" charset="-79"/>
              </a:rPr>
              <a:t>המרובה.</a:t>
            </a:r>
            <a:r>
              <a:rPr lang="he-IL" dirty="0">
                <a:latin typeface="David" panose="020E0502060401010101" pitchFamily="34" charset="-79"/>
                <a:cs typeface="David" panose="020E0502060401010101" pitchFamily="34" charset="-79"/>
              </a:rPr>
              <a:t/>
            </a:r>
            <a:br>
              <a:rPr lang="he-IL" dirty="0">
                <a:latin typeface="David" panose="020E0502060401010101" pitchFamily="34" charset="-79"/>
                <a:cs typeface="David" panose="020E0502060401010101" pitchFamily="34" charset="-79"/>
              </a:rPr>
            </a:br>
            <a:r>
              <a:rPr lang="he-IL" dirty="0" smtClean="0">
                <a:latin typeface="David" panose="020E0502060401010101" pitchFamily="34" charset="-79"/>
                <a:cs typeface="David" panose="020E0502060401010101" pitchFamily="34" charset="-79"/>
              </a:rPr>
              <a:t>5. אכילה מרובה </a:t>
            </a:r>
            <a:r>
              <a:rPr lang="en-US" b="1" dirty="0" smtClean="0">
                <a:latin typeface="David" panose="020E0502060401010101" pitchFamily="34" charset="-79"/>
                <a:cs typeface="David" panose="020E0502060401010101" pitchFamily="34" charset="-79"/>
              </a:rPr>
              <a:t>Polyphagia</a:t>
            </a:r>
            <a:endParaRPr lang="he-IL" dirty="0" smtClean="0">
              <a:latin typeface="David" panose="020E0502060401010101" pitchFamily="34" charset="-79"/>
              <a:cs typeface="David" panose="020E0502060401010101" pitchFamily="34" charset="-79"/>
            </a:endParaRPr>
          </a:p>
          <a:p>
            <a:pPr>
              <a:lnSpc>
                <a:spcPct val="150000"/>
              </a:lnSpc>
              <a:spcBef>
                <a:spcPts val="0"/>
              </a:spcBef>
              <a:spcAft>
                <a:spcPts val="0"/>
              </a:spcAft>
            </a:pPr>
            <a:r>
              <a:rPr lang="he-IL" dirty="0" smtClean="0">
                <a:latin typeface="David" panose="020E0502060401010101" pitchFamily="34" charset="-79"/>
                <a:cs typeface="David" panose="020E0502060401010101" pitchFamily="34" charset="-79"/>
              </a:rPr>
              <a:t>6. ירידה במשקל   </a:t>
            </a:r>
          </a:p>
          <a:p>
            <a:pPr>
              <a:lnSpc>
                <a:spcPct val="150000"/>
              </a:lnSpc>
              <a:spcBef>
                <a:spcPts val="0"/>
              </a:spcBef>
              <a:spcAft>
                <a:spcPts val="0"/>
              </a:spcAft>
            </a:pPr>
            <a:r>
              <a:rPr lang="he-IL" dirty="0" smtClean="0">
                <a:latin typeface="David" panose="020E0502060401010101" pitchFamily="34" charset="-79"/>
                <a:cs typeface="David" panose="020E0502060401010101" pitchFamily="34" charset="-79"/>
              </a:rPr>
              <a:t>7. </a:t>
            </a:r>
            <a:r>
              <a:rPr lang="he-IL" dirty="0">
                <a:latin typeface="David" panose="020E0502060401010101" pitchFamily="34" charset="-79"/>
                <a:cs typeface="David" panose="020E0502060401010101" pitchFamily="34" charset="-79"/>
              </a:rPr>
              <a:t>עייפות </a:t>
            </a:r>
            <a:r>
              <a:rPr lang="he-IL" dirty="0" smtClean="0">
                <a:latin typeface="David" panose="020E0502060401010101" pitchFamily="34" charset="-79"/>
                <a:cs typeface="David" panose="020E0502060401010101" pitchFamily="34" charset="-79"/>
              </a:rPr>
              <a:t>ועצבנות  </a:t>
            </a:r>
          </a:p>
          <a:p>
            <a:pPr>
              <a:lnSpc>
                <a:spcPct val="150000"/>
              </a:lnSpc>
              <a:spcBef>
                <a:spcPts val="0"/>
              </a:spcBef>
              <a:spcAft>
                <a:spcPts val="0"/>
              </a:spcAft>
            </a:pPr>
            <a:r>
              <a:rPr lang="he-IL" dirty="0" smtClean="0">
                <a:latin typeface="David" panose="020E0502060401010101" pitchFamily="34" charset="-79"/>
                <a:cs typeface="David" panose="020E0502060401010101" pitchFamily="34" charset="-79"/>
              </a:rPr>
              <a:t>8. </a:t>
            </a:r>
            <a:r>
              <a:rPr lang="he-IL" dirty="0">
                <a:latin typeface="David" panose="020E0502060401010101" pitchFamily="34" charset="-79"/>
                <a:cs typeface="David" panose="020E0502060401010101" pitchFamily="34" charset="-79"/>
              </a:rPr>
              <a:t>בחילה </a:t>
            </a:r>
            <a:r>
              <a:rPr lang="he-IL" dirty="0" smtClean="0">
                <a:latin typeface="David" panose="020E0502060401010101" pitchFamily="34" charset="-79"/>
                <a:cs typeface="David" panose="020E0502060401010101" pitchFamily="34" charset="-79"/>
              </a:rPr>
              <a:t>והקאה   </a:t>
            </a:r>
          </a:p>
          <a:p>
            <a:pPr>
              <a:lnSpc>
                <a:spcPct val="150000"/>
              </a:lnSpc>
              <a:spcBef>
                <a:spcPts val="0"/>
              </a:spcBef>
              <a:spcAft>
                <a:spcPts val="0"/>
              </a:spcAft>
            </a:pPr>
            <a:r>
              <a:rPr lang="he-IL" dirty="0" smtClean="0">
                <a:latin typeface="David" panose="020E0502060401010101" pitchFamily="34" charset="-79"/>
                <a:cs typeface="David" panose="020E0502060401010101" pitchFamily="34" charset="-79"/>
              </a:rPr>
              <a:t>9. </a:t>
            </a:r>
            <a:r>
              <a:rPr lang="he-IL" dirty="0">
                <a:latin typeface="David" panose="020E0502060401010101" pitchFamily="34" charset="-79"/>
                <a:cs typeface="David" panose="020E0502060401010101" pitchFamily="34" charset="-79"/>
              </a:rPr>
              <a:t>זיהומים של פצעים </a:t>
            </a:r>
            <a:r>
              <a:rPr lang="he-IL" dirty="0" smtClean="0">
                <a:latin typeface="David" panose="020E0502060401010101" pitchFamily="34" charset="-79"/>
                <a:cs typeface="David" panose="020E0502060401010101" pitchFamily="34" charset="-79"/>
              </a:rPr>
              <a:t>בעור </a:t>
            </a:r>
            <a:r>
              <a:rPr lang="he-IL" dirty="0">
                <a:latin typeface="David" panose="020E0502060401010101" pitchFamily="34" charset="-79"/>
                <a:cs typeface="David" panose="020E0502060401010101" pitchFamily="34" charset="-79"/>
              </a:rPr>
              <a:t>וריפוי איטי שלהם</a:t>
            </a:r>
            <a:r>
              <a:rPr lang="he-IL" dirty="0" smtClean="0">
                <a:latin typeface="David" panose="020E0502060401010101" pitchFamily="34" charset="-79"/>
                <a:cs typeface="David" panose="020E0502060401010101" pitchFamily="34" charset="-79"/>
              </a:rPr>
              <a:t>.</a:t>
            </a:r>
          </a:p>
          <a:p>
            <a:pPr>
              <a:lnSpc>
                <a:spcPct val="150000"/>
              </a:lnSpc>
              <a:spcBef>
                <a:spcPts val="0"/>
              </a:spcBef>
              <a:spcAft>
                <a:spcPts val="0"/>
              </a:spcAft>
            </a:pPr>
            <a:r>
              <a:rPr lang="he-IL" dirty="0" smtClean="0">
                <a:latin typeface="David" panose="020E0502060401010101" pitchFamily="34" charset="-79"/>
                <a:cs typeface="David" panose="020E0502060401010101" pitchFamily="34" charset="-79"/>
              </a:rPr>
              <a:t>10. </a:t>
            </a:r>
            <a:r>
              <a:rPr lang="he-IL" dirty="0">
                <a:latin typeface="David" panose="020E0502060401010101" pitchFamily="34" charset="-79"/>
                <a:cs typeface="David" panose="020E0502060401010101" pitchFamily="34" charset="-79"/>
              </a:rPr>
              <a:t>חמצת </a:t>
            </a:r>
            <a:r>
              <a:rPr lang="he-IL" dirty="0" err="1">
                <a:latin typeface="David" panose="020E0502060401010101" pitchFamily="34" charset="-79"/>
                <a:cs typeface="David" panose="020E0502060401010101" pitchFamily="34" charset="-79"/>
              </a:rPr>
              <a:t>קטוטית</a:t>
            </a:r>
            <a:r>
              <a:rPr lang="he-IL" dirty="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סוכרתית </a:t>
            </a:r>
            <a:r>
              <a:rPr lang="he-IL" dirty="0">
                <a:latin typeface="David" panose="020E0502060401010101" pitchFamily="34" charset="-79"/>
                <a:cs typeface="David" panose="020E0502060401010101" pitchFamily="34" charset="-79"/>
              </a:rPr>
              <a:t> </a:t>
            </a:r>
            <a:r>
              <a:rPr lang="en-US" dirty="0" smtClean="0">
                <a:latin typeface="David" panose="020E0502060401010101" pitchFamily="34" charset="-79"/>
                <a:cs typeface="David" panose="020E0502060401010101" pitchFamily="34" charset="-79"/>
              </a:rPr>
              <a:t>Diabetic </a:t>
            </a:r>
            <a:r>
              <a:rPr lang="en-US" dirty="0">
                <a:latin typeface="David" panose="020E0502060401010101" pitchFamily="34" charset="-79"/>
                <a:cs typeface="David" panose="020E0502060401010101" pitchFamily="34" charset="-79"/>
              </a:rPr>
              <a:t>Ketoacidosis‏ - (DKA) </a:t>
            </a:r>
            <a:r>
              <a:rPr lang="he-IL" dirty="0">
                <a:latin typeface="David" panose="020E0502060401010101" pitchFamily="34" charset="-79"/>
                <a:cs typeface="David" panose="020E0502060401010101" pitchFamily="34" charset="-79"/>
              </a:rPr>
              <a:t>מהווה את </a:t>
            </a:r>
            <a:r>
              <a:rPr lang="he-IL" dirty="0" smtClean="0">
                <a:latin typeface="David" panose="020E0502060401010101" pitchFamily="34" charset="-79"/>
                <a:cs typeface="David" panose="020E0502060401010101" pitchFamily="34" charset="-79"/>
              </a:rPr>
              <a:t>אחד הביטויים הראשונים </a:t>
            </a:r>
            <a:r>
              <a:rPr lang="he-IL" dirty="0">
                <a:latin typeface="David" panose="020E0502060401010101" pitchFamily="34" charset="-79"/>
                <a:cs typeface="David" panose="020E0502060401010101" pitchFamily="34" charset="-79"/>
              </a:rPr>
              <a:t>למחלה ב-40%-20% מהמקרים</a:t>
            </a:r>
            <a:r>
              <a:rPr lang="he-IL" dirty="0" smtClean="0">
                <a:latin typeface="David" panose="020E0502060401010101" pitchFamily="34" charset="-79"/>
                <a:cs typeface="David" panose="020E0502060401010101" pitchFamily="34" charset="-79"/>
              </a:rPr>
              <a:t>.</a:t>
            </a:r>
            <a:endParaRPr lang="he-IL" dirty="0">
              <a:latin typeface="David" panose="020E0502060401010101" pitchFamily="34" charset="-79"/>
              <a:cs typeface="David" panose="020E0502060401010101" pitchFamily="34" charset="-79"/>
            </a:endParaRPr>
          </a:p>
          <a:p>
            <a:pPr>
              <a:lnSpc>
                <a:spcPct val="100000"/>
              </a:lnSpc>
              <a:spcBef>
                <a:spcPts val="0"/>
              </a:spcBef>
              <a:spcAft>
                <a:spcPts val="0"/>
              </a:spcAft>
            </a:pPr>
            <a:r>
              <a:rPr lang="he-IL" dirty="0" smtClean="0">
                <a:latin typeface="David" panose="020E0502060401010101" pitchFamily="34" charset="-79"/>
                <a:cs typeface="David" panose="020E0502060401010101" pitchFamily="34" charset="-79"/>
              </a:rPr>
              <a:t> תיתכן </a:t>
            </a:r>
            <a:r>
              <a:rPr lang="he-IL" dirty="0">
                <a:latin typeface="David" panose="020E0502060401010101" pitchFamily="34" charset="-79"/>
                <a:cs typeface="David" panose="020E0502060401010101" pitchFamily="34" charset="-79"/>
              </a:rPr>
              <a:t>גם הופעה איטית יותר של סוכרת מסוג 1, </a:t>
            </a:r>
            <a:r>
              <a:rPr lang="he-IL" dirty="0" smtClean="0">
                <a:latin typeface="David" panose="020E0502060401010101" pitchFamily="34" charset="-79"/>
                <a:cs typeface="David" panose="020E0502060401010101" pitchFamily="34" charset="-79"/>
              </a:rPr>
              <a:t>המלווה </a:t>
            </a:r>
            <a:r>
              <a:rPr lang="he-IL" dirty="0">
                <a:latin typeface="David" panose="020E0502060401010101" pitchFamily="34" charset="-79"/>
                <a:cs typeface="David" panose="020E0502060401010101" pitchFamily="34" charset="-79"/>
              </a:rPr>
              <a:t>בסימפטומים דומים לסימפטומים שיתוארו </a:t>
            </a:r>
            <a:r>
              <a:rPr lang="he-IL" dirty="0" smtClean="0">
                <a:latin typeface="David" panose="020E0502060401010101" pitchFamily="34" charset="-79"/>
                <a:cs typeface="David" panose="020E0502060401010101" pitchFamily="34" charset="-79"/>
              </a:rPr>
              <a:t>להלן  </a:t>
            </a:r>
            <a:r>
              <a:rPr lang="he-IL" dirty="0">
                <a:latin typeface="David" panose="020E0502060401010101" pitchFamily="34" charset="-79"/>
                <a:cs typeface="David" panose="020E0502060401010101" pitchFamily="34" charset="-79"/>
              </a:rPr>
              <a:t>בסוכרת </a:t>
            </a:r>
            <a:r>
              <a:rPr lang="he-IL" dirty="0" smtClean="0">
                <a:latin typeface="David" panose="020E0502060401010101" pitchFamily="34" charset="-79"/>
                <a:cs typeface="David" panose="020E0502060401010101" pitchFamily="34" charset="-79"/>
              </a:rPr>
              <a:t>מסוג 2</a:t>
            </a:r>
            <a:r>
              <a:rPr lang="he-IL" dirty="0">
                <a:latin typeface="David" panose="020E0502060401010101" pitchFamily="34" charset="-79"/>
                <a:cs typeface="David" panose="020E0502060401010101" pitchFamily="34" charset="-79"/>
              </a:rPr>
              <a:t>  </a:t>
            </a:r>
          </a:p>
          <a:p>
            <a:pPr>
              <a:lnSpc>
                <a:spcPct val="150000"/>
              </a:lnSpc>
              <a:spcBef>
                <a:spcPts val="0"/>
              </a:spcBef>
              <a:spcAft>
                <a:spcPts val="0"/>
              </a:spcAft>
            </a:pPr>
            <a:endParaRPr lang="he-IL" b="1" dirty="0" smtClean="0">
              <a:latin typeface="David" panose="020E0502060401010101" pitchFamily="34" charset="-79"/>
              <a:cs typeface="David" panose="020E0502060401010101" pitchFamily="34" charset="-79"/>
            </a:endParaRPr>
          </a:p>
          <a:p>
            <a:pPr>
              <a:lnSpc>
                <a:spcPct val="150000"/>
              </a:lnSpc>
              <a:spcBef>
                <a:spcPct val="50000"/>
              </a:spcBef>
            </a:pPr>
            <a:endParaRPr lang="he-IL" b="1" dirty="0" smtClean="0">
              <a:latin typeface="David" panose="020E0502060401010101" pitchFamily="34" charset="-79"/>
              <a:cs typeface="David" panose="020E0502060401010101" pitchFamily="34" charset="-79"/>
            </a:endParaRPr>
          </a:p>
          <a:p>
            <a:pPr>
              <a:lnSpc>
                <a:spcPct val="150000"/>
              </a:lnSpc>
              <a:spcBef>
                <a:spcPct val="50000"/>
              </a:spcBef>
            </a:pP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8161425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dirty="0"/>
          </a:p>
        </p:txBody>
      </p:sp>
      <p:pic>
        <p:nvPicPr>
          <p:cNvPr id="4" name="מציין מיקום תוכן 3" descr="Age (years)         levels for someone with diabetes (mg/dl) A1c level19 years or older                 70-140 mg/dl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8622" y="101600"/>
            <a:ext cx="10950222" cy="62088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48321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2135188" y="188914"/>
            <a:ext cx="7702550" cy="676275"/>
          </a:xfrm>
        </p:spPr>
        <p:txBody>
          <a:bodyPr rtlCol="0"/>
          <a:lstStyle/>
          <a:p>
            <a:pPr algn="ctr">
              <a:defRPr/>
            </a:pPr>
            <a:r>
              <a:rPr lang="he-IL" altLang="he-IL" sz="3600" b="1" dirty="0" smtClean="0">
                <a:solidFill>
                  <a:srgbClr val="FF0000"/>
                </a:solidFill>
                <a:latin typeface="David" panose="020E0502060401010101" pitchFamily="34" charset="-79"/>
                <a:cs typeface="David" panose="020E0502060401010101" pitchFamily="34" charset="-79"/>
              </a:rPr>
              <a:t>הלבלב - אנטומיה</a:t>
            </a:r>
            <a:endParaRPr lang="en-US" altLang="he-IL" sz="3600" b="1" dirty="0">
              <a:solidFill>
                <a:srgbClr val="FF0000"/>
              </a:solidFill>
              <a:latin typeface="David" panose="020E0502060401010101" pitchFamily="34" charset="-79"/>
              <a:cs typeface="David" panose="020E0502060401010101" pitchFamily="34" charset="-79"/>
            </a:endParaRPr>
          </a:p>
        </p:txBody>
      </p:sp>
      <p:pic>
        <p:nvPicPr>
          <p:cNvPr id="6" name="Picture 2" descr="https://upload.wikimedia.org/wikipedia/commons/thumb/7/7e/Blausen_0699_PancreasAnatomy2.png/220px-Blausen_0699_PancreasAnatomy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 y="3487078"/>
            <a:ext cx="4546600" cy="2772858"/>
          </a:xfrm>
          <a:prstGeom prst="rect">
            <a:avLst/>
          </a:prstGeom>
          <a:noFill/>
          <a:extLst>
            <a:ext uri="{909E8E84-426E-40DD-AFC4-6F175D3DCCD1}">
              <a14:hiddenFill xmlns:a14="http://schemas.microsoft.com/office/drawing/2010/main">
                <a:solidFill>
                  <a:srgbClr val="FFFFFF"/>
                </a:solidFill>
              </a14:hiddenFill>
            </a:ext>
          </a:extLst>
        </p:spPr>
      </p:pic>
      <p:sp>
        <p:nvSpPr>
          <p:cNvPr id="110595" name="מציין מיקום של מספר שקופית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cs typeface="Arial" panose="020B060402020202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cs typeface="Arial" panose="020B060402020202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cs typeface="Arial" panose="020B0604020202020204" pitchFamily="34" charset="0"/>
              </a:defRPr>
            </a:lvl9pPr>
          </a:lstStyle>
          <a:p>
            <a:pPr eaLnBrk="0" hangingPunct="0">
              <a:lnSpc>
                <a:spcPct val="100000"/>
              </a:lnSpc>
              <a:spcBef>
                <a:spcPct val="0"/>
              </a:spcBef>
              <a:spcAft>
                <a:spcPct val="0"/>
              </a:spcAft>
              <a:buClrTx/>
              <a:buSzTx/>
              <a:buFontTx/>
              <a:buNone/>
            </a:pPr>
            <a:fld id="{03A18414-7231-4987-B23C-5F99BADFA6D1}" type="slidenum">
              <a:rPr lang="he-IL" altLang="he-IL" sz="1400">
                <a:solidFill>
                  <a:srgbClr val="FFA827"/>
                </a:solidFill>
                <a:latin typeface="Times New Roman" panose="02020603050405020304" pitchFamily="18" charset="0"/>
                <a:cs typeface="Times New Roman" panose="02020603050405020304" pitchFamily="18" charset="0"/>
              </a:rPr>
              <a:pPr eaLnBrk="0" hangingPunct="0">
                <a:lnSpc>
                  <a:spcPct val="100000"/>
                </a:lnSpc>
                <a:spcBef>
                  <a:spcPct val="0"/>
                </a:spcBef>
                <a:spcAft>
                  <a:spcPct val="0"/>
                </a:spcAft>
                <a:buClrTx/>
                <a:buSzTx/>
                <a:buFontTx/>
                <a:buNone/>
              </a:pPr>
              <a:t>3</a:t>
            </a:fld>
            <a:endParaRPr lang="en-US" altLang="he-IL" sz="1400">
              <a:solidFill>
                <a:srgbClr val="FFA827"/>
              </a:solidFill>
              <a:latin typeface="Times New Roman" panose="02020603050405020304" pitchFamily="18" charset="0"/>
              <a:cs typeface="Times New Roman" panose="02020603050405020304" pitchFamily="18" charset="0"/>
            </a:endParaRPr>
          </a:p>
        </p:txBody>
      </p:sp>
      <p:sp>
        <p:nvSpPr>
          <p:cNvPr id="32772" name="Rectangle 3"/>
          <p:cNvSpPr>
            <a:spLocks noGrp="1" noChangeArrowheads="1"/>
          </p:cNvSpPr>
          <p:nvPr>
            <p:ph idx="1"/>
          </p:nvPr>
        </p:nvSpPr>
        <p:spPr>
          <a:xfrm>
            <a:off x="0" y="901700"/>
            <a:ext cx="12192000" cy="5651500"/>
          </a:xfrm>
        </p:spPr>
        <p:txBody>
          <a:bodyPr rtlCol="0">
            <a:noAutofit/>
          </a:bodyPr>
          <a:lstStyle/>
          <a:p>
            <a:pPr marL="0" indent="0">
              <a:buNone/>
              <a:defRPr/>
            </a:pPr>
            <a:r>
              <a:rPr lang="he-IL" sz="2400" dirty="0">
                <a:solidFill>
                  <a:schemeClr val="tx1"/>
                </a:solidFill>
                <a:cs typeface="David" pitchFamily="34" charset="-79"/>
              </a:rPr>
              <a:t> </a:t>
            </a:r>
            <a:r>
              <a:rPr lang="he-IL" sz="2400" dirty="0" smtClean="0">
                <a:solidFill>
                  <a:schemeClr val="tx1"/>
                </a:solidFill>
                <a:latin typeface="David" panose="020E0502060401010101" pitchFamily="34" charset="-79"/>
                <a:cs typeface="David" panose="020E0502060401010101" pitchFamily="34" charset="-79"/>
              </a:rPr>
              <a:t>הלבלב הוא איבר בחלל הבטן, ממוקם </a:t>
            </a:r>
            <a:r>
              <a:rPr lang="he-IL" sz="2400" dirty="0">
                <a:solidFill>
                  <a:schemeClr val="tx1"/>
                </a:solidFill>
                <a:latin typeface="David" panose="020E0502060401010101" pitchFamily="34" charset="-79"/>
                <a:cs typeface="David" panose="020E0502060401010101" pitchFamily="34" charset="-79"/>
              </a:rPr>
              <a:t>מאחורי </a:t>
            </a:r>
            <a:r>
              <a:rPr lang="he-IL" sz="2400" dirty="0" smtClean="0">
                <a:solidFill>
                  <a:schemeClr val="tx1"/>
                </a:solidFill>
                <a:latin typeface="David" panose="020E0502060401010101" pitchFamily="34" charset="-79"/>
                <a:cs typeface="David" panose="020E0502060401010101" pitchFamily="34" charset="-79"/>
              </a:rPr>
              <a:t>הצפק</a:t>
            </a:r>
            <a:r>
              <a:rPr lang="he-IL" sz="2400" dirty="0">
                <a:solidFill>
                  <a:schemeClr val="tx1"/>
                </a:solidFill>
                <a:latin typeface="David" panose="020E0502060401010101" pitchFamily="34" charset="-79"/>
                <a:cs typeface="David" panose="020E0502060401010101" pitchFamily="34" charset="-79"/>
              </a:rPr>
              <a:t> (</a:t>
            </a:r>
            <a:r>
              <a:rPr lang="he-IL" sz="2400" dirty="0" err="1">
                <a:solidFill>
                  <a:schemeClr val="tx1"/>
                </a:solidFill>
                <a:latin typeface="David" panose="020E0502060401010101" pitchFamily="34" charset="-79"/>
                <a:cs typeface="David" panose="020E0502060401010101" pitchFamily="34" charset="-79"/>
              </a:rPr>
              <a:t>רטרופריטונאלי</a:t>
            </a:r>
            <a:r>
              <a:rPr lang="he-IL" sz="2400" dirty="0">
                <a:solidFill>
                  <a:schemeClr val="tx1"/>
                </a:solidFill>
                <a:latin typeface="David" panose="020E0502060401010101" pitchFamily="34" charset="-79"/>
                <a:cs typeface="David" panose="020E0502060401010101" pitchFamily="34" charset="-79"/>
              </a:rPr>
              <a:t>) לרוחבה של דופן הבטן האחורית העליונה, בין </a:t>
            </a:r>
            <a:r>
              <a:rPr lang="he-IL" sz="2400" dirty="0" smtClean="0">
                <a:solidFill>
                  <a:schemeClr val="tx1"/>
                </a:solidFill>
                <a:latin typeface="David" panose="020E0502060401010101" pitchFamily="34" charset="-79"/>
                <a:cs typeface="David" panose="020E0502060401010101" pitchFamily="34" charset="-79"/>
              </a:rPr>
              <a:t>התריסריון </a:t>
            </a:r>
            <a:r>
              <a:rPr lang="he-IL" sz="2400" dirty="0">
                <a:solidFill>
                  <a:schemeClr val="tx1"/>
                </a:solidFill>
                <a:latin typeface="David" panose="020E0502060401010101" pitchFamily="34" charset="-79"/>
                <a:cs typeface="David" panose="020E0502060401010101" pitchFamily="34" charset="-79"/>
              </a:rPr>
              <a:t> מימין </a:t>
            </a:r>
            <a:r>
              <a:rPr lang="he-IL" sz="2400" dirty="0" smtClean="0">
                <a:solidFill>
                  <a:schemeClr val="tx1"/>
                </a:solidFill>
                <a:latin typeface="David" panose="020E0502060401010101" pitchFamily="34" charset="-79"/>
                <a:cs typeface="David" panose="020E0502060401010101" pitchFamily="34" charset="-79"/>
              </a:rPr>
              <a:t>והטחול</a:t>
            </a:r>
            <a:r>
              <a:rPr lang="he-IL" sz="2400" dirty="0">
                <a:solidFill>
                  <a:schemeClr val="tx1"/>
                </a:solidFill>
                <a:latin typeface="David" panose="020E0502060401010101" pitchFamily="34" charset="-79"/>
                <a:cs typeface="David" panose="020E0502060401010101" pitchFamily="34" charset="-79"/>
              </a:rPr>
              <a:t> משמאל. </a:t>
            </a:r>
            <a:r>
              <a:rPr lang="he-IL" sz="2400" dirty="0" smtClean="0">
                <a:solidFill>
                  <a:schemeClr val="tx1"/>
                </a:solidFill>
                <a:latin typeface="David" panose="020E0502060401010101" pitchFamily="34" charset="-79"/>
                <a:cs typeface="David" panose="020E0502060401010101" pitchFamily="34" charset="-79"/>
              </a:rPr>
              <a:t>קדמית </a:t>
            </a:r>
            <a:r>
              <a:rPr lang="he-IL" sz="2400" dirty="0">
                <a:solidFill>
                  <a:schemeClr val="tx1"/>
                </a:solidFill>
                <a:latin typeface="David" panose="020E0502060401010101" pitchFamily="34" charset="-79"/>
                <a:cs typeface="David" panose="020E0502060401010101" pitchFamily="34" charset="-79"/>
              </a:rPr>
              <a:t>לו נמצאת </a:t>
            </a:r>
            <a:r>
              <a:rPr lang="he-IL" sz="2400" dirty="0" smtClean="0">
                <a:solidFill>
                  <a:schemeClr val="tx1"/>
                </a:solidFill>
                <a:latin typeface="David" panose="020E0502060401010101" pitchFamily="34" charset="-79"/>
                <a:cs typeface="David" panose="020E0502060401010101" pitchFamily="34" charset="-79"/>
              </a:rPr>
              <a:t>הקיבה.  </a:t>
            </a:r>
            <a:r>
              <a:rPr lang="he-IL" sz="2400" dirty="0">
                <a:solidFill>
                  <a:schemeClr val="tx1"/>
                </a:solidFill>
                <a:latin typeface="David" panose="020E0502060401010101" pitchFamily="34" charset="-79"/>
                <a:cs typeface="David" panose="020E0502060401010101" pitchFamily="34" charset="-79"/>
              </a:rPr>
              <a:t>אורכו של הלבלב 15 ס"מ, </a:t>
            </a:r>
            <a:r>
              <a:rPr lang="he-IL" sz="2400" dirty="0" smtClean="0">
                <a:solidFill>
                  <a:schemeClr val="tx1"/>
                </a:solidFill>
                <a:latin typeface="David" panose="020E0502060401010101" pitchFamily="34" charset="-79"/>
                <a:cs typeface="David" panose="020E0502060401010101" pitchFamily="34" charset="-79"/>
              </a:rPr>
              <a:t>ומשקלו 85– 100 גר' .הלבלב </a:t>
            </a:r>
            <a:r>
              <a:rPr lang="he-IL" sz="2400" dirty="0">
                <a:solidFill>
                  <a:schemeClr val="tx1"/>
                </a:solidFill>
                <a:latin typeface="David" panose="020E0502060401010101" pitchFamily="34" charset="-79"/>
                <a:cs typeface="David" panose="020E0502060401010101" pitchFamily="34" charset="-79"/>
              </a:rPr>
              <a:t>מחולק </a:t>
            </a:r>
            <a:r>
              <a:rPr lang="he-IL" sz="2400" dirty="0" smtClean="0">
                <a:solidFill>
                  <a:schemeClr val="tx1"/>
                </a:solidFill>
                <a:latin typeface="David" panose="020E0502060401010101" pitchFamily="34" charset="-79"/>
                <a:cs typeface="David" panose="020E0502060401010101" pitchFamily="34" charset="-79"/>
              </a:rPr>
              <a:t>לשלושה </a:t>
            </a:r>
            <a:r>
              <a:rPr lang="he-IL" sz="2400" dirty="0">
                <a:solidFill>
                  <a:schemeClr val="tx1"/>
                </a:solidFill>
                <a:latin typeface="David" panose="020E0502060401010101" pitchFamily="34" charset="-79"/>
                <a:cs typeface="David" panose="020E0502060401010101" pitchFamily="34" charset="-79"/>
              </a:rPr>
              <a:t>חלקים </a:t>
            </a:r>
            <a:r>
              <a:rPr lang="he-IL" sz="2400" dirty="0" smtClean="0">
                <a:solidFill>
                  <a:schemeClr val="tx1"/>
                </a:solidFill>
                <a:latin typeface="David" panose="020E0502060401010101" pitchFamily="34" charset="-79"/>
                <a:cs typeface="David" panose="020E0502060401010101" pitchFamily="34" charset="-79"/>
              </a:rPr>
              <a:t>: ראש –</a:t>
            </a:r>
            <a:r>
              <a:rPr lang="he-IL" sz="2400" dirty="0">
                <a:solidFill>
                  <a:schemeClr val="tx1"/>
                </a:solidFill>
                <a:latin typeface="David" panose="020E0502060401010101" pitchFamily="34" charset="-79"/>
                <a:cs typeface="David" panose="020E0502060401010101" pitchFamily="34" charset="-79"/>
              </a:rPr>
              <a:t> </a:t>
            </a:r>
            <a:r>
              <a:rPr lang="he-IL" sz="2400" dirty="0" smtClean="0">
                <a:solidFill>
                  <a:schemeClr val="tx1"/>
                </a:solidFill>
                <a:latin typeface="David" panose="020E0502060401010101" pitchFamily="34" charset="-79"/>
                <a:cs typeface="David" panose="020E0502060401010101" pitchFamily="34" charset="-79"/>
              </a:rPr>
              <a:t>נמצא </a:t>
            </a:r>
            <a:r>
              <a:rPr lang="he-IL" sz="2400" dirty="0">
                <a:solidFill>
                  <a:schemeClr val="tx1"/>
                </a:solidFill>
                <a:latin typeface="David" panose="020E0502060401010101" pitchFamily="34" charset="-79"/>
                <a:cs typeface="David" panose="020E0502060401010101" pitchFamily="34" charset="-79"/>
              </a:rPr>
              <a:t>ליד </a:t>
            </a:r>
            <a:r>
              <a:rPr lang="he-IL" sz="2400" dirty="0" smtClean="0">
                <a:solidFill>
                  <a:schemeClr val="tx1"/>
                </a:solidFill>
                <a:latin typeface="David" panose="020E0502060401010101" pitchFamily="34" charset="-79"/>
                <a:cs typeface="David" panose="020E0502060401010101" pitchFamily="34" charset="-79"/>
              </a:rPr>
              <a:t>התריסריון, גוף –</a:t>
            </a:r>
            <a:r>
              <a:rPr lang="he-IL" sz="2400" dirty="0">
                <a:solidFill>
                  <a:schemeClr val="tx1"/>
                </a:solidFill>
                <a:latin typeface="David" panose="020E0502060401010101" pitchFamily="34" charset="-79"/>
                <a:cs typeface="David" panose="020E0502060401010101" pitchFamily="34" charset="-79"/>
              </a:rPr>
              <a:t> נמצא מאחורי </a:t>
            </a:r>
            <a:r>
              <a:rPr lang="he-IL" sz="2400" dirty="0" smtClean="0">
                <a:solidFill>
                  <a:schemeClr val="tx1"/>
                </a:solidFill>
                <a:latin typeface="David" panose="020E0502060401010101" pitchFamily="34" charset="-79"/>
                <a:cs typeface="David" panose="020E0502060401010101" pitchFamily="34" charset="-79"/>
              </a:rPr>
              <a:t>הקיבה, </a:t>
            </a:r>
            <a:r>
              <a:rPr lang="he-IL" sz="2400" dirty="0">
                <a:solidFill>
                  <a:schemeClr val="tx1"/>
                </a:solidFill>
                <a:latin typeface="David" panose="020E0502060401010101" pitchFamily="34" charset="-79"/>
                <a:cs typeface="David" panose="020E0502060401010101" pitchFamily="34" charset="-79"/>
              </a:rPr>
              <a:t>וזנב הלבלב – </a:t>
            </a:r>
            <a:r>
              <a:rPr lang="he-IL" sz="2400" dirty="0" smtClean="0">
                <a:solidFill>
                  <a:schemeClr val="tx1"/>
                </a:solidFill>
                <a:latin typeface="David" panose="020E0502060401010101" pitchFamily="34" charset="-79"/>
                <a:cs typeface="David" panose="020E0502060401010101" pitchFamily="34" charset="-79"/>
              </a:rPr>
              <a:t>נמצא בסמוך לטחול.</a:t>
            </a:r>
            <a:endParaRPr lang="he-IL" altLang="he-IL" sz="2400" b="1" dirty="0" smtClean="0">
              <a:latin typeface="David" panose="020E0502060401010101" pitchFamily="34" charset="-79"/>
              <a:cs typeface="David" panose="020E0502060401010101" pitchFamily="34" charset="-79"/>
            </a:endParaRPr>
          </a:p>
          <a:p>
            <a:pPr marL="0" indent="0">
              <a:buNone/>
              <a:defRPr/>
            </a:pPr>
            <a:r>
              <a:rPr lang="he-IL" altLang="he-IL" sz="2400" b="1" dirty="0" smtClean="0">
                <a:latin typeface="David" panose="020E0502060401010101" pitchFamily="34" charset="-79"/>
                <a:cs typeface="David" panose="020E0502060401010101" pitchFamily="34" charset="-79"/>
              </a:rPr>
              <a:t>         הלבלב בנוי משני סוגי תאים בלוטיים</a:t>
            </a:r>
            <a:r>
              <a:rPr lang="he-IL" altLang="he-IL" sz="2400" dirty="0" smtClean="0">
                <a:latin typeface="David" panose="020E0502060401010101" pitchFamily="34" charset="-79"/>
                <a:cs typeface="David" panose="020E0502060401010101" pitchFamily="34" charset="-79"/>
              </a:rPr>
              <a:t>:</a:t>
            </a:r>
            <a:endParaRPr lang="he-IL" altLang="he-IL" sz="2400" dirty="0">
              <a:latin typeface="David" panose="020E0502060401010101" pitchFamily="34" charset="-79"/>
              <a:cs typeface="David" panose="020E0502060401010101" pitchFamily="34" charset="-79"/>
            </a:endParaRPr>
          </a:p>
          <a:p>
            <a:pPr>
              <a:defRPr/>
            </a:pPr>
            <a:r>
              <a:rPr lang="he-IL" altLang="he-IL" sz="2400" b="1" dirty="0" smtClean="0">
                <a:latin typeface="David" panose="020E0502060401010101" pitchFamily="34" charset="-79"/>
                <a:cs typeface="David" panose="020E0502060401010101" pitchFamily="34" charset="-79"/>
              </a:rPr>
              <a:t>תאים  </a:t>
            </a:r>
            <a:r>
              <a:rPr lang="he-IL" altLang="he-IL" sz="2400" b="1" dirty="0" err="1" smtClean="0">
                <a:latin typeface="David" panose="020E0502060401010101" pitchFamily="34" charset="-79"/>
                <a:cs typeface="David" panose="020E0502060401010101" pitchFamily="34" charset="-79"/>
              </a:rPr>
              <a:t>אקסוקרינים</a:t>
            </a:r>
            <a:r>
              <a:rPr lang="he-IL" altLang="he-IL" sz="2400" dirty="0" smtClean="0">
                <a:latin typeface="David" panose="020E0502060401010101" pitchFamily="34" charset="-79"/>
                <a:cs typeface="David" panose="020E0502060401010101" pitchFamily="34" charset="-79"/>
              </a:rPr>
              <a:t>: מהווים כ- 98% מסך התאים בלבלב, ו</a:t>
            </a:r>
            <a:r>
              <a:rPr lang="he-IL" altLang="he-IL" sz="2400" dirty="0" smtClean="0">
                <a:solidFill>
                  <a:schemeClr val="tx1"/>
                </a:solidFill>
                <a:effectLst>
                  <a:outerShdw blurRad="38100" dist="38100" dir="2700000" algn="tl">
                    <a:srgbClr val="C0C0C0"/>
                  </a:outerShdw>
                </a:effectLst>
                <a:cs typeface="David" pitchFamily="34" charset="-79"/>
              </a:rPr>
              <a:t>מייצרים </a:t>
            </a:r>
            <a:r>
              <a:rPr lang="he-IL" altLang="he-IL" sz="2400" dirty="0" smtClean="0">
                <a:solidFill>
                  <a:schemeClr val="tx1"/>
                </a:solidFill>
                <a:latin typeface="David" panose="020E0502060401010101" pitchFamily="34" charset="-79"/>
                <a:cs typeface="David" panose="020E0502060401010101" pitchFamily="34" charset="-79"/>
              </a:rPr>
              <a:t>אנזימי עיכול </a:t>
            </a:r>
            <a:r>
              <a:rPr lang="he-IL" altLang="he-IL" sz="2400" dirty="0" smtClean="0">
                <a:solidFill>
                  <a:schemeClr val="tx1"/>
                </a:solidFill>
                <a:effectLst>
                  <a:outerShdw blurRad="38100" dist="38100" dir="2700000" algn="tl">
                    <a:srgbClr val="C0C0C0"/>
                  </a:outerShdw>
                </a:effectLst>
                <a:cs typeface="David" pitchFamily="34" charset="-79"/>
              </a:rPr>
              <a:t>המופרשים דרך צינור הלבלב </a:t>
            </a:r>
            <a:r>
              <a:rPr lang="he-IL" altLang="he-IL" sz="2400" dirty="0" smtClean="0">
                <a:solidFill>
                  <a:schemeClr val="tx1"/>
                </a:solidFill>
                <a:latin typeface="David" panose="020E0502060401010101" pitchFamily="34" charset="-79"/>
                <a:cs typeface="David" panose="020E0502060401010101" pitchFamily="34" charset="-79"/>
              </a:rPr>
              <a:t>למערכת העיכול (</a:t>
            </a:r>
            <a:r>
              <a:rPr lang="he-IL" altLang="he-IL" sz="2400" dirty="0" smtClean="0">
                <a:solidFill>
                  <a:schemeClr val="tx1"/>
                </a:solidFill>
                <a:cs typeface="David" pitchFamily="34" charset="-79"/>
              </a:rPr>
              <a:t>לתריסריון), ותפקידם </a:t>
            </a:r>
            <a:r>
              <a:rPr lang="he-IL" altLang="he-IL" sz="2400" dirty="0">
                <a:solidFill>
                  <a:schemeClr val="tx1"/>
                </a:solidFill>
                <a:cs typeface="David" pitchFamily="34" charset="-79"/>
              </a:rPr>
              <a:t>לפרק פחמימות</a:t>
            </a:r>
            <a:r>
              <a:rPr lang="he-IL" altLang="en-US" sz="2400" dirty="0">
                <a:solidFill>
                  <a:schemeClr val="tx1"/>
                </a:solidFill>
                <a:cs typeface="David" pitchFamily="34" charset="-79"/>
              </a:rPr>
              <a:t>, </a:t>
            </a:r>
            <a:r>
              <a:rPr lang="he-IL" altLang="he-IL" sz="2400" dirty="0">
                <a:solidFill>
                  <a:schemeClr val="tx1"/>
                </a:solidFill>
                <a:cs typeface="David" pitchFamily="34" charset="-79"/>
              </a:rPr>
              <a:t>חלבונים ושומנים. </a:t>
            </a:r>
            <a:endParaRPr lang="he-IL" altLang="he-IL" sz="2400" u="sng" dirty="0">
              <a:solidFill>
                <a:schemeClr val="tx1"/>
              </a:solidFill>
              <a:cs typeface="David" pitchFamily="34" charset="-79"/>
            </a:endParaRPr>
          </a:p>
          <a:p>
            <a:pPr>
              <a:defRPr/>
            </a:pPr>
            <a:r>
              <a:rPr lang="he-IL" altLang="he-IL" sz="2400" b="1" dirty="0" smtClean="0">
                <a:solidFill>
                  <a:schemeClr val="tx1"/>
                </a:solidFill>
                <a:latin typeface="David" panose="020E0502060401010101" pitchFamily="34" charset="-79"/>
                <a:cs typeface="David" panose="020E0502060401010101" pitchFamily="34" charset="-79"/>
              </a:rPr>
              <a:t>תאים </a:t>
            </a:r>
            <a:r>
              <a:rPr lang="he-IL" altLang="he-IL" sz="2400" b="1" dirty="0" err="1" smtClean="0">
                <a:solidFill>
                  <a:schemeClr val="tx1"/>
                </a:solidFill>
                <a:latin typeface="David" panose="020E0502060401010101" pitchFamily="34" charset="-79"/>
                <a:cs typeface="David" panose="020E0502060401010101" pitchFamily="34" charset="-79"/>
              </a:rPr>
              <a:t>אנדוקרינים</a:t>
            </a:r>
            <a:r>
              <a:rPr lang="he-IL" altLang="he-IL" sz="2400" dirty="0" smtClean="0">
                <a:solidFill>
                  <a:schemeClr val="tx1"/>
                </a:solidFill>
                <a:latin typeface="David" panose="020E0502060401010101" pitchFamily="34" charset="-79"/>
                <a:cs typeface="David" panose="020E0502060401010101" pitchFamily="34" charset="-79"/>
              </a:rPr>
              <a:t>: מהווים 1%-2% מסך התאים בלבלב ומפרישים</a:t>
            </a:r>
          </a:p>
          <a:p>
            <a:pPr>
              <a:defRPr/>
            </a:pPr>
            <a:r>
              <a:rPr lang="he-IL" altLang="he-IL" sz="2400" dirty="0" smtClean="0">
                <a:solidFill>
                  <a:schemeClr val="tx1"/>
                </a:solidFill>
                <a:latin typeface="David" panose="020E0502060401010101" pitchFamily="34" charset="-79"/>
                <a:cs typeface="David" panose="020E0502060401010101" pitchFamily="34" charset="-79"/>
              </a:rPr>
              <a:t> הורמונים לדם .</a:t>
            </a:r>
            <a:endParaRPr lang="he-IL" altLang="he-IL" b="1" dirty="0" smtClean="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0819258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00612" y="90311"/>
            <a:ext cx="11967210" cy="5693866"/>
          </a:xfrm>
          <a:prstGeom prst="rect">
            <a:avLst/>
          </a:prstGeom>
        </p:spPr>
        <p:txBody>
          <a:bodyPr wrap="square">
            <a:spAutoFit/>
          </a:bodyPr>
          <a:lstStyle/>
          <a:p>
            <a:pPr>
              <a:spcBef>
                <a:spcPts val="0"/>
              </a:spcBef>
              <a:spcAft>
                <a:spcPts val="0"/>
              </a:spcAft>
            </a:pPr>
            <a:r>
              <a:rPr lang="he-IL" sz="2400" b="1" dirty="0" smtClean="0">
                <a:solidFill>
                  <a:srgbClr val="FF0000"/>
                </a:solidFill>
                <a:latin typeface="David" panose="020E0502060401010101" pitchFamily="34" charset="-79"/>
                <a:cs typeface="David" panose="020E0502060401010101" pitchFamily="34" charset="-79"/>
              </a:rPr>
              <a:t>       </a:t>
            </a:r>
            <a:r>
              <a:rPr lang="he-IL" sz="2400" b="1" dirty="0" err="1" smtClean="0">
                <a:solidFill>
                  <a:srgbClr val="FF0000"/>
                </a:solidFill>
                <a:latin typeface="David" panose="020E0502060401010101" pitchFamily="34" charset="-79"/>
                <a:cs typeface="David" panose="020E0502060401010101" pitchFamily="34" charset="-79"/>
              </a:rPr>
              <a:t>פתופיזיולוגיה</a:t>
            </a:r>
            <a:r>
              <a:rPr lang="he-IL" sz="2400" b="1" dirty="0" smtClean="0">
                <a:solidFill>
                  <a:srgbClr val="FF0000"/>
                </a:solidFill>
                <a:latin typeface="David" panose="020E0502060401010101" pitchFamily="34" charset="-79"/>
                <a:cs typeface="David" panose="020E0502060401010101" pitchFamily="34" charset="-79"/>
              </a:rPr>
              <a:t> -  </a:t>
            </a:r>
            <a:r>
              <a:rPr lang="he-IL" sz="2400" b="1" dirty="0">
                <a:solidFill>
                  <a:srgbClr val="FF0000"/>
                </a:solidFill>
                <a:latin typeface="David" panose="020E0502060401010101" pitchFamily="34" charset="-79"/>
                <a:cs typeface="David" panose="020E0502060401010101" pitchFamily="34" charset="-79"/>
              </a:rPr>
              <a:t>סוכרת מסוג 1</a:t>
            </a:r>
          </a:p>
          <a:p>
            <a:pPr marL="457200" indent="-457200">
              <a:spcBef>
                <a:spcPts val="0"/>
              </a:spcBef>
              <a:spcAft>
                <a:spcPts val="0"/>
              </a:spcAft>
              <a:buAutoNum type="arabicPeriod"/>
            </a:pPr>
            <a:r>
              <a:rPr lang="he-IL" altLang="he-IL" sz="2000" b="1" dirty="0" smtClean="0">
                <a:latin typeface="David" panose="020E0502060401010101" pitchFamily="34" charset="-79"/>
                <a:cs typeface="David" panose="020E0502060401010101" pitchFamily="34" charset="-79"/>
              </a:rPr>
              <a:t>עלייה </a:t>
            </a:r>
            <a:r>
              <a:rPr lang="he-IL" altLang="he-IL" sz="2000" b="1" dirty="0">
                <a:latin typeface="David" panose="020E0502060401010101" pitchFamily="34" charset="-79"/>
                <a:cs typeface="David" panose="020E0502060401010101" pitchFamily="34" charset="-79"/>
              </a:rPr>
              <a:t>בריכוז הגלוקוז בדם </a:t>
            </a:r>
            <a:r>
              <a:rPr lang="he-IL" altLang="he-IL" sz="2000" dirty="0" smtClean="0">
                <a:latin typeface="David" panose="020E0502060401010101" pitchFamily="34" charset="-79"/>
                <a:cs typeface="David" panose="020E0502060401010101" pitchFamily="34" charset="-79"/>
              </a:rPr>
              <a:t>: הרס </a:t>
            </a:r>
            <a:r>
              <a:rPr lang="he-IL" altLang="he-IL" sz="2000" dirty="0">
                <a:latin typeface="David" panose="020E0502060401010101" pitchFamily="34" charset="-79"/>
                <a:cs typeface="David" panose="020E0502060401010101" pitchFamily="34" charset="-79"/>
              </a:rPr>
              <a:t>תאי ביתא בלבלב </a:t>
            </a:r>
            <a:r>
              <a:rPr lang="he-IL" altLang="he-IL" sz="2000" dirty="0" smtClean="0">
                <a:latin typeface="David" panose="020E0502060401010101" pitchFamily="34" charset="-79"/>
                <a:cs typeface="David" panose="020E0502060401010101" pitchFamily="34" charset="-79"/>
              </a:rPr>
              <a:t>גורם לחוסר בהפרשת אינסולין וכתוצאה מכל לעלייה </a:t>
            </a:r>
            <a:r>
              <a:rPr lang="he-IL" altLang="he-IL" sz="2000" dirty="0">
                <a:latin typeface="David" panose="020E0502060401010101" pitchFamily="34" charset="-79"/>
                <a:cs typeface="David" panose="020E0502060401010101" pitchFamily="34" charset="-79"/>
              </a:rPr>
              <a:t>בריכוז הגלוקוז </a:t>
            </a:r>
            <a:r>
              <a:rPr lang="he-IL" altLang="he-IL" sz="2000" dirty="0" smtClean="0">
                <a:latin typeface="David" panose="020E0502060401010101" pitchFamily="34" charset="-79"/>
                <a:cs typeface="David" panose="020E0502060401010101" pitchFamily="34" charset="-79"/>
              </a:rPr>
              <a:t>בדם.</a:t>
            </a:r>
          </a:p>
          <a:p>
            <a:pPr marL="457200" indent="-457200">
              <a:lnSpc>
                <a:spcPct val="150000"/>
              </a:lnSpc>
              <a:spcBef>
                <a:spcPts val="0"/>
              </a:spcBef>
              <a:spcAft>
                <a:spcPts val="0"/>
              </a:spcAft>
              <a:buAutoNum type="arabicPeriod"/>
            </a:pPr>
            <a:r>
              <a:rPr lang="he-IL" altLang="he-IL" sz="2000" dirty="0" smtClean="0">
                <a:latin typeface="David" panose="020E0502060401010101" pitchFamily="34" charset="-79"/>
                <a:cs typeface="David" panose="020E0502060401010101" pitchFamily="34" charset="-79"/>
              </a:rPr>
              <a:t> </a:t>
            </a:r>
            <a:r>
              <a:rPr lang="he-IL" altLang="he-IL" sz="2000" b="1" dirty="0" smtClean="0">
                <a:latin typeface="David" panose="020E0502060401010101" pitchFamily="34" charset="-79"/>
                <a:cs typeface="David" panose="020E0502060401010101" pitchFamily="34" charset="-79"/>
              </a:rPr>
              <a:t>עלייה בלחץ האוסמוטי </a:t>
            </a:r>
            <a:r>
              <a:rPr lang="he-IL" altLang="he-IL" sz="2000" b="1" dirty="0">
                <a:latin typeface="David" panose="020E0502060401010101" pitchFamily="34" charset="-79"/>
                <a:cs typeface="David" panose="020E0502060401010101" pitchFamily="34" charset="-79"/>
              </a:rPr>
              <a:t>של </a:t>
            </a:r>
            <a:r>
              <a:rPr lang="he-IL" altLang="he-IL" sz="2000" b="1" dirty="0" smtClean="0">
                <a:latin typeface="David" panose="020E0502060401010101" pitchFamily="34" charset="-79"/>
                <a:cs typeface="David" panose="020E0502060401010101" pitchFamily="34" charset="-79"/>
              </a:rPr>
              <a:t>הדם </a:t>
            </a:r>
            <a:r>
              <a:rPr lang="he-IL" altLang="he-IL" sz="2000" dirty="0" smtClean="0">
                <a:latin typeface="David" panose="020E0502060401010101" pitchFamily="34" charset="-79"/>
                <a:cs typeface="David" panose="020E0502060401010101" pitchFamily="34" charset="-79"/>
              </a:rPr>
              <a:t>: עלייה </a:t>
            </a:r>
            <a:r>
              <a:rPr lang="he-IL" altLang="he-IL" sz="2000" dirty="0">
                <a:latin typeface="David" panose="020E0502060401010101" pitchFamily="34" charset="-79"/>
                <a:cs typeface="David" panose="020E0502060401010101" pitchFamily="34" charset="-79"/>
              </a:rPr>
              <a:t>בריכוז הגלוקוז בדם </a:t>
            </a:r>
            <a:r>
              <a:rPr lang="he-IL" altLang="he-IL" sz="2000" dirty="0" smtClean="0">
                <a:latin typeface="David" panose="020E0502060401010101" pitchFamily="34" charset="-79"/>
                <a:cs typeface="David" panose="020E0502060401010101" pitchFamily="34" charset="-79"/>
              </a:rPr>
              <a:t>משפיעה על  יציאת </a:t>
            </a:r>
            <a:r>
              <a:rPr lang="he-IL" altLang="he-IL" sz="2000" dirty="0">
                <a:latin typeface="David" panose="020E0502060401010101" pitchFamily="34" charset="-79"/>
                <a:cs typeface="David" panose="020E0502060401010101" pitchFamily="34" charset="-79"/>
              </a:rPr>
              <a:t>מים מתוך התאים </a:t>
            </a:r>
            <a:r>
              <a:rPr lang="he-IL" altLang="he-IL" sz="2000" dirty="0" smtClean="0">
                <a:latin typeface="David" panose="020E0502060401010101" pitchFamily="34" charset="-79"/>
                <a:cs typeface="David" panose="020E0502060401010101" pitchFamily="34" charset="-79"/>
              </a:rPr>
              <a:t>לדם</a:t>
            </a:r>
            <a:r>
              <a:rPr lang="he-IL" altLang="he-IL" sz="2000" dirty="0">
                <a:latin typeface="David" panose="020E0502060401010101" pitchFamily="34" charset="-79"/>
                <a:cs typeface="David" panose="020E0502060401010101" pitchFamily="34" charset="-79"/>
              </a:rPr>
              <a:t>, </a:t>
            </a:r>
            <a:r>
              <a:rPr lang="he-IL" altLang="he-IL" sz="2000" dirty="0" smtClean="0">
                <a:latin typeface="David" panose="020E0502060401010101" pitchFamily="34" charset="-79"/>
                <a:cs typeface="David" panose="020E0502060401010101" pitchFamily="34" charset="-79"/>
              </a:rPr>
              <a:t>ולעלייה בלחץ האוסמוטי של הדם.</a:t>
            </a:r>
          </a:p>
          <a:p>
            <a:pPr marL="457200" indent="-457200">
              <a:lnSpc>
                <a:spcPct val="150000"/>
              </a:lnSpc>
              <a:buFontTx/>
              <a:buAutoNum type="arabicPeriod"/>
            </a:pPr>
            <a:r>
              <a:rPr lang="he-IL" altLang="he-IL" sz="2000" b="1" dirty="0" smtClean="0">
                <a:latin typeface="David" panose="020E0502060401010101" pitchFamily="34" charset="-79"/>
                <a:cs typeface="David" panose="020E0502060401010101" pitchFamily="34" charset="-79"/>
              </a:rPr>
              <a:t>הפרשת </a:t>
            </a:r>
            <a:r>
              <a:rPr lang="he-IL" altLang="he-IL" sz="2000" b="1" dirty="0">
                <a:latin typeface="David" panose="020E0502060401010101" pitchFamily="34" charset="-79"/>
                <a:cs typeface="David" panose="020E0502060401010101" pitchFamily="34" charset="-79"/>
              </a:rPr>
              <a:t>גלוקוז בשתן </a:t>
            </a:r>
            <a:r>
              <a:rPr lang="en-US" altLang="he-IL" sz="2000" b="1" dirty="0" smtClean="0">
                <a:latin typeface="David" panose="020E0502060401010101" pitchFamily="34" charset="-79"/>
                <a:cs typeface="David" panose="020E0502060401010101" pitchFamily="34" charset="-79"/>
              </a:rPr>
              <a:t> </a:t>
            </a:r>
            <a:r>
              <a:rPr lang="en-US" sz="2000" b="1" dirty="0" smtClean="0">
                <a:latin typeface="David" panose="020E0502060401010101" pitchFamily="34" charset="-79"/>
                <a:cs typeface="David" panose="020E0502060401010101" pitchFamily="34" charset="-79"/>
              </a:rPr>
              <a:t>Glycosuria</a:t>
            </a:r>
            <a:r>
              <a:rPr lang="he-IL" altLang="he-IL" sz="2000" b="1" dirty="0" smtClean="0">
                <a:latin typeface="David" panose="020E0502060401010101" pitchFamily="34" charset="-79"/>
                <a:cs typeface="David" panose="020E0502060401010101" pitchFamily="34" charset="-79"/>
              </a:rPr>
              <a:t>: </a:t>
            </a:r>
            <a:r>
              <a:rPr lang="he-IL" altLang="he-IL" sz="2000" dirty="0" smtClean="0">
                <a:latin typeface="David" panose="020E0502060401010101" pitchFamily="34" charset="-79"/>
                <a:cs typeface="David" panose="020E0502060401010101" pitchFamily="34" charset="-79"/>
              </a:rPr>
              <a:t>העלייה </a:t>
            </a:r>
            <a:r>
              <a:rPr lang="he-IL" altLang="he-IL" sz="2000" dirty="0">
                <a:latin typeface="David" panose="020E0502060401010101" pitchFamily="34" charset="-79"/>
                <a:cs typeface="David" panose="020E0502060401010101" pitchFamily="34" charset="-79"/>
              </a:rPr>
              <a:t>ברמת הגלוקוז בדם, מעבר לסף הכלייתי, </a:t>
            </a:r>
            <a:r>
              <a:rPr lang="he-IL" sz="2000" dirty="0">
                <a:solidFill>
                  <a:srgbClr val="000000"/>
                </a:solidFill>
                <a:latin typeface="David" panose="020E0502060401010101" pitchFamily="34" charset="-79"/>
                <a:cs typeface="David" panose="020E0502060401010101" pitchFamily="34" charset="-79"/>
              </a:rPr>
              <a:t>מעל </a:t>
            </a:r>
            <a:r>
              <a:rPr lang="en-US" sz="2000" dirty="0">
                <a:solidFill>
                  <a:srgbClr val="000000"/>
                </a:solidFill>
                <a:latin typeface="David" panose="020E0502060401010101" pitchFamily="34" charset="-79"/>
                <a:cs typeface="David" panose="020E0502060401010101" pitchFamily="34" charset="-79"/>
              </a:rPr>
              <a:t>mg%</a:t>
            </a:r>
            <a:r>
              <a:rPr lang="he-IL" sz="2000" dirty="0">
                <a:solidFill>
                  <a:srgbClr val="000000"/>
                </a:solidFill>
                <a:latin typeface="David" panose="020E0502060401010101" pitchFamily="34" charset="-79"/>
                <a:cs typeface="David" panose="020E0502060401010101" pitchFamily="34" charset="-79"/>
              </a:rPr>
              <a:t> </a:t>
            </a:r>
            <a:r>
              <a:rPr lang="he-IL" sz="2000" dirty="0" smtClean="0">
                <a:solidFill>
                  <a:srgbClr val="000000"/>
                </a:solidFill>
                <a:latin typeface="David" panose="020E0502060401010101" pitchFamily="34" charset="-79"/>
                <a:cs typeface="David" panose="020E0502060401010101" pitchFamily="34" charset="-79"/>
              </a:rPr>
              <a:t>180 גלוקוז </a:t>
            </a:r>
            <a:r>
              <a:rPr lang="he-IL" sz="2000" dirty="0">
                <a:solidFill>
                  <a:srgbClr val="000000"/>
                </a:solidFill>
                <a:latin typeface="David" panose="020E0502060401010101" pitchFamily="34" charset="-79"/>
                <a:cs typeface="David" panose="020E0502060401010101" pitchFamily="34" charset="-79"/>
              </a:rPr>
              <a:t>בדם </a:t>
            </a:r>
            <a:r>
              <a:rPr lang="he-IL" sz="2000" dirty="0" smtClean="0">
                <a:solidFill>
                  <a:srgbClr val="000000"/>
                </a:solidFill>
                <a:latin typeface="David" panose="020E0502060401010101" pitchFamily="34" charset="-79"/>
                <a:cs typeface="David" panose="020E0502060401010101" pitchFamily="34" charset="-79"/>
              </a:rPr>
              <a:t>, גורמת לכך שחלק מהגלוקוז נשאר בתסנין הנפרון, לא עובר בספיגה החוזרת חזרה לדם ומופרש בשתן.</a:t>
            </a:r>
            <a:endParaRPr lang="he-IL" altLang="he-IL" sz="2000" dirty="0">
              <a:latin typeface="David" panose="020E0502060401010101" pitchFamily="34" charset="-79"/>
              <a:cs typeface="David" panose="020E0502060401010101" pitchFamily="34" charset="-79"/>
            </a:endParaRPr>
          </a:p>
          <a:p>
            <a:pPr marL="457200" indent="-457200">
              <a:lnSpc>
                <a:spcPct val="150000"/>
              </a:lnSpc>
              <a:buFontTx/>
              <a:buAutoNum type="arabicPeriod"/>
            </a:pPr>
            <a:r>
              <a:rPr lang="he-IL" altLang="he-IL" sz="2000" b="1" dirty="0" smtClean="0">
                <a:latin typeface="David" panose="020E0502060401010101" pitchFamily="34" charset="-79"/>
                <a:cs typeface="David" panose="020E0502060401010101" pitchFamily="34" charset="-79"/>
              </a:rPr>
              <a:t>השתנה </a:t>
            </a:r>
            <a:r>
              <a:rPr lang="he-IL" altLang="he-IL" sz="2000" b="1" dirty="0">
                <a:latin typeface="David" panose="020E0502060401010101" pitchFamily="34" charset="-79"/>
                <a:cs typeface="David" panose="020E0502060401010101" pitchFamily="34" charset="-79"/>
              </a:rPr>
              <a:t>מרובה </a:t>
            </a:r>
            <a:r>
              <a:rPr lang="en-US" sz="2000" b="1" dirty="0">
                <a:latin typeface="David" panose="020E0502060401010101" pitchFamily="34" charset="-79"/>
                <a:cs typeface="David" panose="020E0502060401010101" pitchFamily="34" charset="-79"/>
              </a:rPr>
              <a:t>Polyuria </a:t>
            </a:r>
            <a:r>
              <a:rPr lang="he-IL" sz="2000" b="1" dirty="0" smtClean="0">
                <a:latin typeface="David" panose="020E0502060401010101" pitchFamily="34" charset="-79"/>
                <a:cs typeface="David" panose="020E0502060401010101" pitchFamily="34" charset="-79"/>
              </a:rPr>
              <a:t> : </a:t>
            </a:r>
            <a:r>
              <a:rPr lang="he-IL" altLang="he-IL" sz="2000" dirty="0" smtClean="0">
                <a:latin typeface="David" panose="020E0502060401010101" pitchFamily="34" charset="-79"/>
                <a:cs typeface="David" panose="020E0502060401010101" pitchFamily="34" charset="-79"/>
              </a:rPr>
              <a:t>רמת </a:t>
            </a:r>
            <a:r>
              <a:rPr lang="he-IL" altLang="he-IL" sz="2000" dirty="0">
                <a:latin typeface="David" panose="020E0502060401010101" pitchFamily="34" charset="-79"/>
                <a:cs typeface="David" panose="020E0502060401010101" pitchFamily="34" charset="-79"/>
              </a:rPr>
              <a:t>הגלוקוז הגבוהה בתסנין הנפרון </a:t>
            </a:r>
            <a:r>
              <a:rPr lang="he-IL" altLang="he-IL" sz="2000" dirty="0" smtClean="0">
                <a:latin typeface="David" panose="020E0502060401010101" pitchFamily="34" charset="-79"/>
                <a:cs typeface="David" panose="020E0502060401010101" pitchFamily="34" charset="-79"/>
              </a:rPr>
              <a:t>(</a:t>
            </a:r>
            <a:r>
              <a:rPr lang="he-IL" altLang="he-IL" sz="2000" dirty="0" err="1" smtClean="0">
                <a:latin typeface="David" panose="020E0502060401010101" pitchFamily="34" charset="-79"/>
                <a:cs typeface="David" panose="020E0502060401010101" pitchFamily="34" charset="-79"/>
              </a:rPr>
              <a:t>באבובית</a:t>
            </a:r>
            <a:r>
              <a:rPr lang="he-IL" altLang="he-IL" sz="2000" dirty="0" smtClean="0">
                <a:latin typeface="David" panose="020E0502060401010101" pitchFamily="34" charset="-79"/>
                <a:cs typeface="David" panose="020E0502060401010101" pitchFamily="34" charset="-79"/>
              </a:rPr>
              <a:t> </a:t>
            </a:r>
            <a:r>
              <a:rPr lang="he-IL" altLang="he-IL" sz="2000" dirty="0">
                <a:latin typeface="David" panose="020E0502060401010101" pitchFamily="34" charset="-79"/>
                <a:cs typeface="David" panose="020E0502060401010101" pitchFamily="34" charset="-79"/>
              </a:rPr>
              <a:t>המרוחקת </a:t>
            </a:r>
            <a:r>
              <a:rPr lang="he-IL" altLang="he-IL" sz="2000" dirty="0" err="1" smtClean="0">
                <a:latin typeface="David" panose="020E0502060401010101" pitchFamily="34" charset="-79"/>
                <a:cs typeface="David" panose="020E0502060401010101" pitchFamily="34" charset="-79"/>
              </a:rPr>
              <a:t>והמאספת</a:t>
            </a:r>
            <a:r>
              <a:rPr lang="he-IL" altLang="he-IL" sz="2000" dirty="0" smtClean="0">
                <a:latin typeface="David" panose="020E0502060401010101" pitchFamily="34" charset="-79"/>
                <a:cs typeface="David" panose="020E0502060401010101" pitchFamily="34" charset="-79"/>
              </a:rPr>
              <a:t>) </a:t>
            </a:r>
            <a:r>
              <a:rPr lang="he-IL" altLang="he-IL" sz="2000" dirty="0">
                <a:latin typeface="David" panose="020E0502060401010101" pitchFamily="34" charset="-79"/>
                <a:cs typeface="David" panose="020E0502060401010101" pitchFamily="34" charset="-79"/>
              </a:rPr>
              <a:t>יוצרת </a:t>
            </a:r>
            <a:r>
              <a:rPr lang="he-IL" altLang="he-IL" sz="2000" dirty="0" smtClean="0">
                <a:latin typeface="David" panose="020E0502060401010101" pitchFamily="34" charset="-79"/>
                <a:cs typeface="David" panose="020E0502060401010101" pitchFamily="34" charset="-79"/>
              </a:rPr>
              <a:t>בו תמיסה </a:t>
            </a:r>
            <a:r>
              <a:rPr lang="he-IL" altLang="he-IL" sz="2000" dirty="0" err="1">
                <a:latin typeface="David" panose="020E0502060401010101" pitchFamily="34" charset="-79"/>
                <a:cs typeface="David" panose="020E0502060401010101" pitchFamily="34" charset="-79"/>
              </a:rPr>
              <a:t>היפרטונית</a:t>
            </a:r>
            <a:r>
              <a:rPr lang="he-IL" altLang="he-IL" sz="2000" dirty="0">
                <a:latin typeface="David" panose="020E0502060401010101" pitchFamily="34" charset="-79"/>
                <a:cs typeface="David" panose="020E0502060401010101" pitchFamily="34" charset="-79"/>
              </a:rPr>
              <a:t> ביחס לדם, </a:t>
            </a:r>
            <a:r>
              <a:rPr lang="he-IL" altLang="he-IL" sz="2000" dirty="0" smtClean="0">
                <a:latin typeface="David" panose="020E0502060401010101" pitchFamily="34" charset="-79"/>
                <a:cs typeface="David" panose="020E0502060401010101" pitchFamily="34" charset="-79"/>
              </a:rPr>
              <a:t>דבר </a:t>
            </a:r>
            <a:r>
              <a:rPr lang="he-IL" altLang="he-IL" sz="2000" dirty="0">
                <a:latin typeface="David" panose="020E0502060401010101" pitchFamily="34" charset="-79"/>
                <a:cs typeface="David" panose="020E0502060401010101" pitchFamily="34" charset="-79"/>
              </a:rPr>
              <a:t>שגורם למעבר מים מהדם לנפרון </a:t>
            </a:r>
            <a:r>
              <a:rPr lang="he-IL" altLang="he-IL" sz="2000" dirty="0" smtClean="0">
                <a:latin typeface="David" panose="020E0502060401010101" pitchFamily="34" charset="-79"/>
                <a:cs typeface="David" panose="020E0502060401010101" pitchFamily="34" charset="-79"/>
              </a:rPr>
              <a:t>ולהפרשת </a:t>
            </a:r>
            <a:r>
              <a:rPr lang="he-IL" altLang="he-IL" sz="2000" dirty="0">
                <a:latin typeface="David" panose="020E0502060401010101" pitchFamily="34" charset="-79"/>
                <a:cs typeface="David" panose="020E0502060401010101" pitchFamily="34" charset="-79"/>
              </a:rPr>
              <a:t>שתן מוגברת </a:t>
            </a:r>
            <a:r>
              <a:rPr lang="he-IL" altLang="he-IL" sz="2000" dirty="0" smtClean="0">
                <a:latin typeface="David" panose="020E0502060401010101" pitchFamily="34" charset="-79"/>
                <a:cs typeface="David" panose="020E0502060401010101" pitchFamily="34" charset="-79"/>
              </a:rPr>
              <a:t>מאד, שתן </a:t>
            </a:r>
            <a:r>
              <a:rPr lang="he-IL" altLang="he-IL" sz="2000" dirty="0">
                <a:latin typeface="David" panose="020E0502060401010101" pitchFamily="34" charset="-79"/>
                <a:cs typeface="David" panose="020E0502060401010101" pitchFamily="34" charset="-79"/>
              </a:rPr>
              <a:t>שמכיל </a:t>
            </a:r>
            <a:r>
              <a:rPr lang="he-IL" altLang="he-IL" sz="2000" dirty="0" smtClean="0">
                <a:latin typeface="David" panose="020E0502060401010101" pitchFamily="34" charset="-79"/>
                <a:cs typeface="David" panose="020E0502060401010101" pitchFamily="34" charset="-79"/>
              </a:rPr>
              <a:t>גם רמות </a:t>
            </a:r>
            <a:r>
              <a:rPr lang="he-IL" altLang="he-IL" sz="2000" dirty="0">
                <a:latin typeface="David" panose="020E0502060401010101" pitchFamily="34" charset="-79"/>
                <a:cs typeface="David" panose="020E0502060401010101" pitchFamily="34" charset="-79"/>
              </a:rPr>
              <a:t>גבוהות של </a:t>
            </a:r>
            <a:r>
              <a:rPr lang="he-IL" altLang="he-IL" sz="2000" dirty="0" smtClean="0">
                <a:latin typeface="David" panose="020E0502060401010101" pitchFamily="34" charset="-79"/>
                <a:cs typeface="David" panose="020E0502060401010101" pitchFamily="34" charset="-79"/>
              </a:rPr>
              <a:t>גלוקוז.</a:t>
            </a:r>
            <a:endParaRPr lang="he-IL" altLang="he-IL" sz="2000" dirty="0">
              <a:latin typeface="David" panose="020E0502060401010101" pitchFamily="34" charset="-79"/>
              <a:cs typeface="David" panose="020E0502060401010101" pitchFamily="34" charset="-79"/>
            </a:endParaRPr>
          </a:p>
          <a:p>
            <a:pPr>
              <a:lnSpc>
                <a:spcPct val="150000"/>
              </a:lnSpc>
            </a:pPr>
            <a:r>
              <a:rPr lang="he-IL" altLang="he-IL" sz="2000" dirty="0" smtClean="0">
                <a:latin typeface="David" panose="020E0502060401010101" pitchFamily="34" charset="-79"/>
                <a:cs typeface="David" panose="020E0502060401010101" pitchFamily="34" charset="-79"/>
              </a:rPr>
              <a:t>5</a:t>
            </a:r>
            <a:r>
              <a:rPr lang="he-IL" altLang="he-IL" sz="2000" b="1" dirty="0" smtClean="0">
                <a:latin typeface="David" panose="020E0502060401010101" pitchFamily="34" charset="-79"/>
                <a:cs typeface="David" panose="020E0502060401010101" pitchFamily="34" charset="-79"/>
              </a:rPr>
              <a:t>. </a:t>
            </a:r>
            <a:r>
              <a:rPr lang="he-IL" altLang="he-IL" sz="2000" b="1" dirty="0">
                <a:latin typeface="David" panose="020E0502060401010101" pitchFamily="34" charset="-79"/>
                <a:cs typeface="David" panose="020E0502060401010101" pitchFamily="34" charset="-79"/>
              </a:rPr>
              <a:t>התייבשות ותחושת צימאון </a:t>
            </a:r>
            <a:r>
              <a:rPr lang="en-US" sz="2000" b="1" dirty="0">
                <a:latin typeface="David" panose="020E0502060401010101" pitchFamily="34" charset="-79"/>
                <a:cs typeface="David" panose="020E0502060401010101" pitchFamily="34" charset="-79"/>
              </a:rPr>
              <a:t>Polydipsia </a:t>
            </a:r>
            <a:r>
              <a:rPr lang="he-IL" sz="2000" b="1" dirty="0" smtClean="0">
                <a:latin typeface="David" panose="020E0502060401010101" pitchFamily="34" charset="-79"/>
                <a:cs typeface="David" panose="020E0502060401010101" pitchFamily="34" charset="-79"/>
              </a:rPr>
              <a:t> </a:t>
            </a:r>
            <a:r>
              <a:rPr lang="he-IL" altLang="he-IL" sz="2000" dirty="0" smtClean="0">
                <a:latin typeface="David" panose="020E0502060401010101" pitchFamily="34" charset="-79"/>
                <a:cs typeface="David" panose="020E0502060401010101" pitchFamily="34" charset="-79"/>
              </a:rPr>
              <a:t>כתוצאה מההשתנה המרובה קיים אובדן </a:t>
            </a:r>
            <a:r>
              <a:rPr lang="he-IL" altLang="he-IL" sz="2000" dirty="0">
                <a:latin typeface="David" panose="020E0502060401010101" pitchFamily="34" charset="-79"/>
                <a:cs typeface="David" panose="020E0502060401010101" pitchFamily="34" charset="-79"/>
              </a:rPr>
              <a:t>נוזלים, </a:t>
            </a:r>
            <a:r>
              <a:rPr lang="he-IL" altLang="he-IL" sz="2000" dirty="0" smtClean="0">
                <a:latin typeface="David" panose="020E0502060401010101" pitchFamily="34" charset="-79"/>
                <a:cs typeface="David" panose="020E0502060401010101" pitchFamily="34" charset="-79"/>
              </a:rPr>
              <a:t>תחושת צמא, ועלולה להיגרם התייבשות חמורה שתגרום לירידה </a:t>
            </a:r>
            <a:r>
              <a:rPr lang="he-IL" altLang="he-IL" sz="2000" dirty="0">
                <a:latin typeface="David" panose="020E0502060401010101" pitchFamily="34" charset="-79"/>
                <a:cs typeface="David" panose="020E0502060401010101" pitchFamily="34" charset="-79"/>
              </a:rPr>
              <a:t>חדה בלחץ </a:t>
            </a:r>
            <a:r>
              <a:rPr lang="he-IL" altLang="he-IL" sz="2000" dirty="0" smtClean="0">
                <a:latin typeface="David" panose="020E0502060401010101" pitchFamily="34" charset="-79"/>
                <a:cs typeface="David" panose="020E0502060401010101" pitchFamily="34" charset="-79"/>
              </a:rPr>
              <a:t>הדם, הלם </a:t>
            </a:r>
            <a:r>
              <a:rPr lang="he-IL" altLang="he-IL" sz="2000" dirty="0" err="1" smtClean="0">
                <a:latin typeface="David" panose="020E0502060401010101" pitchFamily="34" charset="-79"/>
                <a:cs typeface="David" panose="020E0502060401010101" pitchFamily="34" charset="-79"/>
              </a:rPr>
              <a:t>היפוולמי</a:t>
            </a:r>
            <a:r>
              <a:rPr lang="he-IL" altLang="he-IL" sz="2000" dirty="0" smtClean="0">
                <a:latin typeface="David" panose="020E0502060401010101" pitchFamily="34" charset="-79"/>
                <a:cs typeface="David" panose="020E0502060401010101" pitchFamily="34" charset="-79"/>
              </a:rPr>
              <a:t>.                       </a:t>
            </a:r>
            <a:endParaRPr lang="he-IL" altLang="he-IL" sz="2000" dirty="0">
              <a:latin typeface="David" panose="020E0502060401010101" pitchFamily="34" charset="-79"/>
              <a:cs typeface="David" panose="020E0502060401010101" pitchFamily="34" charset="-79"/>
            </a:endParaRPr>
          </a:p>
          <a:p>
            <a:pPr>
              <a:lnSpc>
                <a:spcPct val="150000"/>
              </a:lnSpc>
              <a:spcBef>
                <a:spcPts val="0"/>
              </a:spcBef>
              <a:spcAft>
                <a:spcPts val="0"/>
              </a:spcAft>
            </a:pPr>
            <a:endParaRPr lang="he-IL" altLang="he-IL" sz="20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8780263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04800" y="277215"/>
            <a:ext cx="11887200" cy="5632311"/>
          </a:xfrm>
          <a:prstGeom prst="rect">
            <a:avLst/>
          </a:prstGeom>
        </p:spPr>
        <p:txBody>
          <a:bodyPr wrap="square">
            <a:spAutoFit/>
          </a:bodyPr>
          <a:lstStyle/>
          <a:p>
            <a:pPr>
              <a:lnSpc>
                <a:spcPct val="200000"/>
              </a:lnSpc>
            </a:pPr>
            <a:r>
              <a:rPr lang="he-IL" altLang="he-IL" sz="2000" dirty="0" smtClean="0">
                <a:latin typeface="David" panose="020E0502060401010101" pitchFamily="34" charset="-79"/>
                <a:cs typeface="David" panose="020E0502060401010101" pitchFamily="34" charset="-79"/>
              </a:rPr>
              <a:t>6</a:t>
            </a:r>
            <a:r>
              <a:rPr lang="he-IL" altLang="he-IL" sz="2000" dirty="0">
                <a:latin typeface="David" panose="020E0502060401010101" pitchFamily="34" charset="-79"/>
                <a:cs typeface="David" panose="020E0502060401010101" pitchFamily="34" charset="-79"/>
              </a:rPr>
              <a:t>. </a:t>
            </a:r>
            <a:r>
              <a:rPr lang="he-IL" altLang="he-IL" sz="2000" b="1" dirty="0">
                <a:latin typeface="David" panose="020E0502060401010101" pitchFamily="34" charset="-79"/>
                <a:cs typeface="David" panose="020E0502060401010101" pitchFamily="34" charset="-79"/>
              </a:rPr>
              <a:t>תחושת רעב ואכילה מרובה </a:t>
            </a:r>
            <a:r>
              <a:rPr lang="en-US" sz="2000" b="1" dirty="0">
                <a:latin typeface="David" panose="020E0502060401010101" pitchFamily="34" charset="-79"/>
                <a:cs typeface="David" panose="020E0502060401010101" pitchFamily="34" charset="-79"/>
              </a:rPr>
              <a:t>Polyphagia</a:t>
            </a:r>
            <a:r>
              <a:rPr lang="he-IL" sz="2000" b="1" dirty="0">
                <a:latin typeface="David" panose="020E0502060401010101" pitchFamily="34" charset="-79"/>
                <a:cs typeface="David" panose="020E0502060401010101" pitchFamily="34" charset="-79"/>
              </a:rPr>
              <a:t> </a:t>
            </a:r>
            <a:r>
              <a:rPr lang="he-IL" altLang="he-IL" sz="2000" b="1" dirty="0">
                <a:latin typeface="David" panose="020E0502060401010101" pitchFamily="34" charset="-79"/>
                <a:cs typeface="David" panose="020E0502060401010101" pitchFamily="34" charset="-79"/>
              </a:rPr>
              <a:t>חולשה, עייפות </a:t>
            </a:r>
            <a:r>
              <a:rPr lang="he-IL" altLang="he-IL" sz="2000" dirty="0">
                <a:latin typeface="David" panose="020E0502060401010101" pitchFamily="34" charset="-79"/>
                <a:cs typeface="David" panose="020E0502060401010101" pitchFamily="34" charset="-79"/>
              </a:rPr>
              <a:t>- תופעות אלה נובעות מחוסר קליטת הגלוקוז על ידי התאים, ולאי  יכולת של התאים להפיק אנרגיה מפרוק הגלוקוז. כתוצאה מכך מופיעה תחושת רעב </a:t>
            </a:r>
            <a:r>
              <a:rPr lang="he-IL" sz="2000" dirty="0">
                <a:latin typeface="David" panose="020E0502060401010101" pitchFamily="34" charset="-79"/>
                <a:cs typeface="David" panose="020E0502060401010101" pitchFamily="34" charset="-79"/>
              </a:rPr>
              <a:t>ועייפות, </a:t>
            </a:r>
            <a:r>
              <a:rPr lang="he-IL" altLang="he-IL" sz="2000" dirty="0">
                <a:latin typeface="David" panose="020E0502060401010101" pitchFamily="34" charset="-79"/>
                <a:cs typeface="David" panose="020E0502060401010101" pitchFamily="34" charset="-79"/>
              </a:rPr>
              <a:t>אכילה מרובה ויחד עם זה </a:t>
            </a:r>
            <a:r>
              <a:rPr lang="he-IL" sz="2000" dirty="0">
                <a:latin typeface="David" panose="020E0502060401010101" pitchFamily="34" charset="-79"/>
                <a:cs typeface="David" panose="020E0502060401010101" pitchFamily="34" charset="-79"/>
              </a:rPr>
              <a:t>ירידה במשקל הנובעת מפירוק שומנים להפקת אנרגיה.</a:t>
            </a:r>
          </a:p>
          <a:p>
            <a:pPr>
              <a:lnSpc>
                <a:spcPct val="200000"/>
              </a:lnSpc>
              <a:spcBef>
                <a:spcPts val="0"/>
              </a:spcBef>
              <a:spcAft>
                <a:spcPts val="0"/>
              </a:spcAft>
            </a:pPr>
            <a:r>
              <a:rPr lang="he-IL" sz="2000" b="1" dirty="0">
                <a:latin typeface="David" panose="020E0502060401010101" pitchFamily="34" charset="-79"/>
                <a:cs typeface="David" panose="020E0502060401010101" pitchFamily="34" charset="-79"/>
              </a:rPr>
              <a:t>7. פגיעה בכלי דם גדולים </a:t>
            </a:r>
            <a:r>
              <a:rPr lang="he-IL" sz="2000" b="1" dirty="0" smtClean="0">
                <a:latin typeface="David" panose="020E0502060401010101" pitchFamily="34" charset="-79"/>
                <a:cs typeface="David" panose="020E0502060401010101" pitchFamily="34" charset="-79"/>
              </a:rPr>
              <a:t>וקטנים בגוף</a:t>
            </a:r>
            <a:r>
              <a:rPr lang="he-IL" b="1" dirty="0" smtClean="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א. </a:t>
            </a:r>
            <a:r>
              <a:rPr lang="he-IL" b="1" dirty="0" smtClean="0">
                <a:latin typeface="David" panose="020E0502060401010101" pitchFamily="34" charset="-79"/>
                <a:cs typeface="David" panose="020E0502060401010101" pitchFamily="34" charset="-79"/>
              </a:rPr>
              <a:t>פגיעה בכלי דם גדולים-  </a:t>
            </a:r>
            <a:r>
              <a:rPr lang="he-IL" sz="2000" dirty="0" smtClean="0">
                <a:latin typeface="David" panose="020E0502060401010101" pitchFamily="34" charset="-79"/>
                <a:cs typeface="David" panose="020E0502060401010101" pitchFamily="34" charset="-79"/>
              </a:rPr>
              <a:t>רמות גבוהות של גלוקוז בדם, גורמות לפירוק שומנים ולעלייה ברמת הטריגליצרידים בדם אצל חולי הסוכרת. שומנים אלה יוצרים משקעים בדופן כלי הדם יחד עם כולסטרול</a:t>
            </a:r>
            <a:r>
              <a:rPr lang="he-IL" sz="2000" dirty="0">
                <a:latin typeface="David" panose="020E0502060401010101" pitchFamily="34" charset="-79"/>
                <a:cs typeface="David" panose="020E0502060401010101" pitchFamily="34" charset="-79"/>
              </a:rPr>
              <a:t>. </a:t>
            </a:r>
            <a:endParaRPr lang="he-IL" sz="2000" dirty="0" smtClean="0">
              <a:latin typeface="David" panose="020E0502060401010101" pitchFamily="34" charset="-79"/>
              <a:cs typeface="David" panose="020E0502060401010101" pitchFamily="34" charset="-79"/>
            </a:endParaRPr>
          </a:p>
          <a:p>
            <a:pPr>
              <a:lnSpc>
                <a:spcPct val="200000"/>
              </a:lnSpc>
              <a:spcBef>
                <a:spcPts val="0"/>
              </a:spcBef>
              <a:spcAft>
                <a:spcPts val="0"/>
              </a:spcAft>
            </a:pPr>
            <a:r>
              <a:rPr lang="he-IL" sz="2000" dirty="0" smtClean="0">
                <a:latin typeface="David" panose="020E0502060401010101" pitchFamily="34" charset="-79"/>
                <a:cs typeface="David" panose="020E0502060401010101" pitchFamily="34" charset="-79"/>
              </a:rPr>
              <a:t>תאי </a:t>
            </a:r>
            <a:r>
              <a:rPr lang="he-IL" sz="2000" dirty="0">
                <a:latin typeface="David" panose="020E0502060401010101" pitchFamily="34" charset="-79"/>
                <a:cs typeface="David" panose="020E0502060401010101" pitchFamily="34" charset="-79"/>
              </a:rPr>
              <a:t>מערכת החיסון </a:t>
            </a:r>
            <a:r>
              <a:rPr lang="he-IL" sz="2000" dirty="0" smtClean="0">
                <a:latin typeface="David" panose="020E0502060401010101" pitchFamily="34" charset="-79"/>
                <a:cs typeface="David" panose="020E0502060401010101" pitchFamily="34" charset="-79"/>
              </a:rPr>
              <a:t>מופעלים בתהליך </a:t>
            </a:r>
            <a:r>
              <a:rPr lang="he-IL" sz="2000" dirty="0">
                <a:latin typeface="David" panose="020E0502060401010101" pitchFamily="34" charset="-79"/>
                <a:cs typeface="David" panose="020E0502060401010101" pitchFamily="34" charset="-79"/>
              </a:rPr>
              <a:t>דלקתי </a:t>
            </a:r>
            <a:r>
              <a:rPr lang="he-IL" sz="2000" dirty="0" smtClean="0">
                <a:latin typeface="David" panose="020E0502060401010101" pitchFamily="34" charset="-79"/>
                <a:cs typeface="David" panose="020E0502060401010101" pitchFamily="34" charset="-79"/>
              </a:rPr>
              <a:t>ותוקפים את משקעי השומן, וכך תאי הדם הלבנים  שוקעים גם הם בדופן העורקים. שכבת הפלאק שנוצרה הולכת ומתרחבת וזוהי טרשת העורקים המצרה את קוטר כלי הדם.  תהליך זה מתרחש בכלי </a:t>
            </a:r>
            <a:r>
              <a:rPr lang="he-IL" sz="2000" dirty="0">
                <a:latin typeface="David" panose="020E0502060401010101" pitchFamily="34" charset="-79"/>
                <a:cs typeface="David" panose="020E0502060401010101" pitchFamily="34" charset="-79"/>
              </a:rPr>
              <a:t>הדם הכליליים, בכלי הדם </a:t>
            </a:r>
            <a:r>
              <a:rPr lang="he-IL" sz="2000" dirty="0" smtClean="0">
                <a:latin typeface="David" panose="020E0502060401010101" pitchFamily="34" charset="-79"/>
                <a:cs typeface="David" panose="020E0502060401010101" pitchFamily="34" charset="-79"/>
              </a:rPr>
              <a:t>שמובילים דם למוח</a:t>
            </a:r>
            <a:r>
              <a:rPr lang="he-IL" sz="2000" dirty="0">
                <a:latin typeface="David" panose="020E0502060401010101" pitchFamily="34" charset="-79"/>
                <a:cs typeface="David" panose="020E0502060401010101" pitchFamily="34" charset="-79"/>
              </a:rPr>
              <a:t>, ובכלי הדם בגפיים. כתוצאה מכך, עולה הסיכון לאוטם בשרי הלב, לאירועים מוחיים, ולהפרעה באספקת הדם לגפיים. </a:t>
            </a:r>
            <a:endParaRPr lang="he-IL" sz="2000" dirty="0" smtClean="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9051206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16398" y="377423"/>
            <a:ext cx="11480801" cy="5509200"/>
          </a:xfrm>
          <a:prstGeom prst="rect">
            <a:avLst/>
          </a:prstGeom>
        </p:spPr>
        <p:txBody>
          <a:bodyPr wrap="square">
            <a:spAutoFit/>
          </a:bodyPr>
          <a:lstStyle/>
          <a:p>
            <a:pPr>
              <a:lnSpc>
                <a:spcPct val="200000"/>
              </a:lnSpc>
              <a:spcBef>
                <a:spcPts val="0"/>
              </a:spcBef>
              <a:spcAft>
                <a:spcPts val="0"/>
              </a:spcAft>
            </a:pPr>
            <a:r>
              <a:rPr lang="he-IL" sz="2000" dirty="0">
                <a:latin typeface="David" panose="020E0502060401010101" pitchFamily="34" charset="-79"/>
                <a:cs typeface="David" panose="020E0502060401010101" pitchFamily="34" charset="-79"/>
              </a:rPr>
              <a:t>ב.  </a:t>
            </a:r>
            <a:r>
              <a:rPr lang="he-IL" sz="2000" b="1" dirty="0">
                <a:latin typeface="David" panose="020E0502060401010101" pitchFamily="34" charset="-79"/>
                <a:cs typeface="David" panose="020E0502060401010101" pitchFamily="34" charset="-79"/>
              </a:rPr>
              <a:t>פגיעה בכלי הדם הקטנים </a:t>
            </a:r>
            <a:r>
              <a:rPr lang="he-IL" sz="2000" dirty="0">
                <a:latin typeface="David" panose="020E0502060401010101" pitchFamily="34" charset="-79"/>
                <a:cs typeface="David" panose="020E0502060401010101" pitchFamily="34" charset="-79"/>
              </a:rPr>
              <a:t>מתבטאת: בנזק לרשתית העין הגורם לירידה בחדות הראייה עד לעיוורון (</a:t>
            </a:r>
            <a:r>
              <a:rPr lang="he-IL" sz="2000" dirty="0" err="1">
                <a:latin typeface="David" panose="020E0502060401010101" pitchFamily="34" charset="-79"/>
                <a:cs typeface="David" panose="020E0502060401010101" pitchFamily="34" charset="-79"/>
              </a:rPr>
              <a:t>רטינופתיה</a:t>
            </a:r>
            <a:r>
              <a:rPr lang="he-IL" sz="2000" dirty="0">
                <a:latin typeface="David" panose="020E0502060401010101" pitchFamily="34" charset="-79"/>
                <a:cs typeface="David" panose="020E0502060401010101" pitchFamily="34" charset="-79"/>
              </a:rPr>
              <a:t>), , בפגיעה </a:t>
            </a:r>
            <a:r>
              <a:rPr lang="he-IL" sz="2000" dirty="0" err="1">
                <a:latin typeface="David" panose="020E0502060401010101" pitchFamily="34" charset="-79"/>
                <a:cs typeface="David" panose="020E0502060401010101" pitchFamily="34" charset="-79"/>
              </a:rPr>
              <a:t>בגלומרולוס</a:t>
            </a:r>
            <a:r>
              <a:rPr lang="he-IL" sz="2000" dirty="0">
                <a:latin typeface="David" panose="020E0502060401010101" pitchFamily="34" charset="-79"/>
                <a:cs typeface="David" panose="020E0502060401010101" pitchFamily="34" charset="-79"/>
              </a:rPr>
              <a:t> בכליה (נפרופתיה) - הגורם לפגיעה בתפקוד הכליה עד לחוסר תפקוד המחייב דיאליזה.  בפגיעה בסיבי העצב התחושתיים (</a:t>
            </a:r>
            <a:r>
              <a:rPr lang="he-IL" sz="2000" dirty="0" err="1">
                <a:latin typeface="David" panose="020E0502060401010101" pitchFamily="34" charset="-79"/>
                <a:cs typeface="David" panose="020E0502060401010101" pitchFamily="34" charset="-79"/>
              </a:rPr>
              <a:t>נוירופתיה</a:t>
            </a:r>
            <a:r>
              <a:rPr lang="he-IL" sz="2000" dirty="0">
                <a:latin typeface="David" panose="020E0502060401010101" pitchFamily="34" charset="-79"/>
                <a:cs typeface="David" panose="020E0502060401010101" pitchFamily="34" charset="-79"/>
              </a:rPr>
              <a:t>)– הגורמת לרגישות מוגברת, לכאב, תחושת צריבה או חום בכפות הרגליים או בכפות הידיים עד לאובדן תחושה. כל הנ"ל גורמים: לאספקת דם לקויה , פגיעה בעור, זיהומים, וריפוי איטי של פצעים. </a:t>
            </a:r>
            <a:endParaRPr lang="he-IL" sz="2000" b="1" dirty="0" smtClean="0">
              <a:latin typeface="David" panose="020E0502060401010101" pitchFamily="34" charset="-79"/>
              <a:cs typeface="David" panose="020E0502060401010101" pitchFamily="34" charset="-79"/>
            </a:endParaRPr>
          </a:p>
          <a:p>
            <a:pPr>
              <a:lnSpc>
                <a:spcPct val="200000"/>
              </a:lnSpc>
              <a:spcBef>
                <a:spcPts val="0"/>
              </a:spcBef>
              <a:spcAft>
                <a:spcPts val="0"/>
              </a:spcAft>
            </a:pPr>
            <a:r>
              <a:rPr lang="he-IL" sz="2000" b="1" dirty="0">
                <a:latin typeface="David" panose="020E0502060401010101" pitchFamily="34" charset="-79"/>
                <a:cs typeface="David" panose="020E0502060401010101" pitchFamily="34" charset="-79"/>
              </a:rPr>
              <a:t>8</a:t>
            </a:r>
            <a:r>
              <a:rPr lang="he-IL" sz="2400" b="1" dirty="0" smtClean="0">
                <a:latin typeface="David" panose="020E0502060401010101" pitchFamily="34" charset="-79"/>
                <a:cs typeface="David" panose="020E0502060401010101" pitchFamily="34" charset="-79"/>
              </a:rPr>
              <a:t>. </a:t>
            </a:r>
            <a:r>
              <a:rPr lang="he-IL" sz="2400" b="1" dirty="0">
                <a:latin typeface="David" panose="020E0502060401010101" pitchFamily="34" charset="-79"/>
                <a:cs typeface="David" panose="020E0502060401010101" pitchFamily="34" charset="-79"/>
              </a:rPr>
              <a:t>חמצת </a:t>
            </a:r>
            <a:r>
              <a:rPr lang="he-IL" sz="2400" b="1" dirty="0" err="1">
                <a:latin typeface="David" panose="020E0502060401010101" pitchFamily="34" charset="-79"/>
                <a:cs typeface="David" panose="020E0502060401010101" pitchFamily="34" charset="-79"/>
              </a:rPr>
              <a:t>קטוטית</a:t>
            </a:r>
            <a:r>
              <a:rPr lang="he-IL" sz="2400" b="1" dirty="0">
                <a:latin typeface="David" panose="020E0502060401010101" pitchFamily="34" charset="-79"/>
                <a:cs typeface="David" panose="020E0502060401010101" pitchFamily="34" charset="-79"/>
              </a:rPr>
              <a:t> סוכרתית ו</a:t>
            </a:r>
            <a:r>
              <a:rPr lang="he-IL" altLang="he-IL" sz="2400" b="1" dirty="0">
                <a:latin typeface="David" panose="020E0502060401010101" pitchFamily="34" charset="-79"/>
                <a:cs typeface="David" panose="020E0502060401010101" pitchFamily="34" charset="-79"/>
              </a:rPr>
              <a:t>עלייה בחומציות הדם </a:t>
            </a:r>
            <a:r>
              <a:rPr lang="he-IL" sz="2400" b="1"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כתוצאה מחוסר </a:t>
            </a:r>
            <a:r>
              <a:rPr lang="he-IL" sz="2400" dirty="0">
                <a:latin typeface="David" panose="020E0502060401010101" pitchFamily="34" charset="-79"/>
                <a:cs typeface="David" panose="020E0502060401010101" pitchFamily="34" charset="-79"/>
              </a:rPr>
              <a:t>האינסולין בדם וחוסר בגלוקוז בתאים </a:t>
            </a:r>
            <a:r>
              <a:rPr lang="he-IL" sz="2400" dirty="0" smtClean="0">
                <a:latin typeface="David" panose="020E0502060401010101" pitchFamily="34" charset="-79"/>
                <a:cs typeface="David" panose="020E0502060401010101" pitchFamily="34" charset="-79"/>
              </a:rPr>
              <a:t>,</a:t>
            </a:r>
            <a:r>
              <a:rPr lang="he-IL" alt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מופקת </a:t>
            </a:r>
            <a:r>
              <a:rPr lang="he-IL" sz="2400" dirty="0">
                <a:latin typeface="David" panose="020E0502060401010101" pitchFamily="34" charset="-79"/>
                <a:cs typeface="David" panose="020E0502060401010101" pitchFamily="34" charset="-79"/>
              </a:rPr>
              <a:t>אנרגיה מפירוק שומן </a:t>
            </a:r>
            <a:r>
              <a:rPr lang="he-IL" sz="2400" dirty="0" smtClean="0">
                <a:latin typeface="David" panose="020E0502060401010101" pitchFamily="34" charset="-79"/>
                <a:cs typeface="David" panose="020E0502060401010101" pitchFamily="34" charset="-79"/>
              </a:rPr>
              <a:t>(טריגליצרידים)דבר ה</a:t>
            </a:r>
            <a:r>
              <a:rPr lang="he-IL" altLang="he-IL" sz="2400" dirty="0" smtClean="0">
                <a:latin typeface="David" panose="020E0502060401010101" pitchFamily="34" charset="-79"/>
                <a:cs typeface="David" panose="020E0502060401010101" pitchFamily="34" charset="-79"/>
              </a:rPr>
              <a:t>גורם </a:t>
            </a:r>
            <a:r>
              <a:rPr lang="he-IL" altLang="he-IL" sz="2400" dirty="0">
                <a:latin typeface="David" panose="020E0502060401010101" pitchFamily="34" charset="-79"/>
                <a:cs typeface="David" panose="020E0502060401010101" pitchFamily="34" charset="-79"/>
              </a:rPr>
              <a:t>ליצירת  גופי </a:t>
            </a:r>
            <a:r>
              <a:rPr lang="he-IL" altLang="he-IL" sz="2400" dirty="0" err="1" smtClean="0">
                <a:latin typeface="David" panose="020E0502060401010101" pitchFamily="34" charset="-79"/>
                <a:cs typeface="David" panose="020E0502060401010101" pitchFamily="34" charset="-79"/>
              </a:rPr>
              <a:t>קטו</a:t>
            </a:r>
            <a:r>
              <a:rPr lang="he-IL" altLang="he-IL" sz="2400" dirty="0" smtClean="0">
                <a:latin typeface="David" panose="020E0502060401010101" pitchFamily="34" charset="-79"/>
                <a:cs typeface="David" panose="020E0502060401010101" pitchFamily="34" charset="-79"/>
              </a:rPr>
              <a:t>. אלו גורמים לעלייה </a:t>
            </a:r>
            <a:r>
              <a:rPr lang="he-IL" altLang="he-IL" sz="2400" dirty="0">
                <a:latin typeface="David" panose="020E0502060401010101" pitchFamily="34" charset="-79"/>
                <a:cs typeface="David" panose="020E0502060401010101" pitchFamily="34" charset="-79"/>
              </a:rPr>
              <a:t>בחומציות </a:t>
            </a:r>
            <a:r>
              <a:rPr lang="he-IL" altLang="he-IL" sz="2400" dirty="0" smtClean="0">
                <a:latin typeface="David" panose="020E0502060401010101" pitchFamily="34" charset="-79"/>
                <a:cs typeface="David" panose="020E0502060401010101" pitchFamily="34" charset="-79"/>
              </a:rPr>
              <a:t>הדם </a:t>
            </a:r>
            <a:r>
              <a:rPr lang="he-IL" altLang="he-IL" sz="2400" dirty="0">
                <a:latin typeface="David" panose="020E0502060401010101" pitchFamily="34" charset="-79"/>
                <a:cs typeface="David" panose="020E0502060401010101" pitchFamily="34" charset="-79"/>
              </a:rPr>
              <a:t>(ירידה חדה ב- </a:t>
            </a:r>
            <a:r>
              <a:rPr lang="en-US" altLang="he-IL" sz="2400" dirty="0">
                <a:latin typeface="David" panose="020E0502060401010101" pitchFamily="34" charset="-79"/>
                <a:cs typeface="David" panose="020E0502060401010101" pitchFamily="34" charset="-79"/>
              </a:rPr>
              <a:t>pH</a:t>
            </a:r>
            <a:r>
              <a:rPr lang="he-IL" altLang="he-IL" sz="2400" dirty="0">
                <a:latin typeface="David" panose="020E0502060401010101" pitchFamily="34" charset="-79"/>
                <a:cs typeface="David" panose="020E0502060401010101" pitchFamily="34" charset="-79"/>
              </a:rPr>
              <a:t> של הדם). </a:t>
            </a:r>
            <a:r>
              <a:rPr lang="he-IL" altLang="he-IL" sz="2400" dirty="0" smtClean="0">
                <a:latin typeface="David" panose="020E0502060401010101" pitchFamily="34" charset="-79"/>
                <a:cs typeface="David" panose="020E0502060401010101" pitchFamily="34" charset="-79"/>
              </a:rPr>
              <a:t>הס</a:t>
            </a:r>
            <a:r>
              <a:rPr lang="he-IL" sz="2400" dirty="0" smtClean="0">
                <a:latin typeface="David" panose="020E0502060401010101" pitchFamily="34" charset="-79"/>
                <a:cs typeface="David" panose="020E0502060401010101" pitchFamily="34" charset="-79"/>
              </a:rPr>
              <a:t>ימנים המופיעים : בחילה, הקאות</a:t>
            </a:r>
            <a:r>
              <a:rPr lang="he-IL" sz="2400" dirty="0">
                <a:latin typeface="David" panose="020E0502060401010101" pitchFamily="34" charset="-79"/>
                <a:cs typeface="David" panose="020E0502060401010101" pitchFamily="34" charset="-79"/>
              </a:rPr>
              <a:t>, נשימת </a:t>
            </a:r>
            <a:r>
              <a:rPr lang="he-IL" sz="2400" dirty="0" err="1">
                <a:latin typeface="David" panose="020E0502060401010101" pitchFamily="34" charset="-79"/>
                <a:cs typeface="David" panose="020E0502060401010101" pitchFamily="34" charset="-79"/>
              </a:rPr>
              <a:t>קוסמאול</a:t>
            </a:r>
            <a:r>
              <a:rPr lang="he-IL" sz="2400" dirty="0">
                <a:latin typeface="David" panose="020E0502060401010101" pitchFamily="34" charset="-79"/>
                <a:cs typeface="David" panose="020E0502060401010101" pitchFamily="34" charset="-79"/>
              </a:rPr>
              <a:t> (נשימות עמוקות ומהירות) שיכולות לגרום לשינוי במצב </a:t>
            </a:r>
            <a:r>
              <a:rPr lang="he-IL" sz="2400" dirty="0" smtClean="0">
                <a:latin typeface="David" panose="020E0502060401010101" pitchFamily="34" charset="-79"/>
                <a:cs typeface="David" panose="020E0502060401010101" pitchFamily="34" charset="-79"/>
              </a:rPr>
              <a:t>ההכרה עד כדי </a:t>
            </a:r>
            <a:r>
              <a:rPr lang="he-IL" altLang="he-IL" sz="2400" dirty="0" smtClean="0">
                <a:latin typeface="David" panose="020E0502060401010101" pitchFamily="34" charset="-79"/>
                <a:cs typeface="David" panose="020E0502060401010101" pitchFamily="34" charset="-79"/>
              </a:rPr>
              <a:t>איבוד </a:t>
            </a:r>
            <a:r>
              <a:rPr lang="he-IL" altLang="he-IL" sz="2400" dirty="0">
                <a:latin typeface="David" panose="020E0502060401010101" pitchFamily="34" charset="-79"/>
                <a:cs typeface="David" panose="020E0502060401010101" pitchFamily="34" charset="-79"/>
              </a:rPr>
              <a:t>הכרה ומוות</a:t>
            </a:r>
            <a:r>
              <a:rPr lang="he-IL" sz="2400" dirty="0" smtClean="0">
                <a:latin typeface="David" panose="020E0502060401010101" pitchFamily="34" charset="-79"/>
                <a:cs typeface="David" panose="020E0502060401010101" pitchFamily="34" charset="-79"/>
              </a:rPr>
              <a:t>. </a:t>
            </a:r>
            <a:endParaRPr lang="he-IL" sz="2400" b="1" dirty="0">
              <a:solidFill>
                <a:srgbClr val="FF0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0387863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172636" y="336748"/>
            <a:ext cx="11751734" cy="7201972"/>
          </a:xfrm>
          <a:prstGeom prst="rect">
            <a:avLst/>
          </a:prstGeom>
        </p:spPr>
        <p:txBody>
          <a:bodyPr wrap="square">
            <a:spAutoFit/>
          </a:bodyPr>
          <a:lstStyle/>
          <a:p>
            <a:r>
              <a:rPr lang="he-IL" sz="2400" b="1" dirty="0" smtClean="0">
                <a:solidFill>
                  <a:srgbClr val="FF0000"/>
                </a:solidFill>
                <a:latin typeface="David" panose="020E0502060401010101" pitchFamily="34" charset="-79"/>
                <a:cs typeface="David" panose="020E0502060401010101" pitchFamily="34" charset="-79"/>
              </a:rPr>
              <a:t>דיאגנוזה</a:t>
            </a:r>
          </a:p>
          <a:p>
            <a:r>
              <a:rPr lang="he-IL" b="1" dirty="0" smtClean="0">
                <a:latin typeface="David" panose="020E0502060401010101" pitchFamily="34" charset="-79"/>
                <a:cs typeface="David" panose="020E0502060401010101" pitchFamily="34" charset="-79"/>
              </a:rPr>
              <a:t>בדיקה רמת הגלוקוז בדם </a:t>
            </a:r>
            <a:r>
              <a:rPr lang="he-IL" dirty="0" smtClean="0">
                <a:latin typeface="David" panose="020E0502060401010101" pitchFamily="34" charset="-79"/>
                <a:cs typeface="David" panose="020E0502060401010101" pitchFamily="34" charset="-79"/>
              </a:rPr>
              <a:t>- </a:t>
            </a:r>
            <a:r>
              <a:rPr lang="he-IL" sz="2000" dirty="0" smtClean="0">
                <a:latin typeface="David" panose="020E0502060401010101" pitchFamily="34" charset="-79"/>
                <a:cs typeface="David" panose="020E0502060401010101" pitchFamily="34" charset="-79"/>
              </a:rPr>
              <a:t>טווח הערכים התקין של גלוקוז בדם של אדם בריא לאחר צום של 12 ש', צריכה להיות קטנה מ-  110 מ"ג/דל. אצל סוכרתי תוצאת הבדיקה תהיה גבוהה מ- 126 מ"ג/</a:t>
            </a:r>
            <a:r>
              <a:rPr lang="he-IL" sz="2000" dirty="0" err="1" smtClean="0">
                <a:latin typeface="David" panose="020E0502060401010101" pitchFamily="34" charset="-79"/>
                <a:cs typeface="David" panose="020E0502060401010101" pitchFamily="34" charset="-79"/>
              </a:rPr>
              <a:t>ד"ל</a:t>
            </a:r>
            <a:endParaRPr lang="he-IL" sz="2000" dirty="0" smtClean="0">
              <a:latin typeface="David" panose="020E0502060401010101" pitchFamily="34" charset="-79"/>
              <a:cs typeface="David" panose="020E0502060401010101" pitchFamily="34" charset="-79"/>
            </a:endParaRPr>
          </a:p>
          <a:p>
            <a:endParaRPr lang="he-IL" sz="2000" dirty="0" smtClean="0">
              <a:latin typeface="David" panose="020E0502060401010101" pitchFamily="34" charset="-79"/>
              <a:cs typeface="David" panose="020E0502060401010101" pitchFamily="34" charset="-79"/>
            </a:endParaRPr>
          </a:p>
          <a:p>
            <a:r>
              <a:rPr lang="he-IL" sz="2000" b="1" dirty="0" smtClean="0">
                <a:latin typeface="David" panose="020E0502060401010101" pitchFamily="34" charset="-79"/>
                <a:cs typeface="David" panose="020E0502060401010101" pitchFamily="34" charset="-79"/>
              </a:rPr>
              <a:t>בדיקת נוכחות רמת הנוגדנים בדם כנגד תאי הלבלב.</a:t>
            </a:r>
          </a:p>
          <a:p>
            <a:endParaRPr lang="he-IL" sz="2000" dirty="0" smtClean="0">
              <a:latin typeface="David" panose="020E0502060401010101" pitchFamily="34" charset="-79"/>
              <a:cs typeface="David" panose="020E0502060401010101" pitchFamily="34" charset="-79"/>
            </a:endParaRPr>
          </a:p>
          <a:p>
            <a:pPr lvl="0">
              <a:defRPr/>
            </a:pPr>
            <a:r>
              <a:rPr lang="en-US" sz="2000" b="1" dirty="0" err="1" smtClean="0">
                <a:latin typeface="David" panose="020E0502060401010101" pitchFamily="34" charset="-79"/>
                <a:cs typeface="David" panose="020E0502060401010101" pitchFamily="34" charset="-79"/>
              </a:rPr>
              <a:t>Hb</a:t>
            </a:r>
            <a:r>
              <a:rPr lang="en-US" sz="2000" b="1" dirty="0" smtClean="0">
                <a:latin typeface="David" panose="020E0502060401010101" pitchFamily="34" charset="-79"/>
                <a:cs typeface="David" panose="020E0502060401010101" pitchFamily="34" charset="-79"/>
              </a:rPr>
              <a:t> A1c </a:t>
            </a:r>
            <a:r>
              <a:rPr lang="he-IL" sz="2000" dirty="0" smtClean="0">
                <a:latin typeface="David" panose="020E0502060401010101" pitchFamily="34" charset="-79"/>
                <a:cs typeface="David" panose="020E0502060401010101" pitchFamily="34" charset="-79"/>
              </a:rPr>
              <a:t> המוגלובין מסוכרר, הגלוקוז נקשר בקשר בלתי הפיך </a:t>
            </a:r>
            <a:r>
              <a:rPr lang="he-IL" sz="2000" dirty="0" err="1" smtClean="0">
                <a:latin typeface="David" panose="020E0502060401010101" pitchFamily="34" charset="-79"/>
                <a:cs typeface="David" panose="020E0502060401010101" pitchFamily="34" charset="-79"/>
              </a:rPr>
              <a:t>לגלובין</a:t>
            </a:r>
            <a:r>
              <a:rPr lang="he-IL" sz="2000" dirty="0" smtClean="0">
                <a:latin typeface="David" panose="020E0502060401010101" pitchFamily="34" charset="-79"/>
                <a:cs typeface="David" panose="020E0502060401010101" pitchFamily="34" charset="-79"/>
              </a:rPr>
              <a:t> שבהמוגלובין. תוצאות </a:t>
            </a:r>
            <a:r>
              <a:rPr lang="he-IL" sz="2000" dirty="0">
                <a:latin typeface="David" panose="020E0502060401010101" pitchFamily="34" charset="-79"/>
                <a:cs typeface="David" panose="020E0502060401010101" pitchFamily="34" charset="-79"/>
              </a:rPr>
              <a:t>הבדיקה מבטאות את אחוז מולקולות ההמוגלובין </a:t>
            </a:r>
            <a:r>
              <a:rPr lang="he-IL" sz="2000" dirty="0" smtClean="0">
                <a:latin typeface="David" panose="020E0502060401010101" pitchFamily="34" charset="-79"/>
                <a:cs typeface="David" panose="020E0502060401010101" pitchFamily="34" charset="-79"/>
              </a:rPr>
              <a:t>המסוכרר מתוך </a:t>
            </a:r>
            <a:r>
              <a:rPr lang="he-IL" sz="2000" dirty="0">
                <a:latin typeface="David" panose="020E0502060401010101" pitchFamily="34" charset="-79"/>
                <a:cs typeface="David" panose="020E0502060401010101" pitchFamily="34" charset="-79"/>
              </a:rPr>
              <a:t>סך כל מולקולות ההמוגלובין </a:t>
            </a:r>
            <a:r>
              <a:rPr lang="he-IL" sz="2000" dirty="0" smtClean="0">
                <a:latin typeface="David" panose="020E0502060401010101" pitchFamily="34" charset="-79"/>
                <a:cs typeface="David" panose="020E0502060401010101" pitchFamily="34" charset="-79"/>
              </a:rPr>
              <a:t>בדם. משך החיים הממוצע של תא דם אדום הוא </a:t>
            </a:r>
          </a:p>
          <a:p>
            <a:pPr lvl="0">
              <a:defRPr/>
            </a:pPr>
            <a:r>
              <a:rPr lang="he-IL" sz="2000" dirty="0" smtClean="0">
                <a:latin typeface="David" panose="020E0502060401010101" pitchFamily="34" charset="-79"/>
                <a:cs typeface="David" panose="020E0502060401010101" pitchFamily="34" charset="-79"/>
              </a:rPr>
              <a:t>כ- 120 יום, מכאן שבדיקה זו משמשת מדד לרמת הגלוקוז הממוצעת  בדם, בתקופה של כשלושה חודשים שקדמו לביצוע הבדיקה. ערכים תקינים  4%-5.9% </a:t>
            </a:r>
          </a:p>
          <a:p>
            <a:pPr lvl="0">
              <a:defRPr/>
            </a:pPr>
            <a:endParaRPr lang="he-IL" sz="2000" dirty="0" smtClean="0">
              <a:latin typeface="David" panose="020E0502060401010101" pitchFamily="34" charset="-79"/>
              <a:cs typeface="David" panose="020E0502060401010101" pitchFamily="34" charset="-79"/>
            </a:endParaRPr>
          </a:p>
          <a:p>
            <a:pPr lvl="0">
              <a:defRPr/>
            </a:pPr>
            <a:r>
              <a:rPr lang="he-IL" sz="2000" b="1" dirty="0">
                <a:latin typeface="David" panose="020E0502060401010101" pitchFamily="34" charset="-79"/>
                <a:cs typeface="David" panose="020E0502060401010101" pitchFamily="34" charset="-79"/>
              </a:rPr>
              <a:t>העמסת סוכר בדם </a:t>
            </a:r>
            <a:r>
              <a:rPr lang="he-IL" sz="2000" dirty="0">
                <a:latin typeface="David" panose="020E0502060401010101" pitchFamily="34" charset="-79"/>
                <a:cs typeface="David" panose="020E0502060401010101" pitchFamily="34" charset="-79"/>
              </a:rPr>
              <a:t>– לחולים ניתנת שתייה של תמיסת גלוקוז </a:t>
            </a:r>
            <a:r>
              <a:rPr lang="he-IL" sz="2000" dirty="0" smtClean="0">
                <a:latin typeface="David" panose="020E0502060401010101" pitchFamily="34" charset="-79"/>
                <a:cs typeface="David" panose="020E0502060401010101" pitchFamily="34" charset="-79"/>
              </a:rPr>
              <a:t>, לאחר כשעתיים נבדקת </a:t>
            </a:r>
            <a:r>
              <a:rPr lang="he-IL" sz="2000" dirty="0">
                <a:latin typeface="David" panose="020E0502060401010101" pitchFamily="34" charset="-79"/>
                <a:cs typeface="David" panose="020E0502060401010101" pitchFamily="34" charset="-79"/>
              </a:rPr>
              <a:t>רמת הגלוקוז </a:t>
            </a:r>
            <a:r>
              <a:rPr lang="he-IL" sz="2000" dirty="0" smtClean="0">
                <a:latin typeface="David" panose="020E0502060401010101" pitchFamily="34" charset="-79"/>
                <a:cs typeface="David" panose="020E0502060401010101" pitchFamily="34" charset="-79"/>
              </a:rPr>
              <a:t>בדם. באופן </a:t>
            </a:r>
            <a:r>
              <a:rPr lang="he-IL" sz="2000" dirty="0">
                <a:latin typeface="David" panose="020E0502060401010101" pitchFamily="34" charset="-79"/>
                <a:cs typeface="David" panose="020E0502060401010101" pitchFamily="34" charset="-79"/>
              </a:rPr>
              <a:t>תקין עולה רמת הגלוקוז בדם מיד לאחר שתייה או אכילת מוצרים המכילים סוכר וחוזרת לנורמה לאחר </a:t>
            </a:r>
            <a:r>
              <a:rPr lang="he-IL" sz="2000" dirty="0" smtClean="0">
                <a:latin typeface="David" panose="020E0502060401010101" pitchFamily="34" charset="-79"/>
                <a:cs typeface="David" panose="020E0502060401010101" pitchFamily="34" charset="-79"/>
              </a:rPr>
              <a:t>כשעתיים. </a:t>
            </a:r>
            <a:r>
              <a:rPr lang="he-IL" sz="2000" dirty="0">
                <a:latin typeface="David" panose="020E0502060401010101" pitchFamily="34" charset="-79"/>
                <a:cs typeface="David" panose="020E0502060401010101" pitchFamily="34" charset="-79"/>
              </a:rPr>
              <a:t>חולי סוכרת אינם מסוגלים להתמודד באופן תקין עם העמסת </a:t>
            </a:r>
            <a:r>
              <a:rPr lang="he-IL" sz="2000" dirty="0" smtClean="0">
                <a:latin typeface="David" panose="020E0502060401010101" pitchFamily="34" charset="-79"/>
                <a:cs typeface="David" panose="020E0502060401010101" pitchFamily="34" charset="-79"/>
              </a:rPr>
              <a:t>סוכר, </a:t>
            </a:r>
            <a:r>
              <a:rPr lang="he-IL" sz="2000" dirty="0">
                <a:latin typeface="David" panose="020E0502060401010101" pitchFamily="34" charset="-79"/>
                <a:cs typeface="David" panose="020E0502060401010101" pitchFamily="34" charset="-79"/>
              </a:rPr>
              <a:t>היות שפעילות האינסולין בגופם חסרה או לקויה, ורמת </a:t>
            </a:r>
            <a:r>
              <a:rPr lang="he-IL" sz="2000" dirty="0" smtClean="0">
                <a:latin typeface="David" panose="020E0502060401010101" pitchFamily="34" charset="-79"/>
                <a:cs typeface="David" panose="020E0502060401010101" pitchFamily="34" charset="-79"/>
              </a:rPr>
              <a:t>הגלוקוז בדם נשארת </a:t>
            </a:r>
            <a:r>
              <a:rPr lang="he-IL" sz="2000" dirty="0">
                <a:latin typeface="David" panose="020E0502060401010101" pitchFamily="34" charset="-79"/>
                <a:cs typeface="David" panose="020E0502060401010101" pitchFamily="34" charset="-79"/>
              </a:rPr>
              <a:t>גבוהה גם לאחר שעתיים מזמן שתיית הסוכר.</a:t>
            </a:r>
          </a:p>
          <a:p>
            <a:pPr lvl="0">
              <a:defRPr/>
            </a:pPr>
            <a:endParaRPr lang="he-IL" sz="2000" dirty="0" smtClean="0">
              <a:latin typeface="David" panose="020E0502060401010101" pitchFamily="34" charset="-79"/>
              <a:cs typeface="David" panose="020E0502060401010101" pitchFamily="34" charset="-79"/>
            </a:endParaRPr>
          </a:p>
          <a:p>
            <a:pPr>
              <a:defRPr/>
            </a:pPr>
            <a:r>
              <a:rPr lang="he-IL" sz="2000" b="1" dirty="0" smtClean="0">
                <a:latin typeface="David" panose="020E0502060401010101" pitchFamily="34" charset="-79"/>
                <a:cs typeface="David" panose="020E0502060401010101" pitchFamily="34" charset="-79"/>
              </a:rPr>
              <a:t>בדיקת סוכר בשתן - </a:t>
            </a:r>
            <a:r>
              <a:rPr lang="he-IL" altLang="he-IL" sz="2000" dirty="0">
                <a:latin typeface="David" panose="020E0502060401010101" pitchFamily="34" charset="-79"/>
                <a:cs typeface="David" panose="020E0502060401010101" pitchFamily="34" charset="-79"/>
              </a:rPr>
              <a:t>העלייה ברמת הגלוקוז בדם, מעבר לסף הכלייתי, </a:t>
            </a:r>
            <a:r>
              <a:rPr lang="he-IL" sz="2000" dirty="0">
                <a:solidFill>
                  <a:srgbClr val="000000"/>
                </a:solidFill>
                <a:latin typeface="David" panose="020E0502060401010101" pitchFamily="34" charset="-79"/>
                <a:cs typeface="David" panose="020E0502060401010101" pitchFamily="34" charset="-79"/>
              </a:rPr>
              <a:t>מעל </a:t>
            </a:r>
            <a:r>
              <a:rPr lang="en-US" sz="2000" dirty="0">
                <a:solidFill>
                  <a:srgbClr val="000000"/>
                </a:solidFill>
                <a:latin typeface="David" panose="020E0502060401010101" pitchFamily="34" charset="-79"/>
                <a:cs typeface="David" panose="020E0502060401010101" pitchFamily="34" charset="-79"/>
              </a:rPr>
              <a:t>mg%</a:t>
            </a:r>
            <a:r>
              <a:rPr lang="he-IL" sz="2000" dirty="0">
                <a:solidFill>
                  <a:srgbClr val="000000"/>
                </a:solidFill>
                <a:latin typeface="David" panose="020E0502060401010101" pitchFamily="34" charset="-79"/>
                <a:cs typeface="David" panose="020E0502060401010101" pitchFamily="34" charset="-79"/>
              </a:rPr>
              <a:t> 180 גלוקוז בדם , גורמת לכך שחלק מהגלוקוז נשאר בתסנין הנפרון, לא עובר בספיגה החוזרת חזרה לדם ומופרש בשתן.</a:t>
            </a:r>
            <a:endParaRPr lang="he-IL" altLang="he-IL" sz="2000" dirty="0">
              <a:latin typeface="David" panose="020E0502060401010101" pitchFamily="34" charset="-79"/>
              <a:cs typeface="David" panose="020E0502060401010101" pitchFamily="34" charset="-79"/>
            </a:endParaRPr>
          </a:p>
          <a:p>
            <a:pPr lvl="0">
              <a:defRPr/>
            </a:pPr>
            <a:endParaRPr lang="he-IL" sz="2000" b="1" dirty="0" smtClean="0">
              <a:latin typeface="David" panose="020E0502060401010101" pitchFamily="34" charset="-79"/>
              <a:cs typeface="David" panose="020E0502060401010101" pitchFamily="34" charset="-79"/>
            </a:endParaRPr>
          </a:p>
          <a:p>
            <a:pPr lvl="0">
              <a:defRPr/>
            </a:pPr>
            <a:endParaRPr lang="he-IL" sz="2000" b="1" dirty="0" smtClean="0">
              <a:latin typeface="David" panose="020E0502060401010101" pitchFamily="34" charset="-79"/>
              <a:cs typeface="David" panose="020E0502060401010101" pitchFamily="34" charset="-79"/>
            </a:endParaRPr>
          </a:p>
          <a:p>
            <a:pPr lvl="0">
              <a:defRPr/>
            </a:pPr>
            <a:endParaRPr lang="he-IL" sz="2000" dirty="0" smtClean="0">
              <a:latin typeface="David" panose="020E0502060401010101" pitchFamily="34" charset="-79"/>
              <a:cs typeface="David" panose="020E0502060401010101" pitchFamily="34" charset="-79"/>
            </a:endParaRPr>
          </a:p>
          <a:p>
            <a:pPr lvl="0">
              <a:defRPr/>
            </a:pPr>
            <a:endParaRPr lang="en-US" sz="2000" dirty="0" smtClean="0">
              <a:latin typeface="David" panose="020E0502060401010101" pitchFamily="34" charset="-79"/>
              <a:cs typeface="David" panose="020E0502060401010101" pitchFamily="34" charset="-79"/>
            </a:endParaRPr>
          </a:p>
          <a:p>
            <a:endParaRPr lang="he-IL" dirty="0"/>
          </a:p>
        </p:txBody>
      </p:sp>
    </p:spTree>
    <p:extLst>
      <p:ext uri="{BB962C8B-B14F-4D97-AF65-F5344CB8AC3E}">
        <p14:creationId xmlns:p14="http://schemas.microsoft.com/office/powerpoint/2010/main" val="13234399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97280" y="286604"/>
            <a:ext cx="10058400" cy="592628"/>
          </a:xfrm>
        </p:spPr>
        <p:txBody>
          <a:bodyPr>
            <a:normAutofit/>
          </a:bodyPr>
          <a:lstStyle/>
          <a:p>
            <a:pPr algn="ctr"/>
            <a:r>
              <a:rPr lang="he-IL" sz="2400" b="1" dirty="0" smtClean="0">
                <a:solidFill>
                  <a:srgbClr val="FF0000"/>
                </a:solidFill>
                <a:latin typeface="David" panose="020E0502060401010101" pitchFamily="34" charset="-79"/>
                <a:ea typeface="+mn-ea"/>
                <a:cs typeface="David" panose="020E0502060401010101" pitchFamily="34" charset="-79"/>
              </a:rPr>
              <a:t>טיפול בסוכרת מסוג 1</a:t>
            </a:r>
            <a:endParaRPr lang="he-IL" sz="2400" b="1" dirty="0">
              <a:solidFill>
                <a:srgbClr val="FF0000"/>
              </a:solidFill>
              <a:latin typeface="David" panose="020E0502060401010101" pitchFamily="34" charset="-79"/>
              <a:ea typeface="+mn-ea"/>
              <a:cs typeface="David" panose="020E0502060401010101" pitchFamily="34" charset="-79"/>
            </a:endParaRPr>
          </a:p>
        </p:txBody>
      </p:sp>
      <p:sp>
        <p:nvSpPr>
          <p:cNvPr id="3" name="מציין מיקום טקסט 2"/>
          <p:cNvSpPr>
            <a:spLocks noGrp="1"/>
          </p:cNvSpPr>
          <p:nvPr>
            <p:ph type="body" idx="1"/>
          </p:nvPr>
        </p:nvSpPr>
        <p:spPr>
          <a:xfrm>
            <a:off x="351692" y="978226"/>
            <a:ext cx="11711354" cy="5164666"/>
          </a:xfrm>
        </p:spPr>
        <p:txBody>
          <a:bodyPr>
            <a:normAutofit/>
          </a:bodyPr>
          <a:lstStyle/>
          <a:p>
            <a:pPr marL="609600" indent="-609600">
              <a:lnSpc>
                <a:spcPct val="80000"/>
              </a:lnSpc>
              <a:buNone/>
              <a:defRPr/>
            </a:pPr>
            <a:r>
              <a:rPr lang="he-IL" altLang="he-IL" dirty="0" smtClean="0">
                <a:solidFill>
                  <a:schemeClr val="tx1"/>
                </a:solidFill>
                <a:latin typeface="David" panose="020E0502060401010101" pitchFamily="34" charset="-79"/>
                <a:cs typeface="David" panose="020E0502060401010101" pitchFamily="34" charset="-79"/>
              </a:rPr>
              <a:t>    </a:t>
            </a:r>
            <a:r>
              <a:rPr lang="he-IL" altLang="he-IL" sz="2400" b="1" dirty="0" smtClean="0">
                <a:solidFill>
                  <a:schemeClr val="tx1"/>
                </a:solidFill>
                <a:latin typeface="David" panose="020E0502060401010101" pitchFamily="34" charset="-79"/>
                <a:cs typeface="David" panose="020E0502060401010101" pitchFamily="34" charset="-79"/>
              </a:rPr>
              <a:t>מטרה </a:t>
            </a:r>
            <a:r>
              <a:rPr lang="he-IL" altLang="he-IL" sz="2400" dirty="0">
                <a:solidFill>
                  <a:schemeClr val="tx1"/>
                </a:solidFill>
                <a:latin typeface="David" panose="020E0502060401010101" pitchFamily="34" charset="-79"/>
                <a:cs typeface="David" panose="020E0502060401010101" pitchFamily="34" charset="-79"/>
              </a:rPr>
              <a:t>-לשמור </a:t>
            </a:r>
            <a:r>
              <a:rPr lang="he-IL" altLang="he-IL" sz="2400" dirty="0" smtClean="0">
                <a:solidFill>
                  <a:schemeClr val="tx1"/>
                </a:solidFill>
                <a:latin typeface="David" panose="020E0502060401010101" pitchFamily="34" charset="-79"/>
                <a:cs typeface="David" panose="020E0502060401010101" pitchFamily="34" charset="-79"/>
              </a:rPr>
              <a:t>על רמות הגלוקוז בדם  בטווח התקין.</a:t>
            </a:r>
          </a:p>
          <a:p>
            <a:pPr marL="609600" indent="-609600">
              <a:lnSpc>
                <a:spcPct val="80000"/>
              </a:lnSpc>
              <a:buFont typeface="+mj-lt"/>
              <a:buAutoNum type="arabicPeriod"/>
              <a:defRPr/>
            </a:pPr>
            <a:r>
              <a:rPr lang="he-IL" altLang="he-IL" sz="2400" dirty="0">
                <a:solidFill>
                  <a:schemeClr val="tx1"/>
                </a:solidFill>
                <a:latin typeface="David" panose="020E0502060401010101" pitchFamily="34" charset="-79"/>
                <a:cs typeface="David" panose="020E0502060401010101" pitchFamily="34" charset="-79"/>
              </a:rPr>
              <a:t>מתן אינסולין (בזריקות תת עוריות/משאבת אינסולין</a:t>
            </a:r>
            <a:r>
              <a:rPr lang="he-IL" altLang="he-IL" sz="2400" dirty="0" smtClean="0">
                <a:solidFill>
                  <a:schemeClr val="tx1"/>
                </a:solidFill>
                <a:latin typeface="David" panose="020E0502060401010101" pitchFamily="34" charset="-79"/>
                <a:cs typeface="David" panose="020E0502060401010101" pitchFamily="34" charset="-79"/>
              </a:rPr>
              <a:t>) בהתאם לתזונה ולרמת הפעילות הגופנית. </a:t>
            </a:r>
            <a:endParaRPr lang="he-IL" altLang="he-IL" sz="2400" dirty="0">
              <a:solidFill>
                <a:schemeClr val="tx1"/>
              </a:solidFill>
              <a:latin typeface="David" panose="020E0502060401010101" pitchFamily="34" charset="-79"/>
              <a:cs typeface="David" panose="020E0502060401010101" pitchFamily="34" charset="-79"/>
            </a:endParaRPr>
          </a:p>
          <a:p>
            <a:pPr marL="609600" indent="-609600">
              <a:lnSpc>
                <a:spcPct val="80000"/>
              </a:lnSpc>
              <a:buFont typeface="+mj-lt"/>
              <a:buAutoNum type="arabicPeriod"/>
              <a:defRPr/>
            </a:pPr>
            <a:r>
              <a:rPr lang="he-IL" altLang="he-IL" sz="2400" dirty="0" smtClean="0">
                <a:solidFill>
                  <a:schemeClr val="tx1"/>
                </a:solidFill>
                <a:latin typeface="David" panose="020E0502060401010101" pitchFamily="34" charset="-79"/>
                <a:cs typeface="David" panose="020E0502060401010101" pitchFamily="34" charset="-79"/>
              </a:rPr>
              <a:t>דיאטה דלת פחמימות </a:t>
            </a:r>
            <a:r>
              <a:rPr lang="he-IL" sz="2400" dirty="0">
                <a:latin typeface="David" panose="020E0502060401010101" pitchFamily="34" charset="-79"/>
                <a:cs typeface="David" panose="020E0502060401010101" pitchFamily="34" charset="-79"/>
              </a:rPr>
              <a:t>המותאמת לצורכי הגדילה וההתפתחות של הילד או המתבגר. </a:t>
            </a:r>
            <a:r>
              <a:rPr lang="he-IL" altLang="he-IL" sz="2400" dirty="0" smtClean="0">
                <a:solidFill>
                  <a:schemeClr val="tx1"/>
                </a:solidFill>
                <a:latin typeface="David" panose="020E0502060401010101" pitchFamily="34" charset="-79"/>
                <a:cs typeface="David" panose="020E0502060401010101" pitchFamily="34" charset="-79"/>
              </a:rPr>
              <a:t>ארוחות </a:t>
            </a:r>
            <a:r>
              <a:rPr lang="he-IL" altLang="he-IL" sz="2400" dirty="0">
                <a:solidFill>
                  <a:schemeClr val="tx1"/>
                </a:solidFill>
                <a:latin typeface="David" panose="020E0502060401010101" pitchFamily="34" charset="-79"/>
                <a:cs typeface="David" panose="020E0502060401010101" pitchFamily="34" charset="-79"/>
              </a:rPr>
              <a:t>מסודרות</a:t>
            </a:r>
            <a:r>
              <a:rPr lang="he-IL" altLang="he-IL" sz="2400" dirty="0" smtClean="0">
                <a:solidFill>
                  <a:schemeClr val="tx1"/>
                </a:solidFill>
                <a:latin typeface="David" panose="020E0502060401010101" pitchFamily="34" charset="-79"/>
                <a:cs typeface="David" panose="020E0502060401010101" pitchFamily="34" charset="-79"/>
              </a:rPr>
              <a:t>,  אכילה </a:t>
            </a:r>
            <a:r>
              <a:rPr lang="he-IL" altLang="he-IL" sz="2400" dirty="0">
                <a:solidFill>
                  <a:schemeClr val="tx1"/>
                </a:solidFill>
                <a:latin typeface="David" panose="020E0502060401010101" pitchFamily="34" charset="-79"/>
                <a:cs typeface="David" panose="020E0502060401010101" pitchFamily="34" charset="-79"/>
              </a:rPr>
              <a:t>לאחר הזרקת אינסולין, הגבלה בצריכת </a:t>
            </a:r>
            <a:r>
              <a:rPr lang="he-IL" altLang="he-IL" sz="2400" dirty="0" smtClean="0">
                <a:solidFill>
                  <a:schemeClr val="tx1"/>
                </a:solidFill>
                <a:latin typeface="David" panose="020E0502060401010101" pitchFamily="34" charset="-79"/>
                <a:cs typeface="David" panose="020E0502060401010101" pitchFamily="34" charset="-79"/>
              </a:rPr>
              <a:t>שומנים.</a:t>
            </a:r>
          </a:p>
          <a:p>
            <a:pPr marL="609600" indent="-609600">
              <a:lnSpc>
                <a:spcPct val="80000"/>
              </a:lnSpc>
              <a:buFont typeface="+mj-lt"/>
              <a:buAutoNum type="arabicPeriod"/>
              <a:defRPr/>
            </a:pPr>
            <a:r>
              <a:rPr lang="he-IL" altLang="he-IL" sz="2400" dirty="0" smtClean="0">
                <a:solidFill>
                  <a:schemeClr val="tx1"/>
                </a:solidFill>
                <a:latin typeface="David" panose="020E0502060401010101" pitchFamily="34" charset="-79"/>
                <a:cs typeface="David" panose="020E0502060401010101" pitchFamily="34" charset="-79"/>
              </a:rPr>
              <a:t>הקפדה על משקל תקין.</a:t>
            </a:r>
          </a:p>
          <a:p>
            <a:pPr marL="609600" indent="-609600">
              <a:lnSpc>
                <a:spcPct val="80000"/>
              </a:lnSpc>
              <a:buFont typeface="+mj-lt"/>
              <a:buAutoNum type="arabicPeriod"/>
              <a:defRPr/>
            </a:pPr>
            <a:r>
              <a:rPr lang="he-IL" altLang="he-IL" sz="2400" dirty="0" smtClean="0">
                <a:solidFill>
                  <a:schemeClr val="tx1"/>
                </a:solidFill>
                <a:latin typeface="David" panose="020E0502060401010101" pitchFamily="34" charset="-79"/>
                <a:cs typeface="David" panose="020E0502060401010101" pitchFamily="34" charset="-79"/>
              </a:rPr>
              <a:t>פעילות גופנית </a:t>
            </a:r>
            <a:r>
              <a:rPr lang="he-IL" sz="2400" dirty="0" smtClean="0">
                <a:latin typeface="David" panose="020E0502060401010101" pitchFamily="34" charset="-79"/>
                <a:cs typeface="David" panose="020E0502060401010101" pitchFamily="34" charset="-79"/>
              </a:rPr>
              <a:t>וחישוב </a:t>
            </a:r>
            <a:r>
              <a:rPr lang="he-IL" sz="2400" dirty="0">
                <a:latin typeface="David" panose="020E0502060401010101" pitchFamily="34" charset="-79"/>
                <a:cs typeface="David" panose="020E0502060401010101" pitchFamily="34" charset="-79"/>
              </a:rPr>
              <a:t>כמות האינסולין המתאימה בהתאם לפעילות.</a:t>
            </a:r>
          </a:p>
          <a:p>
            <a:pPr marL="609600" indent="-609600">
              <a:lnSpc>
                <a:spcPct val="80000"/>
              </a:lnSpc>
              <a:buFont typeface="+mj-lt"/>
              <a:buAutoNum type="arabicPeriod"/>
              <a:defRPr/>
            </a:pPr>
            <a:r>
              <a:rPr lang="he-IL" altLang="he-IL" sz="2400" dirty="0" smtClean="0">
                <a:solidFill>
                  <a:schemeClr val="tx1"/>
                </a:solidFill>
                <a:latin typeface="David" panose="020E0502060401010101" pitchFamily="34" charset="-79"/>
                <a:cs typeface="David" panose="020E0502060401010101" pitchFamily="34" charset="-79"/>
              </a:rPr>
              <a:t>הקפדה </a:t>
            </a:r>
            <a:r>
              <a:rPr lang="he-IL" altLang="he-IL" sz="2400" dirty="0">
                <a:solidFill>
                  <a:schemeClr val="tx1"/>
                </a:solidFill>
                <a:latin typeface="David" panose="020E0502060401010101" pitchFamily="34" charset="-79"/>
                <a:cs typeface="David" panose="020E0502060401010101" pitchFamily="34" charset="-79"/>
              </a:rPr>
              <a:t>על </a:t>
            </a:r>
            <a:r>
              <a:rPr lang="he-IL" altLang="he-IL" sz="2400" dirty="0" err="1" smtClean="0">
                <a:solidFill>
                  <a:schemeClr val="tx1"/>
                </a:solidFill>
                <a:latin typeface="David" panose="020E0502060401010101" pitchFamily="34" charset="-79"/>
                <a:cs typeface="David" panose="020E0502060401010101" pitchFamily="34" charset="-79"/>
              </a:rPr>
              <a:t>הגיינה</a:t>
            </a:r>
            <a:r>
              <a:rPr lang="he-IL" altLang="he-IL" sz="2400" dirty="0" smtClean="0">
                <a:solidFill>
                  <a:schemeClr val="tx1"/>
                </a:solidFill>
                <a:latin typeface="David" panose="020E0502060401010101" pitchFamily="34" charset="-79"/>
                <a:cs typeface="David" panose="020E0502060401010101" pitchFamily="34" charset="-79"/>
              </a:rPr>
              <a:t> </a:t>
            </a:r>
            <a:r>
              <a:rPr lang="he-IL" altLang="he-IL" sz="2400" dirty="0">
                <a:solidFill>
                  <a:schemeClr val="tx1"/>
                </a:solidFill>
                <a:latin typeface="David" panose="020E0502060401010101" pitchFamily="34" charset="-79"/>
                <a:cs typeface="David" panose="020E0502060401010101" pitchFamily="34" charset="-79"/>
              </a:rPr>
              <a:t>של </a:t>
            </a:r>
            <a:r>
              <a:rPr lang="he-IL" altLang="he-IL" sz="2400" dirty="0" smtClean="0">
                <a:solidFill>
                  <a:schemeClr val="tx1"/>
                </a:solidFill>
                <a:latin typeface="David" panose="020E0502060401010101" pitchFamily="34" charset="-79"/>
                <a:cs typeface="David" panose="020E0502060401010101" pitchFamily="34" charset="-79"/>
              </a:rPr>
              <a:t>כפות הרגליים למניעת </a:t>
            </a:r>
            <a:r>
              <a:rPr lang="he-IL" altLang="he-IL" sz="2400" dirty="0">
                <a:solidFill>
                  <a:schemeClr val="tx1"/>
                </a:solidFill>
                <a:latin typeface="David" panose="020E0502060401010101" pitchFamily="34" charset="-79"/>
                <a:cs typeface="David" panose="020E0502060401010101" pitchFamily="34" charset="-79"/>
              </a:rPr>
              <a:t>זיהומים.</a:t>
            </a:r>
            <a:endParaRPr lang="he-IL" altLang="he-IL" sz="2400" dirty="0" smtClean="0">
              <a:solidFill>
                <a:schemeClr val="tx1"/>
              </a:solidFill>
              <a:latin typeface="David" panose="020E0502060401010101" pitchFamily="34" charset="-79"/>
              <a:cs typeface="David" panose="020E0502060401010101" pitchFamily="34" charset="-79"/>
            </a:endParaRPr>
          </a:p>
          <a:p>
            <a:pPr marL="609600" indent="-609600">
              <a:lnSpc>
                <a:spcPct val="80000"/>
              </a:lnSpc>
              <a:buFont typeface="+mj-lt"/>
              <a:buAutoNum type="arabicPeriod"/>
              <a:defRPr/>
            </a:pPr>
            <a:r>
              <a:rPr lang="he-IL" altLang="he-IL" sz="2400" dirty="0" smtClean="0">
                <a:solidFill>
                  <a:schemeClr val="tx1"/>
                </a:solidFill>
                <a:latin typeface="David" panose="020E0502060401010101" pitchFamily="34" charset="-79"/>
                <a:cs typeface="David" panose="020E0502060401010101" pitchFamily="34" charset="-79"/>
              </a:rPr>
              <a:t>בדיקה שנתית של: רופא עיניים,  נפרולוג, מומחה לכלי-דם .</a:t>
            </a:r>
          </a:p>
          <a:p>
            <a:pPr marL="609600" indent="-609600">
              <a:lnSpc>
                <a:spcPct val="80000"/>
              </a:lnSpc>
              <a:buFont typeface="+mj-lt"/>
              <a:buAutoNum type="arabicPeriod"/>
              <a:defRPr/>
            </a:pPr>
            <a:r>
              <a:rPr lang="he-IL" altLang="he-IL" sz="2400" dirty="0" smtClean="0">
                <a:solidFill>
                  <a:schemeClr val="tx1"/>
                </a:solidFill>
                <a:latin typeface="David" panose="020E0502060401010101" pitchFamily="34" charset="-79"/>
                <a:cs typeface="David" panose="020E0502060401010101" pitchFamily="34" charset="-79"/>
              </a:rPr>
              <a:t>נשיאת </a:t>
            </a:r>
            <a:r>
              <a:rPr lang="he-IL" altLang="he-IL" sz="2400" dirty="0">
                <a:solidFill>
                  <a:schemeClr val="tx1"/>
                </a:solidFill>
                <a:latin typeface="David" panose="020E0502060401010101" pitchFamily="34" charset="-79"/>
                <a:cs typeface="David" panose="020E0502060401010101" pitchFamily="34" charset="-79"/>
              </a:rPr>
              <a:t>סימן זיהוי להיותם חולי סכרת – למקרי פציעה/היפוגליקמיה</a:t>
            </a:r>
            <a:r>
              <a:rPr lang="en-US" altLang="he-IL" sz="2400" dirty="0" smtClean="0">
                <a:solidFill>
                  <a:schemeClr val="tx1"/>
                </a:solidFill>
                <a:latin typeface="David" panose="020E0502060401010101" pitchFamily="34" charset="-79"/>
                <a:cs typeface="David" panose="020E0502060401010101" pitchFamily="34" charset="-79"/>
              </a:rPr>
              <a:t>.</a:t>
            </a:r>
            <a:r>
              <a:rPr lang="he-IL" altLang="he-IL" sz="2400" dirty="0">
                <a:solidFill>
                  <a:schemeClr val="tx1"/>
                </a:solidFill>
                <a:latin typeface="David" panose="020E0502060401010101" pitchFamily="34" charset="-79"/>
                <a:cs typeface="David" panose="020E0502060401010101" pitchFamily="34" charset="-79"/>
              </a:rPr>
              <a:t> </a:t>
            </a:r>
            <a:endParaRPr lang="he-IL" altLang="he-IL" sz="2400" dirty="0" smtClean="0">
              <a:solidFill>
                <a:schemeClr val="tx1"/>
              </a:solidFill>
              <a:latin typeface="David" panose="020E0502060401010101" pitchFamily="34" charset="-79"/>
              <a:cs typeface="David" panose="020E0502060401010101" pitchFamily="34" charset="-79"/>
            </a:endParaRPr>
          </a:p>
          <a:p>
            <a:pPr>
              <a:lnSpc>
                <a:spcPct val="80000"/>
              </a:lnSpc>
              <a:buClrTx/>
              <a:buFont typeface="Arial" panose="020B0604020202020204" pitchFamily="34" charset="0"/>
              <a:buChar char="•"/>
              <a:defRPr/>
            </a:pPr>
            <a:r>
              <a:rPr lang="he-IL" sz="2400" dirty="0" smtClean="0">
                <a:latin typeface="David" panose="020E0502060401010101" pitchFamily="34" charset="-79"/>
                <a:cs typeface="David" panose="020E0502060401010101" pitchFamily="34" charset="-79"/>
              </a:rPr>
              <a:t> רוב </a:t>
            </a:r>
            <a:r>
              <a:rPr lang="he-IL" sz="2400" dirty="0">
                <a:latin typeface="David" panose="020E0502060401010101" pitchFamily="34" charset="-79"/>
                <a:cs typeface="David" panose="020E0502060401010101" pitchFamily="34" charset="-79"/>
              </a:rPr>
              <a:t>חולי הסוכרת מטופלים בשלוש-ארבע זריקות אינסולין ביום לפחות, או במשאבת אינסולין תוך התאמת סוג האינסולין, המינון ותזמון זריקות האינסולין לגיל החולה, לסדר יומו, לארוחותיו ולפעילות הגופנית.</a:t>
            </a:r>
          </a:p>
          <a:p>
            <a:pPr marL="609600" indent="-609600">
              <a:lnSpc>
                <a:spcPct val="80000"/>
              </a:lnSpc>
              <a:buNone/>
              <a:defRPr/>
            </a:pPr>
            <a:endParaRPr lang="en-US" altLang="he-IL" sz="2400" dirty="0">
              <a:solidFill>
                <a:schemeClr val="tx1"/>
              </a:solidFill>
              <a:latin typeface="David" panose="020E0502060401010101" pitchFamily="34" charset="-79"/>
              <a:cs typeface="David" panose="020E0502060401010101" pitchFamily="34" charset="-79"/>
            </a:endParaRPr>
          </a:p>
          <a:p>
            <a:pPr marL="609600" indent="-609600">
              <a:lnSpc>
                <a:spcPct val="80000"/>
              </a:lnSpc>
              <a:buNone/>
              <a:defRPr/>
            </a:pPr>
            <a:endParaRPr lang="en-US" altLang="he-IL" sz="2400" dirty="0">
              <a:solidFill>
                <a:schemeClr val="tx1"/>
              </a:solidFill>
              <a:latin typeface="David" panose="020E0502060401010101" pitchFamily="34" charset="-79"/>
              <a:cs typeface="David" panose="020E0502060401010101" pitchFamily="34" charset="-79"/>
            </a:endParaRPr>
          </a:p>
          <a:p>
            <a:pPr marL="609600" indent="-609600">
              <a:lnSpc>
                <a:spcPct val="80000"/>
              </a:lnSpc>
              <a:buNone/>
              <a:defRPr/>
            </a:pPr>
            <a:endParaRPr lang="en-US" altLang="he-IL"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7160883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688124" y="433754"/>
            <a:ext cx="10281138" cy="6075509"/>
          </a:xfrm>
          <a:prstGeom prst="rect">
            <a:avLst/>
          </a:prstGeom>
        </p:spPr>
        <p:txBody>
          <a:bodyPr wrap="square">
            <a:spAutoFit/>
          </a:bodyPr>
          <a:lstStyle/>
          <a:p>
            <a:pPr marL="609600" indent="-609600">
              <a:lnSpc>
                <a:spcPct val="80000"/>
              </a:lnSpc>
              <a:defRPr/>
            </a:pPr>
            <a:r>
              <a:rPr lang="he-IL" altLang="he-IL" b="1" dirty="0" smtClean="0">
                <a:solidFill>
                  <a:srgbClr val="FF0000"/>
                </a:solidFill>
                <a:latin typeface="David" panose="020E0502060401010101" pitchFamily="34" charset="-79"/>
                <a:cs typeface="David" panose="020E0502060401010101" pitchFamily="34" charset="-79"/>
              </a:rPr>
              <a:t>הטיפול בזריקות אינסולין</a:t>
            </a:r>
          </a:p>
          <a:p>
            <a:pPr marL="609600" indent="-609600">
              <a:lnSpc>
                <a:spcPct val="80000"/>
              </a:lnSpc>
              <a:defRPr/>
            </a:pPr>
            <a:endParaRPr lang="he-IL" altLang="he-IL" dirty="0">
              <a:effectLst>
                <a:outerShdw blurRad="38100" dist="38100" dir="2700000" algn="tl">
                  <a:srgbClr val="C0C0C0"/>
                </a:outerShdw>
              </a:effectLst>
              <a:latin typeface="David" panose="020E0502060401010101" pitchFamily="34" charset="-79"/>
              <a:cs typeface="David" panose="020E0502060401010101" pitchFamily="34" charset="-79"/>
            </a:endParaRPr>
          </a:p>
          <a:p>
            <a:pPr marL="609600" indent="-609600">
              <a:lnSpc>
                <a:spcPct val="150000"/>
              </a:lnSpc>
              <a:defRPr/>
            </a:pPr>
            <a:r>
              <a:rPr lang="he-IL" altLang="he-IL" sz="2000" b="1" dirty="0" smtClean="0">
                <a:effectLst>
                  <a:outerShdw blurRad="38100" dist="38100" dir="2700000" algn="tl">
                    <a:srgbClr val="C0C0C0"/>
                  </a:outerShdw>
                </a:effectLst>
                <a:latin typeface="David" panose="020E0502060401010101" pitchFamily="34" charset="-79"/>
                <a:cs typeface="David" panose="020E0502060401010101" pitchFamily="34" charset="-79"/>
              </a:rPr>
              <a:t>זריקות אינסולין </a:t>
            </a:r>
            <a:r>
              <a:rPr lang="he-IL" altLang="he-IL" sz="2000" dirty="0" smtClean="0">
                <a:effectLst>
                  <a:outerShdw blurRad="38100" dist="38100" dir="2700000" algn="tl">
                    <a:srgbClr val="C0C0C0"/>
                  </a:outerShdw>
                </a:effectLst>
                <a:latin typeface="David" panose="020E0502060401010101" pitchFamily="34" charset="-79"/>
                <a:cs typeface="David" panose="020E0502060401010101" pitchFamily="34" charset="-79"/>
              </a:rPr>
              <a:t>- האינסולין </a:t>
            </a:r>
            <a:r>
              <a:rPr lang="he-IL" altLang="he-IL" sz="2000" dirty="0" smtClean="0">
                <a:latin typeface="David" panose="020E0502060401010101" pitchFamily="34" charset="-79"/>
                <a:cs typeface="David" panose="020E0502060401010101" pitchFamily="34" charset="-79"/>
              </a:rPr>
              <a:t>ניתן </a:t>
            </a:r>
            <a:r>
              <a:rPr lang="he-IL" altLang="he-IL" sz="2000" b="1" dirty="0">
                <a:latin typeface="David" panose="020E0502060401010101" pitchFamily="34" charset="-79"/>
                <a:cs typeface="David" panose="020E0502060401010101" pitchFamily="34" charset="-79"/>
              </a:rPr>
              <a:t>בצורת זריקה</a:t>
            </a:r>
            <a:r>
              <a:rPr lang="he-IL" altLang="he-IL" sz="2000" dirty="0">
                <a:latin typeface="David" panose="020E0502060401010101" pitchFamily="34" charset="-79"/>
                <a:cs typeface="David" panose="020E0502060401010101" pitchFamily="34" charset="-79"/>
              </a:rPr>
              <a:t> </a:t>
            </a:r>
            <a:r>
              <a:rPr lang="he-IL" altLang="he-IL" sz="2000" dirty="0" smtClean="0">
                <a:latin typeface="David" panose="020E0502060401010101" pitchFamily="34" charset="-79"/>
                <a:cs typeface="David" panose="020E0502060401010101" pitchFamily="34" charset="-79"/>
              </a:rPr>
              <a:t> </a:t>
            </a:r>
            <a:r>
              <a:rPr lang="he-IL" altLang="he-IL" sz="2000" dirty="0" smtClean="0">
                <a:effectLst>
                  <a:outerShdw blurRad="38100" dist="38100" dir="2700000" algn="tl">
                    <a:srgbClr val="C0C0C0"/>
                  </a:outerShdw>
                </a:effectLst>
                <a:latin typeface="David" panose="020E0502060401010101" pitchFamily="34" charset="-79"/>
                <a:cs typeface="David" panose="020E0502060401010101" pitchFamily="34" charset="-79"/>
              </a:rPr>
              <a:t>(לא </a:t>
            </a:r>
            <a:r>
              <a:rPr lang="he-IL" altLang="he-IL" sz="2000" dirty="0">
                <a:effectLst>
                  <a:outerShdw blurRad="38100" dist="38100" dir="2700000" algn="tl">
                    <a:srgbClr val="C0C0C0"/>
                  </a:outerShdw>
                </a:effectLst>
                <a:latin typeface="David" panose="020E0502060401010101" pitchFamily="34" charset="-79"/>
                <a:cs typeface="David" panose="020E0502060401010101" pitchFamily="34" charset="-79"/>
              </a:rPr>
              <a:t>ניתן בגלולות </a:t>
            </a:r>
            <a:r>
              <a:rPr lang="he-IL" altLang="he-IL" sz="2000" dirty="0" smtClean="0">
                <a:effectLst>
                  <a:outerShdw blurRad="38100" dist="38100" dir="2700000" algn="tl">
                    <a:srgbClr val="C0C0C0"/>
                  </a:outerShdw>
                </a:effectLst>
                <a:latin typeface="David" panose="020E0502060401010101" pitchFamily="34" charset="-79"/>
                <a:cs typeface="David" panose="020E0502060401010101" pitchFamily="34" charset="-79"/>
              </a:rPr>
              <a:t>מכיוון שזהו חלבון הנהרס בקיבה).</a:t>
            </a:r>
            <a:endParaRPr lang="en-US" altLang="he-IL" sz="2000" dirty="0">
              <a:effectLst>
                <a:outerShdw blurRad="38100" dist="38100" dir="2700000" algn="tl">
                  <a:srgbClr val="C0C0C0"/>
                </a:outerShdw>
              </a:effectLst>
              <a:latin typeface="David" panose="020E0502060401010101" pitchFamily="34" charset="-79"/>
              <a:cs typeface="David" panose="020E0502060401010101" pitchFamily="34" charset="-79"/>
            </a:endParaRPr>
          </a:p>
          <a:p>
            <a:pPr marL="609600" indent="-609600">
              <a:lnSpc>
                <a:spcPct val="150000"/>
              </a:lnSpc>
              <a:defRPr/>
            </a:pPr>
            <a:r>
              <a:rPr lang="he-IL" altLang="he-IL" sz="2000" b="1" dirty="0">
                <a:latin typeface="David" panose="020E0502060401010101" pitchFamily="34" charset="-79"/>
                <a:cs typeface="David" panose="020E0502060401010101" pitchFamily="34" charset="-79"/>
              </a:rPr>
              <a:t>משאבת אינסולין </a:t>
            </a:r>
            <a:r>
              <a:rPr lang="en-US" altLang="he-IL" sz="2000" dirty="0">
                <a:latin typeface="David" panose="020E0502060401010101" pitchFamily="34" charset="-79"/>
                <a:cs typeface="David" panose="020E0502060401010101" pitchFamily="34" charset="-79"/>
              </a:rPr>
              <a:t>- </a:t>
            </a:r>
            <a:r>
              <a:rPr lang="he-IL" altLang="he-IL" sz="2000" dirty="0">
                <a:latin typeface="David" panose="020E0502060401010101" pitchFamily="34" charset="-79"/>
                <a:cs typeface="David" panose="020E0502060401010101" pitchFamily="34" charset="-79"/>
              </a:rPr>
              <a:t>הזרמת אינסולין באופן רציף </a:t>
            </a:r>
            <a:r>
              <a:rPr lang="he-IL" altLang="he-IL" sz="2000" dirty="0" smtClean="0">
                <a:latin typeface="David" panose="020E0502060401010101" pitchFamily="34" charset="-79"/>
                <a:cs typeface="David" panose="020E0502060401010101" pitchFamily="34" charset="-79"/>
              </a:rPr>
              <a:t>באמצעות </a:t>
            </a:r>
            <a:r>
              <a:rPr lang="he-IL" altLang="he-IL" sz="2000" dirty="0">
                <a:latin typeface="David" panose="020E0502060401010101" pitchFamily="34" charset="-79"/>
                <a:cs typeface="David" panose="020E0502060401010101" pitchFamily="34" charset="-79"/>
              </a:rPr>
              <a:t>מחט </a:t>
            </a:r>
            <a:r>
              <a:rPr lang="he-IL" altLang="he-IL" sz="2000" dirty="0" smtClean="0">
                <a:latin typeface="David" panose="020E0502060401010101" pitchFamily="34" charset="-79"/>
                <a:cs typeface="David" panose="020E0502060401010101" pitchFamily="34" charset="-79"/>
              </a:rPr>
              <a:t>תת-עורית קבועה.</a:t>
            </a:r>
            <a:endParaRPr lang="he-IL" altLang="he-IL" sz="2000" b="1" u="sng" dirty="0" smtClean="0">
              <a:latin typeface="David" panose="020E0502060401010101" pitchFamily="34" charset="-79"/>
              <a:cs typeface="David" panose="020E0502060401010101" pitchFamily="34" charset="-79"/>
            </a:endParaRPr>
          </a:p>
          <a:p>
            <a:pPr marL="609600" indent="-609600">
              <a:lnSpc>
                <a:spcPct val="150000"/>
              </a:lnSpc>
              <a:defRPr/>
            </a:pPr>
            <a:r>
              <a:rPr lang="he-IL" altLang="he-IL" sz="2000" b="1" dirty="0" smtClean="0">
                <a:latin typeface="David" panose="020E0502060401010101" pitchFamily="34" charset="-79"/>
                <a:cs typeface="David" panose="020E0502060401010101" pitchFamily="34" charset="-79"/>
              </a:rPr>
              <a:t>סוגי האינסולין – טווח השפעה:</a:t>
            </a:r>
            <a:r>
              <a:rPr lang="he-IL" altLang="he-IL" sz="2000" dirty="0" smtClean="0">
                <a:latin typeface="David" panose="020E0502060401010101" pitchFamily="34" charset="-79"/>
                <a:cs typeface="David" panose="020E0502060401010101" pitchFamily="34" charset="-79"/>
              </a:rPr>
              <a:t> </a:t>
            </a:r>
            <a:endParaRPr lang="he-IL" altLang="he-IL" sz="2000" dirty="0">
              <a:latin typeface="David" panose="020E0502060401010101" pitchFamily="34" charset="-79"/>
              <a:cs typeface="David" panose="020E0502060401010101" pitchFamily="34" charset="-79"/>
            </a:endParaRPr>
          </a:p>
          <a:p>
            <a:pPr marL="609600" indent="-609600">
              <a:lnSpc>
                <a:spcPct val="150000"/>
              </a:lnSpc>
              <a:defRPr/>
            </a:pPr>
            <a:r>
              <a:rPr lang="he-IL" altLang="he-IL" sz="2000" b="1" dirty="0" smtClean="0">
                <a:latin typeface="David" panose="020E0502060401010101" pitchFamily="34" charset="-79"/>
                <a:cs typeface="David" panose="020E0502060401010101" pitchFamily="34" charset="-79"/>
              </a:rPr>
              <a:t>1. טווח קצר </a:t>
            </a:r>
            <a:r>
              <a:rPr lang="he-IL" altLang="he-IL" sz="2000" dirty="0" smtClean="0">
                <a:latin typeface="David" panose="020E0502060401010101" pitchFamily="34" charset="-79"/>
                <a:cs typeface="David" panose="020E0502060401010101" pitchFamily="34" charset="-79"/>
              </a:rPr>
              <a:t>- פועל מהר </a:t>
            </a:r>
            <a:r>
              <a:rPr lang="he-IL" altLang="he-IL" sz="2000" dirty="0">
                <a:latin typeface="David" panose="020E0502060401010101" pitchFamily="34" charset="-79"/>
                <a:cs typeface="David" panose="020E0502060401010101" pitchFamily="34" charset="-79"/>
              </a:rPr>
              <a:t>ולטווח זמן </a:t>
            </a:r>
            <a:r>
              <a:rPr lang="he-IL" altLang="he-IL" sz="2000" dirty="0" smtClean="0">
                <a:latin typeface="David" panose="020E0502060401010101" pitchFamily="34" charset="-79"/>
                <a:cs typeface="David" panose="020E0502060401010101" pitchFamily="34" charset="-79"/>
              </a:rPr>
              <a:t>קצר</a:t>
            </a:r>
            <a:r>
              <a:rPr lang="he-IL" altLang="he-IL" sz="2000" dirty="0">
                <a:latin typeface="David" panose="020E0502060401010101" pitchFamily="34" charset="-79"/>
                <a:cs typeface="David" panose="020E0502060401010101" pitchFamily="34" charset="-79"/>
              </a:rPr>
              <a:t>.</a:t>
            </a:r>
            <a:endParaRPr lang="en-US" altLang="he-IL" sz="2000" dirty="0">
              <a:latin typeface="David" panose="020E0502060401010101" pitchFamily="34" charset="-79"/>
              <a:cs typeface="David" panose="020E0502060401010101" pitchFamily="34" charset="-79"/>
            </a:endParaRPr>
          </a:p>
          <a:p>
            <a:pPr marL="609600" indent="-609600">
              <a:lnSpc>
                <a:spcPct val="150000"/>
              </a:lnSpc>
              <a:defRPr/>
            </a:pPr>
            <a:r>
              <a:rPr lang="en-US" altLang="he-IL" sz="2000" dirty="0">
                <a:latin typeface="David" panose="020E0502060401010101" pitchFamily="34" charset="-79"/>
                <a:cs typeface="David" panose="020E0502060401010101" pitchFamily="34" charset="-79"/>
              </a:rPr>
              <a:t>		</a:t>
            </a:r>
            <a:r>
              <a:rPr lang="he-IL" altLang="he-IL" sz="2000" dirty="0" smtClean="0">
                <a:latin typeface="David" panose="020E0502060401010101" pitchFamily="34" charset="-79"/>
                <a:cs typeface="David" panose="020E0502060401010101" pitchFamily="34" charset="-79"/>
              </a:rPr>
              <a:t>     מתחיל </a:t>
            </a:r>
            <a:r>
              <a:rPr lang="he-IL" altLang="he-IL" sz="2000" dirty="0">
                <a:latin typeface="David" panose="020E0502060401010101" pitchFamily="34" charset="-79"/>
                <a:cs typeface="David" panose="020E0502060401010101" pitchFamily="34" charset="-79"/>
              </a:rPr>
              <a:t>לפעול תוך 20 דקות, שיא תוך 2~4 שעות</a:t>
            </a:r>
            <a:r>
              <a:rPr lang="en-US" altLang="he-IL" sz="2000" dirty="0">
                <a:latin typeface="David" panose="020E0502060401010101" pitchFamily="34" charset="-79"/>
                <a:cs typeface="David" panose="020E0502060401010101" pitchFamily="34" charset="-79"/>
              </a:rPr>
              <a:t>, </a:t>
            </a:r>
            <a:r>
              <a:rPr lang="he-IL" altLang="he-IL" sz="2000" dirty="0" smtClean="0">
                <a:latin typeface="David" panose="020E0502060401010101" pitchFamily="34" charset="-79"/>
                <a:cs typeface="David" panose="020E0502060401010101" pitchFamily="34" charset="-79"/>
              </a:rPr>
              <a:t>משפיע </a:t>
            </a:r>
            <a:r>
              <a:rPr lang="he-IL" altLang="he-IL" sz="2000" dirty="0">
                <a:latin typeface="David" panose="020E0502060401010101" pitchFamily="34" charset="-79"/>
                <a:cs typeface="David" panose="020E0502060401010101" pitchFamily="34" charset="-79"/>
              </a:rPr>
              <a:t>ל-8 שעות</a:t>
            </a:r>
            <a:r>
              <a:rPr lang="en-US" altLang="he-IL" sz="2000" dirty="0">
                <a:latin typeface="David" panose="020E0502060401010101" pitchFamily="34" charset="-79"/>
                <a:cs typeface="David" panose="020E0502060401010101" pitchFamily="34" charset="-79"/>
              </a:rPr>
              <a:t>.</a:t>
            </a:r>
          </a:p>
          <a:p>
            <a:pPr marL="609600" indent="-609600">
              <a:lnSpc>
                <a:spcPct val="150000"/>
              </a:lnSpc>
              <a:defRPr/>
            </a:pPr>
            <a:r>
              <a:rPr lang="he-IL" altLang="he-IL" sz="2000" b="1" dirty="0" smtClean="0">
                <a:latin typeface="David" panose="020E0502060401010101" pitchFamily="34" charset="-79"/>
                <a:cs typeface="David" panose="020E0502060401010101" pitchFamily="34" charset="-79"/>
              </a:rPr>
              <a:t>טווח בינוני </a:t>
            </a:r>
            <a:r>
              <a:rPr lang="he-IL" altLang="he-IL" sz="2000" dirty="0" smtClean="0">
                <a:latin typeface="David" panose="020E0502060401010101" pitchFamily="34" charset="-79"/>
                <a:cs typeface="David" panose="020E0502060401010101" pitchFamily="34" charset="-79"/>
              </a:rPr>
              <a:t>- </a:t>
            </a:r>
            <a:r>
              <a:rPr lang="he-IL" altLang="he-IL" sz="2000" dirty="0">
                <a:latin typeface="David" panose="020E0502060401010101" pitchFamily="34" charset="-79"/>
                <a:cs typeface="David" panose="020E0502060401010101" pitchFamily="34" charset="-79"/>
              </a:rPr>
              <a:t>מתחיל לפעול תוך 1~3 שעות, שיא תוך 10 שעות</a:t>
            </a:r>
            <a:r>
              <a:rPr lang="he-IL" altLang="he-IL" sz="2000" dirty="0" smtClean="0">
                <a:latin typeface="David" panose="020E0502060401010101" pitchFamily="34" charset="-79"/>
                <a:cs typeface="David" panose="020E0502060401010101" pitchFamily="34" charset="-79"/>
              </a:rPr>
              <a:t>, משפיע </a:t>
            </a:r>
            <a:r>
              <a:rPr lang="he-IL" altLang="he-IL" sz="2000" dirty="0">
                <a:latin typeface="David" panose="020E0502060401010101" pitchFamily="34" charset="-79"/>
                <a:cs typeface="David" panose="020E0502060401010101" pitchFamily="34" charset="-79"/>
              </a:rPr>
              <a:t>ל-24 שעות</a:t>
            </a:r>
            <a:r>
              <a:rPr lang="en-US" altLang="he-IL" sz="2000" dirty="0">
                <a:latin typeface="David" panose="020E0502060401010101" pitchFamily="34" charset="-79"/>
                <a:cs typeface="David" panose="020E0502060401010101" pitchFamily="34" charset="-79"/>
              </a:rPr>
              <a:t>.</a:t>
            </a:r>
          </a:p>
          <a:p>
            <a:pPr marL="609600" indent="-609600">
              <a:lnSpc>
                <a:spcPct val="150000"/>
              </a:lnSpc>
              <a:defRPr/>
            </a:pPr>
            <a:r>
              <a:rPr lang="he-IL" altLang="he-IL" sz="2000" b="1" dirty="0" smtClean="0">
                <a:latin typeface="David" panose="020E0502060401010101" pitchFamily="34" charset="-79"/>
                <a:cs typeface="David" panose="020E0502060401010101" pitchFamily="34" charset="-79"/>
              </a:rPr>
              <a:t>טווח ארוך - </a:t>
            </a:r>
            <a:r>
              <a:rPr lang="he-IL" altLang="he-IL" sz="2000" dirty="0" smtClean="0">
                <a:latin typeface="David" panose="020E0502060401010101" pitchFamily="34" charset="-79"/>
                <a:cs typeface="David" panose="020E0502060401010101" pitchFamily="34" charset="-79"/>
              </a:rPr>
              <a:t>-משפיע </a:t>
            </a:r>
            <a:r>
              <a:rPr lang="he-IL" altLang="he-IL" sz="2000" dirty="0">
                <a:latin typeface="David" panose="020E0502060401010101" pitchFamily="34" charset="-79"/>
                <a:cs typeface="David" panose="020E0502060401010101" pitchFamily="34" charset="-79"/>
              </a:rPr>
              <a:t>תוך 6 שעות מהזרקתו, למשך 24 שעות</a:t>
            </a:r>
            <a:r>
              <a:rPr lang="he-IL" altLang="he-IL" sz="2000" dirty="0" smtClean="0">
                <a:latin typeface="David" panose="020E0502060401010101" pitchFamily="34" charset="-79"/>
                <a:cs typeface="David" panose="020E0502060401010101" pitchFamily="34" charset="-79"/>
              </a:rPr>
              <a:t>.</a:t>
            </a:r>
            <a:endParaRPr lang="en-US" altLang="he-IL" sz="2000" dirty="0">
              <a:latin typeface="David" panose="020E0502060401010101" pitchFamily="34" charset="-79"/>
              <a:cs typeface="David" panose="020E0502060401010101" pitchFamily="34" charset="-79"/>
            </a:endParaRPr>
          </a:p>
          <a:p>
            <a:pPr marL="609600" indent="-609600">
              <a:lnSpc>
                <a:spcPct val="150000"/>
              </a:lnSpc>
              <a:defRPr/>
            </a:pPr>
            <a:r>
              <a:rPr lang="he-IL" altLang="he-IL" sz="2000" b="1" dirty="0" smtClean="0">
                <a:latin typeface="David" panose="020E0502060401010101" pitchFamily="34" charset="-79"/>
                <a:cs typeface="David" panose="020E0502060401010101" pitchFamily="34" charset="-79"/>
              </a:rPr>
              <a:t>נהוג </a:t>
            </a:r>
            <a:r>
              <a:rPr lang="he-IL" altLang="he-IL" sz="2000" dirty="0" smtClean="0">
                <a:latin typeface="David" panose="020E0502060401010101" pitchFamily="34" charset="-79"/>
                <a:cs typeface="David" panose="020E0502060401010101" pitchFamily="34" charset="-79"/>
              </a:rPr>
              <a:t> לשלב אינסולין </a:t>
            </a:r>
            <a:r>
              <a:rPr lang="he-IL" altLang="he-IL" sz="2000" dirty="0">
                <a:latin typeface="David" panose="020E0502060401010101" pitchFamily="34" charset="-79"/>
                <a:cs typeface="David" panose="020E0502060401010101" pitchFamily="34" charset="-79"/>
              </a:rPr>
              <a:t>בינוני </a:t>
            </a:r>
            <a:r>
              <a:rPr lang="he-IL" altLang="he-IL" sz="2000" dirty="0" smtClean="0">
                <a:latin typeface="David" panose="020E0502060401010101" pitchFamily="34" charset="-79"/>
                <a:cs typeface="David" panose="020E0502060401010101" pitchFamily="34" charset="-79"/>
              </a:rPr>
              <a:t>עם אינסולין </a:t>
            </a:r>
            <a:r>
              <a:rPr lang="he-IL" altLang="he-IL" sz="2000" dirty="0">
                <a:latin typeface="David" panose="020E0502060401010101" pitchFamily="34" charset="-79"/>
                <a:cs typeface="David" panose="020E0502060401010101" pitchFamily="34" charset="-79"/>
              </a:rPr>
              <a:t>קצר טווח לפני האוכל</a:t>
            </a:r>
            <a:r>
              <a:rPr lang="he-IL" altLang="he-IL" sz="2000" dirty="0" smtClean="0">
                <a:latin typeface="David" panose="020E0502060401010101" pitchFamily="34" charset="-79"/>
                <a:cs typeface="David" panose="020E0502060401010101" pitchFamily="34" charset="-79"/>
              </a:rPr>
              <a:t>.</a:t>
            </a:r>
            <a:endParaRPr lang="he-IL" altLang="he-IL" sz="2000" b="1" u="sng" dirty="0" smtClean="0">
              <a:latin typeface="David" panose="020E0502060401010101" pitchFamily="34" charset="-79"/>
              <a:cs typeface="David" panose="020E0502060401010101" pitchFamily="34" charset="-79"/>
            </a:endParaRPr>
          </a:p>
          <a:p>
            <a:pPr marL="609600" indent="-609600">
              <a:lnSpc>
                <a:spcPct val="150000"/>
              </a:lnSpc>
              <a:defRPr/>
            </a:pPr>
            <a:r>
              <a:rPr lang="he-IL" altLang="he-IL" sz="2000" b="1" dirty="0" smtClean="0">
                <a:latin typeface="David" panose="020E0502060401010101" pitchFamily="34" charset="-79"/>
                <a:cs typeface="David" panose="020E0502060401010101" pitchFamily="34" charset="-79"/>
              </a:rPr>
              <a:t>סיבוכים שעלולים להופיע בעקבות הזרקת האינסולין</a:t>
            </a:r>
            <a:r>
              <a:rPr lang="he-IL" altLang="he-IL" sz="2000" dirty="0" smtClean="0">
                <a:latin typeface="David" panose="020E0502060401010101" pitchFamily="34" charset="-79"/>
                <a:cs typeface="David" panose="020E0502060401010101" pitchFamily="34" charset="-79"/>
              </a:rPr>
              <a:t> – </a:t>
            </a:r>
          </a:p>
          <a:p>
            <a:pPr marL="609600" indent="-609600">
              <a:lnSpc>
                <a:spcPct val="150000"/>
              </a:lnSpc>
              <a:defRPr/>
            </a:pPr>
            <a:r>
              <a:rPr lang="he-IL" altLang="he-IL" sz="2000" dirty="0" smtClean="0">
                <a:latin typeface="David" panose="020E0502060401010101" pitchFamily="34" charset="-79"/>
                <a:cs typeface="David" panose="020E0502060401010101" pitchFamily="34" charset="-79"/>
              </a:rPr>
              <a:t>1. תגובה אלרגית לזריקות האינסולין (הופעת אודם במקום ההזרקה).</a:t>
            </a:r>
          </a:p>
          <a:p>
            <a:pPr marL="609600" indent="-609600">
              <a:lnSpc>
                <a:spcPct val="150000"/>
              </a:lnSpc>
              <a:defRPr/>
            </a:pPr>
            <a:r>
              <a:rPr lang="he-IL" altLang="he-IL" sz="2000" dirty="0" smtClean="0">
                <a:latin typeface="David" panose="020E0502060401010101" pitchFamily="34" charset="-79"/>
                <a:cs typeface="David" panose="020E0502060401010101" pitchFamily="34" charset="-79"/>
              </a:rPr>
              <a:t>2. פגיעה </a:t>
            </a:r>
            <a:r>
              <a:rPr lang="he-IL" altLang="he-IL" sz="2000" dirty="0">
                <a:latin typeface="David" panose="020E0502060401010101" pitchFamily="34" charset="-79"/>
                <a:cs typeface="David" panose="020E0502060401010101" pitchFamily="34" charset="-79"/>
              </a:rPr>
              <a:t>בעור </a:t>
            </a:r>
            <a:r>
              <a:rPr lang="he-IL" altLang="he-IL" sz="2000" dirty="0" smtClean="0">
                <a:latin typeface="David" panose="020E0502060401010101" pitchFamily="34" charset="-79"/>
                <a:cs typeface="David" panose="020E0502060401010101" pitchFamily="34" charset="-79"/>
              </a:rPr>
              <a:t>ובתת-עור עקב ההזרקות החוזרות - תפיחות </a:t>
            </a:r>
            <a:r>
              <a:rPr lang="he-IL" altLang="he-IL" sz="2000" dirty="0">
                <a:latin typeface="David" panose="020E0502060401010101" pitchFamily="34" charset="-79"/>
                <a:cs typeface="David" panose="020E0502060401010101" pitchFamily="34" charset="-79"/>
              </a:rPr>
              <a:t>ומשקעי </a:t>
            </a:r>
            <a:r>
              <a:rPr lang="he-IL" altLang="he-IL" sz="2000" dirty="0" smtClean="0">
                <a:latin typeface="David" panose="020E0502060401010101" pitchFamily="34" charset="-79"/>
                <a:cs typeface="David" panose="020E0502060401010101" pitchFamily="34" charset="-79"/>
              </a:rPr>
              <a:t>שומן.</a:t>
            </a:r>
            <a:endParaRPr lang="en-US" altLang="he-IL" sz="2000" dirty="0">
              <a:latin typeface="David" panose="020E0502060401010101" pitchFamily="34" charset="-79"/>
              <a:cs typeface="David" panose="020E0502060401010101" pitchFamily="34" charset="-79"/>
            </a:endParaRPr>
          </a:p>
          <a:p>
            <a:pPr marL="609600" indent="-609600">
              <a:lnSpc>
                <a:spcPct val="150000"/>
              </a:lnSpc>
              <a:defRPr/>
            </a:pPr>
            <a:endParaRPr lang="en-US" altLang="he-IL" sz="20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194458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133600" y="0"/>
            <a:ext cx="10058400" cy="745028"/>
          </a:xfrm>
        </p:spPr>
        <p:txBody>
          <a:bodyPr>
            <a:normAutofit/>
          </a:bodyPr>
          <a:lstStyle/>
          <a:p>
            <a:pPr algn="r"/>
            <a:r>
              <a:rPr lang="he-IL" sz="2400" b="1" dirty="0" smtClean="0">
                <a:solidFill>
                  <a:srgbClr val="FF0000"/>
                </a:solidFill>
                <a:latin typeface="David" panose="020E0502060401010101" pitchFamily="34" charset="-79"/>
                <a:cs typeface="David" panose="020E0502060401010101" pitchFamily="34" charset="-79"/>
              </a:rPr>
              <a:t>סיבוכים</a:t>
            </a:r>
            <a:br>
              <a:rPr lang="he-IL" sz="2400" b="1" dirty="0" smtClean="0">
                <a:solidFill>
                  <a:srgbClr val="FF0000"/>
                </a:solidFill>
                <a:latin typeface="David" panose="020E0502060401010101" pitchFamily="34" charset="-79"/>
                <a:cs typeface="David" panose="020E0502060401010101" pitchFamily="34" charset="-79"/>
              </a:rPr>
            </a:br>
            <a:endParaRPr lang="he-IL" sz="2000" b="1" dirty="0">
              <a:solidFill>
                <a:schemeClr val="tx1"/>
              </a:solidFill>
              <a:latin typeface="David" panose="020E0502060401010101" pitchFamily="34" charset="-79"/>
              <a:cs typeface="David" panose="020E0502060401010101" pitchFamily="34" charset="-79"/>
            </a:endParaRPr>
          </a:p>
        </p:txBody>
      </p:sp>
      <p:sp>
        <p:nvSpPr>
          <p:cNvPr id="3" name="מציין מיקום טקסט 2"/>
          <p:cNvSpPr>
            <a:spLocks noGrp="1"/>
          </p:cNvSpPr>
          <p:nvPr>
            <p:ph type="body" idx="1"/>
          </p:nvPr>
        </p:nvSpPr>
        <p:spPr>
          <a:xfrm>
            <a:off x="257908" y="767211"/>
            <a:ext cx="11828584" cy="5446019"/>
          </a:xfrm>
        </p:spPr>
        <p:txBody>
          <a:bodyPr>
            <a:noAutofit/>
          </a:bodyPr>
          <a:lstStyle/>
          <a:p>
            <a:r>
              <a:rPr lang="he-IL" sz="2400" b="1" dirty="0" smtClean="0">
                <a:solidFill>
                  <a:schemeClr val="tx1"/>
                </a:solidFill>
                <a:latin typeface="David" panose="020E0502060401010101" pitchFamily="34" charset="-79"/>
                <a:cs typeface="David" panose="020E0502060401010101" pitchFamily="34" charset="-79"/>
              </a:rPr>
              <a:t>סיבוכים מידיים</a:t>
            </a:r>
          </a:p>
          <a:p>
            <a:r>
              <a:rPr lang="he-IL" sz="2400" dirty="0" smtClean="0">
                <a:latin typeface="David" panose="020E0502060401010101" pitchFamily="34" charset="-79"/>
                <a:cs typeface="David" panose="020E0502060401010101" pitchFamily="34" charset="-79"/>
              </a:rPr>
              <a:t>1. </a:t>
            </a:r>
            <a:r>
              <a:rPr lang="he-IL" sz="2400" b="1" dirty="0" smtClean="0">
                <a:latin typeface="David" panose="020E0502060401010101" pitchFamily="34" charset="-79"/>
                <a:cs typeface="David" panose="020E0502060401010101" pitchFamily="34" charset="-79"/>
              </a:rPr>
              <a:t>היפוגליקמיה </a:t>
            </a:r>
            <a:r>
              <a:rPr lang="he-IL" sz="2400" dirty="0">
                <a:latin typeface="David" panose="020E0502060401010101" pitchFamily="34" charset="-79"/>
                <a:cs typeface="David" panose="020E0502060401010101" pitchFamily="34" charset="-79"/>
              </a:rPr>
              <a:t>- ירידה ניכרת ברמת </a:t>
            </a:r>
            <a:r>
              <a:rPr lang="he-IL" sz="2400" dirty="0" smtClean="0">
                <a:latin typeface="David" panose="020E0502060401010101" pitchFamily="34" charset="-79"/>
                <a:cs typeface="David" panose="020E0502060401010101" pitchFamily="34" charset="-79"/>
              </a:rPr>
              <a:t>הגלוקוז </a:t>
            </a:r>
            <a:r>
              <a:rPr lang="he-IL" sz="2400" dirty="0">
                <a:latin typeface="David" panose="020E0502060401010101" pitchFamily="34" charset="-79"/>
                <a:cs typeface="David" panose="020E0502060401010101" pitchFamily="34" charset="-79"/>
              </a:rPr>
              <a:t>בדם, </a:t>
            </a:r>
            <a:r>
              <a:rPr lang="he-IL" sz="2400" dirty="0" smtClean="0">
                <a:latin typeface="David" panose="020E0502060401010101" pitchFamily="34" charset="-79"/>
                <a:cs typeface="David" panose="020E0502060401010101" pitchFamily="34" charset="-79"/>
              </a:rPr>
              <a:t>שיכולה לנבוע ממתן מינון יתר של אינסולין או מאי אכילה לאחר מתן אינסולין או מפעילות גופנית מוגברת. היפוגליקמיה מתבטאת </a:t>
            </a:r>
            <a:r>
              <a:rPr lang="he-IL" sz="2400" dirty="0">
                <a:latin typeface="David" panose="020E0502060401010101" pitchFamily="34" charset="-79"/>
                <a:cs typeface="David" panose="020E0502060401010101" pitchFamily="34" charset="-79"/>
              </a:rPr>
              <a:t>בתופעות כגון: </a:t>
            </a:r>
            <a:endParaRPr lang="he-IL" sz="2400" dirty="0" smtClean="0">
              <a:latin typeface="David" panose="020E0502060401010101" pitchFamily="34" charset="-79"/>
              <a:cs typeface="David" panose="020E0502060401010101" pitchFamily="34" charset="-79"/>
            </a:endParaRPr>
          </a:p>
          <a:p>
            <a:r>
              <a:rPr lang="he-IL" sz="2400" dirty="0">
                <a:latin typeface="David" panose="020E0502060401010101" pitchFamily="34" charset="-79"/>
                <a:cs typeface="David" panose="020E0502060401010101" pitchFamily="34" charset="-79"/>
              </a:rPr>
              <a:t>רעב</a:t>
            </a:r>
            <a:r>
              <a:rPr lang="he-IL" sz="2400" dirty="0" smtClean="0">
                <a:latin typeface="David" panose="020E0502060401010101" pitchFamily="34" charset="-79"/>
                <a:cs typeface="David" panose="020E0502060401010101" pitchFamily="34" charset="-79"/>
              </a:rPr>
              <a:t>, חולשה</a:t>
            </a:r>
            <a:r>
              <a:rPr lang="he-IL" sz="2400" dirty="0">
                <a:latin typeface="David" panose="020E0502060401010101" pitchFamily="34" charset="-79"/>
                <a:cs typeface="David" panose="020E0502060401010101" pitchFamily="34" charset="-79"/>
              </a:rPr>
              <a:t>, דופק לב מהיר, סחרחורת, </a:t>
            </a:r>
            <a:r>
              <a:rPr lang="he-IL" sz="2400" dirty="0" smtClean="0">
                <a:latin typeface="David" panose="020E0502060401010101" pitchFamily="34" charset="-79"/>
                <a:cs typeface="David" panose="020E0502060401010101" pitchFamily="34" charset="-79"/>
              </a:rPr>
              <a:t>הזעה</a:t>
            </a:r>
            <a:r>
              <a:rPr lang="he-IL" sz="2400" dirty="0">
                <a:latin typeface="David" panose="020E0502060401010101" pitchFamily="34" charset="-79"/>
                <a:cs typeface="David" panose="020E0502060401010101" pitchFamily="34" charset="-79"/>
              </a:rPr>
              <a:t>, רעד, בלבול, אובדן </a:t>
            </a:r>
            <a:r>
              <a:rPr lang="he-IL" sz="2400" dirty="0" smtClean="0">
                <a:latin typeface="David" panose="020E0502060401010101" pitchFamily="34" charset="-79"/>
                <a:cs typeface="David" panose="020E0502060401010101" pitchFamily="34" charset="-79"/>
              </a:rPr>
              <a:t>ההכרה.</a:t>
            </a:r>
          </a:p>
          <a:p>
            <a:r>
              <a:rPr lang="he-IL" sz="2400" dirty="0" smtClean="0">
                <a:latin typeface="David" panose="020E0502060401010101" pitchFamily="34" charset="-79"/>
                <a:cs typeface="David" panose="020E0502060401010101" pitchFamily="34" charset="-79"/>
              </a:rPr>
              <a:t>2. </a:t>
            </a:r>
            <a:r>
              <a:rPr lang="he-IL" sz="2400" b="1" dirty="0" smtClean="0">
                <a:latin typeface="David" panose="020E0502060401010101" pitchFamily="34" charset="-79"/>
                <a:cs typeface="David" panose="020E0502060401010101" pitchFamily="34" charset="-79"/>
              </a:rPr>
              <a:t>חמצת </a:t>
            </a:r>
            <a:r>
              <a:rPr lang="he-IL" sz="2400" b="1" dirty="0" err="1" smtClean="0">
                <a:latin typeface="David" panose="020E0502060401010101" pitchFamily="34" charset="-79"/>
                <a:cs typeface="David" panose="020E0502060401010101" pitchFamily="34" charset="-79"/>
              </a:rPr>
              <a:t>קטוטית</a:t>
            </a:r>
            <a:r>
              <a:rPr lang="he-IL" sz="2400" b="1" dirty="0" smtClean="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a:t>
            </a:r>
            <a:r>
              <a:rPr lang="he-IL" sz="2400" b="1" dirty="0" err="1" smtClean="0">
                <a:latin typeface="David" panose="020E0502060401010101" pitchFamily="34" charset="-79"/>
                <a:cs typeface="David" panose="020E0502060401010101" pitchFamily="34" charset="-79"/>
              </a:rPr>
              <a:t>קטואצידוזיס</a:t>
            </a:r>
            <a:r>
              <a:rPr lang="he-IL" sz="2400" b="1" dirty="0" smtClean="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כתוצאה מרמת חומציות גבוהה בדם בעקבות אי כניסת </a:t>
            </a:r>
            <a:r>
              <a:rPr lang="he-IL" sz="2400" dirty="0">
                <a:latin typeface="David" panose="020E0502060401010101" pitchFamily="34" charset="-79"/>
                <a:cs typeface="David" panose="020E0502060401010101" pitchFamily="34" charset="-79"/>
              </a:rPr>
              <a:t>הגלוקוז </a:t>
            </a:r>
            <a:r>
              <a:rPr lang="he-IL" sz="2400" dirty="0" smtClean="0">
                <a:latin typeface="David" panose="020E0502060401010101" pitchFamily="34" charset="-79"/>
                <a:cs typeface="David" panose="020E0502060401010101" pitchFamily="34" charset="-79"/>
              </a:rPr>
              <a:t>לתאים. מתבטאת בבחילה</a:t>
            </a:r>
            <a:r>
              <a:rPr lang="he-IL" sz="2400" dirty="0">
                <a:latin typeface="David" panose="020E0502060401010101" pitchFamily="34" charset="-79"/>
                <a:cs typeface="David" panose="020E0502060401010101" pitchFamily="34" charset="-79"/>
              </a:rPr>
              <a:t>, הקאות, נשימת </a:t>
            </a:r>
            <a:r>
              <a:rPr lang="he-IL" sz="2400" dirty="0" err="1">
                <a:latin typeface="David" panose="020E0502060401010101" pitchFamily="34" charset="-79"/>
                <a:cs typeface="David" panose="020E0502060401010101" pitchFamily="34" charset="-79"/>
              </a:rPr>
              <a:t>קוסמאול</a:t>
            </a:r>
            <a:r>
              <a:rPr lang="he-IL" sz="2400" dirty="0">
                <a:latin typeface="David" panose="020E0502060401010101" pitchFamily="34" charset="-79"/>
                <a:cs typeface="David" panose="020E0502060401010101" pitchFamily="34" charset="-79"/>
              </a:rPr>
              <a:t> (נשימות עמוקות ומהירות) שיכולות לגרום לשינוי במצב ההכרה עד כדי </a:t>
            </a:r>
            <a:r>
              <a:rPr lang="he-IL" altLang="he-IL" sz="2400" dirty="0">
                <a:latin typeface="David" panose="020E0502060401010101" pitchFamily="34" charset="-79"/>
                <a:cs typeface="David" panose="020E0502060401010101" pitchFamily="34" charset="-79"/>
              </a:rPr>
              <a:t>איבוד הכרה ומוות</a:t>
            </a:r>
            <a:r>
              <a:rPr lang="he-IL" sz="2400" dirty="0">
                <a:latin typeface="David" panose="020E0502060401010101" pitchFamily="34" charset="-79"/>
                <a:cs typeface="David" panose="020E0502060401010101" pitchFamily="34" charset="-79"/>
              </a:rPr>
              <a:t>. </a:t>
            </a:r>
            <a:endParaRPr lang="he-IL" sz="2400" b="1" spc="-50" dirty="0" smtClean="0">
              <a:solidFill>
                <a:schemeClr val="tx1"/>
              </a:solidFill>
              <a:latin typeface="David" panose="020E0502060401010101" pitchFamily="34" charset="-79"/>
              <a:ea typeface="+mj-ea"/>
              <a:cs typeface="David" panose="020E0502060401010101" pitchFamily="34" charset="-79"/>
            </a:endParaRPr>
          </a:p>
          <a:p>
            <a:r>
              <a:rPr lang="he-IL" sz="2400" b="1" spc="-50" dirty="0" smtClean="0">
                <a:solidFill>
                  <a:schemeClr val="tx1"/>
                </a:solidFill>
                <a:latin typeface="David" panose="020E0502060401010101" pitchFamily="34" charset="-79"/>
                <a:ea typeface="+mj-ea"/>
                <a:cs typeface="David" panose="020E0502060401010101" pitchFamily="34" charset="-79"/>
              </a:rPr>
              <a:t>סיבוכים </a:t>
            </a:r>
            <a:r>
              <a:rPr lang="he-IL" sz="2400" b="1" spc="-50" dirty="0">
                <a:solidFill>
                  <a:schemeClr val="tx1"/>
                </a:solidFill>
                <a:latin typeface="David" panose="020E0502060401010101" pitchFamily="34" charset="-79"/>
                <a:ea typeface="+mj-ea"/>
                <a:cs typeface="David" panose="020E0502060401010101" pitchFamily="34" charset="-79"/>
              </a:rPr>
              <a:t>מאוחרים </a:t>
            </a:r>
            <a:endParaRPr lang="he-IL" sz="2400" b="1" spc="-50" dirty="0" smtClean="0">
              <a:solidFill>
                <a:schemeClr val="tx1"/>
              </a:solidFill>
              <a:latin typeface="David" panose="020E0502060401010101" pitchFamily="34" charset="-79"/>
              <a:ea typeface="+mj-ea"/>
              <a:cs typeface="David" panose="020E0502060401010101" pitchFamily="34" charset="-79"/>
            </a:endParaRPr>
          </a:p>
          <a:p>
            <a:r>
              <a:rPr lang="he-IL" sz="2400" dirty="0">
                <a:latin typeface="David" panose="020E0502060401010101" pitchFamily="34" charset="-79"/>
                <a:cs typeface="David" panose="020E0502060401010101" pitchFamily="34" charset="-79"/>
              </a:rPr>
              <a:t>1.  פגיעה בכלי הדם הקטנים (</a:t>
            </a:r>
            <a:r>
              <a:rPr lang="en-US" sz="2400" dirty="0">
                <a:latin typeface="David" panose="020E0502060401010101" pitchFamily="34" charset="-79"/>
                <a:cs typeface="David" panose="020E0502060401010101" pitchFamily="34" charset="-79"/>
              </a:rPr>
              <a:t>(Micro-</a:t>
            </a:r>
            <a:r>
              <a:rPr lang="en-US" sz="2400" dirty="0" err="1">
                <a:latin typeface="David" panose="020E0502060401010101" pitchFamily="34" charset="-79"/>
                <a:cs typeface="David" panose="020E0502060401010101" pitchFamily="34" charset="-79"/>
              </a:rPr>
              <a:t>angiopathy</a:t>
            </a:r>
            <a:r>
              <a:rPr lang="en-US" sz="2400" dirty="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 הגורמים לנזק: בעצבים</a:t>
            </a:r>
            <a:r>
              <a:rPr lang="he-IL" sz="2400" dirty="0" smtClean="0">
                <a:latin typeface="David" panose="020E0502060401010101" pitchFamily="34" charset="-79"/>
                <a:cs typeface="David" panose="020E0502060401010101" pitchFamily="34" charset="-79"/>
              </a:rPr>
              <a:t>, ברגליים </a:t>
            </a:r>
            <a:r>
              <a:rPr lang="he-IL" sz="2400" dirty="0">
                <a:latin typeface="David" panose="020E0502060401010101" pitchFamily="34" charset="-79"/>
                <a:cs typeface="David" panose="020E0502060401010101" pitchFamily="34" charset="-79"/>
              </a:rPr>
              <a:t>- </a:t>
            </a:r>
            <a:r>
              <a:rPr lang="he-IL" sz="2400" dirty="0" err="1" smtClean="0">
                <a:latin typeface="David" panose="020E0502060401010101" pitchFamily="34" charset="-79"/>
                <a:cs typeface="David" panose="020E0502060401010101" pitchFamily="34" charset="-79"/>
              </a:rPr>
              <a:t>נוירופתיה</a:t>
            </a:r>
            <a:r>
              <a:rPr lang="he-IL" sz="2400" dirty="0">
                <a:latin typeface="David" panose="020E0502060401010101" pitchFamily="34" charset="-79"/>
                <a:cs typeface="David" panose="020E0502060401010101" pitchFamily="34" charset="-79"/>
              </a:rPr>
              <a:t>; בראייה, פגיעה ברשתית בעיקר - </a:t>
            </a:r>
            <a:r>
              <a:rPr lang="he-IL" sz="2400" dirty="0" err="1">
                <a:latin typeface="David" panose="020E0502060401010101" pitchFamily="34" charset="-79"/>
                <a:cs typeface="David" panose="020E0502060401010101" pitchFamily="34" charset="-79"/>
              </a:rPr>
              <a:t>רטינופתיה</a:t>
            </a:r>
            <a:r>
              <a:rPr lang="he-IL" sz="2400" dirty="0">
                <a:latin typeface="David" panose="020E0502060401010101" pitchFamily="34" charset="-79"/>
                <a:cs typeface="David" panose="020E0502060401010101" pitchFamily="34" charset="-79"/>
              </a:rPr>
              <a:t>, בכליות - נפרופתיה</a:t>
            </a:r>
            <a:r>
              <a:rPr lang="he-IL" sz="2400" dirty="0" smtClean="0">
                <a:latin typeface="David" panose="020E0502060401010101" pitchFamily="34" charset="-79"/>
                <a:cs typeface="David" panose="020E0502060401010101" pitchFamily="34" charset="-79"/>
              </a:rPr>
              <a:t>.</a:t>
            </a:r>
            <a:r>
              <a:rPr lang="he-IL" sz="2400" dirty="0">
                <a:latin typeface="David" panose="020E0502060401010101" pitchFamily="34" charset="-79"/>
                <a:cs typeface="David" panose="020E0502060401010101" pitchFamily="34" charset="-79"/>
              </a:rPr>
              <a:t> </a:t>
            </a:r>
            <a:endParaRPr lang="he-IL" sz="2400" dirty="0" smtClean="0">
              <a:latin typeface="David" panose="020E0502060401010101" pitchFamily="34" charset="-79"/>
              <a:cs typeface="David" panose="020E0502060401010101" pitchFamily="34" charset="-79"/>
            </a:endParaRPr>
          </a:p>
          <a:p>
            <a:r>
              <a:rPr lang="he-IL" sz="2400" dirty="0" smtClean="0">
                <a:latin typeface="David" panose="020E0502060401010101" pitchFamily="34" charset="-79"/>
                <a:cs typeface="David" panose="020E0502060401010101" pitchFamily="34" charset="-79"/>
              </a:rPr>
              <a:t>2.  </a:t>
            </a:r>
            <a:r>
              <a:rPr lang="he-IL" sz="2400" dirty="0">
                <a:latin typeface="David" panose="020E0502060401010101" pitchFamily="34" charset="-79"/>
                <a:cs typeface="David" panose="020E0502060401010101" pitchFamily="34" charset="-79"/>
              </a:rPr>
              <a:t>פגיעה בכלי הדם הגדולים </a:t>
            </a:r>
            <a:r>
              <a:rPr lang="en-US" sz="2400" dirty="0" smtClean="0">
                <a:latin typeface="David" panose="020E0502060401010101" pitchFamily="34" charset="-79"/>
                <a:cs typeface="David" panose="020E0502060401010101" pitchFamily="34" charset="-79"/>
              </a:rPr>
              <a:t>Macro-</a:t>
            </a:r>
            <a:r>
              <a:rPr lang="en-US" sz="2400" dirty="0" err="1" smtClean="0">
                <a:latin typeface="David" panose="020E0502060401010101" pitchFamily="34" charset="-79"/>
                <a:cs typeface="David" panose="020E0502060401010101" pitchFamily="34" charset="-79"/>
              </a:rPr>
              <a:t>angiopathy</a:t>
            </a:r>
            <a:r>
              <a:rPr lang="en-US" sz="2400"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סיכון גבוה למחלות לב כמו אוטם בשריר הלב, אירוע מוחי, ולסיבוכים ברגליים העלולים להסתיים בקטיעות גפיים.</a:t>
            </a:r>
          </a:p>
          <a:p>
            <a:endParaRPr lang="he-IL" sz="2400" dirty="0" smtClean="0">
              <a:latin typeface="David" panose="020E0502060401010101" pitchFamily="34" charset="-79"/>
              <a:cs typeface="David" panose="020E0502060401010101" pitchFamily="34" charset="-79"/>
            </a:endParaRPr>
          </a:p>
          <a:p>
            <a:r>
              <a:rPr lang="he-IL" sz="2400" dirty="0">
                <a:latin typeface="David" panose="020E0502060401010101" pitchFamily="34" charset="-79"/>
                <a:cs typeface="David" panose="020E0502060401010101" pitchFamily="34" charset="-79"/>
              </a:rPr>
              <a:t/>
            </a:r>
            <a:br>
              <a:rPr lang="he-IL" sz="2400" dirty="0">
                <a:latin typeface="David" panose="020E0502060401010101" pitchFamily="34" charset="-79"/>
                <a:cs typeface="David" panose="020E0502060401010101" pitchFamily="34" charset="-79"/>
              </a:rPr>
            </a:br>
            <a:r>
              <a:rPr lang="he-IL" sz="2400" dirty="0">
                <a:latin typeface="David" panose="020E0502060401010101" pitchFamily="34" charset="-79"/>
                <a:cs typeface="David" panose="020E0502060401010101" pitchFamily="34" charset="-79"/>
              </a:rPr>
              <a:t/>
            </a:r>
            <a:br>
              <a:rPr lang="he-IL" sz="2400" dirty="0">
                <a:latin typeface="David" panose="020E0502060401010101" pitchFamily="34" charset="-79"/>
                <a:cs typeface="David" panose="020E0502060401010101" pitchFamily="34" charset="-79"/>
              </a:rPr>
            </a:br>
            <a:r>
              <a:rPr lang="he-IL" sz="2400" dirty="0" smtClean="0">
                <a:latin typeface="David" panose="020E0502060401010101" pitchFamily="34" charset="-79"/>
                <a:cs typeface="David" panose="020E0502060401010101" pitchFamily="34" charset="-79"/>
              </a:rPr>
              <a:t>2</a:t>
            </a:r>
            <a:endParaRPr lang="he-IL" sz="2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2439268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 If you sugar is 70 or lower you should treat it with….   ½ a glass of juice   ¼ glass of soft drink   2 or more gluco..."/>
          <p:cNvPicPr/>
          <p:nvPr/>
        </p:nvPicPr>
        <p:blipFill>
          <a:blip>
            <a:extLst>
              <a:ext uri="{28A0092B-C50C-407E-A947-70E740481C1C}">
                <a14:useLocalDpi xmlns:a14="http://schemas.microsoft.com/office/drawing/2010/main" val="0"/>
              </a:ext>
            </a:extLst>
          </a:blip>
          <a:srcRect/>
          <a:stretch>
            <a:fillRect/>
          </a:stretch>
        </p:blipFill>
        <p:spPr bwMode="auto">
          <a:xfrm>
            <a:off x="1399822" y="1"/>
            <a:ext cx="10979747" cy="6445955"/>
          </a:xfrm>
          <a:prstGeom prst="rect">
            <a:avLst/>
          </a:prstGeom>
          <a:solidFill>
            <a:srgbClr val="FFFFFF">
              <a:shade val="85000"/>
            </a:srgbClr>
          </a:solidFill>
          <a:ln w="190500" cap="sq">
            <a:noFill/>
            <a:miter lim="800000"/>
          </a:ln>
          <a:effectLst/>
        </p:spPr>
      </p:pic>
    </p:spTree>
    <p:extLst>
      <p:ext uri="{BB962C8B-B14F-4D97-AF65-F5344CB8AC3E}">
        <p14:creationId xmlns:p14="http://schemas.microsoft.com/office/powerpoint/2010/main" val="18545743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852245" y="-90696"/>
            <a:ext cx="7233139" cy="1098881"/>
          </a:xfrm>
        </p:spPr>
        <p:txBody>
          <a:bodyPr/>
          <a:lstStyle/>
          <a:p>
            <a:endParaRPr lang="he-IL" dirty="0"/>
          </a:p>
        </p:txBody>
      </p:sp>
      <p:pic>
        <p:nvPicPr>
          <p:cNvPr id="2056" name="Picture 8" descr="תוצאת תמונה עבור תמונות סיבוכי סוכרת"/>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2109938" cy="5802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9593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תוצאת תמונה עבור תמונות מניעת סוכרת מסוג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488266" y="0"/>
            <a:ext cx="5723467" cy="6412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744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ages.wcdn.co.il/proxy?url=http%3A%2F%2Fwww.medicalook.com%2Fsystems_images%2FPancreas_large.jpg&amp;scr=d145472de44f993d22248bf86740e8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912" y="-90311"/>
            <a:ext cx="10509954" cy="67682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640711" y="372534"/>
            <a:ext cx="925689" cy="369332"/>
          </a:xfrm>
          <a:prstGeom prst="rect">
            <a:avLst/>
          </a:prstGeom>
          <a:noFill/>
        </p:spPr>
        <p:txBody>
          <a:bodyPr wrap="square" rtlCol="1">
            <a:spAutoFit/>
          </a:bodyPr>
          <a:lstStyle/>
          <a:p>
            <a:r>
              <a:rPr lang="he-IL" dirty="0" smtClean="0"/>
              <a:t>קיבה</a:t>
            </a:r>
            <a:endParaRPr lang="he-IL" dirty="0"/>
          </a:p>
        </p:txBody>
      </p:sp>
      <p:sp>
        <p:nvSpPr>
          <p:cNvPr id="3" name="TextBox 2"/>
          <p:cNvSpPr txBox="1"/>
          <p:nvPr/>
        </p:nvSpPr>
        <p:spPr>
          <a:xfrm>
            <a:off x="1230488" y="1320800"/>
            <a:ext cx="1117600" cy="369332"/>
          </a:xfrm>
          <a:prstGeom prst="rect">
            <a:avLst/>
          </a:prstGeom>
          <a:noFill/>
        </p:spPr>
        <p:txBody>
          <a:bodyPr wrap="square" rtlCol="1">
            <a:spAutoFit/>
          </a:bodyPr>
          <a:lstStyle/>
          <a:p>
            <a:r>
              <a:rPr lang="he-IL" dirty="0" smtClean="0"/>
              <a:t>תריסריון</a:t>
            </a:r>
            <a:endParaRPr lang="he-IL" dirty="0"/>
          </a:p>
        </p:txBody>
      </p:sp>
      <p:sp>
        <p:nvSpPr>
          <p:cNvPr id="4" name="TextBox 3"/>
          <p:cNvSpPr txBox="1"/>
          <p:nvPr/>
        </p:nvSpPr>
        <p:spPr>
          <a:xfrm>
            <a:off x="474134" y="632177"/>
            <a:ext cx="1851377" cy="369332"/>
          </a:xfrm>
          <a:prstGeom prst="rect">
            <a:avLst/>
          </a:prstGeom>
          <a:noFill/>
        </p:spPr>
        <p:txBody>
          <a:bodyPr wrap="square" rtlCol="1">
            <a:spAutoFit/>
          </a:bodyPr>
          <a:lstStyle/>
          <a:p>
            <a:r>
              <a:rPr lang="he-IL" dirty="0" smtClean="0"/>
              <a:t>צינור המרה</a:t>
            </a:r>
            <a:endParaRPr lang="he-IL" dirty="0"/>
          </a:p>
        </p:txBody>
      </p:sp>
      <p:sp>
        <p:nvSpPr>
          <p:cNvPr id="5" name="TextBox 4"/>
          <p:cNvSpPr txBox="1"/>
          <p:nvPr/>
        </p:nvSpPr>
        <p:spPr>
          <a:xfrm>
            <a:off x="3499556" y="4436533"/>
            <a:ext cx="2302933" cy="646331"/>
          </a:xfrm>
          <a:prstGeom prst="rect">
            <a:avLst/>
          </a:prstGeom>
          <a:noFill/>
        </p:spPr>
        <p:txBody>
          <a:bodyPr wrap="square" rtlCol="1">
            <a:spAutoFit/>
          </a:bodyPr>
          <a:lstStyle/>
          <a:p>
            <a:r>
              <a:rPr lang="he-IL" dirty="0" smtClean="0">
                <a:latin typeface="David" panose="020E0502060401010101" pitchFamily="34" charset="-79"/>
                <a:cs typeface="David" panose="020E0502060401010101" pitchFamily="34" charset="-79"/>
              </a:rPr>
              <a:t>התאים </a:t>
            </a:r>
            <a:r>
              <a:rPr lang="he-IL" dirty="0" err="1" smtClean="0">
                <a:latin typeface="David" panose="020E0502060401010101" pitchFamily="34" charset="-79"/>
                <a:cs typeface="David" panose="020E0502060401010101" pitchFamily="34" charset="-79"/>
              </a:rPr>
              <a:t>האקסוקרינים</a:t>
            </a:r>
            <a:r>
              <a:rPr lang="he-IL" dirty="0" smtClean="0">
                <a:latin typeface="David" panose="020E0502060401010101" pitchFamily="34" charset="-79"/>
                <a:cs typeface="David" panose="020E0502060401010101" pitchFamily="34" charset="-79"/>
              </a:rPr>
              <a:t> בלבלב</a:t>
            </a:r>
            <a:endParaRPr lang="he-IL" dirty="0">
              <a:latin typeface="David" panose="020E0502060401010101" pitchFamily="34" charset="-79"/>
              <a:cs typeface="David" panose="020E0502060401010101" pitchFamily="34" charset="-79"/>
            </a:endParaRPr>
          </a:p>
        </p:txBody>
      </p:sp>
      <p:sp>
        <p:nvSpPr>
          <p:cNvPr id="6" name="TextBox 5"/>
          <p:cNvSpPr txBox="1"/>
          <p:nvPr/>
        </p:nvSpPr>
        <p:spPr>
          <a:xfrm>
            <a:off x="7811910" y="3589867"/>
            <a:ext cx="2878667" cy="646331"/>
          </a:xfrm>
          <a:prstGeom prst="rect">
            <a:avLst/>
          </a:prstGeom>
          <a:noFill/>
        </p:spPr>
        <p:txBody>
          <a:bodyPr wrap="square" rtlCol="1">
            <a:spAutoFit/>
          </a:bodyPr>
          <a:lstStyle/>
          <a:p>
            <a:r>
              <a:rPr lang="he-IL" dirty="0" smtClean="0"/>
              <a:t>התאים </a:t>
            </a:r>
            <a:r>
              <a:rPr lang="he-IL" dirty="0" err="1" smtClean="0"/>
              <a:t>האנדוקרינים</a:t>
            </a:r>
            <a:r>
              <a:rPr lang="he-IL" dirty="0" smtClean="0"/>
              <a:t> בלבלב</a:t>
            </a:r>
          </a:p>
          <a:p>
            <a:r>
              <a:rPr lang="he-IL" dirty="0" smtClean="0"/>
              <a:t>איי לנגרהנס</a:t>
            </a:r>
            <a:endParaRPr lang="he-IL" dirty="0"/>
          </a:p>
        </p:txBody>
      </p:sp>
    </p:spTree>
    <p:extLst>
      <p:ext uri="{BB962C8B-B14F-4D97-AF65-F5344CB8AC3E}">
        <p14:creationId xmlns:p14="http://schemas.microsoft.com/office/powerpoint/2010/main" val="42698262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794843" y="223593"/>
            <a:ext cx="5424883" cy="461665"/>
          </a:xfrm>
          <a:prstGeom prst="rect">
            <a:avLst/>
          </a:prstGeom>
        </p:spPr>
        <p:txBody>
          <a:bodyPr wrap="none">
            <a:spAutoFit/>
          </a:bodyPr>
          <a:lstStyle/>
          <a:p>
            <a:r>
              <a:rPr lang="he-IL" altLang="he-IL" sz="2400" b="1" dirty="0" smtClean="0">
                <a:solidFill>
                  <a:srgbClr val="FF0000"/>
                </a:solidFill>
                <a:latin typeface="David" panose="020E0502060401010101" pitchFamily="34" charset="-79"/>
                <a:cs typeface="David" panose="020E0502060401010101" pitchFamily="34" charset="-79"/>
              </a:rPr>
              <a:t>סוכרת </a:t>
            </a:r>
            <a:r>
              <a:rPr lang="he-IL" altLang="he-IL" sz="2400" b="1" dirty="0">
                <a:solidFill>
                  <a:srgbClr val="FF0000"/>
                </a:solidFill>
                <a:latin typeface="David" panose="020E0502060401010101" pitchFamily="34" charset="-79"/>
                <a:cs typeface="David" panose="020E0502060401010101" pitchFamily="34" charset="-79"/>
              </a:rPr>
              <a:t>מסוג 2 - </a:t>
            </a:r>
            <a:r>
              <a:rPr lang="en-US" altLang="he-IL" sz="2400" b="1" dirty="0">
                <a:solidFill>
                  <a:srgbClr val="FF0000"/>
                </a:solidFill>
                <a:latin typeface="David" panose="020E0502060401010101" pitchFamily="34" charset="-79"/>
                <a:cs typeface="David" panose="020E0502060401010101" pitchFamily="34" charset="-79"/>
              </a:rPr>
              <a:t>Diabetes </a:t>
            </a:r>
            <a:r>
              <a:rPr lang="en-US" altLang="he-IL" sz="2400" b="1" dirty="0" smtClean="0">
                <a:solidFill>
                  <a:srgbClr val="FF0000"/>
                </a:solidFill>
                <a:latin typeface="David" panose="020E0502060401010101" pitchFamily="34" charset="-79"/>
                <a:cs typeface="David" panose="020E0502060401010101" pitchFamily="34" charset="-79"/>
              </a:rPr>
              <a:t> Mellitus Type </a:t>
            </a:r>
            <a:r>
              <a:rPr lang="en-US" altLang="he-IL" sz="2400" b="1" dirty="0">
                <a:solidFill>
                  <a:srgbClr val="FF0000"/>
                </a:solidFill>
                <a:latin typeface="David" panose="020E0502060401010101" pitchFamily="34" charset="-79"/>
                <a:cs typeface="David" panose="020E0502060401010101" pitchFamily="34" charset="-79"/>
              </a:rPr>
              <a:t>2 </a:t>
            </a:r>
            <a:endParaRPr lang="he-IL" altLang="he-IL" sz="2400" b="1" dirty="0">
              <a:solidFill>
                <a:srgbClr val="FF0000"/>
              </a:solidFill>
              <a:latin typeface="David" panose="020E0502060401010101" pitchFamily="34" charset="-79"/>
              <a:cs typeface="David" panose="020E0502060401010101" pitchFamily="34" charset="-79"/>
            </a:endParaRPr>
          </a:p>
        </p:txBody>
      </p:sp>
      <p:sp>
        <p:nvSpPr>
          <p:cNvPr id="3" name="מלבן 2"/>
          <p:cNvSpPr/>
          <p:nvPr/>
        </p:nvSpPr>
        <p:spPr>
          <a:xfrm>
            <a:off x="983234" y="970557"/>
            <a:ext cx="11119556" cy="5324535"/>
          </a:xfrm>
          <a:prstGeom prst="rect">
            <a:avLst/>
          </a:prstGeom>
        </p:spPr>
        <p:txBody>
          <a:bodyPr wrap="square">
            <a:spAutoFit/>
          </a:bodyPr>
          <a:lstStyle/>
          <a:p>
            <a:pPr marL="342900" indent="-342900">
              <a:buFont typeface="Wingdings" panose="05000000000000000000" pitchFamily="2" charset="2"/>
              <a:buChar char="§"/>
            </a:pPr>
            <a:r>
              <a:rPr lang="he-IL" sz="2000" dirty="0" smtClean="0">
                <a:latin typeface="David" panose="020E0502060401010101" pitchFamily="34" charset="-79"/>
                <a:cs typeface="David" panose="020E0502060401010101" pitchFamily="34" charset="-79"/>
              </a:rPr>
              <a:t>סוכרת מסוג 2 פוגעת </a:t>
            </a:r>
            <a:r>
              <a:rPr lang="he-IL" sz="2000" dirty="0">
                <a:latin typeface="David" panose="020E0502060401010101" pitchFamily="34" charset="-79"/>
                <a:cs typeface="David" panose="020E0502060401010101" pitchFamily="34" charset="-79"/>
              </a:rPr>
              <a:t>בעיקר במבוגרים מעל גיל 30 אך לעתים גם </a:t>
            </a:r>
            <a:r>
              <a:rPr lang="he-IL" sz="2000" dirty="0" smtClean="0">
                <a:latin typeface="David" panose="020E0502060401010101" pitchFamily="34" charset="-79"/>
                <a:cs typeface="David" panose="020E0502060401010101" pitchFamily="34" charset="-79"/>
              </a:rPr>
              <a:t>בצעירים, </a:t>
            </a:r>
            <a:r>
              <a:rPr lang="he-IL" sz="2000" dirty="0">
                <a:latin typeface="David" panose="020E0502060401010101" pitchFamily="34" charset="-79"/>
                <a:cs typeface="David" panose="020E0502060401010101" pitchFamily="34" charset="-79"/>
              </a:rPr>
              <a:t>בעיקר אלה הסובלים </a:t>
            </a:r>
            <a:r>
              <a:rPr lang="he-IL" sz="2000" dirty="0" smtClean="0">
                <a:latin typeface="David" panose="020E0502060401010101" pitchFamily="34" charset="-79"/>
                <a:cs typeface="David" panose="020E0502060401010101" pitchFamily="34" charset="-79"/>
              </a:rPr>
              <a:t>מהשמנת יתר.</a:t>
            </a:r>
          </a:p>
          <a:p>
            <a:pPr marL="342900" indent="-342900">
              <a:buFont typeface="Wingdings" panose="05000000000000000000" pitchFamily="2" charset="2"/>
              <a:buChar char="§"/>
            </a:pPr>
            <a:r>
              <a:rPr lang="he-IL" sz="2000" dirty="0" smtClean="0">
                <a:latin typeface="David" panose="020E0502060401010101" pitchFamily="34" charset="-79"/>
                <a:cs typeface="David" panose="020E0502060401010101" pitchFamily="34" charset="-79"/>
              </a:rPr>
              <a:t>המחלה מתפתחת </a:t>
            </a:r>
            <a:r>
              <a:rPr lang="he-IL" sz="2000" dirty="0">
                <a:latin typeface="David" panose="020E0502060401010101" pitchFamily="34" charset="-79"/>
                <a:cs typeface="David" panose="020E0502060401010101" pitchFamily="34" charset="-79"/>
              </a:rPr>
              <a:t>באיטיות ומתגלה לעתים קרובות בבדיקת דם מקרית. </a:t>
            </a:r>
            <a:endParaRPr lang="he-IL" sz="2000" dirty="0" smtClean="0">
              <a:latin typeface="David" panose="020E0502060401010101" pitchFamily="34" charset="-79"/>
              <a:cs typeface="David" panose="020E0502060401010101" pitchFamily="34" charset="-79"/>
            </a:endParaRPr>
          </a:p>
          <a:p>
            <a:pPr marL="342900" indent="-342900">
              <a:buFont typeface="Wingdings" panose="05000000000000000000" pitchFamily="2" charset="2"/>
              <a:buChar char="§"/>
            </a:pPr>
            <a:endParaRPr lang="he-IL" sz="2000" dirty="0" smtClean="0">
              <a:latin typeface="David" panose="020E0502060401010101" pitchFamily="34" charset="-79"/>
              <a:cs typeface="David" panose="020E0502060401010101" pitchFamily="34" charset="-79"/>
            </a:endParaRPr>
          </a:p>
          <a:p>
            <a:pPr marL="342900" indent="-342900">
              <a:buFont typeface="Wingdings" panose="05000000000000000000" pitchFamily="2" charset="2"/>
              <a:buChar char="§"/>
            </a:pPr>
            <a:r>
              <a:rPr lang="he-IL" sz="2000" dirty="0" smtClean="0">
                <a:latin typeface="David" panose="020E0502060401010101" pitchFamily="34" charset="-79"/>
                <a:cs typeface="David" panose="020E0502060401010101" pitchFamily="34" charset="-79"/>
              </a:rPr>
              <a:t>סוג </a:t>
            </a:r>
            <a:r>
              <a:rPr lang="he-IL" sz="2000" dirty="0">
                <a:latin typeface="David" panose="020E0502060401010101" pitchFamily="34" charset="-79"/>
                <a:cs typeface="David" panose="020E0502060401010101" pitchFamily="34" charset="-79"/>
              </a:rPr>
              <a:t>זה של סוכרת הוא בעל מרכיב </a:t>
            </a:r>
            <a:r>
              <a:rPr lang="he-IL" sz="2000" dirty="0" smtClean="0">
                <a:latin typeface="David" panose="020E0502060401010101" pitchFamily="34" charset="-79"/>
                <a:cs typeface="David" panose="020E0502060401010101" pitchFamily="34" charset="-79"/>
              </a:rPr>
              <a:t>גנטי, </a:t>
            </a:r>
            <a:r>
              <a:rPr lang="he-IL" sz="2000" dirty="0">
                <a:latin typeface="David" panose="020E0502060401010101" pitchFamily="34" charset="-79"/>
                <a:cs typeface="David" panose="020E0502060401010101" pitchFamily="34" charset="-79"/>
              </a:rPr>
              <a:t>אך </a:t>
            </a:r>
            <a:r>
              <a:rPr lang="he-IL" sz="2000" dirty="0" smtClean="0">
                <a:latin typeface="David" panose="020E0502060401010101" pitchFamily="34" charset="-79"/>
                <a:cs typeface="David" panose="020E0502060401010101" pitchFamily="34" charset="-79"/>
              </a:rPr>
              <a:t>לאורח החיים </a:t>
            </a:r>
            <a:r>
              <a:rPr lang="he-IL" sz="2000" dirty="0">
                <a:latin typeface="David" panose="020E0502060401010101" pitchFamily="34" charset="-79"/>
                <a:cs typeface="David" panose="020E0502060401010101" pitchFamily="34" charset="-79"/>
              </a:rPr>
              <a:t>יש השפעה </a:t>
            </a:r>
            <a:r>
              <a:rPr lang="he-IL" sz="2000" dirty="0" smtClean="0">
                <a:latin typeface="David" panose="020E0502060401010101" pitchFamily="34" charset="-79"/>
                <a:cs typeface="David" panose="020E0502060401010101" pitchFamily="34" charset="-79"/>
              </a:rPr>
              <a:t>מכרעת </a:t>
            </a:r>
            <a:r>
              <a:rPr lang="he-IL" sz="2000" dirty="0">
                <a:latin typeface="David" panose="020E0502060401010101" pitchFamily="34" charset="-79"/>
                <a:cs typeface="David" panose="020E0502060401010101" pitchFamily="34" charset="-79"/>
              </a:rPr>
              <a:t>על התפתחות ומהלך המחלה. </a:t>
            </a:r>
            <a:endParaRPr lang="he-IL" sz="2000" dirty="0" smtClean="0">
              <a:latin typeface="David" panose="020E0502060401010101" pitchFamily="34" charset="-79"/>
              <a:cs typeface="David" panose="020E0502060401010101" pitchFamily="34" charset="-79"/>
            </a:endParaRPr>
          </a:p>
          <a:p>
            <a:pPr marL="342900" indent="-342900">
              <a:buFont typeface="Wingdings" panose="05000000000000000000" pitchFamily="2" charset="2"/>
              <a:buChar char="§"/>
            </a:pPr>
            <a:r>
              <a:rPr lang="he-IL" sz="2000" dirty="0" smtClean="0">
                <a:latin typeface="David" panose="020E0502060401010101" pitchFamily="34" charset="-79"/>
                <a:cs typeface="David" panose="020E0502060401010101" pitchFamily="34" charset="-79"/>
              </a:rPr>
              <a:t>המחלה </a:t>
            </a:r>
            <a:r>
              <a:rPr lang="he-IL" sz="2000" dirty="0">
                <a:latin typeface="David" panose="020E0502060401010101" pitchFamily="34" charset="-79"/>
                <a:cs typeface="David" panose="020E0502060401010101" pitchFamily="34" charset="-79"/>
              </a:rPr>
              <a:t>פרוגרסיבית, </a:t>
            </a:r>
            <a:r>
              <a:rPr lang="he-IL" sz="2000" dirty="0" smtClean="0">
                <a:latin typeface="David" panose="020E0502060401010101" pitchFamily="34" charset="-79"/>
                <a:cs typeface="David" panose="020E0502060401010101" pitchFamily="34" charset="-79"/>
              </a:rPr>
              <a:t>מתקדמת באיטיות והחולים </a:t>
            </a:r>
            <a:r>
              <a:rPr lang="he-IL" sz="2000" dirty="0">
                <a:latin typeface="David" panose="020E0502060401010101" pitchFamily="34" charset="-79"/>
                <a:cs typeface="David" panose="020E0502060401010101" pitchFamily="34" charset="-79"/>
              </a:rPr>
              <a:t>נדרשים ליותר </a:t>
            </a:r>
            <a:r>
              <a:rPr lang="he-IL" sz="2000" dirty="0" smtClean="0">
                <a:latin typeface="David" panose="020E0502060401010101" pitchFamily="34" charset="-79"/>
                <a:cs typeface="David" panose="020E0502060401010101" pitchFamily="34" charset="-79"/>
              </a:rPr>
              <a:t>ויותר טיפולים במשך </a:t>
            </a:r>
            <a:r>
              <a:rPr lang="he-IL" sz="2000" dirty="0">
                <a:latin typeface="David" panose="020E0502060401010101" pitchFamily="34" charset="-79"/>
                <a:cs typeface="David" panose="020E0502060401010101" pitchFamily="34" charset="-79"/>
              </a:rPr>
              <a:t>השנים</a:t>
            </a:r>
            <a:r>
              <a:rPr lang="he-IL" sz="2000" dirty="0" smtClean="0">
                <a:latin typeface="David" panose="020E0502060401010101" pitchFamily="34" charset="-79"/>
                <a:cs typeface="David" panose="020E0502060401010101" pitchFamily="34" charset="-79"/>
              </a:rPr>
              <a:t>.</a:t>
            </a:r>
          </a:p>
          <a:p>
            <a:pPr marL="342900" indent="-342900">
              <a:buFont typeface="Wingdings" panose="05000000000000000000" pitchFamily="2" charset="2"/>
              <a:buChar char="§"/>
            </a:pPr>
            <a:endParaRPr lang="he-IL" altLang="he-IL" sz="2000" dirty="0">
              <a:latin typeface="David" panose="020E0502060401010101" pitchFamily="34" charset="-79"/>
              <a:cs typeface="David" panose="020E0502060401010101" pitchFamily="34" charset="-79"/>
            </a:endParaRPr>
          </a:p>
          <a:p>
            <a:pPr marL="342900" indent="-342900">
              <a:buFont typeface="Wingdings" panose="05000000000000000000" pitchFamily="2" charset="2"/>
              <a:buChar char="§"/>
            </a:pPr>
            <a:r>
              <a:rPr lang="he-IL" sz="2000" b="1" dirty="0">
                <a:latin typeface="David" panose="020E0502060401010101" pitchFamily="34" charset="-79"/>
                <a:cs typeface="David" panose="020E0502060401010101" pitchFamily="34" charset="-79"/>
              </a:rPr>
              <a:t>תנגודת לאינסולין   </a:t>
            </a:r>
            <a:r>
              <a:rPr lang="en-US" sz="2000" dirty="0">
                <a:latin typeface="David" panose="020E0502060401010101" pitchFamily="34" charset="-79"/>
                <a:cs typeface="David" panose="020E0502060401010101" pitchFamily="34" charset="-79"/>
              </a:rPr>
              <a:t> </a:t>
            </a:r>
            <a:r>
              <a:rPr lang="en-US" sz="2000" b="1" dirty="0">
                <a:latin typeface="David" panose="020E0502060401010101" pitchFamily="34" charset="-79"/>
                <a:cs typeface="David" panose="020E0502060401010101" pitchFamily="34" charset="-79"/>
              </a:rPr>
              <a:t>Insulin </a:t>
            </a:r>
            <a:r>
              <a:rPr lang="en-US" sz="2000" b="1" dirty="0" smtClean="0">
                <a:latin typeface="David" panose="020E0502060401010101" pitchFamily="34" charset="-79"/>
                <a:cs typeface="David" panose="020E0502060401010101" pitchFamily="34" charset="-79"/>
              </a:rPr>
              <a:t>resistance</a:t>
            </a:r>
            <a:r>
              <a:rPr lang="he-IL" sz="2000" b="1" dirty="0" smtClean="0">
                <a:latin typeface="David" panose="020E0502060401010101" pitchFamily="34" charset="-79"/>
                <a:cs typeface="David" panose="020E0502060401010101" pitchFamily="34" charset="-79"/>
              </a:rPr>
              <a:t>- </a:t>
            </a:r>
            <a:r>
              <a:rPr lang="he-IL" sz="2000" dirty="0" smtClean="0">
                <a:latin typeface="David" panose="020E0502060401010101" pitchFamily="34" charset="-79"/>
                <a:cs typeface="David" panose="020E0502060401010101" pitchFamily="34" charset="-79"/>
              </a:rPr>
              <a:t>בניגוד </a:t>
            </a:r>
            <a:r>
              <a:rPr lang="he-IL" sz="2000" dirty="0">
                <a:latin typeface="David" panose="020E0502060401010101" pitchFamily="34" charset="-79"/>
                <a:cs typeface="David" panose="020E0502060401010101" pitchFamily="34" charset="-79"/>
              </a:rPr>
              <a:t>לסוכרת מסוג 1, בסוג זה אין הרס של תאי בטא  (לפחות לא בשלב </a:t>
            </a:r>
            <a:r>
              <a:rPr lang="he-IL" sz="2000" dirty="0" smtClean="0">
                <a:latin typeface="David" panose="020E0502060401010101" pitchFamily="34" charset="-79"/>
                <a:cs typeface="David" panose="020E0502060401010101" pitchFamily="34" charset="-79"/>
              </a:rPr>
              <a:t>הראשוני), </a:t>
            </a:r>
            <a:r>
              <a:rPr lang="he-IL" sz="2000" dirty="0">
                <a:latin typeface="David" panose="020E0502060401010101" pitchFamily="34" charset="-79"/>
                <a:cs typeface="David" panose="020E0502060401010101" pitchFamily="34" charset="-79"/>
              </a:rPr>
              <a:t>אך יש תגובה מופחתת של תאי שריר, שומן וכבד </a:t>
            </a:r>
            <a:r>
              <a:rPr lang="he-IL" sz="2000" dirty="0" smtClean="0">
                <a:latin typeface="David" panose="020E0502060401010101" pitchFamily="34" charset="-79"/>
                <a:cs typeface="David" panose="020E0502060401010101" pitchFamily="34" charset="-79"/>
              </a:rPr>
              <a:t>לאינסולין, כלומר מופיעה </a:t>
            </a:r>
            <a:r>
              <a:rPr lang="he-IL" altLang="he-IL" sz="2000" dirty="0" smtClean="0">
                <a:latin typeface="David" panose="020E0502060401010101" pitchFamily="34" charset="-79"/>
                <a:cs typeface="David" panose="020E0502060401010101" pitchFamily="34" charset="-79"/>
              </a:rPr>
              <a:t>חוסר </a:t>
            </a:r>
            <a:r>
              <a:rPr lang="he-IL" altLang="he-IL" sz="2000" dirty="0">
                <a:latin typeface="David" panose="020E0502060401010101" pitchFamily="34" charset="-79"/>
                <a:cs typeface="David" panose="020E0502060401010101" pitchFamily="34" charset="-79"/>
              </a:rPr>
              <a:t>רגישות לאינסולין בתאי </a:t>
            </a:r>
            <a:r>
              <a:rPr lang="he-IL" altLang="he-IL" sz="2000" dirty="0" smtClean="0">
                <a:latin typeface="David" panose="020E0502060401010101" pitchFamily="34" charset="-79"/>
                <a:cs typeface="David" panose="020E0502060401010101" pitchFamily="34" charset="-79"/>
              </a:rPr>
              <a:t>המטרה, ו</a:t>
            </a:r>
            <a:r>
              <a:rPr lang="he-IL" sz="2000" dirty="0" smtClean="0">
                <a:latin typeface="David" panose="020E0502060401010101" pitchFamily="34" charset="-79"/>
                <a:cs typeface="David" panose="020E0502060401010101" pitchFamily="34" charset="-79"/>
              </a:rPr>
              <a:t>למרות </a:t>
            </a:r>
            <a:r>
              <a:rPr lang="he-IL" sz="2000" dirty="0">
                <a:latin typeface="David" panose="020E0502060401010101" pitchFamily="34" charset="-79"/>
                <a:cs typeface="David" panose="020E0502060401010101" pitchFamily="34" charset="-79"/>
              </a:rPr>
              <a:t>הפרשה מוגברת של אינסולין  - רמת </a:t>
            </a:r>
            <a:r>
              <a:rPr lang="he-IL" sz="2000" dirty="0" smtClean="0">
                <a:latin typeface="David" panose="020E0502060401010101" pitchFamily="34" charset="-79"/>
                <a:cs typeface="David" panose="020E0502060401010101" pitchFamily="34" charset="-79"/>
              </a:rPr>
              <a:t>הגלוקוז</a:t>
            </a:r>
            <a:r>
              <a:rPr lang="he-IL" sz="2000" dirty="0">
                <a:latin typeface="David" panose="020E0502060401010101" pitchFamily="34" charset="-79"/>
                <a:cs typeface="David" panose="020E0502060401010101" pitchFamily="34" charset="-79"/>
              </a:rPr>
              <a:t> בדם נשארת גבוהה. מצב זה קרוי </a:t>
            </a:r>
            <a:r>
              <a:rPr lang="he-IL" sz="2000" dirty="0" smtClean="0">
                <a:latin typeface="David" panose="020E0502060401010101" pitchFamily="34" charset="-79"/>
                <a:cs typeface="David" panose="020E0502060401010101" pitchFamily="34" charset="-79"/>
              </a:rPr>
              <a:t> תנגודת לאינסולין   </a:t>
            </a:r>
            <a:r>
              <a:rPr lang="en-US" sz="2000" dirty="0" smtClean="0">
                <a:latin typeface="David" panose="020E0502060401010101" pitchFamily="34" charset="-79"/>
                <a:cs typeface="David" panose="020E0502060401010101" pitchFamily="34" charset="-79"/>
              </a:rPr>
              <a:t> Insulin resistance</a:t>
            </a:r>
            <a:r>
              <a:rPr lang="he-IL" sz="2000" dirty="0" smtClean="0">
                <a:latin typeface="David" panose="020E0502060401010101" pitchFamily="34" charset="-79"/>
                <a:cs typeface="David" panose="020E0502060401010101" pitchFamily="34" charset="-79"/>
              </a:rPr>
              <a:t>.</a:t>
            </a:r>
          </a:p>
          <a:p>
            <a:pPr marL="342900" indent="-342900">
              <a:buFont typeface="Wingdings" panose="05000000000000000000" pitchFamily="2" charset="2"/>
              <a:buChar char="§"/>
            </a:pPr>
            <a:r>
              <a:rPr lang="he-IL" sz="2000" dirty="0" smtClean="0">
                <a:latin typeface="David" panose="020E0502060401010101" pitchFamily="34" charset="-79"/>
                <a:cs typeface="David" panose="020E0502060401010101" pitchFamily="34" charset="-79"/>
              </a:rPr>
              <a:t>  </a:t>
            </a:r>
            <a:r>
              <a:rPr lang="he-IL" sz="2000" b="1" dirty="0">
                <a:latin typeface="David" panose="020E0502060401010101" pitchFamily="34" charset="-79"/>
                <a:cs typeface="David" panose="020E0502060401010101" pitchFamily="34" charset="-79"/>
              </a:rPr>
              <a:t>התסמונת </a:t>
            </a:r>
            <a:r>
              <a:rPr lang="he-IL" sz="2000" b="1" dirty="0" smtClean="0">
                <a:latin typeface="David" panose="020E0502060401010101" pitchFamily="34" charset="-79"/>
                <a:cs typeface="David" panose="020E0502060401010101" pitchFamily="34" charset="-79"/>
              </a:rPr>
              <a:t>המטבולית -</a:t>
            </a:r>
            <a:r>
              <a:rPr lang="he-IL" sz="2000" dirty="0" smtClean="0">
                <a:latin typeface="David" panose="020E0502060401010101" pitchFamily="34" charset="-79"/>
                <a:cs typeface="David" panose="020E0502060401010101" pitchFamily="34" charset="-79"/>
              </a:rPr>
              <a:t> התנגודת </a:t>
            </a:r>
            <a:r>
              <a:rPr lang="he-IL" sz="2000" dirty="0">
                <a:latin typeface="David" panose="020E0502060401010101" pitchFamily="34" charset="-79"/>
                <a:cs typeface="David" panose="020E0502060401010101" pitchFamily="34" charset="-79"/>
              </a:rPr>
              <a:t>לאינסולין קשורה קשר הדוק למצב </a:t>
            </a:r>
            <a:r>
              <a:rPr lang="he-IL" sz="2000" dirty="0" smtClean="0">
                <a:latin typeface="David" panose="020E0502060401010101" pitchFamily="34" charset="-79"/>
                <a:cs typeface="David" panose="020E0502060401010101" pitchFamily="34" charset="-79"/>
              </a:rPr>
              <a:t>הנקרא תסמונת מטבולית.</a:t>
            </a:r>
            <a:r>
              <a:rPr lang="he-IL" sz="2000" dirty="0">
                <a:latin typeface="David" panose="020E0502060401010101" pitchFamily="34" charset="-79"/>
                <a:cs typeface="David" panose="020E0502060401010101" pitchFamily="34" charset="-79"/>
              </a:rPr>
              <a:t> </a:t>
            </a:r>
            <a:r>
              <a:rPr lang="en-US" sz="2000" dirty="0">
                <a:latin typeface="David" panose="020E0502060401010101" pitchFamily="34" charset="-79"/>
                <a:cs typeface="David" panose="020E0502060401010101" pitchFamily="34" charset="-79"/>
              </a:rPr>
              <a:t> </a:t>
            </a:r>
            <a:r>
              <a:rPr lang="he-IL" sz="2000" dirty="0">
                <a:latin typeface="David" panose="020E0502060401010101" pitchFamily="34" charset="-79"/>
                <a:cs typeface="David" panose="020E0502060401010101" pitchFamily="34" charset="-79"/>
              </a:rPr>
              <a:t>תסמונת זו </a:t>
            </a:r>
            <a:r>
              <a:rPr lang="he-IL" sz="2000" dirty="0" smtClean="0">
                <a:latin typeface="David" panose="020E0502060401010101" pitchFamily="34" charset="-79"/>
                <a:cs typeface="David" panose="020E0502060401010101" pitchFamily="34" charset="-79"/>
              </a:rPr>
              <a:t>כוללת:</a:t>
            </a:r>
          </a:p>
          <a:p>
            <a:r>
              <a:rPr lang="he-IL" sz="2000" dirty="0" smtClean="0">
                <a:latin typeface="David" panose="020E0502060401010101" pitchFamily="34" charset="-79"/>
                <a:cs typeface="David" panose="020E0502060401010101" pitchFamily="34" charset="-79"/>
              </a:rPr>
              <a:t> </a:t>
            </a:r>
            <a:r>
              <a:rPr lang="he-IL" sz="2000" dirty="0">
                <a:latin typeface="David" panose="020E0502060401010101" pitchFamily="34" charset="-79"/>
                <a:cs typeface="David" panose="020E0502060401010101" pitchFamily="34" charset="-79"/>
              </a:rPr>
              <a:t>השמנה </a:t>
            </a:r>
            <a:r>
              <a:rPr lang="he-IL" sz="2000" dirty="0" err="1" smtClean="0">
                <a:latin typeface="David" panose="020E0502060401010101" pitchFamily="34" charset="-79"/>
                <a:cs typeface="David" panose="020E0502060401010101" pitchFamily="34" charset="-79"/>
              </a:rPr>
              <a:t>ביטנית</a:t>
            </a:r>
            <a:r>
              <a:rPr lang="he-IL" sz="2000" dirty="0" smtClean="0">
                <a:latin typeface="David" panose="020E0502060401010101" pitchFamily="34" charset="-79"/>
                <a:cs typeface="David" panose="020E0502060401010101" pitchFamily="34" charset="-79"/>
              </a:rPr>
              <a:t> </a:t>
            </a:r>
            <a:r>
              <a:rPr lang="he-IL" sz="2000" dirty="0">
                <a:latin typeface="David" panose="020E0502060401010101" pitchFamily="34" charset="-79"/>
                <a:cs typeface="David" panose="020E0502060401010101" pitchFamily="34" charset="-79"/>
              </a:rPr>
              <a:t>(באזור הבטן וסביב איברים פנימיים), יתר לחץ-דם, </a:t>
            </a:r>
            <a:r>
              <a:rPr lang="he-IL" sz="2000" dirty="0" smtClean="0">
                <a:latin typeface="David" panose="020E0502060401010101" pitchFamily="34" charset="-79"/>
                <a:cs typeface="David" panose="020E0502060401010101" pitchFamily="34" charset="-79"/>
              </a:rPr>
              <a:t>רמות </a:t>
            </a:r>
            <a:r>
              <a:rPr lang="he-IL" sz="2000" dirty="0">
                <a:latin typeface="David" panose="020E0502060401010101" pitchFamily="34" charset="-79"/>
                <a:cs typeface="David" panose="020E0502060401010101" pitchFamily="34" charset="-79"/>
              </a:rPr>
              <a:t>שומנים </a:t>
            </a:r>
            <a:r>
              <a:rPr lang="he-IL" sz="2000" dirty="0" smtClean="0">
                <a:latin typeface="David" panose="020E0502060401010101" pitchFamily="34" charset="-79"/>
                <a:cs typeface="David" panose="020E0502060401010101" pitchFamily="34" charset="-79"/>
              </a:rPr>
              <a:t>גבוהות בדם</a:t>
            </a:r>
            <a:r>
              <a:rPr lang="he-IL" sz="2000" dirty="0">
                <a:latin typeface="David" panose="020E0502060401010101" pitchFamily="34" charset="-79"/>
                <a:cs typeface="David" panose="020E0502060401010101" pitchFamily="34" charset="-79"/>
              </a:rPr>
              <a:t>, מחלות לב וכלי דם, נטייה ליתר </a:t>
            </a:r>
            <a:r>
              <a:rPr lang="he-IL" sz="2000" dirty="0" err="1" smtClean="0">
                <a:latin typeface="David" panose="020E0502060401010101" pitchFamily="34" charset="-79"/>
                <a:cs typeface="David" panose="020E0502060401010101" pitchFamily="34" charset="-79"/>
              </a:rPr>
              <a:t>קרישיות</a:t>
            </a:r>
            <a:r>
              <a:rPr lang="he-IL" sz="2000" dirty="0" smtClean="0">
                <a:latin typeface="David" panose="020E0502060401010101" pitchFamily="34" charset="-79"/>
                <a:cs typeface="David" panose="020E0502060401010101" pitchFamily="34" charset="-79"/>
              </a:rPr>
              <a:t>.  </a:t>
            </a:r>
            <a:r>
              <a:rPr lang="he-IL" sz="2000" dirty="0">
                <a:latin typeface="David" panose="020E0502060401010101" pitchFamily="34" charset="-79"/>
                <a:cs typeface="David" panose="020E0502060401010101" pitchFamily="34" charset="-79"/>
              </a:rPr>
              <a:t>הגורם העיקרי היא </a:t>
            </a:r>
            <a:r>
              <a:rPr lang="he-IL" sz="2000" b="1" dirty="0" smtClean="0">
                <a:latin typeface="David" panose="020E0502060401010101" pitchFamily="34" charset="-79"/>
                <a:cs typeface="David" panose="020E0502060401010101" pitchFamily="34" charset="-79"/>
              </a:rPr>
              <a:t>השמנת יתר</a:t>
            </a:r>
            <a:r>
              <a:rPr lang="he-IL" sz="2000" dirty="0" smtClean="0">
                <a:latin typeface="David" panose="020E0502060401010101" pitchFamily="34" charset="-79"/>
                <a:cs typeface="David" panose="020E0502060401010101" pitchFamily="34" charset="-79"/>
              </a:rPr>
              <a:t>, </a:t>
            </a:r>
            <a:r>
              <a:rPr lang="he-IL" sz="2000" dirty="0">
                <a:latin typeface="David" panose="020E0502060401010101" pitchFamily="34" charset="-79"/>
                <a:cs typeface="David" panose="020E0502060401010101" pitchFamily="34" charset="-79"/>
              </a:rPr>
              <a:t>שיש לה </a:t>
            </a:r>
            <a:r>
              <a:rPr lang="he-IL" sz="2000" dirty="0" smtClean="0">
                <a:latin typeface="David" panose="020E0502060401010101" pitchFamily="34" charset="-79"/>
                <a:cs typeface="David" panose="020E0502060401010101" pitchFamily="34" charset="-79"/>
              </a:rPr>
              <a:t>קשר הדוק </a:t>
            </a:r>
            <a:r>
              <a:rPr lang="he-IL" sz="2000" dirty="0">
                <a:latin typeface="David" panose="020E0502060401010101" pitchFamily="34" charset="-79"/>
                <a:cs typeface="David" panose="020E0502060401010101" pitchFamily="34" charset="-79"/>
              </a:rPr>
              <a:t>ביותר להתפתחות סוכרת מסוג 2. </a:t>
            </a:r>
            <a:endParaRPr lang="he-IL" altLang="he-IL" sz="2000" dirty="0">
              <a:latin typeface="David" panose="020E0502060401010101" pitchFamily="34" charset="-79"/>
              <a:cs typeface="David" panose="020E0502060401010101" pitchFamily="34" charset="-79"/>
            </a:endParaRPr>
          </a:p>
          <a:p>
            <a:pPr marL="342900" indent="-342900">
              <a:buFont typeface="Wingdings" panose="05000000000000000000" pitchFamily="2" charset="2"/>
              <a:buChar char="§"/>
            </a:pPr>
            <a:r>
              <a:rPr lang="he-IL" sz="2000" dirty="0">
                <a:latin typeface="David" panose="020E0502060401010101" pitchFamily="34" charset="-79"/>
                <a:cs typeface="David" panose="020E0502060401010101" pitchFamily="34" charset="-79"/>
              </a:rPr>
              <a:t>עם התקדמות </a:t>
            </a:r>
            <a:r>
              <a:rPr lang="he-IL" sz="2000" dirty="0" smtClean="0">
                <a:latin typeface="David" panose="020E0502060401010101" pitchFamily="34" charset="-79"/>
                <a:cs typeface="David" panose="020E0502060401010101" pitchFamily="34" charset="-79"/>
              </a:rPr>
              <a:t>המחלה בדרך-כלל מופיע גם </a:t>
            </a:r>
            <a:r>
              <a:rPr lang="he-IL" sz="2000" dirty="0">
                <a:latin typeface="David" panose="020E0502060401010101" pitchFamily="34" charset="-79"/>
                <a:cs typeface="David" panose="020E0502060401010101" pitchFamily="34" charset="-79"/>
              </a:rPr>
              <a:t>הרס של </a:t>
            </a:r>
            <a:r>
              <a:rPr lang="he-IL" sz="2000" dirty="0" smtClean="0">
                <a:latin typeface="David" panose="020E0502060401010101" pitchFamily="34" charset="-79"/>
                <a:cs typeface="David" panose="020E0502060401010101" pitchFamily="34" charset="-79"/>
              </a:rPr>
              <a:t>תאי בטא</a:t>
            </a:r>
            <a:r>
              <a:rPr lang="he-IL" sz="2000" dirty="0">
                <a:latin typeface="David" panose="020E0502060401010101" pitchFamily="34" charset="-79"/>
                <a:cs typeface="David" panose="020E0502060401010101" pitchFamily="34" charset="-79"/>
              </a:rPr>
              <a:t> בלבלב </a:t>
            </a:r>
            <a:r>
              <a:rPr lang="he-IL" sz="2000" dirty="0" smtClean="0">
                <a:latin typeface="David" panose="020E0502060401010101" pitchFamily="34" charset="-79"/>
                <a:cs typeface="David" panose="020E0502060401010101" pitchFamily="34" charset="-79"/>
              </a:rPr>
              <a:t>שנגרם, </a:t>
            </a:r>
            <a:r>
              <a:rPr lang="he-IL" sz="2000" dirty="0">
                <a:latin typeface="David" panose="020E0502060401010101" pitchFamily="34" charset="-79"/>
                <a:cs typeface="David" panose="020E0502060401010101" pitchFamily="34" charset="-79"/>
              </a:rPr>
              <a:t>ככל הנראה, מפעילות יתר של הלבלב לאורך זמן או מנזק ישיר לתאי </a:t>
            </a:r>
            <a:r>
              <a:rPr lang="he-IL" sz="2000" dirty="0" smtClean="0">
                <a:latin typeface="David" panose="020E0502060401010101" pitchFamily="34" charset="-79"/>
                <a:cs typeface="David" panose="020E0502060401010101" pitchFamily="34" charset="-79"/>
              </a:rPr>
              <a:t>בטא </a:t>
            </a:r>
            <a:r>
              <a:rPr lang="he-IL" sz="2000" dirty="0">
                <a:latin typeface="David" panose="020E0502060401010101" pitchFamily="34" charset="-79"/>
                <a:cs typeface="David" panose="020E0502060401010101" pitchFamily="34" charset="-79"/>
              </a:rPr>
              <a:t>עקב רמות </a:t>
            </a:r>
            <a:r>
              <a:rPr lang="he-IL" sz="2000" dirty="0" smtClean="0">
                <a:latin typeface="David" panose="020E0502060401010101" pitchFamily="34" charset="-79"/>
                <a:cs typeface="David" panose="020E0502060401010101" pitchFamily="34" charset="-79"/>
              </a:rPr>
              <a:t>הגלוקוז הגבוהות בדם. </a:t>
            </a:r>
            <a:r>
              <a:rPr lang="he-IL" sz="2000" dirty="0">
                <a:latin typeface="David" panose="020E0502060401010101" pitchFamily="34" charset="-79"/>
                <a:cs typeface="David" panose="020E0502060401010101" pitchFamily="34" charset="-79"/>
              </a:rPr>
              <a:t>בשלב זה </a:t>
            </a:r>
            <a:r>
              <a:rPr lang="he-IL" sz="2000" dirty="0" smtClean="0">
                <a:latin typeface="David" panose="020E0502060401010101" pitchFamily="34" charset="-79"/>
                <a:cs typeface="David" panose="020E0502060401010101" pitchFamily="34" charset="-79"/>
              </a:rPr>
              <a:t>הופכת הסוכרת </a:t>
            </a:r>
            <a:r>
              <a:rPr lang="he-IL" sz="2000" dirty="0">
                <a:latin typeface="David" panose="020E0502060401010101" pitchFamily="34" charset="-79"/>
                <a:cs typeface="David" panose="020E0502060401010101" pitchFamily="34" charset="-79"/>
              </a:rPr>
              <a:t>לחמורה יותר ובעלת מאפיינים דומים לסוכרת מסוג 1</a:t>
            </a:r>
            <a:r>
              <a:rPr lang="he-IL" sz="2000" dirty="0" smtClean="0">
                <a:latin typeface="David" panose="020E0502060401010101" pitchFamily="34" charset="-79"/>
                <a:cs typeface="David" panose="020E0502060401010101" pitchFamily="34" charset="-79"/>
              </a:rPr>
              <a:t>.</a:t>
            </a:r>
            <a:endParaRPr lang="he-IL" altLang="he-IL" sz="2000" dirty="0">
              <a:latin typeface="David" panose="020E0502060401010101" pitchFamily="34" charset="-79"/>
              <a:cs typeface="David" panose="020E0502060401010101" pitchFamily="34" charset="-79"/>
            </a:endParaRPr>
          </a:p>
          <a:p>
            <a:endParaRPr lang="he-IL" altLang="he-IL" sz="2000" dirty="0" smtClean="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5194044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46411" y="11151"/>
            <a:ext cx="11371848" cy="7232749"/>
          </a:xfrm>
          <a:prstGeom prst="rect">
            <a:avLst/>
          </a:prstGeom>
        </p:spPr>
        <p:txBody>
          <a:bodyPr wrap="square">
            <a:spAutoFit/>
          </a:bodyPr>
          <a:lstStyle/>
          <a:p>
            <a:r>
              <a:rPr lang="he-IL" sz="2400" b="1" dirty="0">
                <a:solidFill>
                  <a:srgbClr val="FF0000"/>
                </a:solidFill>
                <a:latin typeface="David" panose="020E0502060401010101" pitchFamily="34" charset="-79"/>
                <a:cs typeface="David" panose="020E0502060401010101" pitchFamily="34" charset="-79"/>
              </a:rPr>
              <a:t>סימנים </a:t>
            </a:r>
            <a:r>
              <a:rPr lang="he-IL" sz="2400" b="1" dirty="0" smtClean="0">
                <a:solidFill>
                  <a:srgbClr val="FF0000"/>
                </a:solidFill>
                <a:latin typeface="David" panose="020E0502060401010101" pitchFamily="34" charset="-79"/>
                <a:cs typeface="David" panose="020E0502060401010101" pitchFamily="34" charset="-79"/>
              </a:rPr>
              <a:t>וסימפטומים משותפים לסוכרת מסוג 1 וסוג 2</a:t>
            </a:r>
            <a:r>
              <a:rPr lang="he-IL" sz="2400" dirty="0" smtClean="0">
                <a:solidFill>
                  <a:srgbClr val="FF0000"/>
                </a:solidFill>
                <a:latin typeface="David" panose="020E0502060401010101" pitchFamily="34" charset="-79"/>
                <a:cs typeface="David" panose="020E0502060401010101" pitchFamily="34" charset="-79"/>
              </a:rPr>
              <a:t>:</a:t>
            </a:r>
          </a:p>
          <a:p>
            <a:endParaRPr lang="he-IL" sz="2400" dirty="0" smtClean="0">
              <a:solidFill>
                <a:srgbClr val="FF0000"/>
              </a:solidFill>
              <a:latin typeface="David" panose="020E0502060401010101" pitchFamily="34" charset="-79"/>
              <a:cs typeface="David" panose="020E0502060401010101" pitchFamily="34" charset="-79"/>
            </a:endParaRPr>
          </a:p>
          <a:p>
            <a:r>
              <a:rPr lang="he-IL" sz="2000" dirty="0" smtClean="0">
                <a:latin typeface="David" panose="020E0502060401010101" pitchFamily="34" charset="-79"/>
                <a:cs typeface="David" panose="020E0502060401010101" pitchFamily="34" charset="-79"/>
              </a:rPr>
              <a:t>בסוכרת מסוג 2 </a:t>
            </a:r>
            <a:r>
              <a:rPr lang="he-IL" sz="2000" dirty="0">
                <a:latin typeface="David" panose="020E0502060401010101" pitchFamily="34" charset="-79"/>
                <a:cs typeface="David" panose="020E0502060401010101" pitchFamily="34" charset="-79"/>
              </a:rPr>
              <a:t>סימנים וסימפטומים </a:t>
            </a:r>
            <a:r>
              <a:rPr lang="he-IL" sz="2000" dirty="0" smtClean="0">
                <a:latin typeface="David" panose="020E0502060401010101" pitchFamily="34" charset="-79"/>
                <a:cs typeface="David" panose="020E0502060401010101" pitchFamily="34" charset="-79"/>
              </a:rPr>
              <a:t>מתפתחים באיטיות, תוך שבועות עד חודשים, ולעיתים – עד שנים. התבטאות הסימנים היא ברמה נמוכה בהשוואה לסוכרת מסוג 1, ולרוב האבחון יהיה בבדיקת דם שבוצעה באקראי: </a:t>
            </a:r>
          </a:p>
          <a:p>
            <a:r>
              <a:rPr lang="he-IL" sz="2000" dirty="0" smtClean="0">
                <a:latin typeface="David" panose="020E0502060401010101" pitchFamily="34" charset="-79"/>
                <a:cs typeface="David" panose="020E0502060401010101" pitchFamily="34" charset="-79"/>
              </a:rPr>
              <a:t>1. רמת </a:t>
            </a:r>
            <a:r>
              <a:rPr lang="he-IL" sz="2000" dirty="0">
                <a:latin typeface="David" panose="020E0502060401010101" pitchFamily="34" charset="-79"/>
                <a:cs typeface="David" panose="020E0502060401010101" pitchFamily="34" charset="-79"/>
              </a:rPr>
              <a:t>גלוקוז גבוהה </a:t>
            </a:r>
            <a:r>
              <a:rPr lang="he-IL" sz="2000" dirty="0" smtClean="0">
                <a:latin typeface="David" panose="020E0502060401010101" pitchFamily="34" charset="-79"/>
                <a:cs typeface="David" panose="020E0502060401010101" pitchFamily="34" charset="-79"/>
              </a:rPr>
              <a:t>בדם </a:t>
            </a:r>
            <a:r>
              <a:rPr lang="en-US" sz="2000" b="1" dirty="0" smtClean="0">
                <a:latin typeface="David" panose="020E0502060401010101" pitchFamily="34" charset="-79"/>
                <a:cs typeface="David" panose="020E0502060401010101" pitchFamily="34" charset="-79"/>
              </a:rPr>
              <a:t>Hyperglycemia</a:t>
            </a:r>
            <a:r>
              <a:rPr lang="he-IL" sz="2000" dirty="0" smtClean="0">
                <a:latin typeface="David" panose="020E0502060401010101" pitchFamily="34" charset="-79"/>
                <a:cs typeface="David" panose="020E0502060401010101" pitchFamily="34" charset="-79"/>
              </a:rPr>
              <a:t>, </a:t>
            </a:r>
            <a:r>
              <a:rPr lang="he-IL" sz="2000" dirty="0">
                <a:latin typeface="David" panose="020E0502060401010101" pitchFamily="34" charset="-79"/>
                <a:cs typeface="David" panose="020E0502060401010101" pitchFamily="34" charset="-79"/>
              </a:rPr>
              <a:t>מעל  </a:t>
            </a:r>
            <a:r>
              <a:rPr lang="en-US" sz="2000" dirty="0">
                <a:latin typeface="David" panose="020E0502060401010101" pitchFamily="34" charset="-79"/>
                <a:cs typeface="David" panose="020E0502060401010101" pitchFamily="34" charset="-79"/>
              </a:rPr>
              <a:t>126 mg%</a:t>
            </a:r>
            <a:r>
              <a:rPr lang="he-IL" sz="2000" dirty="0">
                <a:latin typeface="David" panose="020E0502060401010101" pitchFamily="34" charset="-79"/>
                <a:cs typeface="David" panose="020E0502060401010101" pitchFamily="34" charset="-79"/>
              </a:rPr>
              <a:t> (לאחר צום הנמשך 12 שעות קודם לבדיקה).</a:t>
            </a:r>
          </a:p>
          <a:p>
            <a:r>
              <a:rPr lang="he-IL" sz="2000" dirty="0" smtClean="0">
                <a:latin typeface="David" panose="020E0502060401010101" pitchFamily="34" charset="-79"/>
                <a:cs typeface="David" panose="020E0502060401010101" pitchFamily="34" charset="-79"/>
              </a:rPr>
              <a:t>2</a:t>
            </a:r>
            <a:r>
              <a:rPr lang="he-IL" sz="2000" dirty="0" smtClean="0">
                <a:solidFill>
                  <a:srgbClr val="FF0000"/>
                </a:solidFill>
                <a:latin typeface="David" panose="020E0502060401010101" pitchFamily="34" charset="-79"/>
                <a:cs typeface="David" panose="020E0502060401010101" pitchFamily="34" charset="-79"/>
              </a:rPr>
              <a:t>. </a:t>
            </a:r>
            <a:r>
              <a:rPr lang="he-IL" sz="2000" dirty="0" smtClean="0">
                <a:latin typeface="David" panose="020E0502060401010101" pitchFamily="34" charset="-79"/>
                <a:cs typeface="David" panose="020E0502060401010101" pitchFamily="34" charset="-79"/>
              </a:rPr>
              <a:t>רמת </a:t>
            </a:r>
            <a:r>
              <a:rPr lang="he-IL" sz="2000" dirty="0">
                <a:latin typeface="David" panose="020E0502060401010101" pitchFamily="34" charset="-79"/>
                <a:cs typeface="David" panose="020E0502060401010101" pitchFamily="34" charset="-79"/>
              </a:rPr>
              <a:t>גלוקוז גבוהה </a:t>
            </a:r>
            <a:r>
              <a:rPr lang="he-IL" sz="2000" dirty="0" smtClean="0">
                <a:latin typeface="David" panose="020E0502060401010101" pitchFamily="34" charset="-79"/>
                <a:cs typeface="David" panose="020E0502060401010101" pitchFamily="34" charset="-79"/>
              </a:rPr>
              <a:t>בשתן</a:t>
            </a:r>
            <a:r>
              <a:rPr lang="en-US" sz="2000" b="1" dirty="0" smtClean="0">
                <a:latin typeface="David" panose="020E0502060401010101" pitchFamily="34" charset="-79"/>
                <a:cs typeface="David" panose="020E0502060401010101" pitchFamily="34" charset="-79"/>
              </a:rPr>
              <a:t>Glycosuria </a:t>
            </a:r>
            <a:r>
              <a:rPr lang="he-IL" sz="2000" dirty="0" smtClean="0">
                <a:latin typeface="David" panose="020E0502060401010101" pitchFamily="34" charset="-79"/>
                <a:cs typeface="David" panose="020E0502060401010101" pitchFamily="34" charset="-79"/>
              </a:rPr>
              <a:t>, </a:t>
            </a:r>
            <a:r>
              <a:rPr lang="he-IL" sz="2000" dirty="0">
                <a:latin typeface="David" panose="020E0502060401010101" pitchFamily="34" charset="-79"/>
                <a:cs typeface="David" panose="020E0502060401010101" pitchFamily="34" charset="-79"/>
              </a:rPr>
              <a:t>כאשר רמת הגלוקוז  </a:t>
            </a:r>
            <a:r>
              <a:rPr lang="he-IL" sz="2000" dirty="0">
                <a:solidFill>
                  <a:srgbClr val="000000"/>
                </a:solidFill>
                <a:latin typeface="David" panose="020E0502060401010101" pitchFamily="34" charset="-79"/>
                <a:cs typeface="David" panose="020E0502060401010101" pitchFamily="34" charset="-79"/>
              </a:rPr>
              <a:t>בדם היא מעל </a:t>
            </a:r>
            <a:r>
              <a:rPr lang="en-US" sz="2000" dirty="0">
                <a:solidFill>
                  <a:srgbClr val="000000"/>
                </a:solidFill>
                <a:latin typeface="David" panose="020E0502060401010101" pitchFamily="34" charset="-79"/>
                <a:cs typeface="David" panose="020E0502060401010101" pitchFamily="34" charset="-79"/>
              </a:rPr>
              <a:t>mg%</a:t>
            </a:r>
            <a:r>
              <a:rPr lang="he-IL" sz="2000" dirty="0">
                <a:solidFill>
                  <a:srgbClr val="000000"/>
                </a:solidFill>
                <a:latin typeface="David" panose="020E0502060401010101" pitchFamily="34" charset="-79"/>
                <a:cs typeface="David" panose="020E0502060401010101" pitchFamily="34" charset="-79"/>
              </a:rPr>
              <a:t>  180</a:t>
            </a:r>
            <a:r>
              <a:rPr lang="he-IL" sz="2000" dirty="0">
                <a:latin typeface="David" panose="020E0502060401010101" pitchFamily="34" charset="-79"/>
                <a:cs typeface="David" panose="020E0502060401010101" pitchFamily="34" charset="-79"/>
              </a:rPr>
              <a:t>. </a:t>
            </a:r>
            <a:endParaRPr lang="he-IL" sz="2000" dirty="0" smtClean="0">
              <a:latin typeface="David" panose="020E0502060401010101" pitchFamily="34" charset="-79"/>
              <a:cs typeface="David" panose="020E0502060401010101" pitchFamily="34" charset="-79"/>
            </a:endParaRPr>
          </a:p>
          <a:p>
            <a:r>
              <a:rPr lang="he-IL" sz="2000" dirty="0" smtClean="0">
                <a:latin typeface="David" panose="020E0502060401010101" pitchFamily="34" charset="-79"/>
                <a:cs typeface="David" panose="020E0502060401010101" pitchFamily="34" charset="-79"/>
              </a:rPr>
              <a:t>3. </a:t>
            </a:r>
            <a:r>
              <a:rPr lang="he-IL" sz="2000" dirty="0">
                <a:latin typeface="David" panose="020E0502060401010101" pitchFamily="34" charset="-79"/>
                <a:cs typeface="David" panose="020E0502060401010101" pitchFamily="34" charset="-79"/>
              </a:rPr>
              <a:t>מתן שתן מרובה  </a:t>
            </a:r>
            <a:r>
              <a:rPr lang="en-US" sz="2000" b="1" dirty="0" smtClean="0">
                <a:latin typeface="David" panose="020E0502060401010101" pitchFamily="34" charset="-79"/>
                <a:cs typeface="David" panose="020E0502060401010101" pitchFamily="34" charset="-79"/>
              </a:rPr>
              <a:t>Polyuria</a:t>
            </a:r>
            <a:endParaRPr lang="he-IL" sz="2000" b="1" dirty="0" smtClean="0">
              <a:latin typeface="David" panose="020E0502060401010101" pitchFamily="34" charset="-79"/>
              <a:cs typeface="David" panose="020E0502060401010101" pitchFamily="34" charset="-79"/>
            </a:endParaRPr>
          </a:p>
          <a:p>
            <a:r>
              <a:rPr lang="he-IL" sz="2000" b="1" dirty="0" smtClean="0">
                <a:latin typeface="David" panose="020E0502060401010101" pitchFamily="34" charset="-79"/>
                <a:cs typeface="David" panose="020E0502060401010101" pitchFamily="34" charset="-79"/>
              </a:rPr>
              <a:t>4. </a:t>
            </a:r>
            <a:r>
              <a:rPr lang="he-IL" sz="2000" dirty="0">
                <a:latin typeface="David" panose="020E0502060401010101" pitchFamily="34" charset="-79"/>
                <a:cs typeface="David" panose="020E0502060401010101" pitchFamily="34" charset="-79"/>
              </a:rPr>
              <a:t>צימאון ושתייה מרובה</a:t>
            </a:r>
            <a:r>
              <a:rPr lang="en-US" sz="2000" b="1" dirty="0">
                <a:latin typeface="David" panose="020E0502060401010101" pitchFamily="34" charset="-79"/>
                <a:cs typeface="David" panose="020E0502060401010101" pitchFamily="34" charset="-79"/>
              </a:rPr>
              <a:t>Polydipsia </a:t>
            </a:r>
            <a:r>
              <a:rPr lang="he-IL" sz="2000" dirty="0">
                <a:latin typeface="David" panose="020E0502060401010101" pitchFamily="34" charset="-79"/>
                <a:cs typeface="David" panose="020E0502060401010101" pitchFamily="34" charset="-79"/>
              </a:rPr>
              <a:t> כתוצאה מההשתנה  המרובה</a:t>
            </a:r>
            <a:r>
              <a:rPr lang="he-IL" sz="2000" dirty="0" smtClean="0">
                <a:latin typeface="David" panose="020E0502060401010101" pitchFamily="34" charset="-79"/>
                <a:cs typeface="David" panose="020E0502060401010101" pitchFamily="34" charset="-79"/>
              </a:rPr>
              <a:t>.</a:t>
            </a:r>
          </a:p>
          <a:p>
            <a:r>
              <a:rPr lang="he-IL" sz="2000" dirty="0" smtClean="0">
                <a:latin typeface="David" panose="020E0502060401010101" pitchFamily="34" charset="-79"/>
                <a:cs typeface="David" panose="020E0502060401010101" pitchFamily="34" charset="-79"/>
              </a:rPr>
              <a:t>5. </a:t>
            </a:r>
            <a:r>
              <a:rPr lang="he-IL" sz="2000" dirty="0">
                <a:latin typeface="David" panose="020E0502060401010101" pitchFamily="34" charset="-79"/>
                <a:cs typeface="David" panose="020E0502060401010101" pitchFamily="34" charset="-79"/>
              </a:rPr>
              <a:t>עייפות ועצבנות  </a:t>
            </a:r>
            <a:endParaRPr lang="he-IL" sz="2000" dirty="0" smtClean="0">
              <a:latin typeface="David" panose="020E0502060401010101" pitchFamily="34" charset="-79"/>
              <a:cs typeface="David" panose="020E0502060401010101" pitchFamily="34" charset="-79"/>
            </a:endParaRPr>
          </a:p>
          <a:p>
            <a:r>
              <a:rPr lang="he-IL" sz="2000" dirty="0" smtClean="0">
                <a:latin typeface="David" panose="020E0502060401010101" pitchFamily="34" charset="-79"/>
                <a:cs typeface="David" panose="020E0502060401010101" pitchFamily="34" charset="-79"/>
              </a:rPr>
              <a:t>6. </a:t>
            </a:r>
            <a:r>
              <a:rPr lang="he-IL" sz="2000" dirty="0">
                <a:latin typeface="David" panose="020E0502060401010101" pitchFamily="34" charset="-79"/>
                <a:cs typeface="David" panose="020E0502060401010101" pitchFamily="34" charset="-79"/>
              </a:rPr>
              <a:t>זיהומים של פצעים בעור וריפוי איטי שלהם</a:t>
            </a:r>
            <a:r>
              <a:rPr lang="he-IL" sz="2000" dirty="0" smtClean="0">
                <a:latin typeface="David" panose="020E0502060401010101" pitchFamily="34" charset="-79"/>
                <a:cs typeface="David" panose="020E0502060401010101" pitchFamily="34" charset="-79"/>
              </a:rPr>
              <a:t>.</a:t>
            </a:r>
          </a:p>
          <a:p>
            <a:endParaRPr lang="he-IL" sz="2000" b="1" dirty="0" smtClean="0">
              <a:solidFill>
                <a:srgbClr val="FF0000"/>
              </a:solidFill>
              <a:latin typeface="David" panose="020E0502060401010101" pitchFamily="34" charset="-79"/>
              <a:cs typeface="David" panose="020E0502060401010101" pitchFamily="34" charset="-79"/>
            </a:endParaRPr>
          </a:p>
          <a:p>
            <a:r>
              <a:rPr lang="he-IL" sz="2400" b="1" dirty="0">
                <a:solidFill>
                  <a:srgbClr val="FF0000"/>
                </a:solidFill>
                <a:latin typeface="David" panose="020E0502060401010101" pitchFamily="34" charset="-79"/>
                <a:cs typeface="David" panose="020E0502060401010101" pitchFamily="34" charset="-79"/>
              </a:rPr>
              <a:t>סימנים וסימפטומים אופייניים רק לסוכרת מסוג 2</a:t>
            </a:r>
            <a:r>
              <a:rPr lang="he-IL" sz="2400" b="1" dirty="0" smtClean="0">
                <a:solidFill>
                  <a:srgbClr val="FF0000"/>
                </a:solidFill>
                <a:latin typeface="David" panose="020E0502060401010101" pitchFamily="34" charset="-79"/>
                <a:cs typeface="David" panose="020E0502060401010101" pitchFamily="34" charset="-79"/>
              </a:rPr>
              <a:t>:</a:t>
            </a:r>
            <a:endParaRPr lang="he-IL" sz="2400" b="1" dirty="0">
              <a:solidFill>
                <a:srgbClr val="FF0000"/>
              </a:solidFill>
              <a:latin typeface="David" panose="020E0502060401010101" pitchFamily="34" charset="-79"/>
              <a:cs typeface="David" panose="020E0502060401010101" pitchFamily="34" charset="-79"/>
            </a:endParaRPr>
          </a:p>
          <a:p>
            <a:r>
              <a:rPr lang="he-IL" sz="2000" dirty="0" smtClean="0">
                <a:latin typeface="David" panose="020E0502060401010101" pitchFamily="34" charset="-79"/>
                <a:cs typeface="David" panose="020E0502060401010101" pitchFamily="34" charset="-79"/>
              </a:rPr>
              <a:t>7. רמת אינסולין גבוהה בדם עקב התנגודת לאינסולין.</a:t>
            </a:r>
          </a:p>
          <a:p>
            <a:r>
              <a:rPr lang="he-IL" sz="2000" dirty="0" smtClean="0">
                <a:latin typeface="David" panose="020E0502060401010101" pitchFamily="34" charset="-79"/>
                <a:cs typeface="David" panose="020E0502060401010101" pitchFamily="34" charset="-79"/>
              </a:rPr>
              <a:t>8. השמנת יתר.</a:t>
            </a:r>
          </a:p>
          <a:p>
            <a:r>
              <a:rPr lang="he-IL" sz="2000" dirty="0" smtClean="0">
                <a:latin typeface="David" panose="020E0502060401010101" pitchFamily="34" charset="-79"/>
                <a:cs typeface="David" panose="020E0502060401010101" pitchFamily="34" charset="-79"/>
              </a:rPr>
              <a:t>8. אובדן תיאבון וכאבי-בטן.</a:t>
            </a:r>
          </a:p>
          <a:p>
            <a:r>
              <a:rPr lang="he-IL" sz="2000" dirty="0" smtClean="0">
                <a:latin typeface="David" panose="020E0502060401010101" pitchFamily="34" charset="-79"/>
                <a:cs typeface="David" panose="020E0502060401010101" pitchFamily="34" charset="-79"/>
              </a:rPr>
              <a:t>9. בחילה והקאות.</a:t>
            </a:r>
          </a:p>
          <a:p>
            <a:r>
              <a:rPr lang="he-IL" sz="2000" dirty="0" smtClean="0">
                <a:latin typeface="David" panose="020E0502060401010101" pitchFamily="34" charset="-79"/>
                <a:cs typeface="David" panose="020E0502060401010101" pitchFamily="34" charset="-79"/>
              </a:rPr>
              <a:t>10. טשטוש ראייה.</a:t>
            </a:r>
          </a:p>
          <a:p>
            <a:r>
              <a:rPr lang="he-IL" sz="2000" dirty="0" smtClean="0">
                <a:latin typeface="David" panose="020E0502060401010101" pitchFamily="34" charset="-79"/>
                <a:cs typeface="David" panose="020E0502060401010101" pitchFamily="34" charset="-79"/>
              </a:rPr>
              <a:t>11. הרגשת נימול בכפות הרגליים.</a:t>
            </a:r>
          </a:p>
          <a:p>
            <a:r>
              <a:rPr lang="en-US" sz="2400" dirty="0">
                <a:latin typeface="David" panose="020E0502060401010101" pitchFamily="34" charset="-79"/>
                <a:cs typeface="David" panose="020E0502060401010101" pitchFamily="34" charset="-79"/>
              </a:rPr>
              <a:t/>
            </a:r>
            <a:br>
              <a:rPr lang="en-US" sz="2400" dirty="0">
                <a:latin typeface="David" panose="020E0502060401010101" pitchFamily="34" charset="-79"/>
                <a:cs typeface="David" panose="020E0502060401010101" pitchFamily="34" charset="-79"/>
              </a:rPr>
            </a:br>
            <a:r>
              <a:rPr lang="he-IL" sz="2400" dirty="0">
                <a:latin typeface="David" panose="020E0502060401010101" pitchFamily="34" charset="-79"/>
                <a:cs typeface="David" panose="020E0502060401010101" pitchFamily="34" charset="-79"/>
              </a:rPr>
              <a:t/>
            </a:r>
            <a:br>
              <a:rPr lang="he-IL" sz="2400" dirty="0">
                <a:latin typeface="David" panose="020E0502060401010101" pitchFamily="34" charset="-79"/>
                <a:cs typeface="David" panose="020E0502060401010101" pitchFamily="34" charset="-79"/>
              </a:rPr>
            </a:br>
            <a:endParaRPr lang="he-IL" sz="2400" dirty="0" smtClean="0">
              <a:solidFill>
                <a:srgbClr val="FF0000"/>
              </a:solidFill>
              <a:latin typeface="David" panose="020E0502060401010101" pitchFamily="34" charset="-79"/>
              <a:cs typeface="David" panose="020E0502060401010101" pitchFamily="34" charset="-79"/>
            </a:endParaRPr>
          </a:p>
          <a:p>
            <a:endParaRPr lang="he-IL" sz="2400" dirty="0" smtClean="0">
              <a:solidFill>
                <a:srgbClr val="FF0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5092017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02166" y="130212"/>
            <a:ext cx="11351941" cy="6524863"/>
          </a:xfrm>
          <a:prstGeom prst="rect">
            <a:avLst/>
          </a:prstGeom>
        </p:spPr>
        <p:txBody>
          <a:bodyPr wrap="square">
            <a:spAutoFit/>
          </a:bodyPr>
          <a:lstStyle/>
          <a:p>
            <a:r>
              <a:rPr lang="he-IL" sz="2000" b="1" dirty="0">
                <a:solidFill>
                  <a:srgbClr val="FF0000"/>
                </a:solidFill>
                <a:latin typeface="David" panose="020E0502060401010101" pitchFamily="34" charset="-79"/>
                <a:cs typeface="David" panose="020E0502060401010101" pitchFamily="34" charset="-79"/>
              </a:rPr>
              <a:t>דיאגנוזה</a:t>
            </a:r>
          </a:p>
          <a:p>
            <a:endParaRPr lang="he-IL" sz="2000" dirty="0">
              <a:latin typeface="David" panose="020E0502060401010101" pitchFamily="34" charset="-79"/>
              <a:cs typeface="David" panose="020E0502060401010101" pitchFamily="34" charset="-79"/>
            </a:endParaRPr>
          </a:p>
          <a:p>
            <a:r>
              <a:rPr lang="he-IL" b="1" dirty="0">
                <a:latin typeface="David" panose="020E0502060401010101" pitchFamily="34" charset="-79"/>
                <a:cs typeface="David" panose="020E0502060401010101" pitchFamily="34" charset="-79"/>
              </a:rPr>
              <a:t>בדיקה רמת הגלוקוז בדם </a:t>
            </a:r>
            <a:r>
              <a:rPr lang="he-IL" dirty="0">
                <a:latin typeface="David" panose="020E0502060401010101" pitchFamily="34" charset="-79"/>
                <a:cs typeface="David" panose="020E0502060401010101" pitchFamily="34" charset="-79"/>
              </a:rPr>
              <a:t>- טווח הערכים התקין של גלוקוז בדם של אדם בריא לאחר צום של 12 ש', צריכה להיות קטנה מ-  110 מ"ג/דל. אצל סוכרתי תוצאת הבדיקה תהיה גבוהה מ- 126 מ"ג/</a:t>
            </a:r>
            <a:r>
              <a:rPr lang="he-IL" dirty="0" err="1">
                <a:latin typeface="David" panose="020E0502060401010101" pitchFamily="34" charset="-79"/>
                <a:cs typeface="David" panose="020E0502060401010101" pitchFamily="34" charset="-79"/>
              </a:rPr>
              <a:t>ד"ל</a:t>
            </a:r>
            <a:endParaRPr lang="he-IL" dirty="0">
              <a:latin typeface="David" panose="020E0502060401010101" pitchFamily="34" charset="-79"/>
              <a:cs typeface="David" panose="020E0502060401010101" pitchFamily="34" charset="-79"/>
            </a:endParaRPr>
          </a:p>
          <a:p>
            <a:endParaRPr lang="he-IL" dirty="0">
              <a:latin typeface="David" panose="020E0502060401010101" pitchFamily="34" charset="-79"/>
              <a:cs typeface="David" panose="020E0502060401010101" pitchFamily="34" charset="-79"/>
            </a:endParaRPr>
          </a:p>
          <a:p>
            <a:pPr lvl="0">
              <a:defRPr/>
            </a:pPr>
            <a:r>
              <a:rPr lang="en-US" b="1" dirty="0" err="1">
                <a:latin typeface="David" panose="020E0502060401010101" pitchFamily="34" charset="-79"/>
                <a:cs typeface="David" panose="020E0502060401010101" pitchFamily="34" charset="-79"/>
              </a:rPr>
              <a:t>Hb</a:t>
            </a:r>
            <a:r>
              <a:rPr lang="en-US" b="1" dirty="0">
                <a:latin typeface="David" panose="020E0502060401010101" pitchFamily="34" charset="-79"/>
                <a:cs typeface="David" panose="020E0502060401010101" pitchFamily="34" charset="-79"/>
              </a:rPr>
              <a:t> A1c </a:t>
            </a:r>
            <a:r>
              <a:rPr lang="he-IL" dirty="0">
                <a:latin typeface="David" panose="020E0502060401010101" pitchFamily="34" charset="-79"/>
                <a:cs typeface="David" panose="020E0502060401010101" pitchFamily="34" charset="-79"/>
              </a:rPr>
              <a:t> המוגלובין מסוכרר, הגלוקוז נקשר בקשר בלתי הפיך </a:t>
            </a:r>
            <a:r>
              <a:rPr lang="he-IL" dirty="0" err="1">
                <a:latin typeface="David" panose="020E0502060401010101" pitchFamily="34" charset="-79"/>
                <a:cs typeface="David" panose="020E0502060401010101" pitchFamily="34" charset="-79"/>
              </a:rPr>
              <a:t>לגלובין</a:t>
            </a:r>
            <a:r>
              <a:rPr lang="he-IL" dirty="0">
                <a:latin typeface="David" panose="020E0502060401010101" pitchFamily="34" charset="-79"/>
                <a:cs typeface="David" panose="020E0502060401010101" pitchFamily="34" charset="-79"/>
              </a:rPr>
              <a:t> שבהמוגלובין. תוצאות הבדיקה מבטאות את אחוז מולקולות ההמוגלובין המסוכרר מתוך סך כל מולקולות ההמוגלובין בדם. משך החיים הממוצע של תא דם אדום הוא </a:t>
            </a:r>
          </a:p>
          <a:p>
            <a:pPr lvl="0">
              <a:defRPr/>
            </a:pPr>
            <a:r>
              <a:rPr lang="he-IL" dirty="0">
                <a:latin typeface="David" panose="020E0502060401010101" pitchFamily="34" charset="-79"/>
                <a:cs typeface="David" panose="020E0502060401010101" pitchFamily="34" charset="-79"/>
              </a:rPr>
              <a:t>כ- 120 יום, מכאן שבדיקה זו משמשת מדד לרמת הגלוקוז הממוצעת  בדם, בתקופה של כשלושה חודשים שקדמו לביצוע הבדיקה. ערכים תקינים  4%-5.9% </a:t>
            </a:r>
          </a:p>
          <a:p>
            <a:pPr fontAlgn="ctr"/>
            <a:endParaRPr lang="he-IL" dirty="0">
              <a:latin typeface="David" panose="020E0502060401010101" pitchFamily="34" charset="-79"/>
              <a:cs typeface="David" panose="020E0502060401010101" pitchFamily="34" charset="-79"/>
            </a:endParaRPr>
          </a:p>
          <a:p>
            <a:pPr fontAlgn="ctr"/>
            <a:r>
              <a:rPr lang="he-IL" b="1" dirty="0">
                <a:solidFill>
                  <a:srgbClr val="000000"/>
                </a:solidFill>
                <a:latin typeface="David" panose="020E0502060401010101" pitchFamily="34" charset="-79"/>
                <a:cs typeface="David" panose="020E0502060401010101" pitchFamily="34" charset="-79"/>
              </a:rPr>
              <a:t>רמת האינסולין בדם</a:t>
            </a:r>
            <a:r>
              <a:rPr lang="he-IL" dirty="0">
                <a:solidFill>
                  <a:srgbClr val="000000"/>
                </a:solidFill>
                <a:latin typeface="David" panose="020E0502060401010101" pitchFamily="34" charset="-79"/>
                <a:cs typeface="David" panose="020E0502060401010101" pitchFamily="34" charset="-79"/>
              </a:rPr>
              <a:t> (בדיקת </a:t>
            </a:r>
            <a:r>
              <a:rPr lang="en-US" dirty="0">
                <a:solidFill>
                  <a:srgbClr val="000000"/>
                </a:solidFill>
                <a:latin typeface="David" panose="020E0502060401010101" pitchFamily="34" charset="-79"/>
                <a:cs typeface="David" panose="020E0502060401010101" pitchFamily="34" charset="-79"/>
              </a:rPr>
              <a:t>C peptide </a:t>
            </a:r>
            <a:r>
              <a:rPr lang="he-IL" dirty="0">
                <a:solidFill>
                  <a:srgbClr val="000000"/>
                </a:solidFill>
                <a:latin typeface="David" panose="020E0502060401010101" pitchFamily="34" charset="-79"/>
                <a:cs typeface="David" panose="020E0502060401010101" pitchFamily="34" charset="-79"/>
              </a:rPr>
              <a:t> ) בדיקה המשמשת כמדד להערכת רמת ייצור אינסולין בלבלב. נהוג לבצע בדיקה זו בשלבים הראשונים של אבחון סוכרת במטופל חדש. בעזרת בדיקה זו ניתן לאבחן את סוג הסוכרת. בסוכרת סוג 1, רמת ה-</a:t>
            </a:r>
            <a:r>
              <a:rPr lang="en-US" dirty="0">
                <a:solidFill>
                  <a:srgbClr val="000000"/>
                </a:solidFill>
                <a:latin typeface="David" panose="020E0502060401010101" pitchFamily="34" charset="-79"/>
                <a:cs typeface="David" panose="020E0502060401010101" pitchFamily="34" charset="-79"/>
              </a:rPr>
              <a:t>C peptide </a:t>
            </a:r>
            <a:r>
              <a:rPr lang="he-IL" dirty="0">
                <a:solidFill>
                  <a:srgbClr val="000000"/>
                </a:solidFill>
                <a:latin typeface="David" panose="020E0502060401010101" pitchFamily="34" charset="-79"/>
                <a:cs typeface="David" panose="020E0502060401010101" pitchFamily="34" charset="-79"/>
              </a:rPr>
              <a:t> מאד נמוכה. </a:t>
            </a:r>
            <a:endParaRPr lang="he-IL" dirty="0">
              <a:latin typeface="David" panose="020E0502060401010101" pitchFamily="34" charset="-79"/>
              <a:cs typeface="David" panose="020E0502060401010101" pitchFamily="34" charset="-79"/>
            </a:endParaRPr>
          </a:p>
          <a:p>
            <a:pPr lvl="0">
              <a:defRPr/>
            </a:pPr>
            <a:endParaRPr lang="he-IL" dirty="0">
              <a:latin typeface="David" panose="020E0502060401010101" pitchFamily="34" charset="-79"/>
              <a:cs typeface="David" panose="020E0502060401010101" pitchFamily="34" charset="-79"/>
            </a:endParaRPr>
          </a:p>
          <a:p>
            <a:pPr lvl="0">
              <a:defRPr/>
            </a:pPr>
            <a:r>
              <a:rPr lang="he-IL" b="1" dirty="0">
                <a:latin typeface="David" panose="020E0502060401010101" pitchFamily="34" charset="-79"/>
                <a:cs typeface="David" panose="020E0502060401010101" pitchFamily="34" charset="-79"/>
              </a:rPr>
              <a:t>העמסת סוכר בדם </a:t>
            </a:r>
            <a:r>
              <a:rPr lang="he-IL" dirty="0">
                <a:latin typeface="David" panose="020E0502060401010101" pitchFamily="34" charset="-79"/>
                <a:cs typeface="David" panose="020E0502060401010101" pitchFamily="34" charset="-79"/>
              </a:rPr>
              <a:t>– לחולים ניתנת שתייה של תמיסת גלוקוז , לאחר כשעתיים נבדקת רמת הגלוקוז בדם. באופן תקין עולה רמת הגלוקוז בדם מיד לאחר שתייה או אכילת מוצרים המכילים סוכר וחוזרת לנורמה לאחר כשעתיים. חולי סוכרת אינם מסוגלים להתמודד באופן תקין עם העמסת סוכר, היות שפעילות האינסולין בגופם חסרה או לקויה, ורמת הגלוקוז בדם נשארת גבוהה גם לאחר שעתיים מזמן שתיית הסוכר</a:t>
            </a:r>
            <a:r>
              <a:rPr lang="he-IL" dirty="0" smtClean="0">
                <a:latin typeface="David" panose="020E0502060401010101" pitchFamily="34" charset="-79"/>
                <a:cs typeface="David" panose="020E0502060401010101" pitchFamily="34" charset="-79"/>
              </a:rPr>
              <a:t>.</a:t>
            </a:r>
            <a:endParaRPr lang="he-IL" dirty="0">
              <a:latin typeface="David" panose="020E0502060401010101" pitchFamily="34" charset="-79"/>
              <a:cs typeface="David" panose="020E0502060401010101" pitchFamily="34" charset="-79"/>
            </a:endParaRPr>
          </a:p>
          <a:p>
            <a:pPr>
              <a:defRPr/>
            </a:pPr>
            <a:r>
              <a:rPr lang="he-IL" b="1" dirty="0">
                <a:latin typeface="David" panose="020E0502060401010101" pitchFamily="34" charset="-79"/>
                <a:cs typeface="David" panose="020E0502060401010101" pitchFamily="34" charset="-79"/>
              </a:rPr>
              <a:t>בדיקת סוכר בשתן - </a:t>
            </a:r>
            <a:r>
              <a:rPr lang="he-IL" altLang="he-IL" dirty="0">
                <a:latin typeface="David" panose="020E0502060401010101" pitchFamily="34" charset="-79"/>
                <a:cs typeface="David" panose="020E0502060401010101" pitchFamily="34" charset="-79"/>
              </a:rPr>
              <a:t>העלייה ברמת הגלוקוז בדם, מעבר לסף הכלייתי, </a:t>
            </a:r>
            <a:r>
              <a:rPr lang="he-IL" dirty="0">
                <a:solidFill>
                  <a:srgbClr val="000000"/>
                </a:solidFill>
                <a:latin typeface="David" panose="020E0502060401010101" pitchFamily="34" charset="-79"/>
                <a:cs typeface="David" panose="020E0502060401010101" pitchFamily="34" charset="-79"/>
              </a:rPr>
              <a:t>מעל </a:t>
            </a:r>
            <a:r>
              <a:rPr lang="en-US" dirty="0">
                <a:solidFill>
                  <a:srgbClr val="000000"/>
                </a:solidFill>
                <a:latin typeface="David" panose="020E0502060401010101" pitchFamily="34" charset="-79"/>
                <a:cs typeface="David" panose="020E0502060401010101" pitchFamily="34" charset="-79"/>
              </a:rPr>
              <a:t>mg%</a:t>
            </a:r>
            <a:r>
              <a:rPr lang="he-IL" dirty="0">
                <a:solidFill>
                  <a:srgbClr val="000000"/>
                </a:solidFill>
                <a:latin typeface="David" panose="020E0502060401010101" pitchFamily="34" charset="-79"/>
                <a:cs typeface="David" panose="020E0502060401010101" pitchFamily="34" charset="-79"/>
              </a:rPr>
              <a:t> 180 גלוקוז בדם , גורמת לכך שחלק מהגלוקוז נשאר בתסנין הנפרון, לא עובר בספיגה החוזרת חזרה לדם ומופרש בשתן.</a:t>
            </a:r>
            <a:endParaRPr lang="he-IL" altLang="he-IL" dirty="0">
              <a:latin typeface="David" panose="020E0502060401010101" pitchFamily="34" charset="-79"/>
              <a:cs typeface="David" panose="020E0502060401010101" pitchFamily="34" charset="-79"/>
            </a:endParaRPr>
          </a:p>
          <a:p>
            <a:pPr>
              <a:defRPr/>
            </a:pPr>
            <a:endParaRPr lang="he-IL" b="1" dirty="0" smtClean="0">
              <a:latin typeface="David" panose="020E0502060401010101" pitchFamily="34" charset="-79"/>
              <a:cs typeface="David" panose="020E0502060401010101" pitchFamily="34" charset="-79"/>
            </a:endParaRPr>
          </a:p>
          <a:p>
            <a:pPr>
              <a:defRPr/>
            </a:pPr>
            <a:r>
              <a:rPr lang="he-IL" b="1" dirty="0" smtClean="0">
                <a:latin typeface="David" panose="020E0502060401010101" pitchFamily="34" charset="-79"/>
                <a:cs typeface="David" panose="020E0502060401010101" pitchFamily="34" charset="-79"/>
              </a:rPr>
              <a:t>בדיקת </a:t>
            </a:r>
            <a:r>
              <a:rPr lang="he-IL" b="1" dirty="0">
                <a:latin typeface="David" panose="020E0502060401010101" pitchFamily="34" charset="-79"/>
                <a:cs typeface="David" panose="020E0502060401010101" pitchFamily="34" charset="-79"/>
              </a:rPr>
              <a:t>רמת האלבומין בשתן (</a:t>
            </a:r>
            <a:r>
              <a:rPr lang="he-IL" b="1" dirty="0" err="1">
                <a:latin typeface="David" panose="020E0502060401010101" pitchFamily="34" charset="-79"/>
                <a:cs typeface="David" panose="020E0502060401010101" pitchFamily="34" charset="-79"/>
              </a:rPr>
              <a:t>מיקרואלבומין</a:t>
            </a:r>
            <a:r>
              <a:rPr lang="he-IL" b="1" dirty="0" smtClean="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חלבון בשתן עלול להופיע אצל חולי סוכרת מסוג 2 כתוצאה מפגיעה כלייתית.</a:t>
            </a:r>
            <a:endParaRPr lang="he-IL" b="1" dirty="0">
              <a:latin typeface="David" panose="020E0502060401010101" pitchFamily="34" charset="-79"/>
              <a:cs typeface="David" panose="020E0502060401010101" pitchFamily="34" charset="-79"/>
            </a:endParaRPr>
          </a:p>
          <a:p>
            <a:pPr lvl="0">
              <a:defRPr/>
            </a:pPr>
            <a:endParaRPr lang="he-IL"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6817589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923487" y="705977"/>
            <a:ext cx="10961511" cy="4555093"/>
          </a:xfrm>
          <a:prstGeom prst="rect">
            <a:avLst/>
          </a:prstGeom>
        </p:spPr>
        <p:txBody>
          <a:bodyPr wrap="square">
            <a:spAutoFit/>
          </a:bodyPr>
          <a:lstStyle/>
          <a:p>
            <a:r>
              <a:rPr lang="he-IL" altLang="he-IL" sz="2000" b="1" dirty="0" smtClean="0">
                <a:solidFill>
                  <a:srgbClr val="FF0000"/>
                </a:solidFill>
                <a:latin typeface="David" panose="020E0502060401010101" pitchFamily="34" charset="-79"/>
                <a:cs typeface="David" panose="020E0502060401010101" pitchFamily="34" charset="-79"/>
              </a:rPr>
              <a:t>טיפול בסוכרת מסוג 2</a:t>
            </a:r>
          </a:p>
          <a:p>
            <a:pPr marL="457200" indent="-457200">
              <a:lnSpc>
                <a:spcPct val="150000"/>
              </a:lnSpc>
              <a:buAutoNum type="arabicPeriod"/>
            </a:pPr>
            <a:r>
              <a:rPr lang="he-IL" altLang="he-IL" sz="2000" dirty="0" smtClean="0">
                <a:latin typeface="David" panose="020E0502060401010101" pitchFamily="34" charset="-79"/>
                <a:cs typeface="David" panose="020E0502060401010101" pitchFamily="34" charset="-79"/>
              </a:rPr>
              <a:t>תזונה מאוזנת הכוללת </a:t>
            </a:r>
            <a:r>
              <a:rPr lang="he-IL" altLang="he-IL" sz="2000" dirty="0">
                <a:latin typeface="David" panose="020E0502060401010101" pitchFamily="34" charset="-79"/>
                <a:cs typeface="David" panose="020E0502060401010101" pitchFamily="34" charset="-79"/>
              </a:rPr>
              <a:t>דיאטה דלת </a:t>
            </a:r>
            <a:r>
              <a:rPr lang="he-IL" altLang="he-IL" sz="2000" dirty="0" smtClean="0">
                <a:latin typeface="David" panose="020E0502060401010101" pitchFamily="34" charset="-79"/>
                <a:cs typeface="David" panose="020E0502060401010101" pitchFamily="34" charset="-79"/>
              </a:rPr>
              <a:t>פחמימות ושומנים, </a:t>
            </a:r>
            <a:r>
              <a:rPr lang="he-IL" sz="2000" dirty="0">
                <a:latin typeface="David" panose="020E0502060401010101" pitchFamily="34" charset="-79"/>
                <a:cs typeface="David" panose="020E0502060401010101" pitchFamily="34" charset="-79"/>
              </a:rPr>
              <a:t>מומלץ לצרוך אוכל מגוון מכל קבוצות המזון ובכמויות שנדרשות לשמירה על משקל תקין.</a:t>
            </a:r>
            <a:endParaRPr lang="he-IL" altLang="he-IL" sz="2000" dirty="0">
              <a:latin typeface="David" panose="020E0502060401010101" pitchFamily="34" charset="-79"/>
              <a:cs typeface="David" panose="020E0502060401010101" pitchFamily="34" charset="-79"/>
            </a:endParaRPr>
          </a:p>
          <a:p>
            <a:pPr>
              <a:lnSpc>
                <a:spcPct val="150000"/>
              </a:lnSpc>
            </a:pPr>
            <a:r>
              <a:rPr lang="he-IL" altLang="he-IL" sz="2000" dirty="0" smtClean="0">
                <a:latin typeface="David" panose="020E0502060401010101" pitchFamily="34" charset="-79"/>
                <a:cs typeface="David" panose="020E0502060401010101" pitchFamily="34" charset="-79"/>
              </a:rPr>
              <a:t>2.     הורדה במשקל. </a:t>
            </a:r>
          </a:p>
          <a:p>
            <a:pPr>
              <a:lnSpc>
                <a:spcPct val="150000"/>
              </a:lnSpc>
            </a:pPr>
            <a:r>
              <a:rPr lang="he-IL" altLang="he-IL" sz="2000" dirty="0" smtClean="0">
                <a:latin typeface="David" panose="020E0502060401010101" pitchFamily="34" charset="-79"/>
                <a:cs typeface="David" panose="020E0502060401010101" pitchFamily="34" charset="-79"/>
              </a:rPr>
              <a:t>3.     פעילות גופנית קבועה </a:t>
            </a:r>
          </a:p>
          <a:p>
            <a:pPr marL="342900" indent="-342900">
              <a:lnSpc>
                <a:spcPct val="150000"/>
              </a:lnSpc>
              <a:buAutoNum type="arabicPeriod" startAt="4"/>
            </a:pPr>
            <a:r>
              <a:rPr lang="he-IL" altLang="he-IL" sz="2000" dirty="0" smtClean="0">
                <a:latin typeface="David" panose="020E0502060401010101" pitchFamily="34" charset="-79"/>
                <a:cs typeface="David" panose="020E0502060401010101" pitchFamily="34" charset="-79"/>
              </a:rPr>
              <a:t>מתן </a:t>
            </a:r>
            <a:r>
              <a:rPr lang="he-IL" altLang="he-IL" sz="2000" dirty="0">
                <a:latin typeface="David" panose="020E0502060401010101" pitchFamily="34" charset="-79"/>
                <a:cs typeface="David" panose="020E0502060401010101" pitchFamily="34" charset="-79"/>
              </a:rPr>
              <a:t>תרופות דרך הפה</a:t>
            </a:r>
            <a:r>
              <a:rPr lang="he-IL" altLang="he-IL" sz="2000" dirty="0" smtClean="0">
                <a:latin typeface="David" panose="020E0502060401010101" pitchFamily="34" charset="-79"/>
                <a:cs typeface="David" panose="020E0502060401010101" pitchFamily="34" charset="-79"/>
              </a:rPr>
              <a:t>, שמאזנות את רמת הסוכר בדם : תרופת  </a:t>
            </a:r>
            <a:r>
              <a:rPr lang="he-IL" sz="2000" dirty="0" err="1">
                <a:latin typeface="David" panose="020E0502060401010101" pitchFamily="34" charset="-79"/>
                <a:cs typeface="David" panose="020E0502060401010101" pitchFamily="34" charset="-79"/>
              </a:rPr>
              <a:t>מטפורמין</a:t>
            </a:r>
            <a:r>
              <a:rPr lang="he-IL" sz="2000" dirty="0">
                <a:latin typeface="David" panose="020E0502060401010101" pitchFamily="34" charset="-79"/>
                <a:cs typeface="David" panose="020E0502060401010101" pitchFamily="34" charset="-79"/>
              </a:rPr>
              <a:t> (</a:t>
            </a:r>
            <a:r>
              <a:rPr lang="en-US" sz="2000" dirty="0">
                <a:latin typeface="David" panose="020E0502060401010101" pitchFamily="34" charset="-79"/>
                <a:cs typeface="David" panose="020E0502060401010101" pitchFamily="34" charset="-79"/>
              </a:rPr>
              <a:t> </a:t>
            </a:r>
            <a:r>
              <a:rPr lang="he-IL" sz="2000" dirty="0" err="1">
                <a:latin typeface="David" panose="020E0502060401010101" pitchFamily="34" charset="-79"/>
                <a:cs typeface="David" panose="020E0502060401010101" pitchFamily="34" charset="-79"/>
              </a:rPr>
              <a:t>גלוקופאג</a:t>
            </a:r>
            <a:r>
              <a:rPr lang="he-IL" sz="2000" dirty="0">
                <a:latin typeface="David" panose="020E0502060401010101" pitchFamily="34" charset="-79"/>
                <a:cs typeface="David" panose="020E0502060401010101" pitchFamily="34" charset="-79"/>
              </a:rPr>
              <a:t>', </a:t>
            </a:r>
            <a:r>
              <a:rPr lang="he-IL" sz="2000" dirty="0" err="1">
                <a:latin typeface="David" panose="020E0502060401010101" pitchFamily="34" charset="-79"/>
                <a:cs typeface="David" panose="020E0502060401010101" pitchFamily="34" charset="-79"/>
              </a:rPr>
              <a:t>גלוקומין</a:t>
            </a:r>
            <a:r>
              <a:rPr lang="he-IL" sz="2000" dirty="0">
                <a:latin typeface="David" panose="020E0502060401010101" pitchFamily="34" charset="-79"/>
                <a:cs typeface="David" panose="020E0502060401010101" pitchFamily="34" charset="-79"/>
              </a:rPr>
              <a:t>), </a:t>
            </a:r>
            <a:r>
              <a:rPr lang="he-IL" sz="2000" dirty="0" smtClean="0">
                <a:latin typeface="David" panose="020E0502060401010101" pitchFamily="34" charset="-79"/>
                <a:cs typeface="David" panose="020E0502060401010101" pitchFamily="34" charset="-79"/>
              </a:rPr>
              <a:t>התרופה פועלת  </a:t>
            </a:r>
            <a:r>
              <a:rPr lang="he-IL" sz="2000" dirty="0">
                <a:latin typeface="David" panose="020E0502060401010101" pitchFamily="34" charset="-79"/>
                <a:cs typeface="David" panose="020E0502060401010101" pitchFamily="34" charset="-79"/>
              </a:rPr>
              <a:t>על ידי דיכוי יצירת הגלוקוז על ידי </a:t>
            </a:r>
            <a:r>
              <a:rPr lang="he-IL" sz="2000" dirty="0" smtClean="0">
                <a:latin typeface="David" panose="020E0502060401010101" pitchFamily="34" charset="-79"/>
                <a:cs typeface="David" panose="020E0502060401010101" pitchFamily="34" charset="-79"/>
              </a:rPr>
              <a:t>הכבד. היא מונעת סיבוכים </a:t>
            </a:r>
            <a:r>
              <a:rPr lang="he-IL" sz="2000" dirty="0">
                <a:latin typeface="David" panose="020E0502060401010101" pitchFamily="34" charset="-79"/>
                <a:cs typeface="David" panose="020E0502060401010101" pitchFamily="34" charset="-79"/>
              </a:rPr>
              <a:t>של כלי הדם </a:t>
            </a:r>
            <a:r>
              <a:rPr lang="he-IL" sz="2000" dirty="0" smtClean="0">
                <a:latin typeface="David" panose="020E0502060401010101" pitchFamily="34" charset="-79"/>
                <a:cs typeface="David" panose="020E0502060401010101" pitchFamily="34" charset="-79"/>
              </a:rPr>
              <a:t>והלב, ומסייעת להורדת רמת הכולסטרול</a:t>
            </a:r>
            <a:r>
              <a:rPr lang="he-IL" sz="2000" dirty="0">
                <a:latin typeface="David" panose="020E0502060401010101" pitchFamily="34" charset="-79"/>
                <a:cs typeface="David" panose="020E0502060401010101" pitchFamily="34" charset="-79"/>
              </a:rPr>
              <a:t>  </a:t>
            </a:r>
            <a:r>
              <a:rPr lang="en-US" sz="2000" dirty="0" smtClean="0">
                <a:latin typeface="David" panose="020E0502060401010101" pitchFamily="34" charset="-79"/>
                <a:cs typeface="David" panose="020E0502060401010101" pitchFamily="34" charset="-79"/>
              </a:rPr>
              <a:t> LDL</a:t>
            </a:r>
            <a:r>
              <a:rPr lang="he-IL" sz="2000" dirty="0" smtClean="0">
                <a:latin typeface="David" panose="020E0502060401010101" pitchFamily="34" charset="-79"/>
                <a:cs typeface="David" panose="020E0502060401010101" pitchFamily="34" charset="-79"/>
              </a:rPr>
              <a:t>ואת רמות הטריגליצרידים בדם. </a:t>
            </a:r>
            <a:r>
              <a:rPr lang="he-IL" sz="2000" dirty="0">
                <a:latin typeface="David" panose="020E0502060401010101" pitchFamily="34" charset="-79"/>
                <a:cs typeface="David" panose="020E0502060401010101" pitchFamily="34" charset="-79"/>
              </a:rPr>
              <a:t> </a:t>
            </a:r>
            <a:r>
              <a:rPr lang="he-IL" sz="2000" dirty="0" smtClean="0">
                <a:latin typeface="David" panose="020E0502060401010101" pitchFamily="34" charset="-79"/>
                <a:cs typeface="David" panose="020E0502060401010101" pitchFamily="34" charset="-79"/>
              </a:rPr>
              <a:t>היא </a:t>
            </a:r>
            <a:r>
              <a:rPr lang="he-IL" sz="2000" dirty="0">
                <a:latin typeface="David" panose="020E0502060401010101" pitchFamily="34" charset="-79"/>
                <a:cs typeface="David" panose="020E0502060401010101" pitchFamily="34" charset="-79"/>
              </a:rPr>
              <a:t>אינה גורמת לעליה </a:t>
            </a:r>
            <a:r>
              <a:rPr lang="he-IL" sz="2000" dirty="0" smtClean="0">
                <a:latin typeface="David" panose="020E0502060401010101" pitchFamily="34" charset="-79"/>
                <a:cs typeface="David" panose="020E0502060401010101" pitchFamily="34" charset="-79"/>
              </a:rPr>
              <a:t>במשקל ויחסית בעלת מעט </a:t>
            </a:r>
            <a:r>
              <a:rPr lang="he-IL" sz="2000" dirty="0">
                <a:latin typeface="David" panose="020E0502060401010101" pitchFamily="34" charset="-79"/>
                <a:cs typeface="David" panose="020E0502060401010101" pitchFamily="34" charset="-79"/>
              </a:rPr>
              <a:t>תופעות </a:t>
            </a:r>
            <a:r>
              <a:rPr lang="he-IL" sz="2000" dirty="0" smtClean="0">
                <a:latin typeface="David" panose="020E0502060401010101" pitchFamily="34" charset="-79"/>
                <a:cs typeface="David" panose="020E0502060401010101" pitchFamily="34" charset="-79"/>
              </a:rPr>
              <a:t>לוואי,  </a:t>
            </a:r>
            <a:r>
              <a:rPr lang="he-IL" sz="2000" dirty="0">
                <a:latin typeface="David" panose="020E0502060401010101" pitchFamily="34" charset="-79"/>
                <a:cs typeface="David" panose="020E0502060401010101" pitchFamily="34" charset="-79"/>
              </a:rPr>
              <a:t>תופעת הלוואי השכיחה היא </a:t>
            </a:r>
            <a:r>
              <a:rPr lang="he-IL" sz="2000" dirty="0" smtClean="0">
                <a:latin typeface="David" panose="020E0502060401010101" pitchFamily="34" charset="-79"/>
                <a:cs typeface="David" panose="020E0502060401010101" pitchFamily="34" charset="-79"/>
              </a:rPr>
              <a:t>בחילה.</a:t>
            </a:r>
            <a:endParaRPr lang="he-IL" sz="2000" dirty="0">
              <a:latin typeface="David" panose="020E0502060401010101" pitchFamily="34" charset="-79"/>
              <a:cs typeface="David" panose="020E0502060401010101" pitchFamily="34" charset="-79"/>
            </a:endParaRPr>
          </a:p>
          <a:p>
            <a:pPr>
              <a:lnSpc>
                <a:spcPct val="150000"/>
              </a:lnSpc>
            </a:pPr>
            <a:r>
              <a:rPr lang="he-IL" altLang="he-IL" sz="2000" dirty="0" smtClean="0">
                <a:latin typeface="David" panose="020E0502060401010101" pitchFamily="34" charset="-79"/>
                <a:cs typeface="David" panose="020E0502060401010101" pitchFamily="34" charset="-79"/>
              </a:rPr>
              <a:t>     כעבור מספר שנים, בהמשך </a:t>
            </a:r>
            <a:r>
              <a:rPr lang="he-IL" altLang="he-IL" sz="2000" dirty="0">
                <a:latin typeface="David" panose="020E0502060401010101" pitchFamily="34" charset="-79"/>
                <a:cs typeface="David" panose="020E0502060401010101" pitchFamily="34" charset="-79"/>
              </a:rPr>
              <a:t>התפתחות המחלה, כאשר תאי בטא </a:t>
            </a:r>
            <a:r>
              <a:rPr lang="he-IL" altLang="he-IL" sz="2000" dirty="0" smtClean="0">
                <a:latin typeface="David" panose="020E0502060401010101" pitchFamily="34" charset="-79"/>
                <a:cs typeface="David" panose="020E0502060401010101" pitchFamily="34" charset="-79"/>
              </a:rPr>
              <a:t>נהרסים, ניתן אינסולין לאיזון </a:t>
            </a:r>
            <a:r>
              <a:rPr lang="he-IL" altLang="he-IL" sz="2000" dirty="0">
                <a:latin typeface="David" panose="020E0502060401010101" pitchFamily="34" charset="-79"/>
                <a:cs typeface="David" panose="020E0502060401010101" pitchFamily="34" charset="-79"/>
              </a:rPr>
              <a:t>הסוכרת</a:t>
            </a:r>
            <a:r>
              <a:rPr lang="he-IL" altLang="he-IL" sz="2000" dirty="0" smtClean="0">
                <a:latin typeface="David" panose="020E0502060401010101" pitchFamily="34" charset="-79"/>
                <a:cs typeface="David" panose="020E0502060401010101" pitchFamily="34" charset="-79"/>
              </a:rPr>
              <a:t>.</a:t>
            </a:r>
            <a:endParaRPr lang="he-IL" altLang="he-IL" sz="20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2957695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003609" y="278769"/>
            <a:ext cx="10816683" cy="4062651"/>
          </a:xfrm>
          <a:prstGeom prst="rect">
            <a:avLst/>
          </a:prstGeom>
        </p:spPr>
        <p:txBody>
          <a:bodyPr wrap="square">
            <a:spAutoFit/>
          </a:bodyPr>
          <a:lstStyle/>
          <a:p>
            <a:pPr>
              <a:lnSpc>
                <a:spcPct val="200000"/>
              </a:lnSpc>
            </a:pPr>
            <a:r>
              <a:rPr lang="he-IL" sz="2400" b="1" spc="-50" dirty="0" smtClean="0">
                <a:solidFill>
                  <a:srgbClr val="FF0000"/>
                </a:solidFill>
                <a:latin typeface="David" panose="020E0502060401010101" pitchFamily="34" charset="-79"/>
                <a:cs typeface="David" panose="020E0502060401010101" pitchFamily="34" charset="-79"/>
              </a:rPr>
              <a:t>סיבוכי סוכרת מסוג 2</a:t>
            </a:r>
            <a:endParaRPr lang="he-IL" sz="2400" b="1" spc="-50" dirty="0">
              <a:solidFill>
                <a:srgbClr val="FF0000"/>
              </a:solidFill>
              <a:latin typeface="David" panose="020E0502060401010101" pitchFamily="34" charset="-79"/>
              <a:cs typeface="David" panose="020E0502060401010101" pitchFamily="34" charset="-79"/>
            </a:endParaRPr>
          </a:p>
          <a:p>
            <a:pPr marL="457200" indent="-457200">
              <a:lnSpc>
                <a:spcPct val="200000"/>
              </a:lnSpc>
              <a:buAutoNum type="arabicPeriod"/>
            </a:pPr>
            <a:r>
              <a:rPr lang="he-IL" sz="2400" dirty="0" smtClean="0">
                <a:latin typeface="David" panose="020E0502060401010101" pitchFamily="34" charset="-79"/>
                <a:cs typeface="David" panose="020E0502060401010101" pitchFamily="34" charset="-79"/>
              </a:rPr>
              <a:t>פגיעה </a:t>
            </a:r>
            <a:r>
              <a:rPr lang="he-IL" sz="2400" dirty="0">
                <a:latin typeface="David" panose="020E0502060401010101" pitchFamily="34" charset="-79"/>
                <a:cs typeface="David" panose="020E0502060401010101" pitchFamily="34" charset="-79"/>
              </a:rPr>
              <a:t>בכלי הדם הקטנים (</a:t>
            </a:r>
            <a:r>
              <a:rPr lang="en-US" sz="2400" dirty="0">
                <a:latin typeface="David" panose="020E0502060401010101" pitchFamily="34" charset="-79"/>
                <a:cs typeface="David" panose="020E0502060401010101" pitchFamily="34" charset="-79"/>
              </a:rPr>
              <a:t>(Micro-</a:t>
            </a:r>
            <a:r>
              <a:rPr lang="en-US" sz="2400" dirty="0" err="1">
                <a:latin typeface="David" panose="020E0502060401010101" pitchFamily="34" charset="-79"/>
                <a:cs typeface="David" panose="020E0502060401010101" pitchFamily="34" charset="-79"/>
              </a:rPr>
              <a:t>angiopathy</a:t>
            </a:r>
            <a:r>
              <a:rPr lang="en-US" sz="2400" dirty="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 הגורמים לנזק: </a:t>
            </a:r>
          </a:p>
          <a:p>
            <a:pPr>
              <a:lnSpc>
                <a:spcPct val="200000"/>
              </a:lnSpc>
            </a:pPr>
            <a:r>
              <a:rPr lang="he-IL" sz="2400" dirty="0" smtClean="0">
                <a:latin typeface="David" panose="020E0502060401010101" pitchFamily="34" charset="-79"/>
                <a:cs typeface="David" panose="020E0502060401010101" pitchFamily="34" charset="-79"/>
              </a:rPr>
              <a:t> בעצבים</a:t>
            </a:r>
            <a:r>
              <a:rPr lang="he-IL" sz="2400" dirty="0">
                <a:latin typeface="David" panose="020E0502060401010101" pitchFamily="34" charset="-79"/>
                <a:cs typeface="David" panose="020E0502060401010101" pitchFamily="34" charset="-79"/>
              </a:rPr>
              <a:t>, ברגליים - </a:t>
            </a:r>
            <a:r>
              <a:rPr lang="he-IL" sz="2400" dirty="0" smtClean="0">
                <a:latin typeface="David" panose="020E0502060401010101" pitchFamily="34" charset="-79"/>
                <a:cs typeface="David" panose="020E0502060401010101" pitchFamily="34" charset="-79"/>
              </a:rPr>
              <a:t> </a:t>
            </a:r>
            <a:r>
              <a:rPr lang="he-IL" sz="2400" dirty="0" err="1" smtClean="0">
                <a:latin typeface="David" panose="020E0502060401010101" pitchFamily="34" charset="-79"/>
                <a:cs typeface="David" panose="020E0502060401010101" pitchFamily="34" charset="-79"/>
              </a:rPr>
              <a:t>נוירופתיה</a:t>
            </a:r>
            <a:r>
              <a:rPr lang="he-IL" sz="2400" dirty="0">
                <a:latin typeface="David" panose="020E0502060401010101" pitchFamily="34" charset="-79"/>
                <a:cs typeface="David" panose="020E0502060401010101" pitchFamily="34" charset="-79"/>
              </a:rPr>
              <a:t>; בראייה, פגיעה ברשתית בעיקר - </a:t>
            </a:r>
            <a:r>
              <a:rPr lang="he-IL" sz="2400" dirty="0" err="1">
                <a:latin typeface="David" panose="020E0502060401010101" pitchFamily="34" charset="-79"/>
                <a:cs typeface="David" panose="020E0502060401010101" pitchFamily="34" charset="-79"/>
              </a:rPr>
              <a:t>רטינופתיה</a:t>
            </a:r>
            <a:r>
              <a:rPr lang="he-IL" sz="2400" dirty="0">
                <a:latin typeface="David" panose="020E0502060401010101" pitchFamily="34" charset="-79"/>
                <a:cs typeface="David" panose="020E0502060401010101" pitchFamily="34" charset="-79"/>
              </a:rPr>
              <a:t>, בכליות - נפרופתיה. </a:t>
            </a:r>
          </a:p>
          <a:p>
            <a:pPr>
              <a:lnSpc>
                <a:spcPct val="200000"/>
              </a:lnSpc>
            </a:pPr>
            <a:r>
              <a:rPr lang="he-IL" sz="2400" dirty="0">
                <a:latin typeface="David" panose="020E0502060401010101" pitchFamily="34" charset="-79"/>
                <a:cs typeface="David" panose="020E0502060401010101" pitchFamily="34" charset="-79"/>
              </a:rPr>
              <a:t>2.  פגיעה בכלי הדם הגדולים </a:t>
            </a:r>
            <a:r>
              <a:rPr lang="en-US" sz="2400" dirty="0">
                <a:latin typeface="David" panose="020E0502060401010101" pitchFamily="34" charset="-79"/>
                <a:cs typeface="David" panose="020E0502060401010101" pitchFamily="34" charset="-79"/>
              </a:rPr>
              <a:t>Macro-</a:t>
            </a:r>
            <a:r>
              <a:rPr lang="en-US" sz="2400" dirty="0" err="1">
                <a:latin typeface="David" panose="020E0502060401010101" pitchFamily="34" charset="-79"/>
                <a:cs typeface="David" panose="020E0502060401010101" pitchFamily="34" charset="-79"/>
              </a:rPr>
              <a:t>angiopathy</a:t>
            </a:r>
            <a:r>
              <a:rPr lang="en-US" sz="2400" dirty="0">
                <a:latin typeface="David" panose="020E0502060401010101" pitchFamily="34" charset="-79"/>
                <a:cs typeface="David" panose="020E0502060401010101" pitchFamily="34" charset="-79"/>
              </a:rPr>
              <a:t>)</a:t>
            </a:r>
            <a:r>
              <a:rPr lang="he-IL" sz="2400" dirty="0">
                <a:latin typeface="David" panose="020E0502060401010101" pitchFamily="34" charset="-79"/>
                <a:cs typeface="David" panose="020E0502060401010101" pitchFamily="34" charset="-79"/>
              </a:rPr>
              <a:t>) סיכון גבוה למחלות לב כמו אוטם בשריר הלב, אירוע מוחי, ולסיבוכים ברגליים העלולים להסתיים בקטיעות גפיים.</a:t>
            </a:r>
          </a:p>
          <a:p>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6817430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a:extLst>
              <a:ext uri="{28A0092B-C50C-407E-A947-70E740481C1C}">
                <a14:useLocalDpi xmlns:a14="http://schemas.microsoft.com/office/drawing/2010/main" val="0"/>
              </a:ext>
            </a:extLst>
          </a:blip>
          <a:stretch>
            <a:fillRect/>
          </a:stretch>
        </p:blipFill>
        <p:spPr>
          <a:xfrm>
            <a:off x="1648178" y="259291"/>
            <a:ext cx="10442222" cy="6613008"/>
          </a:xfrm>
          <a:prstGeom prst="rect">
            <a:avLst/>
          </a:prstGeom>
        </p:spPr>
      </p:pic>
      <p:sp>
        <p:nvSpPr>
          <p:cNvPr id="3" name="TextBox 2"/>
          <p:cNvSpPr txBox="1"/>
          <p:nvPr/>
        </p:nvSpPr>
        <p:spPr>
          <a:xfrm>
            <a:off x="3251200" y="237067"/>
            <a:ext cx="6186311" cy="400110"/>
          </a:xfrm>
          <a:prstGeom prst="rect">
            <a:avLst/>
          </a:prstGeom>
          <a:noFill/>
        </p:spPr>
        <p:txBody>
          <a:bodyPr wrap="square" rtlCol="1">
            <a:spAutoFit/>
          </a:bodyPr>
          <a:lstStyle/>
          <a:p>
            <a:r>
              <a:rPr lang="he-IL" sz="2000" b="1" dirty="0" smtClean="0">
                <a:solidFill>
                  <a:srgbClr val="FF0000"/>
                </a:solidFill>
                <a:latin typeface="David" panose="020E0502060401010101" pitchFamily="34" charset="-79"/>
                <a:cs typeface="David" panose="020E0502060401010101" pitchFamily="34" charset="-79"/>
              </a:rPr>
              <a:t>השפעת האינסולין על קליטת הגלוקוז בתאים</a:t>
            </a:r>
            <a:endParaRPr lang="he-IL" sz="2000" b="1" dirty="0">
              <a:solidFill>
                <a:srgbClr val="FF0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3433270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2" name="טבלה 1"/>
          <p:cNvGraphicFramePr>
            <a:graphicFrameLocks noGrp="1"/>
          </p:cNvGraphicFramePr>
          <p:nvPr>
            <p:extLst>
              <p:ext uri="{D42A27DB-BD31-4B8C-83A1-F6EECF244321}">
                <p14:modId xmlns:p14="http://schemas.microsoft.com/office/powerpoint/2010/main" val="2520365482"/>
              </p:ext>
            </p:extLst>
          </p:nvPr>
        </p:nvGraphicFramePr>
        <p:xfrm>
          <a:off x="0" y="-1212227"/>
          <a:ext cx="12191999" cy="7953107"/>
        </p:xfrm>
        <a:graphic>
          <a:graphicData uri="http://schemas.openxmlformats.org/drawingml/2006/table">
            <a:tbl>
              <a:tblPr/>
              <a:tblGrid>
                <a:gridCol w="5029659"/>
                <a:gridCol w="5543377"/>
                <a:gridCol w="1618963"/>
              </a:tblGrid>
              <a:tr h="2070467">
                <a:tc gridSpan="3">
                  <a:txBody>
                    <a:bodyPr/>
                    <a:lstStyle/>
                    <a:p>
                      <a:pPr algn="ctr"/>
                      <a:r>
                        <a:rPr lang="he-IL" sz="2000" b="1" dirty="0" smtClean="0">
                          <a:solidFill>
                            <a:srgbClr val="FF0000"/>
                          </a:solidFill>
                          <a:latin typeface="David" panose="020E0502060401010101" pitchFamily="34" charset="-79"/>
                          <a:cs typeface="David" panose="020E0502060401010101" pitchFamily="34" charset="-79"/>
                        </a:rPr>
                        <a:t>השוואת סוכרת </a:t>
                      </a:r>
                      <a:r>
                        <a:rPr lang="he-IL" sz="2000" b="1" dirty="0">
                          <a:solidFill>
                            <a:srgbClr val="FF0000"/>
                          </a:solidFill>
                          <a:latin typeface="David" panose="020E0502060401010101" pitchFamily="34" charset="-79"/>
                          <a:cs typeface="David" panose="020E0502060401010101" pitchFamily="34" charset="-79"/>
                        </a:rPr>
                        <a:t>מסוג 1 </a:t>
                      </a:r>
                      <a:r>
                        <a:rPr lang="he-IL" sz="2000" b="1" dirty="0" smtClean="0">
                          <a:solidFill>
                            <a:srgbClr val="FF0000"/>
                          </a:solidFill>
                          <a:latin typeface="David" panose="020E0502060401010101" pitchFamily="34" charset="-79"/>
                          <a:cs typeface="David" panose="020E0502060401010101" pitchFamily="34" charset="-79"/>
                        </a:rPr>
                        <a:t>ו-2    </a:t>
                      </a:r>
                    </a:p>
                    <a:p>
                      <a:pPr algn="ctr"/>
                      <a:r>
                        <a:rPr lang="he-IL" sz="2000" b="0" i="0" kern="1200" dirty="0" smtClean="0">
                          <a:solidFill>
                            <a:schemeClr val="tx1"/>
                          </a:solidFill>
                          <a:effectLst/>
                          <a:latin typeface="David" panose="020E0502060401010101" pitchFamily="34" charset="-79"/>
                          <a:ea typeface="+mn-ea"/>
                          <a:cs typeface="David" panose="020E0502060401010101" pitchFamily="34" charset="-79"/>
                        </a:rPr>
                        <a:t>בשנים האחרונות ישנה עלייה בשכיחות סוכרת מסוג 2 בקרב ילדים ומתבגרים</a:t>
                      </a:r>
                      <a:r>
                        <a:rPr lang="he-IL" sz="2000" b="0" i="0" kern="1200" baseline="0" dirty="0" smtClean="0">
                          <a:solidFill>
                            <a:schemeClr val="tx1"/>
                          </a:solidFill>
                          <a:effectLst/>
                          <a:latin typeface="David" panose="020E0502060401010101" pitchFamily="34" charset="-79"/>
                          <a:ea typeface="+mn-ea"/>
                          <a:cs typeface="David" panose="020E0502060401010101" pitchFamily="34" charset="-79"/>
                        </a:rPr>
                        <a:t> </a:t>
                      </a:r>
                      <a:r>
                        <a:rPr lang="he-IL" sz="2000" b="0" i="0" kern="1200" dirty="0" smtClean="0">
                          <a:solidFill>
                            <a:schemeClr val="tx1"/>
                          </a:solidFill>
                          <a:effectLst/>
                          <a:latin typeface="David" panose="020E0502060401010101" pitchFamily="34" charset="-79"/>
                          <a:ea typeface="+mn-ea"/>
                          <a:cs typeface="David" panose="020E0502060401010101" pitchFamily="34" charset="-79"/>
                        </a:rPr>
                        <a:t>בצמוד לעלייה בשכיחות ההשמנה.</a:t>
                      </a:r>
                      <a:endParaRPr lang="he-IL" sz="2000" b="1" dirty="0">
                        <a:solidFill>
                          <a:srgbClr val="FF0000"/>
                        </a:solidFill>
                        <a:latin typeface="David" panose="020E0502060401010101" pitchFamily="34" charset="-79"/>
                        <a:cs typeface="David" panose="020E0502060401010101" pitchFamily="34" charset="-79"/>
                      </a:endParaRPr>
                    </a:p>
                  </a:txBody>
                  <a:tcPr anchor="ctr">
                    <a:solidFill>
                      <a:srgbClr val="F8F9FA"/>
                    </a:solidFill>
                  </a:tcPr>
                </a:tc>
                <a:tc hMerge="1">
                  <a:txBody>
                    <a:bodyPr/>
                    <a:lstStyle/>
                    <a:p>
                      <a:pPr rtl="1"/>
                      <a:endParaRPr lang="he-IL"/>
                    </a:p>
                  </a:txBody>
                  <a:tcPr/>
                </a:tc>
                <a:tc hMerge="1">
                  <a:txBody>
                    <a:bodyPr/>
                    <a:lstStyle/>
                    <a:p>
                      <a:pPr rtl="1"/>
                      <a:endParaRPr lang="he-IL"/>
                    </a:p>
                  </a:txBody>
                  <a:tcPr/>
                </a:tc>
              </a:tr>
              <a:tr h="368713">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000" b="1" dirty="0" smtClean="0">
                          <a:effectLst/>
                          <a:latin typeface="David" panose="020E0502060401010101" pitchFamily="34" charset="-79"/>
                          <a:cs typeface="David" panose="020E0502060401010101" pitchFamily="34" charset="-79"/>
                        </a:rPr>
                        <a:t>סוכרת מסוג 2</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B w="9525" cap="flat" cmpd="sng" algn="ctr">
                      <a:solidFill>
                        <a:srgbClr val="A2A9B1"/>
                      </a:solidFill>
                      <a:prstDash val="solid"/>
                      <a:round/>
                      <a:headEnd type="none" w="med" len="med"/>
                      <a:tailEnd type="none" w="med" len="med"/>
                    </a:lnB>
                    <a:solidFill>
                      <a:srgbClr val="EAECF0"/>
                    </a:solidFill>
                  </a:tcPr>
                </a:tc>
                <a:tc>
                  <a:txBody>
                    <a:bodyPr/>
                    <a:lstStyle/>
                    <a:p>
                      <a:pPr algn="r"/>
                      <a:r>
                        <a:rPr lang="he-IL" sz="2000" b="1" dirty="0">
                          <a:effectLst/>
                          <a:latin typeface="David" panose="020E0502060401010101" pitchFamily="34" charset="-79"/>
                          <a:cs typeface="David" panose="020E0502060401010101" pitchFamily="34" charset="-79"/>
                        </a:rPr>
                        <a:t>סוכרת מסוג 1</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r"/>
                      <a:endParaRPr lang="he-IL" sz="2000" b="1" dirty="0">
                        <a:effectLst/>
                        <a:latin typeface="David" panose="020E0502060401010101" pitchFamily="34" charset="-79"/>
                        <a:cs typeface="David" panose="020E0502060401010101" pitchFamily="34" charset="-79"/>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r>
              <a:tr h="59561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dirty="0" smtClean="0">
                          <a:effectLst/>
                          <a:latin typeface="David" panose="020E0502060401010101" pitchFamily="34" charset="-79"/>
                          <a:cs typeface="David" panose="020E0502060401010101" pitchFamily="34" charset="-79"/>
                        </a:rPr>
                        <a:t>הדרגתית</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a:r>
                        <a:rPr lang="he-IL" sz="1800">
                          <a:effectLst/>
                          <a:latin typeface="David" panose="020E0502060401010101" pitchFamily="34" charset="-79"/>
                          <a:cs typeface="David" panose="020E0502060401010101" pitchFamily="34" charset="-79"/>
                        </a:rPr>
                        <a:t>מהירה</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a:r>
                        <a:rPr lang="he-IL" sz="1800" b="1" dirty="0" smtClean="0">
                          <a:effectLst/>
                          <a:latin typeface="David" panose="020E0502060401010101" pitchFamily="34" charset="-79"/>
                          <a:cs typeface="David" panose="020E0502060401010101" pitchFamily="34" charset="-79"/>
                        </a:rPr>
                        <a:t>דרך הופעת המחלה</a:t>
                      </a:r>
                      <a:endParaRPr lang="he-IL" sz="1800" dirty="0">
                        <a:effectLst/>
                        <a:latin typeface="David" panose="020E0502060401010101" pitchFamily="34" charset="-79"/>
                        <a:cs typeface="David" panose="020E0502060401010101" pitchFamily="34" charset="-79"/>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53640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dirty="0" smtClean="0">
                          <a:effectLst/>
                          <a:latin typeface="David" panose="020E0502060401010101" pitchFamily="34" charset="-79"/>
                          <a:cs typeface="David" panose="020E0502060401010101" pitchFamily="34" charset="-79"/>
                        </a:rPr>
                        <a:t>לרוב מבוגרים</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a:r>
                        <a:rPr lang="he-IL" sz="1800" dirty="0">
                          <a:effectLst/>
                          <a:latin typeface="David" panose="020E0502060401010101" pitchFamily="34" charset="-79"/>
                          <a:cs typeface="David" panose="020E0502060401010101" pitchFamily="34" charset="-79"/>
                        </a:rPr>
                        <a:t>לרוב ילדים</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dirty="0" smtClean="0">
                          <a:effectLst/>
                          <a:latin typeface="David" panose="020E0502060401010101" pitchFamily="34" charset="-79"/>
                          <a:cs typeface="David" panose="020E0502060401010101" pitchFamily="34" charset="-79"/>
                        </a:rPr>
                        <a:t>גיל הופעת המחלה</a:t>
                      </a:r>
                      <a:endParaRPr lang="he-IL" sz="1800" dirty="0" smtClean="0">
                        <a:effectLst/>
                        <a:latin typeface="David" panose="020E0502060401010101" pitchFamily="34" charset="-79"/>
                        <a:cs typeface="David" panose="020E0502060401010101" pitchFamily="34" charset="-79"/>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56053">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dirty="0" smtClean="0">
                          <a:effectLst/>
                          <a:latin typeface="David" panose="020E0502060401010101" pitchFamily="34" charset="-79"/>
                          <a:cs typeface="David" panose="020E0502060401010101" pitchFamily="34" charset="-79"/>
                        </a:rPr>
                        <a:t>לרוב </a:t>
                      </a:r>
                      <a:r>
                        <a:rPr lang="he-IL" sz="1800" kern="1200" dirty="0" smtClean="0">
                          <a:solidFill>
                            <a:schemeClr val="tx1"/>
                          </a:solidFill>
                          <a:effectLst/>
                          <a:latin typeface="David" panose="020E0502060401010101" pitchFamily="34" charset="-79"/>
                          <a:ea typeface="+mn-ea"/>
                          <a:cs typeface="David" panose="020E0502060401010101" pitchFamily="34" charset="-79"/>
                        </a:rPr>
                        <a:t>שמן</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a:r>
                        <a:rPr lang="he-IL" sz="1800">
                          <a:effectLst/>
                          <a:latin typeface="David" panose="020E0502060401010101" pitchFamily="34" charset="-79"/>
                          <a:cs typeface="David" panose="020E0502060401010101" pitchFamily="34" charset="-79"/>
                        </a:rPr>
                        <a:t>רגיל או רזה</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a:r>
                        <a:rPr lang="he-IL" sz="1800" b="1" dirty="0" smtClean="0">
                          <a:effectLst/>
                          <a:latin typeface="David" panose="020E0502060401010101" pitchFamily="34" charset="-79"/>
                          <a:cs typeface="David" panose="020E0502060401010101" pitchFamily="34" charset="-79"/>
                        </a:rPr>
                        <a:t>מבנה גוף</a:t>
                      </a:r>
                      <a:endParaRPr lang="he-IL" sz="1800" dirty="0">
                        <a:effectLst/>
                        <a:latin typeface="David" panose="020E0502060401010101" pitchFamily="34" charset="-79"/>
                        <a:cs typeface="David" panose="020E0502060401010101" pitchFamily="34" charset="-79"/>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59561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dirty="0" smtClean="0">
                          <a:effectLst/>
                          <a:latin typeface="David" panose="020E0502060401010101" pitchFamily="34" charset="-79"/>
                          <a:cs typeface="David" panose="020E0502060401010101" pitchFamily="34" charset="-79"/>
                        </a:rPr>
                        <a:t>נדיר</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a:r>
                        <a:rPr lang="he-IL" sz="1800" dirty="0" smtClean="0">
                          <a:effectLst/>
                          <a:latin typeface="David" panose="020E0502060401010101" pitchFamily="34" charset="-79"/>
                          <a:cs typeface="David" panose="020E0502060401010101" pitchFamily="34" charset="-79"/>
                        </a:rPr>
                        <a:t>נפוץ</a:t>
                      </a:r>
                      <a:endParaRPr lang="he-IL" sz="1800" dirty="0">
                        <a:effectLst/>
                        <a:latin typeface="David" panose="020E0502060401010101" pitchFamily="34" charset="-79"/>
                        <a:cs typeface="David" panose="020E0502060401010101" pitchFamily="34" charset="-79"/>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u="none" strike="noStrike" dirty="0" smtClean="0">
                          <a:solidFill>
                            <a:schemeClr val="tx1"/>
                          </a:solidFill>
                          <a:effectLst/>
                          <a:latin typeface="David" panose="020E0502060401010101" pitchFamily="34" charset="-79"/>
                          <a:cs typeface="David" panose="020E0502060401010101" pitchFamily="34" charset="-79"/>
                        </a:rPr>
                        <a:t>חמצת </a:t>
                      </a:r>
                      <a:r>
                        <a:rPr lang="he-IL" sz="1800" b="1" u="none" strike="noStrike" dirty="0" err="1" smtClean="0">
                          <a:solidFill>
                            <a:schemeClr val="tx1"/>
                          </a:solidFill>
                          <a:effectLst/>
                          <a:latin typeface="David" panose="020E0502060401010101" pitchFamily="34" charset="-79"/>
                          <a:cs typeface="David" panose="020E0502060401010101" pitchFamily="34" charset="-79"/>
                        </a:rPr>
                        <a:t>קטוטית</a:t>
                      </a:r>
                      <a:endParaRPr lang="he-IL" sz="1800" dirty="0" smtClean="0">
                        <a:solidFill>
                          <a:schemeClr val="tx1"/>
                        </a:solidFill>
                        <a:effectLst/>
                        <a:latin typeface="David" panose="020E0502060401010101" pitchFamily="34" charset="-79"/>
                        <a:cs typeface="David" panose="020E0502060401010101" pitchFamily="34" charset="-79"/>
                      </a:endParaRPr>
                    </a:p>
                    <a:p>
                      <a:pPr algn="r"/>
                      <a:endParaRPr lang="he-IL" sz="1800" dirty="0">
                        <a:solidFill>
                          <a:schemeClr val="tx1"/>
                        </a:solidFill>
                        <a:effectLst/>
                        <a:latin typeface="David" panose="020E0502060401010101" pitchFamily="34" charset="-79"/>
                        <a:cs typeface="David" panose="020E0502060401010101" pitchFamily="34" charset="-79"/>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59561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dirty="0" smtClean="0">
                          <a:effectLst/>
                          <a:latin typeface="David" panose="020E0502060401010101" pitchFamily="34" charset="-79"/>
                          <a:cs typeface="David" panose="020E0502060401010101" pitchFamily="34" charset="-79"/>
                        </a:rPr>
                        <a:t>נדיר</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a:r>
                        <a:rPr lang="he-IL" sz="1800">
                          <a:effectLst/>
                          <a:latin typeface="David" panose="020E0502060401010101" pitchFamily="34" charset="-79"/>
                          <a:cs typeface="David" panose="020E0502060401010101" pitchFamily="34" charset="-79"/>
                        </a:rPr>
                        <a:t>נפוץ</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a:r>
                        <a:rPr lang="he-IL" sz="1800" b="1" dirty="0" smtClean="0">
                          <a:solidFill>
                            <a:schemeClr val="tx1"/>
                          </a:solidFill>
                          <a:effectLst/>
                          <a:latin typeface="David" panose="020E0502060401010101" pitchFamily="34" charset="-79"/>
                          <a:cs typeface="David" panose="020E0502060401010101" pitchFamily="34" charset="-79"/>
                        </a:rPr>
                        <a:t>נוגדנים </a:t>
                      </a:r>
                    </a:p>
                    <a:p>
                      <a:pPr algn="r"/>
                      <a:r>
                        <a:rPr lang="he-IL" sz="1800" b="1" u="none" strike="noStrike" dirty="0" smtClean="0">
                          <a:solidFill>
                            <a:schemeClr val="tx1"/>
                          </a:solidFill>
                          <a:effectLst/>
                          <a:latin typeface="David" panose="020E0502060401010101" pitchFamily="34" charset="-79"/>
                          <a:cs typeface="David" panose="020E0502060401010101" pitchFamily="34" charset="-79"/>
                        </a:rPr>
                        <a:t>אוטואימוניים</a:t>
                      </a:r>
                      <a:endParaRPr lang="he-IL" sz="1800" dirty="0">
                        <a:solidFill>
                          <a:schemeClr val="tx1"/>
                        </a:solidFill>
                        <a:effectLst/>
                        <a:latin typeface="David" panose="020E0502060401010101" pitchFamily="34" charset="-79"/>
                        <a:cs typeface="David" panose="020E0502060401010101" pitchFamily="34" charset="-79"/>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59561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dirty="0" smtClean="0">
                          <a:effectLst/>
                          <a:latin typeface="David" panose="020E0502060401010101" pitchFamily="34" charset="-79"/>
                          <a:cs typeface="David" panose="020E0502060401010101" pitchFamily="34" charset="-79"/>
                        </a:rPr>
                        <a:t>רגיל, מופחת או מופרז</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a:r>
                        <a:rPr lang="he-IL" sz="1800" dirty="0">
                          <a:effectLst/>
                          <a:latin typeface="David" panose="020E0502060401010101" pitchFamily="34" charset="-79"/>
                          <a:cs typeface="David" panose="020E0502060401010101" pitchFamily="34" charset="-79"/>
                        </a:rPr>
                        <a:t>נמוך או </a:t>
                      </a:r>
                      <a:r>
                        <a:rPr lang="he-IL" sz="1800" dirty="0" smtClean="0">
                          <a:effectLst/>
                          <a:latin typeface="David" panose="020E0502060401010101" pitchFamily="34" charset="-79"/>
                          <a:cs typeface="David" panose="020E0502060401010101" pitchFamily="34" charset="-79"/>
                        </a:rPr>
                        <a:t>ללא ייצור אינסולין</a:t>
                      </a:r>
                      <a:endParaRPr lang="he-IL" sz="1800" dirty="0">
                        <a:effectLst/>
                        <a:latin typeface="David" panose="020E0502060401010101" pitchFamily="34" charset="-79"/>
                        <a:cs typeface="David" panose="020E0502060401010101" pitchFamily="34" charset="-79"/>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a:r>
                        <a:rPr lang="he-IL" sz="1800" b="1" dirty="0" smtClean="0">
                          <a:effectLst/>
                          <a:latin typeface="David" panose="020E0502060401010101" pitchFamily="34" charset="-79"/>
                          <a:cs typeface="David" panose="020E0502060401010101" pitchFamily="34" charset="-79"/>
                        </a:rPr>
                        <a:t>ייצור אינסולין עצמי</a:t>
                      </a:r>
                      <a:endParaRPr lang="he-IL" sz="1800" dirty="0">
                        <a:effectLst/>
                        <a:latin typeface="David" panose="020E0502060401010101" pitchFamily="34" charset="-79"/>
                        <a:cs typeface="David" panose="020E0502060401010101" pitchFamily="34" charset="-79"/>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59561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dirty="0" smtClean="0">
                          <a:effectLst/>
                          <a:latin typeface="David" panose="020E0502060401010101" pitchFamily="34" charset="-79"/>
                          <a:cs typeface="David" panose="020E0502060401010101" pitchFamily="34" charset="-79"/>
                        </a:rPr>
                        <a:t>תרופות דרך הפה, בשלב מתקדם אין הפרשת אינסולין והטיפול – בזריקות אינסולין (המחלה הופכת לסוג 1)</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a:r>
                        <a:rPr lang="he-IL" sz="1800" dirty="0" smtClean="0">
                          <a:effectLst/>
                          <a:latin typeface="David" panose="020E0502060401010101" pitchFamily="34" charset="-79"/>
                          <a:cs typeface="David" panose="020E0502060401010101" pitchFamily="34" charset="-79"/>
                        </a:rPr>
                        <a:t>זריקות אינסולין תת עוריות או משאבת אינסולין</a:t>
                      </a:r>
                      <a:endParaRPr lang="he-IL" sz="1800" dirty="0">
                        <a:effectLst/>
                        <a:latin typeface="David" panose="020E0502060401010101" pitchFamily="34" charset="-79"/>
                        <a:cs typeface="David" panose="020E0502060401010101" pitchFamily="34" charset="-79"/>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dirty="0" smtClean="0">
                          <a:effectLst/>
                          <a:latin typeface="David" panose="020E0502060401010101" pitchFamily="34" charset="-79"/>
                          <a:cs typeface="David" panose="020E0502060401010101" pitchFamily="34" charset="-79"/>
                        </a:rPr>
                        <a:t>טיפול תרופתי</a:t>
                      </a:r>
                      <a:endParaRPr lang="he-IL" sz="1800" dirty="0" smtClean="0">
                        <a:effectLst/>
                        <a:latin typeface="David" panose="020E0502060401010101" pitchFamily="34" charset="-79"/>
                        <a:cs typeface="David" panose="020E0502060401010101" pitchFamily="34" charset="-79"/>
                      </a:endParaRPr>
                    </a:p>
                    <a:p>
                      <a:pPr algn="r"/>
                      <a:endParaRPr lang="he-IL" sz="1800" dirty="0">
                        <a:effectLst/>
                        <a:latin typeface="David" panose="020E0502060401010101" pitchFamily="34" charset="-79"/>
                        <a:cs typeface="David" panose="020E0502060401010101" pitchFamily="34" charset="-79"/>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59561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dirty="0" smtClean="0">
                          <a:effectLst/>
                          <a:latin typeface="David" panose="020E0502060401010101" pitchFamily="34" charset="-79"/>
                          <a:cs typeface="David" panose="020E0502060401010101" pitchFamily="34" charset="-79"/>
                        </a:rPr>
                        <a:t>מניעת השמנה</a:t>
                      </a:r>
                      <a:r>
                        <a:rPr lang="he-IL" sz="1800" baseline="0" dirty="0" smtClean="0">
                          <a:effectLst/>
                          <a:latin typeface="David" panose="020E0502060401010101" pitchFamily="34" charset="-79"/>
                          <a:cs typeface="David" panose="020E0502060401010101" pitchFamily="34" charset="-79"/>
                        </a:rPr>
                        <a:t> ותסמונת מטבולית</a:t>
                      </a:r>
                      <a:endParaRPr lang="he-IL" sz="1800" dirty="0" smtClean="0">
                        <a:effectLst/>
                        <a:latin typeface="David" panose="020E0502060401010101" pitchFamily="34" charset="-79"/>
                        <a:cs typeface="David" panose="020E0502060401010101" pitchFamily="34" charset="-79"/>
                      </a:endParaRPr>
                    </a:p>
                    <a:p>
                      <a:pPr algn="r"/>
                      <a:endParaRPr lang="he-IL" sz="1800" dirty="0">
                        <a:effectLst/>
                        <a:latin typeface="David" panose="020E0502060401010101" pitchFamily="34" charset="-79"/>
                        <a:cs typeface="David" panose="020E0502060401010101" pitchFamily="34" charset="-79"/>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9FA"/>
                    </a:solidFill>
                  </a:tcPr>
                </a:tc>
                <a:tc>
                  <a:txBody>
                    <a:bodyPr/>
                    <a:lstStyle/>
                    <a:p>
                      <a:pPr algn="r"/>
                      <a:r>
                        <a:rPr lang="he-IL" sz="1800" dirty="0" smtClean="0">
                          <a:effectLst/>
                          <a:latin typeface="David" panose="020E0502060401010101" pitchFamily="34" charset="-79"/>
                          <a:cs typeface="David" panose="020E0502060401010101" pitchFamily="34" charset="-79"/>
                        </a:rPr>
                        <a:t>אין</a:t>
                      </a:r>
                      <a:endParaRPr lang="he-IL" sz="1800" dirty="0">
                        <a:effectLst/>
                        <a:latin typeface="David" panose="020E0502060401010101" pitchFamily="34" charset="-79"/>
                        <a:cs typeface="David" panose="020E0502060401010101" pitchFamily="34" charset="-79"/>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9FA"/>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dirty="0" smtClean="0">
                          <a:effectLst/>
                          <a:latin typeface="David" panose="020E0502060401010101" pitchFamily="34" charset="-79"/>
                          <a:cs typeface="David" panose="020E0502060401010101" pitchFamily="34" charset="-79"/>
                        </a:rPr>
                        <a:t>מניעה ראשונית</a:t>
                      </a:r>
                      <a:endParaRPr lang="he-IL" sz="1800" dirty="0" smtClean="0">
                        <a:effectLst/>
                        <a:latin typeface="David" panose="020E0502060401010101" pitchFamily="34" charset="-79"/>
                        <a:cs typeface="David" panose="020E0502060401010101" pitchFamily="34" charset="-79"/>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9FA"/>
                    </a:solidFill>
                  </a:tcPr>
                </a:tc>
              </a:tr>
              <a:tr h="630299">
                <a:tc>
                  <a:txBody>
                    <a:bodyPr/>
                    <a:lstStyle/>
                    <a:p>
                      <a:pPr algn="r"/>
                      <a:r>
                        <a:rPr lang="he-IL" sz="1800" dirty="0" smtClean="0">
                          <a:effectLst/>
                          <a:latin typeface="David" panose="020E0502060401010101" pitchFamily="34" charset="-79"/>
                          <a:cs typeface="David" panose="020E0502060401010101" pitchFamily="34" charset="-79"/>
                        </a:rPr>
                        <a:t>תרופות דרך הפה, מדידת רמת הגלוקוז בדם, הורדה במשקל, פעילות גופנית, דיאטה דלת פחמימות ודלת שומן.</a:t>
                      </a:r>
                      <a:endParaRPr lang="he-IL" sz="1800" dirty="0">
                        <a:effectLst/>
                        <a:latin typeface="David" panose="020E0502060401010101" pitchFamily="34" charset="-79"/>
                        <a:cs typeface="David" panose="020E0502060401010101" pitchFamily="34" charset="-79"/>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a:r>
                        <a:rPr lang="he-IL" sz="1800" dirty="0" smtClean="0">
                          <a:effectLst/>
                          <a:latin typeface="David" panose="020E0502060401010101" pitchFamily="34" charset="-79"/>
                          <a:cs typeface="David" panose="020E0502060401010101" pitchFamily="34" charset="-79"/>
                        </a:rPr>
                        <a:t>זריקות אינסולין, מדידת רמת הגלוקוז בדם, פעילות גופנית, דיאטה דלת פחמימות</a:t>
                      </a:r>
                      <a:endParaRPr lang="he-IL" sz="1800" dirty="0">
                        <a:effectLst/>
                        <a:latin typeface="David" panose="020E0502060401010101" pitchFamily="34" charset="-79"/>
                        <a:cs typeface="David" panose="020E0502060401010101" pitchFamily="34" charset="-79"/>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dirty="0" smtClean="0">
                          <a:effectLst/>
                          <a:latin typeface="David" panose="020E0502060401010101" pitchFamily="34" charset="-79"/>
                          <a:cs typeface="David" panose="020E0502060401010101" pitchFamily="34" charset="-79"/>
                        </a:rPr>
                        <a:t>מניעה שניונית</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spTree>
    <p:extLst>
      <p:ext uri="{BB962C8B-B14F-4D97-AF65-F5344CB8AC3E}">
        <p14:creationId xmlns:p14="http://schemas.microsoft.com/office/powerpoint/2010/main" val="40788026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81354" y="668777"/>
            <a:ext cx="11687908" cy="5078313"/>
          </a:xfrm>
          <a:prstGeom prst="rect">
            <a:avLst/>
          </a:prstGeom>
        </p:spPr>
        <p:txBody>
          <a:bodyPr wrap="square">
            <a:spAutoFit/>
          </a:bodyPr>
          <a:lstStyle/>
          <a:p>
            <a:pPr>
              <a:lnSpc>
                <a:spcPct val="200000"/>
              </a:lnSpc>
            </a:pPr>
            <a:r>
              <a:rPr lang="he-IL" dirty="0">
                <a:solidFill>
                  <a:srgbClr val="333333"/>
                </a:solidFill>
                <a:latin typeface="David" panose="020E0502060401010101" pitchFamily="34" charset="-79"/>
                <a:cs typeface="David" panose="020E0502060401010101" pitchFamily="34" charset="-79"/>
              </a:rPr>
              <a:t> </a:t>
            </a:r>
            <a:r>
              <a:rPr lang="he-IL" b="1" dirty="0">
                <a:solidFill>
                  <a:srgbClr val="FF0000"/>
                </a:solidFill>
                <a:latin typeface="David" panose="020E0502060401010101" pitchFamily="34" charset="-79"/>
                <a:cs typeface="David" panose="020E0502060401010101" pitchFamily="34" charset="-79"/>
              </a:rPr>
              <a:t>טרום סוכרת </a:t>
            </a:r>
            <a:r>
              <a:rPr lang="he-IL" b="1" dirty="0" smtClean="0">
                <a:solidFill>
                  <a:srgbClr val="FF0000"/>
                </a:solidFill>
                <a:latin typeface="David" panose="020E0502060401010101" pitchFamily="34" charset="-79"/>
                <a:cs typeface="David" panose="020E0502060401010101" pitchFamily="34" charset="-79"/>
              </a:rPr>
              <a:t> </a:t>
            </a:r>
            <a:r>
              <a:rPr lang="he-IL" dirty="0">
                <a:solidFill>
                  <a:srgbClr val="333333"/>
                </a:solidFill>
                <a:latin typeface="David" panose="020E0502060401010101" pitchFamily="34" charset="-79"/>
                <a:cs typeface="David" panose="020E0502060401010101" pitchFamily="34" charset="-79"/>
              </a:rPr>
              <a:t>היא מצב בו רמת </a:t>
            </a:r>
            <a:r>
              <a:rPr lang="he-IL" dirty="0" smtClean="0">
                <a:solidFill>
                  <a:srgbClr val="333333"/>
                </a:solidFill>
                <a:latin typeface="David" panose="020E0502060401010101" pitchFamily="34" charset="-79"/>
                <a:cs typeface="David" panose="020E0502060401010101" pitchFamily="34" charset="-79"/>
              </a:rPr>
              <a:t>הגלוקוז </a:t>
            </a:r>
            <a:r>
              <a:rPr lang="he-IL" dirty="0">
                <a:solidFill>
                  <a:srgbClr val="333333"/>
                </a:solidFill>
                <a:latin typeface="David" panose="020E0502060401010101" pitchFamily="34" charset="-79"/>
                <a:cs typeface="David" panose="020E0502060401010101" pitchFamily="34" charset="-79"/>
              </a:rPr>
              <a:t>בדם גבוהה, אך עדיין לא גבוהה מספיק כדי לאבחן את האדם כחולה סוכרת. </a:t>
            </a:r>
            <a:endParaRPr lang="he-IL" dirty="0" smtClean="0">
              <a:solidFill>
                <a:srgbClr val="333333"/>
              </a:solidFill>
              <a:latin typeface="David" panose="020E0502060401010101" pitchFamily="34" charset="-79"/>
              <a:cs typeface="David" panose="020E0502060401010101" pitchFamily="34" charset="-79"/>
            </a:endParaRPr>
          </a:p>
          <a:p>
            <a:pPr>
              <a:lnSpc>
                <a:spcPct val="200000"/>
              </a:lnSpc>
            </a:pPr>
            <a:r>
              <a:rPr lang="he-IL" dirty="0" smtClean="0">
                <a:solidFill>
                  <a:srgbClr val="333333"/>
                </a:solidFill>
                <a:latin typeface="David" panose="020E0502060401010101" pitchFamily="34" charset="-79"/>
                <a:cs typeface="David" panose="020E0502060401010101" pitchFamily="34" charset="-79"/>
              </a:rPr>
              <a:t>בקבוצה </a:t>
            </a:r>
            <a:r>
              <a:rPr lang="he-IL" dirty="0">
                <a:solidFill>
                  <a:srgbClr val="333333"/>
                </a:solidFill>
                <a:latin typeface="David" panose="020E0502060401010101" pitchFamily="34" charset="-79"/>
                <a:cs typeface="David" panose="020E0502060401010101" pitchFamily="34" charset="-79"/>
              </a:rPr>
              <a:t>זו נכללים אנשים עם אי סבילות לגלוקוז:</a:t>
            </a:r>
            <a:r>
              <a:rPr lang="en-US" dirty="0">
                <a:solidFill>
                  <a:srgbClr val="333333"/>
                </a:solidFill>
                <a:latin typeface="David" panose="020E0502060401010101" pitchFamily="34" charset="-79"/>
                <a:cs typeface="David" panose="020E0502060401010101" pitchFamily="34" charset="-79"/>
              </a:rPr>
              <a:t> ‏</a:t>
            </a:r>
            <a:r>
              <a:rPr lang="he-IL" dirty="0">
                <a:solidFill>
                  <a:srgbClr val="333333"/>
                </a:solidFill>
                <a:latin typeface="David" panose="020E0502060401010101" pitchFamily="34" charset="-79"/>
                <a:cs typeface="David" panose="020E0502060401010101" pitchFamily="34" charset="-79"/>
              </a:rPr>
              <a:t> שעתיים לאחר העמסת סוכר - ערכי הגלוקוז</a:t>
            </a:r>
            <a:r>
              <a:rPr lang="he-IL" dirty="0">
                <a:solidFill>
                  <a:srgbClr val="337AB7"/>
                </a:solidFill>
                <a:latin typeface="David" panose="020E0502060401010101" pitchFamily="34" charset="-79"/>
                <a:cs typeface="David" panose="020E0502060401010101" pitchFamily="34" charset="-79"/>
              </a:rPr>
              <a:t> </a:t>
            </a:r>
            <a:r>
              <a:rPr lang="he-IL" dirty="0">
                <a:solidFill>
                  <a:srgbClr val="333333"/>
                </a:solidFill>
                <a:latin typeface="David" panose="020E0502060401010101" pitchFamily="34" charset="-79"/>
                <a:cs typeface="David" panose="020E0502060401010101" pitchFamily="34" charset="-79"/>
              </a:rPr>
              <a:t>בדם ורידי בין 140 ל-200 מ"ג/ </a:t>
            </a:r>
            <a:r>
              <a:rPr lang="he-IL" dirty="0" err="1">
                <a:solidFill>
                  <a:srgbClr val="333333"/>
                </a:solidFill>
                <a:latin typeface="David" panose="020E0502060401010101" pitchFamily="34" charset="-79"/>
                <a:cs typeface="David" panose="020E0502060401010101" pitchFamily="34" charset="-79"/>
              </a:rPr>
              <a:t>ד"ל</a:t>
            </a:r>
            <a:r>
              <a:rPr lang="he-IL" dirty="0">
                <a:solidFill>
                  <a:srgbClr val="333333"/>
                </a:solidFill>
                <a:latin typeface="David" panose="020E0502060401010101" pitchFamily="34" charset="-79"/>
                <a:cs typeface="David" panose="020E0502060401010101" pitchFamily="34" charset="-79"/>
              </a:rPr>
              <a:t>,  ו/או גלוקוז בצום בין 100 ל-125 מ"ג/</a:t>
            </a:r>
            <a:r>
              <a:rPr lang="he-IL" dirty="0" err="1">
                <a:solidFill>
                  <a:srgbClr val="333333"/>
                </a:solidFill>
                <a:latin typeface="David" panose="020E0502060401010101" pitchFamily="34" charset="-79"/>
                <a:cs typeface="David" panose="020E0502060401010101" pitchFamily="34" charset="-79"/>
              </a:rPr>
              <a:t>ד"ל</a:t>
            </a:r>
            <a:r>
              <a:rPr lang="he-IL" dirty="0">
                <a:solidFill>
                  <a:srgbClr val="333333"/>
                </a:solidFill>
                <a:latin typeface="David" panose="020E0502060401010101" pitchFamily="34" charset="-79"/>
                <a:cs typeface="David" panose="020E0502060401010101" pitchFamily="34" charset="-79"/>
              </a:rPr>
              <a:t> בדם ורידי</a:t>
            </a:r>
            <a:r>
              <a:rPr lang="he-IL" dirty="0" smtClean="0">
                <a:solidFill>
                  <a:srgbClr val="333333"/>
                </a:solidFill>
                <a:latin typeface="David" panose="020E0502060401010101" pitchFamily="34" charset="-79"/>
                <a:cs typeface="David" panose="020E0502060401010101" pitchFamily="34" charset="-79"/>
              </a:rPr>
              <a:t>.</a:t>
            </a:r>
            <a:endParaRPr lang="he-IL" dirty="0">
              <a:solidFill>
                <a:srgbClr val="333333"/>
              </a:solidFill>
              <a:latin typeface="David" panose="020E0502060401010101" pitchFamily="34" charset="-79"/>
              <a:cs typeface="David" panose="020E0502060401010101" pitchFamily="34" charset="-79"/>
            </a:endParaRPr>
          </a:p>
          <a:p>
            <a:pPr>
              <a:lnSpc>
                <a:spcPct val="200000"/>
              </a:lnSpc>
            </a:pPr>
            <a:r>
              <a:rPr lang="he-IL" dirty="0">
                <a:solidFill>
                  <a:srgbClr val="333333"/>
                </a:solidFill>
                <a:latin typeface="David" panose="020E0502060401010101" pitchFamily="34" charset="-79"/>
                <a:cs typeface="David" panose="020E0502060401010101" pitchFamily="34" charset="-79"/>
              </a:rPr>
              <a:t>אנשים עם טרום-סוכרת סובלים לעיתים קרובות גם מיתר לחץ דם, ויש להם סיכון כפול משל אחרים לפתח מחלות של כלי הדם והלב, כמו תעוקת לב, התקף לב ושבץ מוחי. אחד ההסברים לסיכון המוגבר לתחלואה לבבית הינו נוכחות גבוהה יותר של יתר גורמי הסיכון </a:t>
            </a:r>
            <a:r>
              <a:rPr lang="he-IL" dirty="0" smtClean="0">
                <a:solidFill>
                  <a:srgbClr val="333333"/>
                </a:solidFill>
                <a:latin typeface="David" panose="020E0502060401010101" pitchFamily="34" charset="-79"/>
                <a:cs typeface="David" panose="020E0502060401010101" pitchFamily="34" charset="-79"/>
              </a:rPr>
              <a:t>למחלה</a:t>
            </a:r>
            <a:r>
              <a:rPr lang="he-IL" dirty="0" smtClean="0">
                <a:solidFill>
                  <a:srgbClr val="333333"/>
                </a:solidFill>
                <a:latin typeface="David" panose="020E0502060401010101" pitchFamily="34" charset="-79"/>
                <a:cs typeface="David" panose="020E0502060401010101" pitchFamily="34" charset="-79"/>
                <a:hlinkClick r:id="rId2" tooltip="מחלה טרשתית"/>
              </a:rPr>
              <a:t>  </a:t>
            </a:r>
            <a:r>
              <a:rPr lang="he-IL" dirty="0" err="1">
                <a:solidFill>
                  <a:srgbClr val="333333"/>
                </a:solidFill>
                <a:latin typeface="David" panose="020E0502060401010101" pitchFamily="34" charset="-79"/>
                <a:cs typeface="David" panose="020E0502060401010101" pitchFamily="34" charset="-79"/>
              </a:rPr>
              <a:t>טרשתית</a:t>
            </a:r>
            <a:r>
              <a:rPr lang="he-IL" dirty="0">
                <a:solidFill>
                  <a:srgbClr val="333333"/>
                </a:solidFill>
                <a:latin typeface="David" panose="020E0502060401010101" pitchFamily="34" charset="-79"/>
                <a:cs typeface="David" panose="020E0502060401010101" pitchFamily="34" charset="-79"/>
              </a:rPr>
              <a:t> כבר בקבוצת הטרום סוכרתיים, בדומה לחולי סוכרת מסוג 2</a:t>
            </a:r>
            <a:r>
              <a:rPr lang="he-IL" dirty="0" smtClean="0">
                <a:solidFill>
                  <a:srgbClr val="333333"/>
                </a:solidFill>
                <a:latin typeface="David" panose="020E0502060401010101" pitchFamily="34" charset="-79"/>
                <a:cs typeface="David" panose="020E0502060401010101" pitchFamily="34" charset="-79"/>
              </a:rPr>
              <a:t>.</a:t>
            </a:r>
          </a:p>
          <a:p>
            <a:pPr>
              <a:lnSpc>
                <a:spcPct val="200000"/>
              </a:lnSpc>
            </a:pPr>
            <a:r>
              <a:rPr lang="he-IL" dirty="0" smtClean="0">
                <a:solidFill>
                  <a:srgbClr val="333333"/>
                </a:solidFill>
                <a:latin typeface="David" panose="020E0502060401010101" pitchFamily="34" charset="-79"/>
                <a:cs typeface="David" panose="020E0502060401010101" pitchFamily="34" charset="-79"/>
              </a:rPr>
              <a:t>אנשים </a:t>
            </a:r>
            <a:r>
              <a:rPr lang="he-IL" dirty="0">
                <a:solidFill>
                  <a:srgbClr val="333333"/>
                </a:solidFill>
                <a:latin typeface="David" panose="020E0502060401010101" pitchFamily="34" charset="-79"/>
                <a:cs typeface="David" panose="020E0502060401010101" pitchFamily="34" charset="-79"/>
              </a:rPr>
              <a:t>במצב של טרום סוכרת </a:t>
            </a:r>
            <a:r>
              <a:rPr lang="he-IL" dirty="0" smtClean="0">
                <a:solidFill>
                  <a:srgbClr val="333333"/>
                </a:solidFill>
                <a:latin typeface="David" panose="020E0502060401010101" pitchFamily="34" charset="-79"/>
                <a:cs typeface="David" panose="020E0502060401010101" pitchFamily="34" charset="-79"/>
              </a:rPr>
              <a:t>אינם </a:t>
            </a:r>
            <a:r>
              <a:rPr lang="he-IL" dirty="0">
                <a:solidFill>
                  <a:srgbClr val="333333"/>
                </a:solidFill>
                <a:latin typeface="David" panose="020E0502060401010101" pitchFamily="34" charset="-79"/>
                <a:cs typeface="David" panose="020E0502060401010101" pitchFamily="34" charset="-79"/>
              </a:rPr>
              <a:t>חשים בדרך-כלל בתסמינים (סימפטומים) כלשהם. האבחון נעשה על-ידי  בדיקות דם לקביעת רמת הגלוקוז בדם. </a:t>
            </a:r>
            <a:endParaRPr lang="he-IL" dirty="0" smtClean="0">
              <a:solidFill>
                <a:srgbClr val="333333"/>
              </a:solidFill>
              <a:latin typeface="David" panose="020E0502060401010101" pitchFamily="34" charset="-79"/>
              <a:cs typeface="David" panose="020E0502060401010101" pitchFamily="34" charset="-79"/>
            </a:endParaRPr>
          </a:p>
          <a:p>
            <a:pPr>
              <a:lnSpc>
                <a:spcPct val="200000"/>
              </a:lnSpc>
            </a:pPr>
            <a:r>
              <a:rPr lang="he-IL" dirty="0" smtClean="0">
                <a:solidFill>
                  <a:srgbClr val="333333"/>
                </a:solidFill>
                <a:latin typeface="David" panose="020E0502060401010101" pitchFamily="34" charset="-79"/>
                <a:cs typeface="David" panose="020E0502060401010101" pitchFamily="34" charset="-79"/>
              </a:rPr>
              <a:t>הסיכון </a:t>
            </a:r>
            <a:r>
              <a:rPr lang="he-IL" dirty="0">
                <a:solidFill>
                  <a:srgbClr val="333333"/>
                </a:solidFill>
                <a:latin typeface="David" panose="020E0502060401010101" pitchFamily="34" charset="-79"/>
                <a:cs typeface="David" panose="020E0502060401010101" pitchFamily="34" charset="-79"/>
              </a:rPr>
              <a:t>להתפתחות סוכרת בקרב אנשים עם ערכי סוכר בטווח של טרום סוכרת גבוה פי 6 בהשוואה לאנשים עם ערכי סוכר </a:t>
            </a:r>
            <a:r>
              <a:rPr lang="he-IL" dirty="0" smtClean="0">
                <a:solidFill>
                  <a:srgbClr val="333333"/>
                </a:solidFill>
                <a:latin typeface="David" panose="020E0502060401010101" pitchFamily="34" charset="-79"/>
                <a:cs typeface="David" panose="020E0502060401010101" pitchFamily="34" charset="-79"/>
              </a:rPr>
              <a:t>תקינים.</a:t>
            </a:r>
          </a:p>
        </p:txBody>
      </p:sp>
      <p:sp>
        <p:nvSpPr>
          <p:cNvPr id="3" name="מלבן 2"/>
          <p:cNvSpPr/>
          <p:nvPr/>
        </p:nvSpPr>
        <p:spPr>
          <a:xfrm>
            <a:off x="6126536" y="96322"/>
            <a:ext cx="3201517" cy="461665"/>
          </a:xfrm>
          <a:prstGeom prst="rect">
            <a:avLst/>
          </a:prstGeom>
        </p:spPr>
        <p:txBody>
          <a:bodyPr wrap="none">
            <a:spAutoFit/>
          </a:bodyPr>
          <a:lstStyle/>
          <a:p>
            <a:r>
              <a:rPr lang="he-IL" sz="2400" b="1" dirty="0" smtClean="0">
                <a:solidFill>
                  <a:srgbClr val="FF0000"/>
                </a:solidFill>
                <a:latin typeface="David" panose="020E0502060401010101" pitchFamily="34" charset="-79"/>
                <a:cs typeface="David" panose="020E0502060401010101" pitchFamily="34" charset="-79"/>
              </a:rPr>
              <a:t>טרום סוכרת </a:t>
            </a:r>
            <a:r>
              <a:rPr lang="en-US" sz="2400" b="1" dirty="0">
                <a:solidFill>
                  <a:srgbClr val="FF0000"/>
                </a:solidFill>
                <a:latin typeface="David" panose="020E0502060401010101" pitchFamily="34" charset="-79"/>
                <a:cs typeface="David" panose="020E0502060401010101" pitchFamily="34" charset="-79"/>
              </a:rPr>
              <a:t>Prediabetes</a:t>
            </a:r>
            <a:endParaRPr lang="he-IL" sz="2400" b="1" dirty="0">
              <a:solidFill>
                <a:srgbClr val="FF0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119542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4820" y="254025"/>
            <a:ext cx="12008416" cy="5355312"/>
          </a:xfrm>
          <a:prstGeom prst="rect">
            <a:avLst/>
          </a:prstGeom>
        </p:spPr>
        <p:txBody>
          <a:bodyPr wrap="none">
            <a:spAutoFit/>
          </a:bodyPr>
          <a:lstStyle/>
          <a:p>
            <a:r>
              <a:rPr lang="he-IL" b="1" dirty="0">
                <a:solidFill>
                  <a:srgbClr val="333333"/>
                </a:solidFill>
                <a:latin typeface="David" panose="020E0502060401010101" pitchFamily="34" charset="-79"/>
                <a:cs typeface="David" panose="020E0502060401010101" pitchFamily="34" charset="-79"/>
              </a:rPr>
              <a:t>הגורמים למצב של </a:t>
            </a:r>
            <a:r>
              <a:rPr lang="he-IL" b="1" dirty="0" smtClean="0">
                <a:solidFill>
                  <a:srgbClr val="333333"/>
                </a:solidFill>
                <a:latin typeface="David" panose="020E0502060401010101" pitchFamily="34" charset="-79"/>
                <a:cs typeface="David" panose="020E0502060401010101" pitchFamily="34" charset="-79"/>
              </a:rPr>
              <a:t>טרום-סוכרת</a:t>
            </a:r>
          </a:p>
          <a:p>
            <a:pPr marL="342900" indent="-342900">
              <a:lnSpc>
                <a:spcPct val="150000"/>
              </a:lnSpc>
              <a:buAutoNum type="arabicPeriod"/>
            </a:pPr>
            <a:r>
              <a:rPr lang="he-IL" dirty="0" smtClean="0">
                <a:latin typeface="David" panose="020E0502060401010101" pitchFamily="34" charset="-79"/>
                <a:cs typeface="David" panose="020E0502060401010101" pitchFamily="34" charset="-79"/>
              </a:rPr>
              <a:t>תזונה </a:t>
            </a:r>
            <a:r>
              <a:rPr lang="he-IL" dirty="0">
                <a:latin typeface="David" panose="020E0502060401010101" pitchFamily="34" charset="-79"/>
                <a:cs typeface="David" panose="020E0502060401010101" pitchFamily="34" charset="-79"/>
              </a:rPr>
              <a:t>לא מאוזנת, עודף משקל והשמנת יתר </a:t>
            </a:r>
            <a:r>
              <a:rPr lang="he-IL" dirty="0" smtClean="0">
                <a:latin typeface="David" panose="020E0502060401010101" pitchFamily="34" charset="-79"/>
                <a:cs typeface="David" panose="020E0502060401010101" pitchFamily="34" charset="-79"/>
              </a:rPr>
              <a:t>, אכילת </a:t>
            </a:r>
            <a:r>
              <a:rPr lang="he-IL" dirty="0">
                <a:latin typeface="David" panose="020E0502060401010101" pitchFamily="34" charset="-79"/>
                <a:cs typeface="David" panose="020E0502060401010101" pitchFamily="34" charset="-79"/>
              </a:rPr>
              <a:t>כמויות מופרזות של סוכרים בפרק זמן </a:t>
            </a:r>
            <a:r>
              <a:rPr lang="he-IL" dirty="0" smtClean="0">
                <a:latin typeface="David" panose="020E0502060401010101" pitchFamily="34" charset="-79"/>
                <a:cs typeface="David" panose="020E0502060401010101" pitchFamily="34" charset="-79"/>
              </a:rPr>
              <a:t>קצר היכולה </a:t>
            </a:r>
            <a:r>
              <a:rPr lang="he-IL" dirty="0">
                <a:latin typeface="David" panose="020E0502060401010101" pitchFamily="34" charset="-79"/>
                <a:cs typeface="David" panose="020E0502060401010101" pitchFamily="34" charset="-79"/>
              </a:rPr>
              <a:t>ליצור עומס יתר על </a:t>
            </a:r>
            <a:r>
              <a:rPr lang="he-IL" dirty="0" smtClean="0">
                <a:latin typeface="David" panose="020E0502060401010101" pitchFamily="34" charset="-79"/>
                <a:cs typeface="David" panose="020E0502060401010101" pitchFamily="34" charset="-79"/>
              </a:rPr>
              <a:t>הלבלב, </a:t>
            </a:r>
          </a:p>
          <a:p>
            <a:pPr>
              <a:lnSpc>
                <a:spcPct val="150000"/>
              </a:lnSpc>
            </a:pPr>
            <a:r>
              <a:rPr lang="he-IL" dirty="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ולשבש </a:t>
            </a:r>
            <a:r>
              <a:rPr lang="he-IL" dirty="0">
                <a:latin typeface="David" panose="020E0502060401010101" pitchFamily="34" charset="-79"/>
                <a:cs typeface="David" panose="020E0502060401010101" pitchFamily="34" charset="-79"/>
              </a:rPr>
              <a:t>את </a:t>
            </a:r>
            <a:r>
              <a:rPr lang="he-IL" dirty="0" smtClean="0">
                <a:latin typeface="David" panose="020E0502060401010101" pitchFamily="34" charset="-79"/>
                <a:cs typeface="David" panose="020E0502060401010101" pitchFamily="34" charset="-79"/>
              </a:rPr>
              <a:t>יכולתו </a:t>
            </a:r>
            <a:r>
              <a:rPr lang="he-IL" dirty="0">
                <a:latin typeface="David" panose="020E0502060401010101" pitchFamily="34" charset="-79"/>
                <a:cs typeface="David" panose="020E0502060401010101" pitchFamily="34" charset="-79"/>
              </a:rPr>
              <a:t>לפעול לאיזון רמת הסוכר בדם. </a:t>
            </a:r>
            <a:r>
              <a:rPr lang="he-IL" dirty="0" smtClean="0">
                <a:latin typeface="David" panose="020E0502060401010101" pitchFamily="34" charset="-79"/>
                <a:cs typeface="David" panose="020E0502060401010101" pitchFamily="34" charset="-79"/>
              </a:rPr>
              <a:t>הפחתה </a:t>
            </a:r>
            <a:r>
              <a:rPr lang="he-IL" dirty="0">
                <a:latin typeface="David" panose="020E0502060401010101" pitchFamily="34" charset="-79"/>
                <a:cs typeface="David" panose="020E0502060401010101" pitchFamily="34" charset="-79"/>
              </a:rPr>
              <a:t>במשקל מסייעת לאיזון רמת הסוכר בדם. </a:t>
            </a:r>
            <a:endParaRPr lang="he-IL" dirty="0" smtClean="0">
              <a:latin typeface="David" panose="020E0502060401010101" pitchFamily="34" charset="-79"/>
              <a:cs typeface="David" panose="020E0502060401010101" pitchFamily="34" charset="-79"/>
            </a:endParaRPr>
          </a:p>
          <a:p>
            <a:pPr>
              <a:lnSpc>
                <a:spcPct val="150000"/>
              </a:lnSpc>
            </a:pPr>
            <a:r>
              <a:rPr lang="he-IL" dirty="0" smtClean="0">
                <a:latin typeface="David" panose="020E0502060401010101" pitchFamily="34" charset="-79"/>
                <a:cs typeface="David" panose="020E0502060401010101" pitchFamily="34" charset="-79"/>
              </a:rPr>
              <a:t>2. חוסר </a:t>
            </a:r>
            <a:r>
              <a:rPr lang="he-IL" dirty="0">
                <a:latin typeface="David" panose="020E0502060401010101" pitchFamily="34" charset="-79"/>
                <a:cs typeface="David" panose="020E0502060401010101" pitchFamily="34" charset="-79"/>
              </a:rPr>
              <a:t>פעילות גופנית - </a:t>
            </a:r>
            <a:r>
              <a:rPr lang="he-IL" dirty="0" smtClean="0">
                <a:latin typeface="David" panose="020E0502060401010101" pitchFamily="34" charset="-79"/>
                <a:cs typeface="David" panose="020E0502060401010101" pitchFamily="34" charset="-79"/>
              </a:rPr>
              <a:t>מפחיתים </a:t>
            </a:r>
            <a:r>
              <a:rPr lang="he-IL" dirty="0">
                <a:latin typeface="David" panose="020E0502060401010101" pitchFamily="34" charset="-79"/>
                <a:cs typeface="David" panose="020E0502060401010101" pitchFamily="34" charset="-79"/>
              </a:rPr>
              <a:t>את יכולתו של </a:t>
            </a:r>
            <a:r>
              <a:rPr lang="he-IL" dirty="0" smtClean="0">
                <a:latin typeface="David" panose="020E0502060401010101" pitchFamily="34" charset="-79"/>
                <a:cs typeface="David" panose="020E0502060401010101" pitchFamily="34" charset="-79"/>
              </a:rPr>
              <a:t>האינסולין לאזן </a:t>
            </a:r>
            <a:r>
              <a:rPr lang="he-IL" dirty="0">
                <a:latin typeface="David" panose="020E0502060401010101" pitchFamily="34" charset="-79"/>
                <a:cs typeface="David" panose="020E0502060401010101" pitchFamily="34" charset="-79"/>
              </a:rPr>
              <a:t>את רמת הסוכר בדם. </a:t>
            </a:r>
            <a:r>
              <a:rPr lang="he-IL" dirty="0" smtClean="0">
                <a:latin typeface="David" panose="020E0502060401010101" pitchFamily="34" charset="-79"/>
                <a:cs typeface="David" panose="020E0502060401010101" pitchFamily="34" charset="-79"/>
              </a:rPr>
              <a:t>פעילות </a:t>
            </a:r>
            <a:r>
              <a:rPr lang="he-IL" dirty="0">
                <a:latin typeface="David" panose="020E0502060401010101" pitchFamily="34" charset="-79"/>
                <a:cs typeface="David" panose="020E0502060401010101" pitchFamily="34" charset="-79"/>
              </a:rPr>
              <a:t>גופנית המתבצעת באופן קבוע מסייעת </a:t>
            </a:r>
            <a:endParaRPr lang="he-IL" dirty="0" smtClean="0">
              <a:latin typeface="David" panose="020E0502060401010101" pitchFamily="34" charset="-79"/>
              <a:cs typeface="David" panose="020E0502060401010101" pitchFamily="34" charset="-79"/>
            </a:endParaRPr>
          </a:p>
          <a:p>
            <a:pPr>
              <a:lnSpc>
                <a:spcPct val="150000"/>
              </a:lnSpc>
            </a:pPr>
            <a:r>
              <a:rPr lang="he-IL" dirty="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להפחתת </a:t>
            </a:r>
            <a:r>
              <a:rPr lang="he-IL" dirty="0">
                <a:latin typeface="David" panose="020E0502060401010101" pitchFamily="34" charset="-79"/>
                <a:cs typeface="David" panose="020E0502060401010101" pitchFamily="34" charset="-79"/>
              </a:rPr>
              <a:t>רמת הסוכר בדם ולשמירה על משקל תקין. </a:t>
            </a:r>
            <a:endParaRPr lang="he-IL" dirty="0" smtClean="0">
              <a:latin typeface="David" panose="020E0502060401010101" pitchFamily="34" charset="-79"/>
              <a:cs typeface="David" panose="020E0502060401010101" pitchFamily="34" charset="-79"/>
            </a:endParaRPr>
          </a:p>
          <a:p>
            <a:pPr>
              <a:lnSpc>
                <a:spcPct val="150000"/>
              </a:lnSpc>
            </a:pPr>
            <a:r>
              <a:rPr lang="he-IL" dirty="0" smtClean="0">
                <a:latin typeface="David" panose="020E0502060401010101" pitchFamily="34" charset="-79"/>
                <a:cs typeface="David" panose="020E0502060401010101" pitchFamily="34" charset="-79"/>
              </a:rPr>
              <a:t>3. עישון </a:t>
            </a:r>
            <a:r>
              <a:rPr lang="he-IL" dirty="0">
                <a:latin typeface="David" panose="020E0502060401010101" pitchFamily="34" charset="-79"/>
                <a:cs typeface="David" panose="020E0502060401010101" pitchFamily="34" charset="-79"/>
              </a:rPr>
              <a:t>- העישון מגביר את תנגודת הגוף לאינסולין, כלומר, פעילות האינסולין פחות יעילה, וכתוצאה מכך רמת הסוכר בדם מוגברת מהרגיל. </a:t>
            </a:r>
            <a:endParaRPr lang="he-IL" dirty="0" smtClean="0">
              <a:latin typeface="David" panose="020E0502060401010101" pitchFamily="34" charset="-79"/>
              <a:cs typeface="David" panose="020E0502060401010101" pitchFamily="34" charset="-79"/>
            </a:endParaRPr>
          </a:p>
          <a:p>
            <a:pPr>
              <a:lnSpc>
                <a:spcPct val="150000"/>
              </a:lnSpc>
            </a:pPr>
            <a:r>
              <a:rPr lang="he-IL" dirty="0" smtClean="0">
                <a:latin typeface="David" panose="020E0502060401010101" pitchFamily="34" charset="-79"/>
                <a:cs typeface="David" panose="020E0502060401010101" pitchFamily="34" charset="-79"/>
              </a:rPr>
              <a:t>העישון </a:t>
            </a:r>
            <a:r>
              <a:rPr lang="he-IL" dirty="0">
                <a:latin typeface="David" panose="020E0502060401010101" pitchFamily="34" charset="-79"/>
                <a:cs typeface="David" panose="020E0502060401010101" pitchFamily="34" charset="-79"/>
              </a:rPr>
              <a:t>גם מגביר את הסיכון למחלות לב וכלי דם, סרטן, מחלות ריאה ועוד. </a:t>
            </a:r>
            <a:endParaRPr lang="he-IL" dirty="0" smtClean="0">
              <a:latin typeface="David" panose="020E0502060401010101" pitchFamily="34" charset="-79"/>
              <a:cs typeface="David" panose="020E0502060401010101" pitchFamily="34" charset="-79"/>
            </a:endParaRPr>
          </a:p>
          <a:p>
            <a:pPr>
              <a:lnSpc>
                <a:spcPct val="150000"/>
              </a:lnSpc>
            </a:pPr>
            <a:r>
              <a:rPr lang="he-IL" dirty="0" smtClean="0">
                <a:latin typeface="David" panose="020E0502060401010101" pitchFamily="34" charset="-79"/>
                <a:cs typeface="David" panose="020E0502060401010101" pitchFamily="34" charset="-79"/>
              </a:rPr>
              <a:t>4. היסטוריה </a:t>
            </a:r>
            <a:r>
              <a:rPr lang="he-IL" dirty="0">
                <a:latin typeface="David" panose="020E0502060401010101" pitchFamily="34" charset="-79"/>
                <a:cs typeface="David" panose="020E0502060401010101" pitchFamily="34" charset="-79"/>
              </a:rPr>
              <a:t>משפחתית - לתורשה המשפחתית יש השפעה על התפתחות של טרום-סוכרת והסיכון מוגבר אצל אנשים שבמשפחתם חלו בסוכרת</a:t>
            </a:r>
            <a:r>
              <a:rPr lang="he-IL" dirty="0" smtClean="0">
                <a:latin typeface="David" panose="020E0502060401010101" pitchFamily="34" charset="-79"/>
                <a:cs typeface="David" panose="020E0502060401010101" pitchFamily="34" charset="-79"/>
              </a:rPr>
              <a:t>.</a:t>
            </a:r>
          </a:p>
          <a:p>
            <a:pPr marL="342900" indent="-342900">
              <a:lnSpc>
                <a:spcPct val="150000"/>
              </a:lnSpc>
              <a:buAutoNum type="arabicPeriod" startAt="5"/>
            </a:pPr>
            <a:r>
              <a:rPr lang="he-IL" dirty="0" smtClean="0">
                <a:latin typeface="David" panose="020E0502060401010101" pitchFamily="34" charset="-79"/>
                <a:cs typeface="David" panose="020E0502060401010101" pitchFamily="34" charset="-79"/>
              </a:rPr>
              <a:t>תרופות </a:t>
            </a:r>
            <a:r>
              <a:rPr lang="he-IL" dirty="0">
                <a:latin typeface="David" panose="020E0502060401010101" pitchFamily="34" charset="-79"/>
                <a:cs typeface="David" panose="020E0502060401010101" pitchFamily="34" charset="-79"/>
              </a:rPr>
              <a:t>מסוימות - ישנן תרופות, העלולות להגביר את הסיכון לפתח סוכרת, כמו תרופות מסוג </a:t>
            </a:r>
            <a:r>
              <a:rPr lang="he-IL" dirty="0" smtClean="0">
                <a:latin typeface="David" panose="020E0502060401010101" pitchFamily="34" charset="-79"/>
                <a:cs typeface="David" panose="020E0502060401010101" pitchFamily="34" charset="-79"/>
              </a:rPr>
              <a:t>סטרואידים. </a:t>
            </a:r>
          </a:p>
          <a:p>
            <a:pPr>
              <a:lnSpc>
                <a:spcPct val="150000"/>
              </a:lnSpc>
            </a:pPr>
            <a:r>
              <a:rPr lang="he-IL" b="1" dirty="0" smtClean="0">
                <a:solidFill>
                  <a:srgbClr val="333333"/>
                </a:solidFill>
                <a:latin typeface="David" panose="020E0502060401010101" pitchFamily="34" charset="-79"/>
                <a:cs typeface="David" panose="020E0502060401010101" pitchFamily="34" charset="-79"/>
              </a:rPr>
              <a:t> </a:t>
            </a:r>
          </a:p>
          <a:p>
            <a:pPr>
              <a:lnSpc>
                <a:spcPct val="150000"/>
              </a:lnSpc>
            </a:pPr>
            <a:r>
              <a:rPr lang="he-IL" dirty="0">
                <a:latin typeface="David" panose="020E0502060401010101" pitchFamily="34" charset="-79"/>
                <a:cs typeface="David" panose="020E0502060401010101" pitchFamily="34" charset="-79"/>
              </a:rPr>
              <a:t>אחד מכל שלושה אנשים שיש להם טרום-סוכרת יפתחו סוכרת מסוג 2 תוך שש שנים. </a:t>
            </a:r>
          </a:p>
          <a:p>
            <a:pPr>
              <a:lnSpc>
                <a:spcPct val="150000"/>
              </a:lnSpc>
            </a:pPr>
            <a:r>
              <a:rPr lang="he-IL" dirty="0">
                <a:latin typeface="David" panose="020E0502060401010101" pitchFamily="34" charset="-79"/>
                <a:cs typeface="David" panose="020E0502060401010101" pitchFamily="34" charset="-79"/>
              </a:rPr>
              <a:t>•מידת הסיכון האישי של כל אחד תלויה בגורמים נוספים, כמו יתר לחץ דם, רמה לא מאוזנת של שומני הדם וגיל.</a:t>
            </a:r>
          </a:p>
          <a:p>
            <a:pPr>
              <a:lnSpc>
                <a:spcPct val="150000"/>
              </a:lnSpc>
            </a:pPr>
            <a:r>
              <a:rPr lang="he-IL" dirty="0">
                <a:latin typeface="David" panose="020E0502060401010101" pitchFamily="34" charset="-79"/>
                <a:cs typeface="David" panose="020E0502060401010101" pitchFamily="34" charset="-79"/>
              </a:rPr>
              <a:t> •בקרב אנשים ששינו את אורחות חייהם </a:t>
            </a:r>
            <a:r>
              <a:rPr lang="he-IL" dirty="0" smtClean="0">
                <a:latin typeface="David" panose="020E0502060401010101" pitchFamily="34" charset="-79"/>
                <a:cs typeface="David" panose="020E0502060401010101" pitchFamily="34" charset="-79"/>
              </a:rPr>
              <a:t>: הפחיתו משקלם, ערכו פעילות גופנית, הפסיקו לעשן - פחת </a:t>
            </a:r>
            <a:r>
              <a:rPr lang="he-IL" dirty="0">
                <a:latin typeface="David" panose="020E0502060401010101" pitchFamily="34" charset="-79"/>
                <a:cs typeface="David" panose="020E0502060401010101" pitchFamily="34" charset="-79"/>
              </a:rPr>
              <a:t>הסיכון לפתח סוכרת עד </a:t>
            </a:r>
            <a:r>
              <a:rPr lang="he-IL" dirty="0" smtClean="0">
                <a:latin typeface="David" panose="020E0502060401010101" pitchFamily="34" charset="-79"/>
                <a:cs typeface="David" panose="020E0502060401010101" pitchFamily="34" charset="-79"/>
              </a:rPr>
              <a:t>כדי 60%!</a:t>
            </a: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4821032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513335" y="376956"/>
            <a:ext cx="1888659" cy="461665"/>
          </a:xfrm>
          <a:prstGeom prst="rect">
            <a:avLst/>
          </a:prstGeom>
        </p:spPr>
        <p:txBody>
          <a:bodyPr wrap="none">
            <a:spAutoFit/>
          </a:bodyPr>
          <a:lstStyle/>
          <a:p>
            <a:pPr algn="l"/>
            <a:r>
              <a:rPr lang="he-IL" sz="2400" b="1" dirty="0">
                <a:solidFill>
                  <a:srgbClr val="FF0000"/>
                </a:solidFill>
                <a:latin typeface="David" panose="020E0502060401010101" pitchFamily="34" charset="-79"/>
                <a:cs typeface="David" panose="020E0502060401010101" pitchFamily="34" charset="-79"/>
              </a:rPr>
              <a:t>סוכרת הריונית</a:t>
            </a:r>
          </a:p>
        </p:txBody>
      </p:sp>
      <p:sp>
        <p:nvSpPr>
          <p:cNvPr id="3" name="מלבן 2"/>
          <p:cNvSpPr/>
          <p:nvPr/>
        </p:nvSpPr>
        <p:spPr>
          <a:xfrm>
            <a:off x="383823" y="1069528"/>
            <a:ext cx="11808177" cy="5909310"/>
          </a:xfrm>
          <a:prstGeom prst="rect">
            <a:avLst/>
          </a:prstGeom>
        </p:spPr>
        <p:txBody>
          <a:bodyPr wrap="square">
            <a:spAutoFit/>
          </a:bodyPr>
          <a:lstStyle/>
          <a:p>
            <a:r>
              <a:rPr lang="he-IL" sz="2000" dirty="0">
                <a:solidFill>
                  <a:srgbClr val="222222"/>
                </a:solidFill>
                <a:latin typeface="David" panose="020E0502060401010101" pitchFamily="34" charset="-79"/>
                <a:cs typeface="David" panose="020E0502060401010101" pitchFamily="34" charset="-79"/>
              </a:rPr>
              <a:t>סוכרת </a:t>
            </a:r>
            <a:r>
              <a:rPr lang="he-IL" sz="2000" dirty="0" smtClean="0">
                <a:solidFill>
                  <a:srgbClr val="222222"/>
                </a:solidFill>
                <a:latin typeface="David" panose="020E0502060401010101" pitchFamily="34" charset="-79"/>
                <a:cs typeface="David" panose="020E0502060401010101" pitchFamily="34" charset="-79"/>
              </a:rPr>
              <a:t>הריונית </a:t>
            </a:r>
            <a:r>
              <a:rPr lang="he-IL" sz="2000" dirty="0">
                <a:solidFill>
                  <a:srgbClr val="222222"/>
                </a:solidFill>
                <a:latin typeface="David" panose="020E0502060401010101" pitchFamily="34" charset="-79"/>
                <a:cs typeface="David" panose="020E0502060401010101" pitchFamily="34" charset="-79"/>
              </a:rPr>
              <a:t>נחלקת לשני סוגים:</a:t>
            </a:r>
            <a:br>
              <a:rPr lang="he-IL" sz="2000" dirty="0">
                <a:solidFill>
                  <a:srgbClr val="222222"/>
                </a:solidFill>
                <a:latin typeface="David" panose="020E0502060401010101" pitchFamily="34" charset="-79"/>
                <a:cs typeface="David" panose="020E0502060401010101" pitchFamily="34" charset="-79"/>
              </a:rPr>
            </a:br>
            <a:r>
              <a:rPr lang="he-IL" sz="2000" dirty="0">
                <a:solidFill>
                  <a:srgbClr val="222222"/>
                </a:solidFill>
                <a:latin typeface="David" panose="020E0502060401010101" pitchFamily="34" charset="-79"/>
                <a:cs typeface="David" panose="020E0502060401010101" pitchFamily="34" charset="-79"/>
              </a:rPr>
              <a:t>• סוכרת שאובחנה לראשונה בהריון ומסווגת </a:t>
            </a:r>
            <a:r>
              <a:rPr lang="he-IL" sz="2000" dirty="0" smtClean="0">
                <a:solidFill>
                  <a:srgbClr val="222222"/>
                </a:solidFill>
                <a:latin typeface="David" panose="020E0502060401010101" pitchFamily="34" charset="-79"/>
                <a:cs typeface="David" panose="020E0502060401010101" pitchFamily="34" charset="-79"/>
              </a:rPr>
              <a:t>כסוכרת הריונית.</a:t>
            </a:r>
            <a:r>
              <a:rPr lang="he-IL" sz="2000" dirty="0">
                <a:solidFill>
                  <a:srgbClr val="222222"/>
                </a:solidFill>
                <a:latin typeface="David" panose="020E0502060401010101" pitchFamily="34" charset="-79"/>
                <a:cs typeface="David" panose="020E0502060401010101" pitchFamily="34" charset="-79"/>
              </a:rPr>
              <a:t/>
            </a:r>
            <a:br>
              <a:rPr lang="he-IL" sz="2000" dirty="0">
                <a:solidFill>
                  <a:srgbClr val="222222"/>
                </a:solidFill>
                <a:latin typeface="David" panose="020E0502060401010101" pitchFamily="34" charset="-79"/>
                <a:cs typeface="David" panose="020E0502060401010101" pitchFamily="34" charset="-79"/>
              </a:rPr>
            </a:br>
            <a:r>
              <a:rPr lang="he-IL" sz="2000" dirty="0">
                <a:solidFill>
                  <a:srgbClr val="222222"/>
                </a:solidFill>
                <a:latin typeface="David" panose="020E0502060401010101" pitchFamily="34" charset="-79"/>
                <a:cs typeface="David" panose="020E0502060401010101" pitchFamily="34" charset="-79"/>
              </a:rPr>
              <a:t>• סוכרת </a:t>
            </a:r>
            <a:r>
              <a:rPr lang="he-IL" sz="2000" dirty="0" smtClean="0">
                <a:solidFill>
                  <a:srgbClr val="222222"/>
                </a:solidFill>
                <a:latin typeface="David" panose="020E0502060401010101" pitchFamily="34" charset="-79"/>
                <a:cs typeface="David" panose="020E0502060401010101" pitchFamily="34" charset="-79"/>
              </a:rPr>
              <a:t>שהייתה </a:t>
            </a:r>
            <a:r>
              <a:rPr lang="he-IL" sz="2000" dirty="0">
                <a:solidFill>
                  <a:srgbClr val="222222"/>
                </a:solidFill>
                <a:latin typeface="David" panose="020E0502060401010101" pitchFamily="34" charset="-79"/>
                <a:cs typeface="David" panose="020E0502060401010101" pitchFamily="34" charset="-79"/>
              </a:rPr>
              <a:t>קיימת לפני </a:t>
            </a:r>
            <a:r>
              <a:rPr lang="he-IL" sz="2000" dirty="0" smtClean="0">
                <a:solidFill>
                  <a:srgbClr val="222222"/>
                </a:solidFill>
                <a:latin typeface="David" panose="020E0502060401010101" pitchFamily="34" charset="-79"/>
                <a:cs typeface="David" panose="020E0502060401010101" pitchFamily="34" charset="-79"/>
              </a:rPr>
              <a:t>ההיריון נקראת סוכרת </a:t>
            </a:r>
            <a:r>
              <a:rPr lang="he-IL" sz="2000" dirty="0">
                <a:solidFill>
                  <a:srgbClr val="222222"/>
                </a:solidFill>
                <a:latin typeface="David" panose="020E0502060401010101" pitchFamily="34" charset="-79"/>
                <a:cs typeface="David" panose="020E0502060401010101" pitchFamily="34" charset="-79"/>
              </a:rPr>
              <a:t>טרום </a:t>
            </a:r>
            <a:r>
              <a:rPr lang="he-IL" sz="2000" dirty="0" smtClean="0">
                <a:solidFill>
                  <a:srgbClr val="222222"/>
                </a:solidFill>
                <a:latin typeface="David" panose="020E0502060401010101" pitchFamily="34" charset="-79"/>
                <a:cs typeface="David" panose="020E0502060401010101" pitchFamily="34" charset="-79"/>
              </a:rPr>
              <a:t>הריון.</a:t>
            </a:r>
            <a:r>
              <a:rPr lang="he-IL" sz="2000" dirty="0">
                <a:solidFill>
                  <a:srgbClr val="222222"/>
                </a:solidFill>
                <a:latin typeface="David" panose="020E0502060401010101" pitchFamily="34" charset="-79"/>
                <a:cs typeface="David" panose="020E0502060401010101" pitchFamily="34" charset="-79"/>
              </a:rPr>
              <a:t> </a:t>
            </a:r>
            <a:endParaRPr lang="he-IL" sz="2000" dirty="0" smtClean="0">
              <a:solidFill>
                <a:srgbClr val="222222"/>
              </a:solidFill>
              <a:latin typeface="David" panose="020E0502060401010101" pitchFamily="34" charset="-79"/>
              <a:cs typeface="David" panose="020E0502060401010101" pitchFamily="34" charset="-79"/>
            </a:endParaRPr>
          </a:p>
          <a:p>
            <a:endParaRPr lang="he-IL" sz="2000" b="1" dirty="0" smtClean="0">
              <a:solidFill>
                <a:srgbClr val="222222"/>
              </a:solidFill>
              <a:latin typeface="David" panose="020E0502060401010101" pitchFamily="34" charset="-79"/>
              <a:cs typeface="David" panose="020E0502060401010101" pitchFamily="34" charset="-79"/>
            </a:endParaRPr>
          </a:p>
          <a:p>
            <a:r>
              <a:rPr lang="he-IL" sz="2000" b="1" dirty="0" smtClean="0">
                <a:solidFill>
                  <a:srgbClr val="222222"/>
                </a:solidFill>
                <a:latin typeface="David" panose="020E0502060401010101" pitchFamily="34" charset="-79"/>
                <a:cs typeface="David" panose="020E0502060401010101" pitchFamily="34" charset="-79"/>
              </a:rPr>
              <a:t>במהלך </a:t>
            </a:r>
            <a:r>
              <a:rPr lang="he-IL" sz="2000" b="1" dirty="0">
                <a:solidFill>
                  <a:srgbClr val="222222"/>
                </a:solidFill>
                <a:latin typeface="David" panose="020E0502060401010101" pitchFamily="34" charset="-79"/>
                <a:cs typeface="David" panose="020E0502060401010101" pitchFamily="34" charset="-79"/>
              </a:rPr>
              <a:t>ההיריון הפעילות ההורמונלית של האישה </a:t>
            </a:r>
            <a:r>
              <a:rPr lang="he-IL" sz="2000" b="1" dirty="0" smtClean="0">
                <a:solidFill>
                  <a:srgbClr val="222222"/>
                </a:solidFill>
                <a:latin typeface="David" panose="020E0502060401010101" pitchFamily="34" charset="-79"/>
                <a:cs typeface="David" panose="020E0502060401010101" pitchFamily="34" charset="-79"/>
              </a:rPr>
              <a:t>עוברת</a:t>
            </a:r>
            <a:r>
              <a:rPr lang="he-IL" sz="2000" b="1" dirty="0">
                <a:solidFill>
                  <a:srgbClr val="222222"/>
                </a:solidFill>
                <a:latin typeface="David" panose="020E0502060401010101" pitchFamily="34" charset="-79"/>
                <a:cs typeface="David" panose="020E0502060401010101" pitchFamily="34" charset="-79"/>
              </a:rPr>
              <a:t> שינויים </a:t>
            </a:r>
            <a:r>
              <a:rPr lang="he-IL" sz="2000" b="1" dirty="0" smtClean="0">
                <a:solidFill>
                  <a:srgbClr val="222222"/>
                </a:solidFill>
                <a:latin typeface="David" panose="020E0502060401010101" pitchFamily="34" charset="-79"/>
                <a:cs typeface="David" panose="020E0502060401010101" pitchFamily="34" charset="-79"/>
              </a:rPr>
              <a:t>רבים:</a:t>
            </a:r>
            <a:r>
              <a:rPr lang="he-IL" sz="2000" b="1" dirty="0">
                <a:solidFill>
                  <a:srgbClr val="222222"/>
                </a:solidFill>
                <a:latin typeface="David" panose="020E0502060401010101" pitchFamily="34" charset="-79"/>
                <a:cs typeface="David" panose="020E0502060401010101" pitchFamily="34" charset="-79"/>
              </a:rPr>
              <a:t> </a:t>
            </a:r>
            <a:endParaRPr lang="he-IL" sz="2000" b="1" dirty="0" smtClean="0">
              <a:solidFill>
                <a:srgbClr val="222222"/>
              </a:solidFill>
              <a:latin typeface="David" panose="020E0502060401010101" pitchFamily="34" charset="-79"/>
              <a:cs typeface="David" panose="020E0502060401010101" pitchFamily="34" charset="-79"/>
            </a:endParaRPr>
          </a:p>
          <a:p>
            <a:r>
              <a:rPr lang="he-IL" sz="2000" dirty="0" smtClean="0">
                <a:solidFill>
                  <a:srgbClr val="222222"/>
                </a:solidFill>
                <a:latin typeface="David" panose="020E0502060401010101" pitchFamily="34" charset="-79"/>
                <a:cs typeface="David" panose="020E0502060401010101" pitchFamily="34" charset="-79"/>
              </a:rPr>
              <a:t> </a:t>
            </a:r>
            <a:r>
              <a:rPr lang="he-IL" sz="2000" dirty="0">
                <a:solidFill>
                  <a:srgbClr val="222222"/>
                </a:solidFill>
                <a:latin typeface="David" panose="020E0502060401010101" pitchFamily="34" charset="-79"/>
                <a:cs typeface="David" panose="020E0502060401010101" pitchFamily="34" charset="-79"/>
              </a:rPr>
              <a:t>תצרוכת </a:t>
            </a:r>
            <a:r>
              <a:rPr lang="he-IL" sz="2000" dirty="0" smtClean="0">
                <a:solidFill>
                  <a:srgbClr val="222222"/>
                </a:solidFill>
                <a:latin typeface="David" panose="020E0502060401010101" pitchFamily="34" charset="-79"/>
                <a:cs typeface="David" panose="020E0502060401010101" pitchFamily="34" charset="-79"/>
              </a:rPr>
              <a:t>גלוקוז </a:t>
            </a:r>
            <a:r>
              <a:rPr lang="he-IL" sz="2000" dirty="0">
                <a:solidFill>
                  <a:srgbClr val="222222"/>
                </a:solidFill>
                <a:latin typeface="David" panose="020E0502060401010101" pitchFamily="34" charset="-79"/>
                <a:cs typeface="David" panose="020E0502060401010101" pitchFamily="34" charset="-79"/>
              </a:rPr>
              <a:t>מוגברת </a:t>
            </a:r>
            <a:r>
              <a:rPr lang="he-IL" sz="2000" dirty="0" smtClean="0">
                <a:solidFill>
                  <a:srgbClr val="222222"/>
                </a:solidFill>
                <a:latin typeface="David" panose="020E0502060401010101" pitchFamily="34" charset="-79"/>
                <a:cs typeface="David" panose="020E0502060401010101" pitchFamily="34" charset="-79"/>
              </a:rPr>
              <a:t>ועלייה במשקל, המאפיינים הריון , גורמים להפרשת הורמונים </a:t>
            </a:r>
            <a:r>
              <a:rPr lang="he-IL" sz="2000" dirty="0">
                <a:solidFill>
                  <a:srgbClr val="222222"/>
                </a:solidFill>
                <a:latin typeface="David" panose="020E0502060401010101" pitchFamily="34" charset="-79"/>
                <a:cs typeface="David" panose="020E0502060401010101" pitchFamily="34" charset="-79"/>
              </a:rPr>
              <a:t>רבים </a:t>
            </a:r>
            <a:r>
              <a:rPr lang="he-IL" sz="2000" dirty="0" smtClean="0">
                <a:solidFill>
                  <a:srgbClr val="222222"/>
                </a:solidFill>
                <a:latin typeface="David" panose="020E0502060401010101" pitchFamily="34" charset="-79"/>
                <a:cs typeface="David" panose="020E0502060401010101" pitchFamily="34" charset="-79"/>
              </a:rPr>
              <a:t>לדם האישה, שהם בעלי השפעה המנוגדת לאינסולין, כגון</a:t>
            </a:r>
            <a:r>
              <a:rPr lang="he-IL" sz="2000" dirty="0">
                <a:solidFill>
                  <a:srgbClr val="222222"/>
                </a:solidFill>
                <a:latin typeface="David" panose="020E0502060401010101" pitchFamily="34" charset="-79"/>
                <a:cs typeface="David" panose="020E0502060401010101" pitchFamily="34" charset="-79"/>
              </a:rPr>
              <a:t> </a:t>
            </a:r>
            <a:r>
              <a:rPr lang="he-IL" sz="2000" dirty="0" smtClean="0">
                <a:solidFill>
                  <a:srgbClr val="222222"/>
                </a:solidFill>
                <a:latin typeface="David" panose="020E0502060401010101" pitchFamily="34" charset="-79"/>
                <a:cs typeface="David" panose="020E0502060401010101" pitchFamily="34" charset="-79"/>
              </a:rPr>
              <a:t>קורטיזול, המעלים את רמת הגלוקוז בדם.</a:t>
            </a:r>
          </a:p>
          <a:p>
            <a:r>
              <a:rPr lang="he-IL" sz="2000" dirty="0" smtClean="0">
                <a:solidFill>
                  <a:srgbClr val="222222"/>
                </a:solidFill>
                <a:latin typeface="David" panose="020E0502060401010101" pitchFamily="34" charset="-79"/>
                <a:cs typeface="David" panose="020E0502060401010101" pitchFamily="34" charset="-79"/>
              </a:rPr>
              <a:t>מסיבה </a:t>
            </a:r>
            <a:r>
              <a:rPr lang="he-IL" sz="2000" dirty="0">
                <a:solidFill>
                  <a:srgbClr val="222222"/>
                </a:solidFill>
                <a:latin typeface="David" panose="020E0502060401010101" pitchFamily="34" charset="-79"/>
                <a:cs typeface="David" panose="020E0502060401010101" pitchFamily="34" charset="-79"/>
              </a:rPr>
              <a:t>זו, </a:t>
            </a:r>
            <a:r>
              <a:rPr lang="he-IL" sz="2000" dirty="0" smtClean="0">
                <a:solidFill>
                  <a:srgbClr val="222222"/>
                </a:solidFill>
                <a:latin typeface="David" panose="020E0502060401010101" pitchFamily="34" charset="-79"/>
                <a:cs typeface="David" panose="020E0502060401010101" pitchFamily="34" charset="-79"/>
              </a:rPr>
              <a:t>אם הייתה לאשה תנגודת </a:t>
            </a:r>
            <a:r>
              <a:rPr lang="he-IL" sz="2000" dirty="0">
                <a:solidFill>
                  <a:srgbClr val="222222"/>
                </a:solidFill>
                <a:latin typeface="David" panose="020E0502060401010101" pitchFamily="34" charset="-79"/>
                <a:cs typeface="David" panose="020E0502060401010101" pitchFamily="34" charset="-79"/>
              </a:rPr>
              <a:t>אינסולין קלה, שעד </a:t>
            </a:r>
            <a:r>
              <a:rPr lang="he-IL" sz="2000" dirty="0" smtClean="0">
                <a:solidFill>
                  <a:srgbClr val="222222"/>
                </a:solidFill>
                <a:latin typeface="David" panose="020E0502060401010101" pitchFamily="34" charset="-79"/>
                <a:cs typeface="David" panose="020E0502060401010101" pitchFamily="34" charset="-79"/>
              </a:rPr>
              <a:t>ההיריון </a:t>
            </a:r>
            <a:r>
              <a:rPr lang="he-IL" sz="2000" dirty="0">
                <a:solidFill>
                  <a:srgbClr val="222222"/>
                </a:solidFill>
                <a:latin typeface="David" panose="020E0502060401010101" pitchFamily="34" charset="-79"/>
                <a:cs typeface="David" panose="020E0502060401010101" pitchFamily="34" charset="-79"/>
              </a:rPr>
              <a:t>הייתה תת-קלינית, </a:t>
            </a:r>
            <a:r>
              <a:rPr lang="he-IL" sz="2000" dirty="0" smtClean="0">
                <a:solidFill>
                  <a:srgbClr val="222222"/>
                </a:solidFill>
                <a:latin typeface="David" panose="020E0502060401010101" pitchFamily="34" charset="-79"/>
                <a:cs typeface="David" panose="020E0502060401010101" pitchFamily="34" charset="-79"/>
              </a:rPr>
              <a:t>היא הופכת לסוכרת בעקבות  </a:t>
            </a:r>
            <a:r>
              <a:rPr lang="he-IL" sz="2000" dirty="0">
                <a:solidFill>
                  <a:srgbClr val="222222"/>
                </a:solidFill>
                <a:latin typeface="David" panose="020E0502060401010101" pitchFamily="34" charset="-79"/>
                <a:cs typeface="David" panose="020E0502060401010101" pitchFamily="34" charset="-79"/>
              </a:rPr>
              <a:t>העומס הנוסף שמוטל על תאי </a:t>
            </a:r>
            <a:r>
              <a:rPr lang="he-IL" sz="2000" dirty="0" smtClean="0">
                <a:solidFill>
                  <a:srgbClr val="222222"/>
                </a:solidFill>
                <a:latin typeface="David" panose="020E0502060401010101" pitchFamily="34" charset="-79"/>
                <a:cs typeface="David" panose="020E0502060401010101" pitchFamily="34" charset="-79"/>
              </a:rPr>
              <a:t>בטא שבלבלב. </a:t>
            </a:r>
            <a:r>
              <a:rPr lang="he-IL" sz="2000" dirty="0">
                <a:solidFill>
                  <a:srgbClr val="222222"/>
                </a:solidFill>
                <a:latin typeface="David" panose="020E0502060401010101" pitchFamily="34" charset="-79"/>
                <a:cs typeface="David" panose="020E0502060401010101" pitchFamily="34" charset="-79"/>
              </a:rPr>
              <a:t>3% מהנשים ייפתחו סוכרת עם הכניסה להיריון, מתוכן 40-60% יפתחו סוכרת סוג 2 בהמשך </a:t>
            </a:r>
            <a:r>
              <a:rPr lang="he-IL" sz="2000" dirty="0" smtClean="0">
                <a:solidFill>
                  <a:srgbClr val="222222"/>
                </a:solidFill>
                <a:latin typeface="David" panose="020E0502060401010101" pitchFamily="34" charset="-79"/>
                <a:cs typeface="David" panose="020E0502060401010101" pitchFamily="34" charset="-79"/>
              </a:rPr>
              <a:t>חייהן.</a:t>
            </a:r>
          </a:p>
          <a:p>
            <a:endParaRPr lang="he-IL" sz="2000" b="1" dirty="0" smtClean="0">
              <a:solidFill>
                <a:srgbClr val="222222"/>
              </a:solidFill>
              <a:latin typeface="David" panose="020E0502060401010101" pitchFamily="34" charset="-79"/>
              <a:cs typeface="David" panose="020E0502060401010101" pitchFamily="34" charset="-79"/>
            </a:endParaRPr>
          </a:p>
          <a:p>
            <a:r>
              <a:rPr lang="he-IL" sz="2000" b="1" dirty="0" smtClean="0">
                <a:solidFill>
                  <a:srgbClr val="222222"/>
                </a:solidFill>
                <a:latin typeface="David" panose="020E0502060401010101" pitchFamily="34" charset="-79"/>
                <a:cs typeface="David" panose="020E0502060401010101" pitchFamily="34" charset="-79"/>
              </a:rPr>
              <a:t>אבחון</a:t>
            </a:r>
            <a:endParaRPr lang="he-IL" sz="2000" b="1" dirty="0" smtClean="0"/>
          </a:p>
          <a:p>
            <a:r>
              <a:rPr lang="he-IL" sz="2000" dirty="0">
                <a:solidFill>
                  <a:srgbClr val="222222"/>
                </a:solidFill>
                <a:latin typeface="David" panose="020E0502060401010101" pitchFamily="34" charset="-79"/>
                <a:cs typeface="David" panose="020E0502060401010101" pitchFamily="34" charset="-79"/>
              </a:rPr>
              <a:t>כל הנשים ההרות עוברות בין שבועות 24 ל-28 להריון בדיקת סקר, שכוללת העמסת סוכר: אם התוצאות מראות כי רמת הסוכר בדם גבוהה מ־140 מיליגרם לדציליטר (מ"ג/</a:t>
            </a:r>
            <a:r>
              <a:rPr lang="he-IL" sz="2000" dirty="0" err="1">
                <a:solidFill>
                  <a:srgbClr val="222222"/>
                </a:solidFill>
                <a:latin typeface="David" panose="020E0502060401010101" pitchFamily="34" charset="-79"/>
                <a:cs typeface="David" panose="020E0502060401010101" pitchFamily="34" charset="-79"/>
              </a:rPr>
              <a:t>ד"ל</a:t>
            </a:r>
            <a:r>
              <a:rPr lang="he-IL" sz="2000" dirty="0">
                <a:solidFill>
                  <a:srgbClr val="222222"/>
                </a:solidFill>
                <a:latin typeface="David" panose="020E0502060401010101" pitchFamily="34" charset="-79"/>
                <a:cs typeface="David" panose="020E0502060401010101" pitchFamily="34" charset="-79"/>
              </a:rPr>
              <a:t>), יש לבצע בדיקה אבחנתית הכוללת בדיקת דם בצום, ולאחריה העמסת סוכר </a:t>
            </a:r>
            <a:r>
              <a:rPr lang="he-IL" sz="2000" dirty="0" smtClean="0">
                <a:solidFill>
                  <a:srgbClr val="222222"/>
                </a:solidFill>
                <a:latin typeface="David" panose="020E0502060401010101" pitchFamily="34" charset="-79"/>
                <a:cs typeface="David" panose="020E0502060401010101" pitchFamily="34" charset="-79"/>
              </a:rPr>
              <a:t>נוספת. אם </a:t>
            </a:r>
            <a:r>
              <a:rPr lang="he-IL" sz="2000" dirty="0">
                <a:solidFill>
                  <a:srgbClr val="222222"/>
                </a:solidFill>
                <a:latin typeface="David" panose="020E0502060401010101" pitchFamily="34" charset="-79"/>
                <a:cs typeface="David" panose="020E0502060401010101" pitchFamily="34" charset="-79"/>
              </a:rPr>
              <a:t>יש לפחות שני ערכים לא תקינים, האישה תאובחן עם סוכרת הריונית. במקרה של ערך אחד לא תקין ייתכן שיהיה צורך במעקב נוסף על מנת לשלול סוכרת הריונית.</a:t>
            </a:r>
          </a:p>
          <a:p>
            <a:r>
              <a:rPr lang="he-IL" sz="2000" dirty="0"/>
              <a:t/>
            </a:r>
            <a:br>
              <a:rPr lang="he-IL" sz="2000" dirty="0"/>
            </a:br>
            <a:endParaRPr lang="he-IL" sz="2000" dirty="0">
              <a:solidFill>
                <a:srgbClr val="222222"/>
              </a:solidFill>
              <a:latin typeface="David" panose="020E0502060401010101" pitchFamily="34" charset="-79"/>
              <a:cs typeface="David" panose="020E0502060401010101" pitchFamily="34" charset="-79"/>
            </a:endParaRPr>
          </a:p>
          <a:p>
            <a:endParaRPr lang="he-IL" dirty="0"/>
          </a:p>
        </p:txBody>
      </p:sp>
    </p:spTree>
    <p:extLst>
      <p:ext uri="{BB962C8B-B14F-4D97-AF65-F5344CB8AC3E}">
        <p14:creationId xmlns:p14="http://schemas.microsoft.com/office/powerpoint/2010/main" val="3789221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igure 18-1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58687"/>
            <a:ext cx="9548814" cy="609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Rectangle 3"/>
          <p:cNvSpPr>
            <a:spLocks noChangeArrowheads="1"/>
          </p:cNvSpPr>
          <p:nvPr/>
        </p:nvSpPr>
        <p:spPr bwMode="auto">
          <a:xfrm>
            <a:off x="6723062" y="2451100"/>
            <a:ext cx="3017837" cy="719138"/>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he-IL" altLang="he-IL"/>
          </a:p>
        </p:txBody>
      </p:sp>
      <p:sp>
        <p:nvSpPr>
          <p:cNvPr id="21508" name="Rectangle 4"/>
          <p:cNvSpPr>
            <a:spLocks noChangeArrowheads="1"/>
          </p:cNvSpPr>
          <p:nvPr/>
        </p:nvSpPr>
        <p:spPr bwMode="auto">
          <a:xfrm>
            <a:off x="6634162" y="1838325"/>
            <a:ext cx="3119437" cy="719138"/>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he-IL" altLang="he-IL"/>
          </a:p>
        </p:txBody>
      </p:sp>
      <p:sp>
        <p:nvSpPr>
          <p:cNvPr id="21509" name="Rectangle 5"/>
          <p:cNvSpPr>
            <a:spLocks noChangeArrowheads="1"/>
          </p:cNvSpPr>
          <p:nvPr/>
        </p:nvSpPr>
        <p:spPr bwMode="auto">
          <a:xfrm>
            <a:off x="6578600" y="3297239"/>
            <a:ext cx="3975100" cy="690561"/>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he-IL" altLang="he-IL"/>
          </a:p>
        </p:txBody>
      </p:sp>
      <p:sp>
        <p:nvSpPr>
          <p:cNvPr id="21510" name="Rectangle 6"/>
          <p:cNvSpPr>
            <a:spLocks noChangeArrowheads="1"/>
          </p:cNvSpPr>
          <p:nvPr/>
        </p:nvSpPr>
        <p:spPr bwMode="auto">
          <a:xfrm>
            <a:off x="6723062" y="4446589"/>
            <a:ext cx="3703637" cy="719137"/>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he-IL" altLang="he-IL"/>
          </a:p>
        </p:txBody>
      </p:sp>
      <p:sp>
        <p:nvSpPr>
          <p:cNvPr id="2" name="TextBox 1"/>
          <p:cNvSpPr txBox="1"/>
          <p:nvPr/>
        </p:nvSpPr>
        <p:spPr>
          <a:xfrm>
            <a:off x="3974123" y="117231"/>
            <a:ext cx="6740769" cy="461665"/>
          </a:xfrm>
          <a:prstGeom prst="rect">
            <a:avLst/>
          </a:prstGeom>
          <a:noFill/>
        </p:spPr>
        <p:txBody>
          <a:bodyPr wrap="square" rtlCol="1">
            <a:spAutoFit/>
          </a:bodyPr>
          <a:lstStyle/>
          <a:p>
            <a:pPr algn="ctr"/>
            <a:r>
              <a:rPr lang="he-IL" sz="2400" b="1" dirty="0" smtClean="0">
                <a:solidFill>
                  <a:srgbClr val="FF0000"/>
                </a:solidFill>
                <a:latin typeface="David" panose="020E0502060401010101" pitchFamily="34" charset="-79"/>
                <a:cs typeface="David" panose="020E0502060401010101" pitchFamily="34" charset="-79"/>
              </a:rPr>
              <a:t>תאים </a:t>
            </a:r>
            <a:r>
              <a:rPr lang="he-IL" sz="2400" b="1" dirty="0" err="1" smtClean="0">
                <a:solidFill>
                  <a:srgbClr val="FF0000"/>
                </a:solidFill>
                <a:latin typeface="David" panose="020E0502060401010101" pitchFamily="34" charset="-79"/>
                <a:cs typeface="David" panose="020E0502060401010101" pitchFamily="34" charset="-79"/>
              </a:rPr>
              <a:t>אקסוקרינים</a:t>
            </a:r>
            <a:r>
              <a:rPr lang="he-IL" sz="2400" b="1" dirty="0" smtClean="0">
                <a:solidFill>
                  <a:srgbClr val="FF0000"/>
                </a:solidFill>
                <a:latin typeface="David" panose="020E0502060401010101" pitchFamily="34" charset="-79"/>
                <a:cs typeface="David" panose="020E0502060401010101" pitchFamily="34" charset="-79"/>
              </a:rPr>
              <a:t> ותאים </a:t>
            </a:r>
            <a:r>
              <a:rPr lang="he-IL" sz="2400" b="1" dirty="0" err="1" smtClean="0">
                <a:solidFill>
                  <a:srgbClr val="FF0000"/>
                </a:solidFill>
                <a:latin typeface="David" panose="020E0502060401010101" pitchFamily="34" charset="-79"/>
                <a:cs typeface="David" panose="020E0502060401010101" pitchFamily="34" charset="-79"/>
              </a:rPr>
              <a:t>אנדוקרינים</a:t>
            </a:r>
            <a:r>
              <a:rPr lang="he-IL" sz="2400" b="1" dirty="0" smtClean="0">
                <a:solidFill>
                  <a:srgbClr val="FF0000"/>
                </a:solidFill>
                <a:latin typeface="David" panose="020E0502060401010101" pitchFamily="34" charset="-79"/>
                <a:cs typeface="David" panose="020E0502060401010101" pitchFamily="34" charset="-79"/>
              </a:rPr>
              <a:t> בלבלב</a:t>
            </a:r>
            <a:endParaRPr lang="he-IL" sz="2400" b="1" dirty="0">
              <a:solidFill>
                <a:srgbClr val="FF0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9690437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82222" y="410308"/>
            <a:ext cx="11569809" cy="7294305"/>
          </a:xfrm>
          <a:prstGeom prst="rect">
            <a:avLst/>
          </a:prstGeom>
        </p:spPr>
        <p:txBody>
          <a:bodyPr wrap="square">
            <a:spAutoFit/>
          </a:bodyPr>
          <a:lstStyle/>
          <a:p>
            <a:pPr>
              <a:lnSpc>
                <a:spcPct val="150000"/>
              </a:lnSpc>
            </a:pPr>
            <a:r>
              <a:rPr lang="he-IL" b="1" dirty="0">
                <a:solidFill>
                  <a:srgbClr val="222222"/>
                </a:solidFill>
                <a:latin typeface="David" panose="020E0502060401010101" pitchFamily="34" charset="-79"/>
                <a:cs typeface="David" panose="020E0502060401010101" pitchFamily="34" charset="-79"/>
              </a:rPr>
              <a:t>טיפול</a:t>
            </a:r>
          </a:p>
          <a:p>
            <a:pPr marL="342900" indent="-342900">
              <a:lnSpc>
                <a:spcPct val="150000"/>
              </a:lnSpc>
              <a:buFontTx/>
              <a:buAutoNum type="arabicPeriod"/>
            </a:pPr>
            <a:r>
              <a:rPr lang="he-IL" dirty="0">
                <a:solidFill>
                  <a:srgbClr val="222222"/>
                </a:solidFill>
                <a:latin typeface="David" panose="020E0502060401010101" pitchFamily="34" charset="-79"/>
                <a:cs typeface="David" panose="020E0502060401010101" pitchFamily="34" charset="-79"/>
              </a:rPr>
              <a:t>דיאטה דלת סוכר </a:t>
            </a:r>
            <a:r>
              <a:rPr lang="he-IL" dirty="0" smtClean="0">
                <a:solidFill>
                  <a:srgbClr val="222222"/>
                </a:solidFill>
                <a:latin typeface="David" panose="020E0502060401010101" pitchFamily="34" charset="-79"/>
                <a:cs typeface="David" panose="020E0502060401010101" pitchFamily="34" charset="-79"/>
              </a:rPr>
              <a:t>- הפחתה </a:t>
            </a:r>
            <a:r>
              <a:rPr lang="he-IL" dirty="0">
                <a:solidFill>
                  <a:srgbClr val="222222"/>
                </a:solidFill>
                <a:latin typeface="David" panose="020E0502060401010101" pitchFamily="34" charset="-79"/>
                <a:cs typeface="David" panose="020E0502060401010101" pitchFamily="34" charset="-79"/>
              </a:rPr>
              <a:t>משמעותית </a:t>
            </a:r>
            <a:r>
              <a:rPr lang="he-IL" dirty="0" smtClean="0">
                <a:solidFill>
                  <a:srgbClr val="222222"/>
                </a:solidFill>
                <a:latin typeface="David" panose="020E0502060401010101" pitchFamily="34" charset="-79"/>
                <a:cs typeface="David" panose="020E0502060401010101" pitchFamily="34" charset="-79"/>
              </a:rPr>
              <a:t>בצריכת מאכלים ומשקאות עתירי-סוכר.</a:t>
            </a:r>
            <a:r>
              <a:rPr lang="he-IL" dirty="0">
                <a:solidFill>
                  <a:srgbClr val="222222"/>
                </a:solidFill>
                <a:latin typeface="David" panose="020E0502060401010101" pitchFamily="34" charset="-79"/>
                <a:cs typeface="David" panose="020E0502060401010101" pitchFamily="34" charset="-79"/>
              </a:rPr>
              <a:t> הפנייה לדיאטנית שתסייע בבניית תפריט מותאם אישית. </a:t>
            </a:r>
            <a:endParaRPr lang="he-IL" dirty="0" smtClean="0">
              <a:solidFill>
                <a:srgbClr val="222222"/>
              </a:solidFill>
              <a:latin typeface="David" panose="020E0502060401010101" pitchFamily="34" charset="-79"/>
              <a:cs typeface="David" panose="020E0502060401010101" pitchFamily="34" charset="-79"/>
            </a:endParaRPr>
          </a:p>
          <a:p>
            <a:pPr marL="342900" indent="-342900">
              <a:lnSpc>
                <a:spcPct val="150000"/>
              </a:lnSpc>
              <a:buFontTx/>
              <a:buAutoNum type="arabicPeriod"/>
            </a:pPr>
            <a:r>
              <a:rPr lang="he-IL" dirty="0" smtClean="0">
                <a:solidFill>
                  <a:srgbClr val="222222"/>
                </a:solidFill>
                <a:latin typeface="David" panose="020E0502060401010101" pitchFamily="34" charset="-79"/>
                <a:cs typeface="David" panose="020E0502060401010101" pitchFamily="34" charset="-79"/>
              </a:rPr>
              <a:t>מעקב </a:t>
            </a:r>
            <a:r>
              <a:rPr lang="he-IL" dirty="0">
                <a:solidFill>
                  <a:srgbClr val="222222"/>
                </a:solidFill>
                <a:latin typeface="David" panose="020E0502060401010101" pitchFamily="34" charset="-79"/>
                <a:cs typeface="David" panose="020E0502060401010101" pitchFamily="34" charset="-79"/>
              </a:rPr>
              <a:t>אחרי רמות הסוכר בזמן צום, במידה ואין איזון כעבור שבוע עד שבועיים של דיאטה, צריך להתחיל בטיפול באינסולין. </a:t>
            </a:r>
          </a:p>
          <a:p>
            <a:pPr marL="342900" indent="-342900">
              <a:lnSpc>
                <a:spcPct val="150000"/>
              </a:lnSpc>
              <a:buAutoNum type="arabicPeriod"/>
            </a:pPr>
            <a:r>
              <a:rPr lang="he-IL" dirty="0" smtClean="0">
                <a:solidFill>
                  <a:srgbClr val="222222"/>
                </a:solidFill>
                <a:latin typeface="David" panose="020E0502060401010101" pitchFamily="34" charset="-79"/>
                <a:cs typeface="David" panose="020E0502060401010101" pitchFamily="34" charset="-79"/>
              </a:rPr>
              <a:t>פעילות </a:t>
            </a:r>
            <a:r>
              <a:rPr lang="he-IL" dirty="0">
                <a:solidFill>
                  <a:srgbClr val="222222"/>
                </a:solidFill>
                <a:latin typeface="David" panose="020E0502060401010101" pitchFamily="34" charset="-79"/>
                <a:cs typeface="David" panose="020E0502060401010101" pitchFamily="34" charset="-79"/>
              </a:rPr>
              <a:t>גופנית בהתאם ליכולת של האישה ומהלך ההיריון.  </a:t>
            </a:r>
            <a:endParaRPr lang="he-IL" dirty="0" smtClean="0">
              <a:solidFill>
                <a:srgbClr val="222222"/>
              </a:solidFill>
              <a:latin typeface="David" panose="020E0502060401010101" pitchFamily="34" charset="-79"/>
              <a:cs typeface="David" panose="020E0502060401010101" pitchFamily="34" charset="-79"/>
            </a:endParaRPr>
          </a:p>
          <a:p>
            <a:endParaRPr lang="he-IL" b="1" dirty="0" smtClean="0">
              <a:solidFill>
                <a:srgbClr val="222222"/>
              </a:solidFill>
              <a:latin typeface="David" panose="020E0502060401010101" pitchFamily="34" charset="-79"/>
              <a:cs typeface="David" panose="020E0502060401010101" pitchFamily="34" charset="-79"/>
            </a:endParaRPr>
          </a:p>
          <a:p>
            <a:r>
              <a:rPr lang="he-IL" b="1" dirty="0" smtClean="0">
                <a:solidFill>
                  <a:srgbClr val="222222"/>
                </a:solidFill>
                <a:latin typeface="David" panose="020E0502060401010101" pitchFamily="34" charset="-79"/>
                <a:cs typeface="David" panose="020E0502060401010101" pitchFamily="34" charset="-79"/>
              </a:rPr>
              <a:t>סיבוכים</a:t>
            </a:r>
            <a:endParaRPr lang="he-IL" dirty="0" smtClean="0">
              <a:solidFill>
                <a:srgbClr val="222222"/>
              </a:solidFill>
              <a:latin typeface="David" panose="020E0502060401010101" pitchFamily="34" charset="-79"/>
              <a:cs typeface="David" panose="020E0502060401010101" pitchFamily="34" charset="-79"/>
            </a:endParaRPr>
          </a:p>
          <a:p>
            <a:pPr>
              <a:lnSpc>
                <a:spcPct val="150000"/>
              </a:lnSpc>
            </a:pPr>
            <a:r>
              <a:rPr lang="he-IL" dirty="0" smtClean="0">
                <a:solidFill>
                  <a:srgbClr val="222222"/>
                </a:solidFill>
                <a:latin typeface="David" panose="020E0502060401010101" pitchFamily="34" charset="-79"/>
                <a:cs typeface="David" panose="020E0502060401010101" pitchFamily="34" charset="-79"/>
              </a:rPr>
              <a:t>שיעור </a:t>
            </a:r>
            <a:r>
              <a:rPr lang="he-IL" dirty="0">
                <a:solidFill>
                  <a:srgbClr val="222222"/>
                </a:solidFill>
                <a:latin typeface="David" panose="020E0502060401010101" pitchFamily="34" charset="-79"/>
                <a:cs typeface="David" panose="020E0502060401010101" pitchFamily="34" charset="-79"/>
              </a:rPr>
              <a:t>הסיבוכים </a:t>
            </a:r>
            <a:r>
              <a:rPr lang="he-IL" dirty="0" smtClean="0">
                <a:solidFill>
                  <a:srgbClr val="222222"/>
                </a:solidFill>
                <a:latin typeface="David" panose="020E0502060401010101" pitchFamily="34" charset="-79"/>
                <a:cs typeface="David" panose="020E0502060401010101" pitchFamily="34" charset="-79"/>
              </a:rPr>
              <a:t>האימהיים </a:t>
            </a:r>
            <a:r>
              <a:rPr lang="he-IL" dirty="0">
                <a:solidFill>
                  <a:srgbClr val="222222"/>
                </a:solidFill>
                <a:latin typeface="David" panose="020E0502060401010101" pitchFamily="34" charset="-79"/>
                <a:cs typeface="David" panose="020E0502060401010101" pitchFamily="34" charset="-79"/>
              </a:rPr>
              <a:t>והעובריים עולה בנשים עם סוכרת במהלך ההיריון:</a:t>
            </a:r>
          </a:p>
          <a:p>
            <a:pPr marL="457200" indent="-457200">
              <a:lnSpc>
                <a:spcPct val="150000"/>
              </a:lnSpc>
              <a:buAutoNum type="arabicPeriod"/>
            </a:pPr>
            <a:r>
              <a:rPr lang="he-IL" dirty="0">
                <a:solidFill>
                  <a:srgbClr val="222222"/>
                </a:solidFill>
                <a:latin typeface="David" panose="020E0502060401010101" pitchFamily="34" charset="-79"/>
                <a:cs typeface="David" panose="020E0502060401010101" pitchFamily="34" charset="-79"/>
              </a:rPr>
              <a:t> נטייה ללדת תינוקות גדולים יותר ביחס לנשים ללא סכרת. עובר גדול (</a:t>
            </a:r>
            <a:r>
              <a:rPr lang="he-IL" dirty="0" err="1">
                <a:solidFill>
                  <a:srgbClr val="222222"/>
                </a:solidFill>
                <a:latin typeface="David" panose="020E0502060401010101" pitchFamily="34" charset="-79"/>
                <a:cs typeface="David" panose="020E0502060401010101" pitchFamily="34" charset="-79"/>
              </a:rPr>
              <a:t>מאקרוזומי</a:t>
            </a:r>
            <a:r>
              <a:rPr lang="he-IL" dirty="0">
                <a:solidFill>
                  <a:srgbClr val="222222"/>
                </a:solidFill>
                <a:latin typeface="David" panose="020E0502060401010101" pitchFamily="34" charset="-79"/>
                <a:cs typeface="David" panose="020E0502060401010101" pitchFamily="34" charset="-79"/>
              </a:rPr>
              <a:t>) הוא עובר שמשקל הלידה שלו מוערך ביותר מארבעה קילוגרם. </a:t>
            </a:r>
          </a:p>
          <a:p>
            <a:pPr marL="457200" indent="-457200">
              <a:lnSpc>
                <a:spcPct val="150000"/>
              </a:lnSpc>
              <a:buAutoNum type="arabicPeriod"/>
            </a:pPr>
            <a:r>
              <a:rPr lang="he-IL" dirty="0">
                <a:solidFill>
                  <a:srgbClr val="222222"/>
                </a:solidFill>
                <a:latin typeface="David" panose="020E0502060401010101" pitchFamily="34" charset="-79"/>
                <a:cs typeface="David" panose="020E0502060401010101" pitchFamily="34" charset="-79"/>
              </a:rPr>
              <a:t>במהלך לידה של תינוקות גדולים יש שכיחות גדולה יותר של סיבוכים, כמו קרעים בתעלת הלידה, לידות מכשירניות</a:t>
            </a:r>
            <a:r>
              <a:rPr lang="he-IL" dirty="0" smtClean="0">
                <a:solidFill>
                  <a:srgbClr val="222222"/>
                </a:solidFill>
                <a:latin typeface="David" panose="020E0502060401010101" pitchFamily="34" charset="-79"/>
                <a:cs typeface="David" panose="020E0502060401010101" pitchFamily="34" charset="-79"/>
              </a:rPr>
              <a:t>, וניתוחים </a:t>
            </a:r>
            <a:r>
              <a:rPr lang="he-IL" dirty="0">
                <a:solidFill>
                  <a:srgbClr val="222222"/>
                </a:solidFill>
                <a:latin typeface="David" panose="020E0502060401010101" pitchFamily="34" charset="-79"/>
                <a:cs typeface="David" panose="020E0502060401010101" pitchFamily="34" charset="-79"/>
              </a:rPr>
              <a:t>קיסריים.</a:t>
            </a:r>
          </a:p>
          <a:p>
            <a:pPr marL="457200" indent="-457200">
              <a:lnSpc>
                <a:spcPct val="150000"/>
              </a:lnSpc>
              <a:buAutoNum type="arabicPeriod"/>
            </a:pPr>
            <a:r>
              <a:rPr lang="he-IL" dirty="0">
                <a:solidFill>
                  <a:srgbClr val="222222"/>
                </a:solidFill>
                <a:latin typeface="David" panose="020E0502060401010101" pitchFamily="34" charset="-79"/>
                <a:cs typeface="David" panose="020E0502060401010101" pitchFamily="34" charset="-79"/>
              </a:rPr>
              <a:t>סיבוך  נדיר יחסית שעלול להיות בעל השלכות ארוכות טווח על היילוד, הוא מצב שבו הכתפיים של התינוק נתקעות אחרי יציאת הראש. מסיבה זו, כאשר העובר מוערך במשקל גבוה, בייחוד בנשים עם סוכרת, ממליצים הרופאים על ניתוח קיסרי</a:t>
            </a:r>
            <a:r>
              <a:rPr lang="he-IL" dirty="0" smtClean="0">
                <a:solidFill>
                  <a:srgbClr val="222222"/>
                </a:solidFill>
                <a:latin typeface="David" panose="020E0502060401010101" pitchFamily="34" charset="-79"/>
                <a:cs typeface="David" panose="020E0502060401010101" pitchFamily="34" charset="-79"/>
              </a:rPr>
              <a:t>.</a:t>
            </a:r>
          </a:p>
          <a:p>
            <a:pPr>
              <a:lnSpc>
                <a:spcPct val="150000"/>
              </a:lnSpc>
            </a:pPr>
            <a:endParaRPr lang="he-IL" dirty="0" smtClean="0">
              <a:solidFill>
                <a:srgbClr val="222222"/>
              </a:solidFill>
              <a:latin typeface="David" panose="020E0502060401010101" pitchFamily="34" charset="-79"/>
              <a:cs typeface="David" panose="020E0502060401010101" pitchFamily="34" charset="-79"/>
            </a:endParaRPr>
          </a:p>
          <a:p>
            <a:pPr>
              <a:lnSpc>
                <a:spcPct val="150000"/>
              </a:lnSpc>
            </a:pPr>
            <a:endParaRPr lang="he-IL" dirty="0">
              <a:solidFill>
                <a:srgbClr val="222222"/>
              </a:solidFill>
              <a:latin typeface="David" panose="020E0502060401010101" pitchFamily="34" charset="-79"/>
              <a:cs typeface="David" panose="020E0502060401010101" pitchFamily="34" charset="-79"/>
            </a:endParaRPr>
          </a:p>
          <a:p>
            <a:pPr>
              <a:lnSpc>
                <a:spcPct val="150000"/>
              </a:lnSpc>
            </a:pPr>
            <a:r>
              <a:rPr lang="he-IL" dirty="0"/>
              <a:t/>
            </a:r>
            <a:br>
              <a:rPr lang="he-IL" dirty="0"/>
            </a:br>
            <a:endParaRPr lang="he-IL" dirty="0">
              <a:solidFill>
                <a:srgbClr val="222222"/>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0119260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667692" y="306431"/>
            <a:ext cx="6868633" cy="1477328"/>
          </a:xfrm>
          <a:prstGeom prst="rect">
            <a:avLst/>
          </a:prstGeom>
        </p:spPr>
        <p:txBody>
          <a:bodyPr wrap="square">
            <a:spAutoFit/>
          </a:bodyPr>
          <a:lstStyle/>
          <a:p>
            <a:pPr algn="ctr">
              <a:lnSpc>
                <a:spcPct val="150000"/>
              </a:lnSpc>
            </a:pPr>
            <a:r>
              <a:rPr lang="he-IL" sz="2400" b="1" dirty="0" smtClean="0">
                <a:solidFill>
                  <a:srgbClr val="FF0000"/>
                </a:solidFill>
                <a:latin typeface="David" panose="020E0502060401010101" pitchFamily="34" charset="-79"/>
                <a:cs typeface="David" panose="020E0502060401010101" pitchFamily="34" charset="-79"/>
              </a:rPr>
              <a:t>מניעת סוכרת מסוג 2</a:t>
            </a:r>
            <a:endParaRPr lang="he-IL" sz="2400" b="1" dirty="0">
              <a:solidFill>
                <a:srgbClr val="FF0000"/>
              </a:solidFill>
              <a:latin typeface="David" panose="020E0502060401010101" pitchFamily="34" charset="-79"/>
              <a:cs typeface="David" panose="020E0502060401010101" pitchFamily="34" charset="-79"/>
            </a:endParaRPr>
          </a:p>
          <a:p>
            <a:pPr>
              <a:lnSpc>
                <a:spcPct val="150000"/>
              </a:lnSpc>
            </a:pPr>
            <a:endParaRPr lang="he-IL" dirty="0" smtClean="0">
              <a:latin typeface="David" panose="020E0502060401010101" pitchFamily="34" charset="-79"/>
              <a:cs typeface="David" panose="020E0502060401010101" pitchFamily="34" charset="-79"/>
            </a:endParaRPr>
          </a:p>
          <a:p>
            <a:pPr>
              <a:lnSpc>
                <a:spcPct val="150000"/>
              </a:lnSpc>
            </a:pPr>
            <a:endParaRPr lang="he-IL" dirty="0">
              <a:latin typeface="David" panose="020E0502060401010101" pitchFamily="34" charset="-79"/>
              <a:cs typeface="David" panose="020E0502060401010101" pitchFamily="34" charset="-79"/>
            </a:endParaRPr>
          </a:p>
        </p:txBody>
      </p:sp>
      <p:pic>
        <p:nvPicPr>
          <p:cNvPr id="3074" name="Picture 2" descr="תוצאת תמונה עבור תמונות מניעת סוכרת מסוג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01600" y="3612444"/>
            <a:ext cx="4473548" cy="261495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תוצאת תמונה עבור תמונות מניעת סוכרת מסוג 2"/>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4574917" y="999460"/>
            <a:ext cx="7085455" cy="5314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616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3244850" y="140970"/>
            <a:ext cx="7772400" cy="1470025"/>
          </a:xfrm>
          <a:extLst>
            <a:ext uri="{909E8E84-426E-40DD-AFC4-6F175D3DCCD1}">
              <a14:hiddenFill xmlns:a14="http://schemas.microsoft.com/office/drawing/2010/main">
                <a:solidFill>
                  <a:schemeClr val="bg1"/>
                </a:solidFill>
              </a14:hiddenFill>
            </a:ext>
          </a:extLst>
        </p:spPr>
        <p:txBody>
          <a:bodyPr/>
          <a:lstStyle/>
          <a:p>
            <a:pPr eaLnBrk="1" hangingPunct="1"/>
            <a:r>
              <a:rPr lang="he-IL" altLang="he-IL" dirty="0" smtClean="0">
                <a:solidFill>
                  <a:schemeClr val="bg1"/>
                </a:solidFill>
              </a:rPr>
              <a:t>איי לנגרהנס</a:t>
            </a:r>
            <a:endParaRPr lang="en-US" altLang="he-IL" dirty="0" smtClean="0">
              <a:solidFill>
                <a:schemeClr val="bg1"/>
              </a:solidFill>
            </a:endParaRPr>
          </a:p>
        </p:txBody>
      </p:sp>
      <p:sp>
        <p:nvSpPr>
          <p:cNvPr id="2" name="TextBox 1"/>
          <p:cNvSpPr txBox="1"/>
          <p:nvPr/>
        </p:nvSpPr>
        <p:spPr>
          <a:xfrm>
            <a:off x="0" y="-80998"/>
            <a:ext cx="11697629" cy="6801862"/>
          </a:xfrm>
          <a:prstGeom prst="rect">
            <a:avLst/>
          </a:prstGeom>
          <a:noFill/>
        </p:spPr>
        <p:txBody>
          <a:bodyPr wrap="square" rtlCol="1">
            <a:spAutoFit/>
          </a:bodyPr>
          <a:lstStyle/>
          <a:p>
            <a:pPr algn="ctr"/>
            <a:r>
              <a:rPr lang="he-IL" sz="2800" b="1" dirty="0" smtClean="0">
                <a:solidFill>
                  <a:srgbClr val="FF0000"/>
                </a:solidFill>
                <a:latin typeface="David" panose="020E0502060401010101" pitchFamily="34" charset="-79"/>
                <a:cs typeface="David" panose="020E0502060401010101" pitchFamily="34" charset="-79"/>
              </a:rPr>
              <a:t>הפיזיולוגיה האנדוקרינית של הלבלב</a:t>
            </a:r>
          </a:p>
          <a:p>
            <a:pPr algn="ctr"/>
            <a:endParaRPr lang="he-IL" sz="2400" b="1" dirty="0">
              <a:solidFill>
                <a:srgbClr val="FF0000"/>
              </a:solidFill>
              <a:latin typeface="David" panose="020E0502060401010101" pitchFamily="34" charset="-79"/>
              <a:cs typeface="David" panose="020E0502060401010101" pitchFamily="34" charset="-79"/>
            </a:endParaRPr>
          </a:p>
          <a:p>
            <a:r>
              <a:rPr lang="he-IL" sz="2400" dirty="0" smtClean="0">
                <a:latin typeface="David" panose="020E0502060401010101" pitchFamily="34" charset="-79"/>
                <a:cs typeface="David" panose="020E0502060401010101" pitchFamily="34" charset="-79"/>
              </a:rPr>
              <a:t>איי </a:t>
            </a:r>
            <a:r>
              <a:rPr lang="he-IL" sz="2400" dirty="0">
                <a:latin typeface="David" panose="020E0502060401010101" pitchFamily="34" charset="-79"/>
                <a:cs typeface="David" panose="020E0502060401010101" pitchFamily="34" charset="-79"/>
              </a:rPr>
              <a:t>לנגרהנס </a:t>
            </a:r>
            <a:r>
              <a:rPr lang="en-US" sz="2400" dirty="0"/>
              <a:t>Langerhans </a:t>
            </a:r>
            <a:r>
              <a:rPr lang="en-US" sz="2400" dirty="0" smtClean="0"/>
              <a:t>Islets</a:t>
            </a:r>
            <a:r>
              <a:rPr lang="he-IL" sz="2400" dirty="0" smtClean="0"/>
              <a:t> </a:t>
            </a:r>
            <a:r>
              <a:rPr lang="he-IL" sz="2400" dirty="0">
                <a:latin typeface="David" panose="020E0502060401010101" pitchFamily="34" charset="-79"/>
                <a:cs typeface="David" panose="020E0502060401010101" pitchFamily="34" charset="-79"/>
              </a:rPr>
              <a:t>הם המרכיב האנדוקריני בלבלב </a:t>
            </a:r>
            <a:r>
              <a:rPr lang="he-IL" sz="2400" dirty="0" smtClean="0">
                <a:latin typeface="David" panose="020E0502060401010101" pitchFamily="34" charset="-79"/>
                <a:cs typeface="David" panose="020E0502060401010101" pitchFamily="34" charset="-79"/>
              </a:rPr>
              <a:t>המכיל </a:t>
            </a:r>
            <a:r>
              <a:rPr lang="he-IL" sz="2400" dirty="0">
                <a:latin typeface="David" panose="020E0502060401010101" pitchFamily="34" charset="-79"/>
                <a:cs typeface="David" panose="020E0502060401010101" pitchFamily="34" charset="-79"/>
              </a:rPr>
              <a:t>קבוצות קטנות של תאים המפוזרות בתוך </a:t>
            </a:r>
            <a:r>
              <a:rPr lang="he-IL" sz="2400" dirty="0" smtClean="0">
                <a:latin typeface="David" panose="020E0502060401010101" pitchFamily="34" charset="-79"/>
                <a:cs typeface="David" panose="020E0502060401010101" pitchFamily="34" charset="-79"/>
              </a:rPr>
              <a:t>הלבלב. </a:t>
            </a:r>
            <a:r>
              <a:rPr lang="he-IL" sz="2400" dirty="0">
                <a:latin typeface="David" panose="020E0502060401010101" pitchFamily="34" charset="-79"/>
                <a:cs typeface="David" panose="020E0502060401010101" pitchFamily="34" charset="-79"/>
              </a:rPr>
              <a:t>תאים אלו מייצרים  ומפרישים </a:t>
            </a:r>
            <a:r>
              <a:rPr lang="he-IL" sz="2400" dirty="0" smtClean="0">
                <a:latin typeface="David" panose="020E0502060401010101" pitchFamily="34" charset="-79"/>
                <a:cs typeface="David" panose="020E0502060401010101" pitchFamily="34" charset="-79"/>
              </a:rPr>
              <a:t>הורמונים. סוגי התאים האנדוקריניים הם: </a:t>
            </a:r>
            <a:endParaRPr lang="he-IL" sz="2400" dirty="0">
              <a:latin typeface="David" panose="020E0502060401010101" pitchFamily="34" charset="-79"/>
              <a:cs typeface="David" panose="020E0502060401010101" pitchFamily="34" charset="-79"/>
            </a:endParaRPr>
          </a:p>
          <a:p>
            <a:pPr marL="457200" indent="-457200">
              <a:lnSpc>
                <a:spcPct val="150000"/>
              </a:lnSpc>
              <a:buFont typeface="+mj-lt"/>
              <a:buAutoNum type="arabicPeriod"/>
            </a:pPr>
            <a:r>
              <a:rPr lang="he-IL" sz="2400" dirty="0" smtClean="0">
                <a:latin typeface="David" panose="020E0502060401010101" pitchFamily="34" charset="-79"/>
                <a:cs typeface="David" panose="020E0502060401010101" pitchFamily="34" charset="-79"/>
              </a:rPr>
              <a:t>תאי אלפא – גלוקגון</a:t>
            </a:r>
          </a:p>
          <a:p>
            <a:pPr marL="457200" indent="-457200">
              <a:lnSpc>
                <a:spcPct val="150000"/>
              </a:lnSpc>
              <a:buFont typeface="+mj-lt"/>
              <a:buAutoNum type="arabicPeriod"/>
            </a:pPr>
            <a:r>
              <a:rPr lang="he-IL" sz="2400" dirty="0" smtClean="0">
                <a:latin typeface="David" panose="020E0502060401010101" pitchFamily="34" charset="-79"/>
                <a:cs typeface="David" panose="020E0502060401010101" pitchFamily="34" charset="-79"/>
              </a:rPr>
              <a:t>תאי ביתא – אינסולין</a:t>
            </a:r>
          </a:p>
          <a:p>
            <a:pPr marL="457200" indent="-457200">
              <a:lnSpc>
                <a:spcPct val="150000"/>
              </a:lnSpc>
              <a:buFont typeface="+mj-lt"/>
              <a:buAutoNum type="arabicPeriod"/>
            </a:pPr>
            <a:r>
              <a:rPr lang="he-IL" sz="2400" dirty="0" smtClean="0">
                <a:latin typeface="David" panose="020E0502060401010101" pitchFamily="34" charset="-79"/>
                <a:cs typeface="David" panose="020E0502060401010101" pitchFamily="34" charset="-79"/>
              </a:rPr>
              <a:t>תאי דלתא – סומטוסטטין</a:t>
            </a:r>
          </a:p>
          <a:p>
            <a:pPr>
              <a:lnSpc>
                <a:spcPct val="150000"/>
              </a:lnSpc>
            </a:pPr>
            <a:r>
              <a:rPr lang="he-IL" sz="2400" dirty="0" smtClean="0">
                <a:latin typeface="David" panose="020E0502060401010101" pitchFamily="34" charset="-79"/>
                <a:cs typeface="David" panose="020E0502060401010101" pitchFamily="34" charset="-79"/>
              </a:rPr>
              <a:t>האינסולין והגלוקגון מאזנים </a:t>
            </a:r>
            <a:r>
              <a:rPr lang="he-IL" sz="2400" dirty="0">
                <a:latin typeface="David" panose="020E0502060401010101" pitchFamily="34" charset="-79"/>
                <a:cs typeface="David" panose="020E0502060401010101" pitchFamily="34" charset="-79"/>
              </a:rPr>
              <a:t>את </a:t>
            </a:r>
            <a:r>
              <a:rPr lang="he-IL" sz="2400" dirty="0" smtClean="0">
                <a:latin typeface="David" panose="020E0502060401010101" pitchFamily="34" charset="-79"/>
                <a:cs typeface="David" panose="020E0502060401010101" pitchFamily="34" charset="-79"/>
              </a:rPr>
              <a:t>רמת הגלוקוז בדם לטווח ערכים קבוע:</a:t>
            </a:r>
          </a:p>
          <a:p>
            <a:r>
              <a:rPr lang="he-IL" sz="2400" b="1" dirty="0" err="1" smtClean="0">
                <a:latin typeface="David" panose="020E0502060401010101" pitchFamily="34" charset="-79"/>
                <a:cs typeface="David" panose="020E0502060401010101" pitchFamily="34" charset="-79"/>
              </a:rPr>
              <a:t>גלוקגון</a:t>
            </a:r>
            <a:r>
              <a:rPr lang="he-IL" sz="2400" dirty="0" smtClean="0">
                <a:latin typeface="David" panose="020E0502060401010101" pitchFamily="34" charset="-79"/>
                <a:cs typeface="David" panose="020E0502060401010101" pitchFamily="34" charset="-79"/>
              </a:rPr>
              <a:t> גורם להעלאת רמת הגלוקוז בדם: על-ידי השפעה על פירוק </a:t>
            </a:r>
            <a:r>
              <a:rPr lang="he-IL" sz="2400" dirty="0" err="1" smtClean="0">
                <a:latin typeface="David" panose="020E0502060401010101" pitchFamily="34" charset="-79"/>
                <a:cs typeface="David" panose="020E0502060401010101" pitchFamily="34" charset="-79"/>
              </a:rPr>
              <a:t>הגליקוגן</a:t>
            </a:r>
            <a:r>
              <a:rPr lang="he-IL" sz="2400" dirty="0" smtClean="0">
                <a:latin typeface="David" panose="020E0502060401010101" pitchFamily="34" charset="-79"/>
                <a:cs typeface="David" panose="020E0502060401010101" pitchFamily="34" charset="-79"/>
              </a:rPr>
              <a:t> לגלוקוז בכבד ושחרור הגלוקוז לדם.</a:t>
            </a:r>
          </a:p>
          <a:p>
            <a:r>
              <a:rPr lang="he-IL" sz="2400" b="1" dirty="0" smtClean="0">
                <a:latin typeface="David" panose="020E0502060401010101" pitchFamily="34" charset="-79"/>
                <a:cs typeface="David" panose="020E0502060401010101" pitchFamily="34" charset="-79"/>
              </a:rPr>
              <a:t>אינסולין</a:t>
            </a:r>
            <a:r>
              <a:rPr lang="he-IL" sz="2400" dirty="0" smtClean="0">
                <a:latin typeface="David" panose="020E0502060401010101" pitchFamily="34" charset="-79"/>
                <a:cs typeface="David" panose="020E0502060401010101" pitchFamily="34" charset="-79"/>
              </a:rPr>
              <a:t> גורם להורדת רמת הגלוקוז בדם: על ידי  השפעה על הכנסת הגלוקוז מהדם לתאים, ומעודד יצירת גליקוגן בתאי הכבד.</a:t>
            </a:r>
          </a:p>
          <a:p>
            <a:r>
              <a:rPr lang="he-IL" sz="2400" b="1" dirty="0" smtClean="0">
                <a:latin typeface="David" panose="020E0502060401010101" pitchFamily="34" charset="-79"/>
                <a:cs typeface="David" panose="020E0502060401010101" pitchFamily="34" charset="-79"/>
              </a:rPr>
              <a:t>סומטוסטטין </a:t>
            </a:r>
            <a:r>
              <a:rPr lang="he-IL" sz="2400" dirty="0" smtClean="0">
                <a:latin typeface="David" panose="020E0502060401010101" pitchFamily="34" charset="-79"/>
                <a:cs typeface="David" panose="020E0502060401010101" pitchFamily="34" charset="-79"/>
              </a:rPr>
              <a:t>מעכב את הפרשתם של גלוקגון ואינסולין, ומעכב גם הפרשתם של הורמונים רבים אחרים.</a:t>
            </a:r>
          </a:p>
          <a:p>
            <a:pPr>
              <a:lnSpc>
                <a:spcPct val="150000"/>
              </a:lnSpc>
            </a:pPr>
            <a:endParaRPr lang="he-IL" sz="2400" dirty="0" smtClean="0">
              <a:latin typeface="David" panose="020E0502060401010101" pitchFamily="34" charset="-79"/>
              <a:cs typeface="David" panose="020E0502060401010101" pitchFamily="34" charset="-79"/>
            </a:endParaRPr>
          </a:p>
          <a:p>
            <a:pPr marL="457200" indent="-457200">
              <a:lnSpc>
                <a:spcPct val="150000"/>
              </a:lnSpc>
              <a:buFont typeface="+mj-lt"/>
              <a:buAutoNum type="arabicPeriod"/>
            </a:pPr>
            <a:endParaRPr lang="he-IL" sz="2400" dirty="0" smtClean="0">
              <a:latin typeface="David" panose="020E0502060401010101" pitchFamily="34" charset="-79"/>
              <a:cs typeface="David" panose="020E0502060401010101" pitchFamily="34" charset="-79"/>
            </a:endParaRPr>
          </a:p>
        </p:txBody>
      </p:sp>
      <p:sp>
        <p:nvSpPr>
          <p:cNvPr id="3" name="כותרת משנה 2"/>
          <p:cNvSpPr>
            <a:spLocks noGrp="1"/>
          </p:cNvSpPr>
          <p:nvPr>
            <p:ph type="subTitle" idx="1"/>
          </p:nvPr>
        </p:nvSpPr>
        <p:spPr>
          <a:xfrm>
            <a:off x="-101600" y="8341112"/>
            <a:ext cx="12293600" cy="3388042"/>
          </a:xfrm>
        </p:spPr>
        <p:txBody>
          <a:bodyPr/>
          <a:lstStyle/>
          <a:p>
            <a:pPr algn="r"/>
            <a:endParaRPr lang="he-IL" b="1" dirty="0" smtClean="0"/>
          </a:p>
        </p:txBody>
      </p:sp>
    </p:spTree>
    <p:extLst>
      <p:ext uri="{BB962C8B-B14F-4D97-AF65-F5344CB8AC3E}">
        <p14:creationId xmlns:p14="http://schemas.microsoft.com/office/powerpoint/2010/main" val="10943223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4866"/>
                                        </p:tgtEl>
                                        <p:attrNameLst>
                                          <p:attrName>style.visibility</p:attrName>
                                        </p:attrNameLst>
                                      </p:cBhvr>
                                      <p:to>
                                        <p:strVal val="visible"/>
                                      </p:to>
                                    </p:set>
                                    <p:anim calcmode="lin" valueType="num">
                                      <p:cBhvr>
                                        <p:cTn id="7" dur="1000" fill="hold"/>
                                        <p:tgtEl>
                                          <p:spTgt spid="164866"/>
                                        </p:tgtEl>
                                        <p:attrNameLst>
                                          <p:attrName>ppt_w</p:attrName>
                                        </p:attrNameLst>
                                      </p:cBhvr>
                                      <p:tavLst>
                                        <p:tav tm="0">
                                          <p:val>
                                            <p:strVal val="#ppt_w*0.70"/>
                                          </p:val>
                                        </p:tav>
                                        <p:tav tm="100000">
                                          <p:val>
                                            <p:strVal val="#ppt_w"/>
                                          </p:val>
                                        </p:tav>
                                      </p:tavLst>
                                    </p:anim>
                                    <p:anim calcmode="lin" valueType="num">
                                      <p:cBhvr>
                                        <p:cTn id="8" dur="1000" fill="hold"/>
                                        <p:tgtEl>
                                          <p:spTgt spid="164866"/>
                                        </p:tgtEl>
                                        <p:attrNameLst>
                                          <p:attrName>ppt_h</p:attrName>
                                        </p:attrNameLst>
                                      </p:cBhvr>
                                      <p:tavLst>
                                        <p:tav tm="0">
                                          <p:val>
                                            <p:strVal val="#ppt_h"/>
                                          </p:val>
                                        </p:tav>
                                        <p:tav tm="100000">
                                          <p:val>
                                            <p:strVal val="#ppt_h"/>
                                          </p:val>
                                        </p:tav>
                                      </p:tavLst>
                                    </p:anim>
                                    <p:animEffect transition="in" filter="fade">
                                      <p:cBhvr>
                                        <p:cTn id="9" dur="1000"/>
                                        <p:tgtEl>
                                          <p:spTgt spid="164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table 18-09 fig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556" y="410844"/>
            <a:ext cx="7665155" cy="303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מלבן 1"/>
          <p:cNvSpPr/>
          <p:nvPr/>
        </p:nvSpPr>
        <p:spPr>
          <a:xfrm>
            <a:off x="0" y="3455035"/>
            <a:ext cx="11976100" cy="5170646"/>
          </a:xfrm>
          <a:prstGeom prst="rect">
            <a:avLst/>
          </a:prstGeom>
        </p:spPr>
        <p:txBody>
          <a:bodyPr wrap="square">
            <a:spAutoFit/>
          </a:bodyPr>
          <a:lstStyle/>
          <a:p>
            <a:pPr marL="228600" indent="-228600"/>
            <a:r>
              <a:rPr lang="he-IL" altLang="he-IL" sz="2800" b="1" dirty="0" smtClean="0">
                <a:latin typeface="David" panose="020E0502060401010101" pitchFamily="34" charset="-79"/>
                <a:cs typeface="David" panose="020E0502060401010101" pitchFamily="34" charset="-79"/>
              </a:rPr>
              <a:t>תאי </a:t>
            </a:r>
            <a:r>
              <a:rPr lang="he-IL" altLang="he-IL" sz="2800" b="1" dirty="0">
                <a:latin typeface="David" panose="020E0502060401010101" pitchFamily="34" charset="-79"/>
                <a:cs typeface="David" panose="020E0502060401010101" pitchFamily="34" charset="-79"/>
              </a:rPr>
              <a:t>אלפא – </a:t>
            </a:r>
            <a:r>
              <a:rPr lang="en-US" altLang="he-IL" sz="2800" b="1" dirty="0">
                <a:latin typeface="David" panose="020E0502060401010101" pitchFamily="34" charset="-79"/>
                <a:cs typeface="David" panose="020E0502060401010101" pitchFamily="34" charset="-79"/>
              </a:rPr>
              <a:t>alpha/A cells</a:t>
            </a:r>
            <a:r>
              <a:rPr lang="he-IL" altLang="he-IL" sz="2800" dirty="0" smtClean="0">
                <a:latin typeface="David" panose="020E0502060401010101" pitchFamily="34" charset="-79"/>
                <a:cs typeface="David" panose="020E0502060401010101" pitchFamily="34" charset="-79"/>
              </a:rPr>
              <a:t>:</a:t>
            </a:r>
            <a:r>
              <a:rPr lang="he-IL" altLang="he-IL" sz="2800" dirty="0">
                <a:latin typeface="David" panose="020E0502060401010101" pitchFamily="34" charset="-79"/>
                <a:cs typeface="David" panose="020E0502060401010101" pitchFamily="34" charset="-79"/>
                <a:sym typeface="Wingdings" panose="05000000000000000000" pitchFamily="2" charset="2"/>
              </a:rPr>
              <a:t>מהווים 15%-20% מכלל התאים האנדוקריניים</a:t>
            </a:r>
            <a:r>
              <a:rPr lang="he-IL" altLang="he-IL" sz="2800" dirty="0" smtClean="0">
                <a:latin typeface="David" panose="020E0502060401010101" pitchFamily="34" charset="-79"/>
                <a:cs typeface="David" panose="020E0502060401010101" pitchFamily="34" charset="-79"/>
                <a:sym typeface="Wingdings" panose="05000000000000000000" pitchFamily="2" charset="2"/>
              </a:rPr>
              <a:t>.</a:t>
            </a:r>
            <a:r>
              <a:rPr lang="he-IL" altLang="he-IL" sz="2800" dirty="0" smtClean="0">
                <a:latin typeface="David" panose="020E0502060401010101" pitchFamily="34" charset="-79"/>
                <a:cs typeface="David" panose="020E0502060401010101" pitchFamily="34" charset="-79"/>
              </a:rPr>
              <a:t> מפרישים את הורמון ה</a:t>
            </a:r>
            <a:r>
              <a:rPr lang="he-IL" altLang="he-IL" sz="2800" b="1" dirty="0" smtClean="0">
                <a:latin typeface="David" panose="020E0502060401010101" pitchFamily="34" charset="-79"/>
                <a:cs typeface="David" panose="020E0502060401010101" pitchFamily="34" charset="-79"/>
              </a:rPr>
              <a:t>גלוקגון </a:t>
            </a:r>
            <a:r>
              <a:rPr lang="en-US" altLang="he-IL" sz="2800" b="1" dirty="0">
                <a:latin typeface="David" panose="020E0502060401010101" pitchFamily="34" charset="-79"/>
                <a:cs typeface="David" panose="020E0502060401010101" pitchFamily="34" charset="-79"/>
              </a:rPr>
              <a:t>glucagon</a:t>
            </a:r>
            <a:r>
              <a:rPr lang="he-IL" altLang="he-IL" sz="2800" dirty="0">
                <a:latin typeface="David" panose="020E0502060401010101" pitchFamily="34" charset="-79"/>
                <a:cs typeface="David" panose="020E0502060401010101" pitchFamily="34" charset="-79"/>
              </a:rPr>
              <a:t>, </a:t>
            </a:r>
            <a:r>
              <a:rPr lang="he-IL" altLang="he-IL" sz="2800" dirty="0" smtClean="0">
                <a:latin typeface="David" panose="020E0502060401010101" pitchFamily="34" charset="-79"/>
                <a:cs typeface="David" panose="020E0502060401010101" pitchFamily="34" charset="-79"/>
              </a:rPr>
              <a:t>משפיע על  שחרור </a:t>
            </a:r>
            <a:r>
              <a:rPr lang="he-IL" altLang="he-IL" sz="2800" dirty="0">
                <a:latin typeface="David" panose="020E0502060401010101" pitchFamily="34" charset="-79"/>
                <a:cs typeface="David" panose="020E0502060401010101" pitchFamily="34" charset="-79"/>
              </a:rPr>
              <a:t>גלוקוז </a:t>
            </a:r>
            <a:r>
              <a:rPr lang="he-IL" altLang="he-IL" sz="2800" dirty="0" smtClean="0">
                <a:latin typeface="David" panose="020E0502060401010101" pitchFamily="34" charset="-79"/>
                <a:cs typeface="David" panose="020E0502060401010101" pitchFamily="34" charset="-79"/>
              </a:rPr>
              <a:t>מהכבד לדם. </a:t>
            </a:r>
          </a:p>
          <a:p>
            <a:pPr marL="228600" indent="-228600"/>
            <a:r>
              <a:rPr lang="he-IL" altLang="he-IL" sz="2800" dirty="0" smtClean="0">
                <a:latin typeface="David" panose="020E0502060401010101" pitchFamily="34" charset="-79"/>
                <a:cs typeface="David" panose="020E0502060401010101" pitchFamily="34" charset="-79"/>
              </a:rPr>
              <a:t> מקור </a:t>
            </a:r>
            <a:r>
              <a:rPr lang="he-IL" altLang="he-IL" sz="2800" dirty="0">
                <a:latin typeface="David" panose="020E0502060401010101" pitchFamily="34" charset="-79"/>
                <a:cs typeface="David" panose="020E0502060401010101" pitchFamily="34" charset="-79"/>
              </a:rPr>
              <a:t>הגלוקוז</a:t>
            </a:r>
            <a:r>
              <a:rPr lang="en-US" altLang="he-IL" sz="2800" dirty="0">
                <a:latin typeface="David" panose="020E0502060401010101" pitchFamily="34" charset="-79"/>
                <a:cs typeface="David" panose="020E0502060401010101" pitchFamily="34" charset="-79"/>
              </a:rPr>
              <a:t>glucose </a:t>
            </a:r>
            <a:r>
              <a:rPr lang="he-IL" altLang="he-IL" sz="2800" dirty="0">
                <a:latin typeface="David" panose="020E0502060401010101" pitchFamily="34" charset="-79"/>
                <a:cs typeface="David" panose="020E0502060401010101" pitchFamily="34" charset="-79"/>
              </a:rPr>
              <a:t> </a:t>
            </a:r>
            <a:r>
              <a:rPr lang="he-IL" altLang="he-IL" sz="2800" dirty="0" smtClean="0">
                <a:latin typeface="David" panose="020E0502060401010101" pitchFamily="34" charset="-79"/>
                <a:cs typeface="David" panose="020E0502060401010101" pitchFamily="34" charset="-79"/>
              </a:rPr>
              <a:t>- חד סוכר, המשוחרר לדם: </a:t>
            </a:r>
          </a:p>
          <a:p>
            <a:pPr marL="514350" indent="-514350">
              <a:buAutoNum type="arabicPeriod"/>
            </a:pPr>
            <a:r>
              <a:rPr lang="he-IL" altLang="he-IL" sz="2800" dirty="0" smtClean="0">
                <a:latin typeface="David" panose="020E0502060401010101" pitchFamily="34" charset="-79"/>
                <a:cs typeface="David" panose="020E0502060401010101" pitchFamily="34" charset="-79"/>
              </a:rPr>
              <a:t>פירוק גליקוגן </a:t>
            </a:r>
            <a:r>
              <a:rPr lang="en-US" altLang="he-IL" sz="2800" dirty="0">
                <a:latin typeface="David" panose="020E0502060401010101" pitchFamily="34" charset="-79"/>
                <a:cs typeface="David" panose="020E0502060401010101" pitchFamily="34" charset="-79"/>
              </a:rPr>
              <a:t>glycogen </a:t>
            </a:r>
            <a:r>
              <a:rPr lang="he-IL" altLang="he-IL" sz="2800" dirty="0">
                <a:latin typeface="David" panose="020E0502060401010101" pitchFamily="34" charset="-79"/>
                <a:cs typeface="David" panose="020E0502060401010101" pitchFamily="34" charset="-79"/>
              </a:rPr>
              <a:t> </a:t>
            </a:r>
            <a:r>
              <a:rPr lang="he-IL" altLang="he-IL" sz="2800" dirty="0" smtClean="0">
                <a:latin typeface="David" panose="020E0502060401010101" pitchFamily="34" charset="-79"/>
                <a:cs typeface="David" panose="020E0502060401010101" pitchFamily="34" charset="-79"/>
              </a:rPr>
              <a:t>, רב סוכר – גליקוגנוליזיס</a:t>
            </a:r>
            <a:r>
              <a:rPr lang="he-IL" altLang="he-IL" sz="2800" dirty="0">
                <a:latin typeface="David" panose="020E0502060401010101" pitchFamily="34" charset="-79"/>
                <a:cs typeface="David" panose="020E0502060401010101" pitchFamily="34" charset="-79"/>
              </a:rPr>
              <a:t> בתאי הכבד.</a:t>
            </a:r>
            <a:endParaRPr lang="he-IL" altLang="he-IL" sz="2400" dirty="0">
              <a:latin typeface="David" panose="020E0502060401010101" pitchFamily="34" charset="-79"/>
              <a:cs typeface="David" panose="020E0502060401010101" pitchFamily="34" charset="-79"/>
            </a:endParaRPr>
          </a:p>
          <a:p>
            <a:pPr marL="514350" indent="-514350">
              <a:buAutoNum type="arabicPeriod"/>
            </a:pPr>
            <a:r>
              <a:rPr lang="he-IL" altLang="he-IL" sz="2800" dirty="0" smtClean="0">
                <a:latin typeface="David" panose="020E0502060401010101" pitchFamily="34" charset="-79"/>
                <a:cs typeface="David" panose="020E0502060401010101" pitchFamily="34" charset="-79"/>
              </a:rPr>
              <a:t>יצירה </a:t>
            </a:r>
            <a:r>
              <a:rPr lang="he-IL" altLang="he-IL" sz="2800" dirty="0">
                <a:latin typeface="David" panose="020E0502060401010101" pitchFamily="34" charset="-79"/>
                <a:cs typeface="David" panose="020E0502060401010101" pitchFamily="34" charset="-79"/>
              </a:rPr>
              <a:t>מחדש של גלוקוז </a:t>
            </a:r>
            <a:r>
              <a:rPr lang="he-IL" altLang="he-IL" sz="2800" dirty="0" smtClean="0">
                <a:latin typeface="David" panose="020E0502060401010101" pitchFamily="34" charset="-79"/>
                <a:cs typeface="David" panose="020E0502060401010101" pitchFamily="34" charset="-79"/>
              </a:rPr>
              <a:t>מתרכובת </a:t>
            </a:r>
            <a:r>
              <a:rPr lang="he-IL" altLang="he-IL" sz="2800" dirty="0">
                <a:latin typeface="David" panose="020E0502060401010101" pitchFamily="34" charset="-79"/>
                <a:cs typeface="David" panose="020E0502060401010101" pitchFamily="34" charset="-79"/>
              </a:rPr>
              <a:t>שונות, כמו חומצות אמיניות וחומצות שומן </a:t>
            </a:r>
            <a:r>
              <a:rPr lang="he-IL" altLang="he-IL" sz="2800" dirty="0" smtClean="0">
                <a:latin typeface="David" panose="020E0502060401010101" pitchFamily="34" charset="-79"/>
                <a:cs typeface="David" panose="020E0502060401010101" pitchFamily="34" charset="-79"/>
              </a:rPr>
              <a:t>(</a:t>
            </a:r>
            <a:r>
              <a:rPr lang="he-IL" altLang="he-IL" sz="2800" dirty="0" err="1" smtClean="0">
                <a:latin typeface="David" panose="020E0502060401010101" pitchFamily="34" charset="-79"/>
                <a:cs typeface="David" panose="020E0502060401010101" pitchFamily="34" charset="-79"/>
              </a:rPr>
              <a:t>מטבוליטים</a:t>
            </a:r>
            <a:r>
              <a:rPr lang="he-IL" altLang="he-IL" sz="2800" dirty="0" smtClean="0">
                <a:latin typeface="David" panose="020E0502060401010101" pitchFamily="34" charset="-79"/>
                <a:cs typeface="David" panose="020E0502060401010101" pitchFamily="34" charset="-79"/>
              </a:rPr>
              <a:t>) - תהליך  גלוקוניאוגנזה בתאי הכבד.</a:t>
            </a:r>
            <a:endParaRPr lang="he-IL" altLang="he-IL" sz="2400" dirty="0">
              <a:latin typeface="David" panose="020E0502060401010101" pitchFamily="34" charset="-79"/>
              <a:cs typeface="David" panose="020E0502060401010101" pitchFamily="34" charset="-79"/>
            </a:endParaRPr>
          </a:p>
          <a:p>
            <a:pPr marL="228600" indent="-228600"/>
            <a:endParaRPr lang="he-IL" altLang="he-IL" sz="2400" dirty="0" smtClean="0">
              <a:latin typeface="David" panose="020E0502060401010101" pitchFamily="34" charset="-79"/>
              <a:cs typeface="David" panose="020E0502060401010101" pitchFamily="34" charset="-79"/>
            </a:endParaRPr>
          </a:p>
          <a:p>
            <a:pPr marL="228600" indent="-228600"/>
            <a:endParaRPr lang="he-IL" altLang="he-IL" sz="2400" dirty="0" smtClean="0">
              <a:latin typeface="David" panose="020E0502060401010101" pitchFamily="34" charset="-79"/>
              <a:cs typeface="David" panose="020E0502060401010101" pitchFamily="34" charset="-79"/>
            </a:endParaRPr>
          </a:p>
          <a:p>
            <a:pPr marL="228600" indent="-228600"/>
            <a:endParaRPr lang="he-IL" altLang="he-IL" sz="2400" dirty="0">
              <a:latin typeface="David" panose="020E0502060401010101" pitchFamily="34" charset="-79"/>
              <a:cs typeface="David" panose="020E0502060401010101" pitchFamily="34" charset="-79"/>
            </a:endParaRPr>
          </a:p>
          <a:p>
            <a:pPr marL="228600" indent="-228600"/>
            <a:endParaRPr lang="he-IL" altLang="he-IL" sz="2400" dirty="0" smtClean="0">
              <a:latin typeface="David" panose="020E0502060401010101" pitchFamily="34" charset="-79"/>
              <a:cs typeface="David" panose="020E0502060401010101" pitchFamily="34" charset="-79"/>
            </a:endParaRPr>
          </a:p>
          <a:p>
            <a:pPr marL="228600" indent="-228600"/>
            <a:endParaRPr lang="he-IL" altLang="he-IL" sz="2400" dirty="0" smtClean="0">
              <a:latin typeface="David" panose="020E0502060401010101" pitchFamily="34" charset="-79"/>
              <a:cs typeface="David" panose="020E0502060401010101" pitchFamily="34" charset="-79"/>
            </a:endParaRPr>
          </a:p>
          <a:p>
            <a:pPr marL="228600" indent="-228600"/>
            <a:r>
              <a:rPr lang="he-IL" altLang="he-IL" sz="2400" dirty="0" smtClean="0">
                <a:latin typeface="David" panose="020E0502060401010101" pitchFamily="34" charset="-79"/>
                <a:cs typeface="David" panose="020E0502060401010101" pitchFamily="34" charset="-79"/>
              </a:rPr>
              <a:t> </a:t>
            </a:r>
            <a:endParaRPr lang="he-IL" altLang="he-IL" sz="2400" dirty="0">
              <a:latin typeface="David" panose="020E0502060401010101" pitchFamily="34" charset="-79"/>
              <a:cs typeface="David" panose="020E0502060401010101" pitchFamily="34" charset="-79"/>
            </a:endParaRPr>
          </a:p>
          <a:p>
            <a:pPr marL="228600" indent="-228600"/>
            <a:endParaRPr lang="en-US" altLang="he-IL" dirty="0"/>
          </a:p>
        </p:txBody>
      </p:sp>
    </p:spTree>
    <p:extLst>
      <p:ext uri="{BB962C8B-B14F-4D97-AF65-F5344CB8AC3E}">
        <p14:creationId xmlns:p14="http://schemas.microsoft.com/office/powerpoint/2010/main" val="3496151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table 18-09 fig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849511" y="0"/>
            <a:ext cx="6793088" cy="2765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מלבן 1"/>
          <p:cNvSpPr/>
          <p:nvPr/>
        </p:nvSpPr>
        <p:spPr>
          <a:xfrm>
            <a:off x="587164" y="2982382"/>
            <a:ext cx="11604836" cy="3477875"/>
          </a:xfrm>
          <a:prstGeom prst="rect">
            <a:avLst/>
          </a:prstGeom>
        </p:spPr>
        <p:txBody>
          <a:bodyPr wrap="square">
            <a:spAutoFit/>
          </a:bodyPr>
          <a:lstStyle/>
          <a:p>
            <a:pPr marL="228600" indent="-228600"/>
            <a:r>
              <a:rPr lang="he-IL" altLang="he-IL" sz="2800" b="1" dirty="0">
                <a:latin typeface="David" panose="020E0502060401010101" pitchFamily="34" charset="-79"/>
                <a:cs typeface="David" panose="020E0502060401010101" pitchFamily="34" charset="-79"/>
              </a:rPr>
              <a:t>תאי ביתא </a:t>
            </a:r>
            <a:r>
              <a:rPr lang="he-IL" altLang="he-IL" sz="2800" dirty="0">
                <a:latin typeface="David" panose="020E0502060401010101" pitchFamily="34" charset="-79"/>
                <a:cs typeface="David" panose="020E0502060401010101" pitchFamily="34" charset="-79"/>
              </a:rPr>
              <a:t>– </a:t>
            </a:r>
            <a:r>
              <a:rPr lang="en-US" altLang="he-IL" sz="2800" dirty="0">
                <a:latin typeface="David" panose="020E0502060401010101" pitchFamily="34" charset="-79"/>
                <a:cs typeface="David" panose="020E0502060401010101" pitchFamily="34" charset="-79"/>
              </a:rPr>
              <a:t>beta/B cells</a:t>
            </a:r>
            <a:r>
              <a:rPr lang="he-IL" altLang="he-IL" sz="2800" dirty="0">
                <a:latin typeface="David" panose="020E0502060401010101" pitchFamily="34" charset="-79"/>
                <a:cs typeface="David" panose="020E0502060401010101" pitchFamily="34" charset="-79"/>
              </a:rPr>
              <a:t>: מהווים כ- 70% מאיי הלבלב ומפרישים את הורמון האינסולין </a:t>
            </a:r>
            <a:r>
              <a:rPr lang="en-US" altLang="he-IL" sz="2800" dirty="0">
                <a:latin typeface="David" panose="020E0502060401010101" pitchFamily="34" charset="-79"/>
                <a:cs typeface="David" panose="020E0502060401010101" pitchFamily="34" charset="-79"/>
              </a:rPr>
              <a:t>insulin</a:t>
            </a:r>
            <a:r>
              <a:rPr lang="he-IL" altLang="he-IL" sz="2800" dirty="0">
                <a:latin typeface="David" panose="020E0502060401010101" pitchFamily="34" charset="-79"/>
                <a:cs typeface="David" panose="020E0502060401010101" pitchFamily="34" charset="-79"/>
              </a:rPr>
              <a:t>, </a:t>
            </a:r>
            <a:r>
              <a:rPr lang="he-IL" altLang="he-IL" sz="2800" dirty="0" smtClean="0">
                <a:latin typeface="David" panose="020E0502060401010101" pitchFamily="34" charset="-79"/>
                <a:cs typeface="David" panose="020E0502060401010101" pitchFamily="34" charset="-79"/>
              </a:rPr>
              <a:t>שהוא </a:t>
            </a:r>
            <a:r>
              <a:rPr lang="he-IL" altLang="he-IL" sz="2800" dirty="0">
                <a:latin typeface="David" panose="020E0502060401010101" pitchFamily="34" charset="-79"/>
                <a:cs typeface="David" panose="020E0502060401010101" pitchFamily="34" charset="-79"/>
              </a:rPr>
              <a:t>הורמון </a:t>
            </a:r>
            <a:r>
              <a:rPr lang="he-IL" altLang="he-IL" sz="2800" dirty="0" smtClean="0">
                <a:latin typeface="David" panose="020E0502060401010101" pitchFamily="34" charset="-79"/>
                <a:cs typeface="David" panose="020E0502060401010101" pitchFamily="34" charset="-79"/>
              </a:rPr>
              <a:t>השובע. תפקידיו</a:t>
            </a:r>
            <a:r>
              <a:rPr lang="he-IL" altLang="he-IL" sz="2800" dirty="0">
                <a:latin typeface="David" panose="020E0502060401010101" pitchFamily="34" charset="-79"/>
                <a:cs typeface="David" panose="020E0502060401010101" pitchFamily="34" charset="-79"/>
              </a:rPr>
              <a:t>: </a:t>
            </a:r>
          </a:p>
          <a:p>
            <a:pPr marL="228600" indent="-228600"/>
            <a:r>
              <a:rPr lang="he-IL" altLang="he-IL" sz="2800" dirty="0">
                <a:latin typeface="David" panose="020E0502060401010101" pitchFamily="34" charset="-79"/>
                <a:cs typeface="David" panose="020E0502060401010101" pitchFamily="34" charset="-79"/>
              </a:rPr>
              <a:t>1. </a:t>
            </a:r>
            <a:r>
              <a:rPr lang="he-IL" altLang="he-IL" sz="2800" dirty="0" smtClean="0">
                <a:latin typeface="David" panose="020E0502060401010101" pitchFamily="34" charset="-79"/>
                <a:cs typeface="David" panose="020E0502060401010101" pitchFamily="34" charset="-79"/>
              </a:rPr>
              <a:t>להשפיע על כניסת </a:t>
            </a:r>
            <a:r>
              <a:rPr lang="he-IL" altLang="he-IL" sz="2800" dirty="0">
                <a:latin typeface="David" panose="020E0502060401010101" pitchFamily="34" charset="-79"/>
                <a:cs typeface="David" panose="020E0502060401010101" pitchFamily="34" charset="-79"/>
              </a:rPr>
              <a:t>גלוקוז מהדם אל תוך התאים (בעיקר לתאי שריר ושומן) וע"י כך להוריד את רמת הגלוקוז בדם. </a:t>
            </a:r>
          </a:p>
          <a:p>
            <a:pPr marL="228600" indent="-228600"/>
            <a:r>
              <a:rPr lang="he-IL" altLang="he-IL" sz="2800" dirty="0">
                <a:latin typeface="David" panose="020E0502060401010101" pitchFamily="34" charset="-79"/>
                <a:cs typeface="David" panose="020E0502060401010101" pitchFamily="34" charset="-79"/>
              </a:rPr>
              <a:t>2. </a:t>
            </a:r>
            <a:r>
              <a:rPr lang="he-IL" altLang="he-IL" sz="2800" dirty="0" smtClean="0">
                <a:latin typeface="David" panose="020E0502060401010101" pitchFamily="34" charset="-79"/>
                <a:cs typeface="David" panose="020E0502060401010101" pitchFamily="34" charset="-79"/>
              </a:rPr>
              <a:t>להשפיע על אגירת </a:t>
            </a:r>
            <a:r>
              <a:rPr lang="he-IL" altLang="he-IL" sz="2800" dirty="0">
                <a:latin typeface="David" panose="020E0502060401010101" pitchFamily="34" charset="-79"/>
                <a:cs typeface="David" panose="020E0502060401010101" pitchFamily="34" charset="-79"/>
              </a:rPr>
              <a:t>שומן </a:t>
            </a:r>
            <a:r>
              <a:rPr lang="he-IL" altLang="he-IL" sz="2800" dirty="0" smtClean="0">
                <a:latin typeface="David" panose="020E0502060401010101" pitchFamily="34" charset="-79"/>
                <a:cs typeface="David" panose="020E0502060401010101" pitchFamily="34" charset="-79"/>
              </a:rPr>
              <a:t>וייצור </a:t>
            </a:r>
            <a:r>
              <a:rPr lang="he-IL" altLang="he-IL" sz="2800" dirty="0">
                <a:latin typeface="David" panose="020E0502060401010101" pitchFamily="34" charset="-79"/>
                <a:cs typeface="David" panose="020E0502060401010101" pitchFamily="34" charset="-79"/>
              </a:rPr>
              <a:t>חומצות שומן </a:t>
            </a:r>
            <a:r>
              <a:rPr lang="he-IL" altLang="he-IL" sz="2800" dirty="0" smtClean="0">
                <a:latin typeface="David" panose="020E0502060401010101" pitchFamily="34" charset="-79"/>
                <a:cs typeface="David" panose="020E0502060401010101" pitchFamily="34" charset="-79"/>
              </a:rPr>
              <a:t>בתאי השומן (</a:t>
            </a:r>
            <a:r>
              <a:rPr lang="he-IL" altLang="he-IL" sz="2800" dirty="0">
                <a:latin typeface="David" panose="020E0502060401010101" pitchFamily="34" charset="-79"/>
                <a:cs typeface="David" panose="020E0502060401010101" pitchFamily="34" charset="-79"/>
              </a:rPr>
              <a:t>כאשר רמת הגלוקוז בדם גבוהה ומאגרי </a:t>
            </a:r>
            <a:r>
              <a:rPr lang="he-IL" altLang="he-IL" sz="2800" dirty="0" err="1">
                <a:latin typeface="David" panose="020E0502060401010101" pitchFamily="34" charset="-79"/>
                <a:cs typeface="David" panose="020E0502060401010101" pitchFamily="34" charset="-79"/>
              </a:rPr>
              <a:t>הגליקוגן</a:t>
            </a:r>
            <a:r>
              <a:rPr lang="he-IL" altLang="he-IL" sz="2800" dirty="0">
                <a:latin typeface="David" panose="020E0502060401010101" pitchFamily="34" charset="-79"/>
                <a:cs typeface="David" panose="020E0502060401010101" pitchFamily="34" charset="-79"/>
              </a:rPr>
              <a:t> </a:t>
            </a:r>
            <a:r>
              <a:rPr lang="he-IL" altLang="he-IL" sz="2800" dirty="0" smtClean="0">
                <a:latin typeface="David" panose="020E0502060401010101" pitchFamily="34" charset="-79"/>
                <a:cs typeface="David" panose="020E0502060401010101" pitchFamily="34" charset="-79"/>
              </a:rPr>
              <a:t>מלאים).</a:t>
            </a:r>
            <a:endParaRPr lang="he-IL" altLang="he-IL" sz="2800" dirty="0">
              <a:latin typeface="David" panose="020E0502060401010101" pitchFamily="34" charset="-79"/>
              <a:cs typeface="David" panose="020E0502060401010101" pitchFamily="34" charset="-79"/>
            </a:endParaRPr>
          </a:p>
          <a:p>
            <a:pPr marL="228600" indent="-228600"/>
            <a:r>
              <a:rPr lang="he-IL" altLang="he-IL" sz="2800" dirty="0">
                <a:latin typeface="David" panose="020E0502060401010101" pitchFamily="34" charset="-79"/>
                <a:cs typeface="David" panose="020E0502060401010101" pitchFamily="34" charset="-79"/>
              </a:rPr>
              <a:t> 3. מעודד סינתזת חלבונים בתאי הגוף.     </a:t>
            </a:r>
            <a:r>
              <a:rPr lang="he-IL" altLang="he-IL" sz="2400" dirty="0" smtClean="0">
                <a:latin typeface="David" panose="020E0502060401010101" pitchFamily="34" charset="-79"/>
                <a:cs typeface="David" panose="020E0502060401010101" pitchFamily="34" charset="-79"/>
              </a:rPr>
              <a:t>     </a:t>
            </a:r>
            <a:r>
              <a:rPr lang="he-IL" altLang="he-IL" sz="2400" b="1" dirty="0" smtClean="0">
                <a:solidFill>
                  <a:srgbClr val="FF0000"/>
                </a:solidFill>
                <a:latin typeface="David" panose="020E0502060401010101" pitchFamily="34" charset="-79"/>
                <a:cs typeface="David" panose="020E0502060401010101" pitchFamily="34" charset="-79"/>
              </a:rPr>
              <a:t>פירוט </a:t>
            </a:r>
            <a:r>
              <a:rPr lang="he-IL" altLang="he-IL" sz="2400" b="1" dirty="0">
                <a:solidFill>
                  <a:srgbClr val="FF0000"/>
                </a:solidFill>
                <a:latin typeface="David" panose="020E0502060401010101" pitchFamily="34" charset="-79"/>
                <a:cs typeface="David" panose="020E0502060401010101" pitchFamily="34" charset="-79"/>
              </a:rPr>
              <a:t>בהמשך</a:t>
            </a:r>
            <a:endParaRPr lang="en-US" altLang="he-IL" sz="2400" b="1" dirty="0">
              <a:solidFill>
                <a:srgbClr val="FF0000"/>
              </a:solidFill>
              <a:latin typeface="David" panose="020E0502060401010101" pitchFamily="34" charset="-79"/>
              <a:cs typeface="David" panose="020E0502060401010101" pitchFamily="34" charset="-79"/>
            </a:endParaRPr>
          </a:p>
          <a:p>
            <a:pPr marL="228600" indent="-228600"/>
            <a:endParaRPr lang="he-IL" altLang="he-IL" sz="2400" dirty="0" smtClean="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642202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https://www.slides.co.il/media/images/1266916651.jpg"/>
          <p:cNvPicPr/>
          <p:nvPr/>
        </p:nvPicPr>
        <p:blipFill>
          <a:blip>
            <a:extLst>
              <a:ext uri="{28A0092B-C50C-407E-A947-70E740481C1C}">
                <a14:useLocalDpi xmlns:a14="http://schemas.microsoft.com/office/drawing/2010/main" val="0"/>
              </a:ext>
            </a:extLst>
          </a:blip>
          <a:srcRect/>
          <a:stretch>
            <a:fillRect/>
          </a:stretch>
        </p:blipFill>
        <p:spPr bwMode="auto">
          <a:xfrm>
            <a:off x="3081867" y="455084"/>
            <a:ext cx="7936088" cy="5883628"/>
          </a:xfrm>
          <a:prstGeom prst="rect">
            <a:avLst/>
          </a:prstGeom>
          <a:noFill/>
          <a:ln>
            <a:noFill/>
          </a:ln>
        </p:spPr>
      </p:pic>
      <p:sp>
        <p:nvSpPr>
          <p:cNvPr id="3" name="TextBox 2"/>
          <p:cNvSpPr txBox="1"/>
          <p:nvPr/>
        </p:nvSpPr>
        <p:spPr>
          <a:xfrm>
            <a:off x="3736623" y="451555"/>
            <a:ext cx="4323644" cy="523220"/>
          </a:xfrm>
          <a:prstGeom prst="rect">
            <a:avLst/>
          </a:prstGeom>
          <a:noFill/>
        </p:spPr>
        <p:txBody>
          <a:bodyPr wrap="square" rtlCol="1">
            <a:spAutoFit/>
          </a:bodyPr>
          <a:lstStyle/>
          <a:p>
            <a:r>
              <a:rPr lang="he-IL" sz="2800" b="1" dirty="0" smtClean="0">
                <a:solidFill>
                  <a:srgbClr val="FF0000"/>
                </a:solidFill>
                <a:latin typeface="David" panose="020E0502060401010101" pitchFamily="34" charset="-79"/>
                <a:cs typeface="David" panose="020E0502060401010101" pitchFamily="34" charset="-79"/>
              </a:rPr>
              <a:t>הפרשת האינסולין</a:t>
            </a:r>
            <a:endParaRPr lang="he-IL" sz="2800" b="1" dirty="0">
              <a:solidFill>
                <a:srgbClr val="FF0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535583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מבט לאחור">
  <a:themeElements>
    <a:clrScheme name="מבט לאחור">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מבט לאחור">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בט לאחור">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3346</Words>
  <Application>Microsoft Office PowerPoint</Application>
  <PresentationFormat>מסך רחב</PresentationFormat>
  <Paragraphs>410</Paragraphs>
  <Slides>51</Slides>
  <Notes>5</Notes>
  <HiddenSlides>0</HiddenSlides>
  <MMClips>0</MMClips>
  <ScaleCrop>false</ScaleCrop>
  <HeadingPairs>
    <vt:vector size="8" baseType="variant">
      <vt:variant>
        <vt:lpstr>גופנים בשימוש</vt:lpstr>
      </vt:variant>
      <vt:variant>
        <vt:i4>8</vt:i4>
      </vt:variant>
      <vt:variant>
        <vt:lpstr>ערכת נושא</vt:lpstr>
      </vt:variant>
      <vt:variant>
        <vt:i4>1</vt:i4>
      </vt:variant>
      <vt:variant>
        <vt:lpstr>שרתי OLE מוטבעים</vt:lpstr>
      </vt:variant>
      <vt:variant>
        <vt:i4>1</vt:i4>
      </vt:variant>
      <vt:variant>
        <vt:lpstr>כותרות שקופיות</vt:lpstr>
      </vt:variant>
      <vt:variant>
        <vt:i4>51</vt:i4>
      </vt:variant>
    </vt:vector>
  </HeadingPairs>
  <TitlesOfParts>
    <vt:vector size="61" baseType="lpstr">
      <vt:lpstr>Aharoni</vt:lpstr>
      <vt:lpstr>Arial</vt:lpstr>
      <vt:lpstr>Calibri</vt:lpstr>
      <vt:lpstr>Calibri Light</vt:lpstr>
      <vt:lpstr>David</vt:lpstr>
      <vt:lpstr>FHIHTC+Arial</vt:lpstr>
      <vt:lpstr>Times New Roman</vt:lpstr>
      <vt:lpstr>Wingdings</vt:lpstr>
      <vt:lpstr>מבט לאחור</vt:lpstr>
      <vt:lpstr>Photo Editor Photo</vt:lpstr>
      <vt:lpstr>אנדוקרינולוגיה אנטומיה-פיזיולוגיה-קליניקה בלוטת הלבלב       gland Pancreas   </vt:lpstr>
      <vt:lpstr>מצגת של PowerPoint</vt:lpstr>
      <vt:lpstr>הלבלב - אנטומיה</vt:lpstr>
      <vt:lpstr>מצגת של PowerPoint</vt:lpstr>
      <vt:lpstr>מצגת של PowerPoint</vt:lpstr>
      <vt:lpstr>איי לנגרהנס</vt:lpstr>
      <vt:lpstr>מצגת של PowerPoint</vt:lpstr>
      <vt:lpstr>מצגת של PowerPoint</vt:lpstr>
      <vt:lpstr>מצגת של PowerPoint</vt:lpstr>
      <vt:lpstr>מצגת של PowerPoint</vt:lpstr>
      <vt:lpstr>מצגת של PowerPoint</vt:lpstr>
      <vt:lpstr>אינסולין Insulin </vt:lpstr>
      <vt:lpstr>מצגת של PowerPoint</vt:lpstr>
      <vt:lpstr>מצגת של PowerPoint</vt:lpstr>
      <vt:lpstr>מצגת של PowerPoint</vt:lpstr>
      <vt:lpstr>מצגת של PowerPoint</vt:lpstr>
      <vt:lpstr>מצגת של PowerPoint</vt:lpstr>
      <vt:lpstr>גלוקגוןGlucagon    </vt:lpstr>
      <vt:lpstr>סיכום: איזון גלוקגון-אינסולין </vt:lpstr>
      <vt:lpstr>   בקרה על רמת הגלוקוז בדם</vt:lpstr>
      <vt:lpstr>מצגת של PowerPoint</vt:lpstr>
      <vt:lpstr>מנגנון בקרה על הפרשת אינסולין</vt:lpstr>
      <vt:lpstr>מנגנון בקרה חוזרת על גלוקגון</vt:lpstr>
      <vt:lpstr>שינויים ברמת הגלוקוז בדם לאחר ארוחה</vt:lpstr>
      <vt:lpstr>מצגת של PowerPoint</vt:lpstr>
      <vt:lpstr>סוגי הסוכרת</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טיפול בסוכרת מסוג 1</vt:lpstr>
      <vt:lpstr>מצגת של PowerPoint</vt:lpstr>
      <vt:lpstr>סיבוכים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אנדוקרינולוגיה אנטומיה-פיזיולוגיה-קליניקה בלוטת הלבלב       gland Pancreas   </dc:title>
  <dc:creator>USER</dc:creator>
  <cp:lastModifiedBy>USER</cp:lastModifiedBy>
  <cp:revision>1</cp:revision>
  <dcterms:modified xsi:type="dcterms:W3CDTF">2020-03-16T08:22:32Z</dcterms:modified>
</cp:coreProperties>
</file>