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7" r:id="rId1"/>
  </p:sldMasterIdLst>
  <p:notesMasterIdLst>
    <p:notesMasterId r:id="rId28"/>
  </p:notesMasterIdLst>
  <p:sldIdLst>
    <p:sldId id="256" r:id="rId2"/>
    <p:sldId id="269" r:id="rId3"/>
    <p:sldId id="257" r:id="rId4"/>
    <p:sldId id="279" r:id="rId5"/>
    <p:sldId id="271" r:id="rId6"/>
    <p:sldId id="280" r:id="rId7"/>
    <p:sldId id="272" r:id="rId8"/>
    <p:sldId id="270" r:id="rId9"/>
    <p:sldId id="263" r:id="rId10"/>
    <p:sldId id="287" r:id="rId11"/>
    <p:sldId id="259" r:id="rId12"/>
    <p:sldId id="283" r:id="rId13"/>
    <p:sldId id="281" r:id="rId14"/>
    <p:sldId id="282" r:id="rId15"/>
    <p:sldId id="284" r:id="rId16"/>
    <p:sldId id="260" r:id="rId17"/>
    <p:sldId id="261" r:id="rId18"/>
    <p:sldId id="264" r:id="rId19"/>
    <p:sldId id="265" r:id="rId20"/>
    <p:sldId id="268" r:id="rId21"/>
    <p:sldId id="262" r:id="rId22"/>
    <p:sldId id="274" r:id="rId23"/>
    <p:sldId id="276" r:id="rId24"/>
    <p:sldId id="285" r:id="rId25"/>
    <p:sldId id="286" r:id="rId26"/>
    <p:sldId id="278" r:id="rId2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89" autoAdjust="0"/>
    <p:restoredTop sz="94660"/>
  </p:normalViewPr>
  <p:slideViewPr>
    <p:cSldViewPr snapToGrid="0" showGuides="1">
      <p:cViewPr varScale="1">
        <p:scale>
          <a:sx n="92" d="100"/>
          <a:sy n="92" d="100"/>
        </p:scale>
        <p:origin x="450" y="9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64BF563-44FB-4DB4-89D1-D2325C09AA17}" type="datetimeFigureOut">
              <a:rPr lang="he-IL" smtClean="0"/>
              <a:t>כ'/אדר/תש"פ</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EAC35EA-F1D8-47FB-A8A9-5A24309989BD}" type="slidenum">
              <a:rPr lang="he-IL" smtClean="0"/>
              <a:t>‹#›</a:t>
            </a:fld>
            <a:endParaRPr lang="he-IL"/>
          </a:p>
        </p:txBody>
      </p:sp>
    </p:spTree>
    <p:extLst>
      <p:ext uri="{BB962C8B-B14F-4D97-AF65-F5344CB8AC3E}">
        <p14:creationId xmlns:p14="http://schemas.microsoft.com/office/powerpoint/2010/main" val="337597586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755C535-6CAB-4493-9AE5-6BCD7E8DD6F5}" type="datetimeFigureOut">
              <a:rPr lang="he-IL" smtClean="0"/>
              <a:t>כ'/אדר/תש"פ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D0B8B51-3052-415C-9437-13075AFF9CF4}" type="slidenum">
              <a:rPr lang="he-IL" smtClean="0"/>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09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755C535-6CAB-4493-9AE5-6BCD7E8DD6F5}" type="datetimeFigureOut">
              <a:rPr lang="he-IL" smtClean="0"/>
              <a:t>כ'/אדר/תש"פ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D0B8B51-3052-415C-9437-13075AFF9CF4}" type="slidenum">
              <a:rPr lang="he-IL" smtClean="0"/>
              <a:t>‹#›</a:t>
            </a:fld>
            <a:endParaRPr lang="he-IL"/>
          </a:p>
        </p:txBody>
      </p:sp>
    </p:spTree>
    <p:extLst>
      <p:ext uri="{BB962C8B-B14F-4D97-AF65-F5344CB8AC3E}">
        <p14:creationId xmlns:p14="http://schemas.microsoft.com/office/powerpoint/2010/main" val="425521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755C535-6CAB-4493-9AE5-6BCD7E8DD6F5}" type="datetimeFigureOut">
              <a:rPr lang="he-IL" smtClean="0"/>
              <a:t>כ'/אדר/תש"פ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D0B8B51-3052-415C-9437-13075AFF9CF4}" type="slidenum">
              <a:rPr lang="he-IL" smtClean="0"/>
              <a:t>‹#›</a:t>
            </a:fld>
            <a:endParaRPr lang="he-IL"/>
          </a:p>
        </p:txBody>
      </p:sp>
    </p:spTree>
    <p:extLst>
      <p:ext uri="{BB962C8B-B14F-4D97-AF65-F5344CB8AC3E}">
        <p14:creationId xmlns:p14="http://schemas.microsoft.com/office/powerpoint/2010/main" val="3903057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755C535-6CAB-4493-9AE5-6BCD7E8DD6F5}" type="datetimeFigureOut">
              <a:rPr lang="he-IL" smtClean="0"/>
              <a:t>כ'/אדר/תש"פ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D0B8B51-3052-415C-9437-13075AFF9CF4}" type="slidenum">
              <a:rPr lang="he-IL" smtClean="0"/>
              <a:t>‹#›</a:t>
            </a:fld>
            <a:endParaRPr lang="he-IL"/>
          </a:p>
        </p:txBody>
      </p:sp>
    </p:spTree>
    <p:extLst>
      <p:ext uri="{BB962C8B-B14F-4D97-AF65-F5344CB8AC3E}">
        <p14:creationId xmlns:p14="http://schemas.microsoft.com/office/powerpoint/2010/main" val="2232301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755C535-6CAB-4493-9AE5-6BCD7E8DD6F5}" type="datetimeFigureOut">
              <a:rPr lang="he-IL" smtClean="0"/>
              <a:t>כ'/אדר/תש"פ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D0B8B51-3052-415C-9437-13075AFF9CF4}" type="slidenum">
              <a:rPr lang="he-IL" smtClean="0"/>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49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4755C535-6CAB-4493-9AE5-6BCD7E8DD6F5}" type="datetimeFigureOut">
              <a:rPr lang="he-IL" smtClean="0"/>
              <a:t>כ'/אדר/תש"פ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D0B8B51-3052-415C-9437-13075AFF9CF4}" type="slidenum">
              <a:rPr lang="he-IL" smtClean="0"/>
              <a:t>‹#›</a:t>
            </a:fld>
            <a:endParaRPr lang="he-IL"/>
          </a:p>
        </p:txBody>
      </p:sp>
    </p:spTree>
    <p:extLst>
      <p:ext uri="{BB962C8B-B14F-4D97-AF65-F5344CB8AC3E}">
        <p14:creationId xmlns:p14="http://schemas.microsoft.com/office/powerpoint/2010/main" val="124674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97280" y="2582334"/>
            <a:ext cx="4937760" cy="33782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217920" y="2582334"/>
            <a:ext cx="4937760" cy="33782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4755C535-6CAB-4493-9AE5-6BCD7E8DD6F5}" type="datetimeFigureOut">
              <a:rPr lang="he-IL" smtClean="0"/>
              <a:t>כ'/אדר/תש"פ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D0B8B51-3052-415C-9437-13075AFF9CF4}" type="slidenum">
              <a:rPr lang="he-IL" smtClean="0"/>
              <a:t>‹#›</a:t>
            </a:fld>
            <a:endParaRPr lang="he-IL"/>
          </a:p>
        </p:txBody>
      </p:sp>
    </p:spTree>
    <p:extLst>
      <p:ext uri="{BB962C8B-B14F-4D97-AF65-F5344CB8AC3E}">
        <p14:creationId xmlns:p14="http://schemas.microsoft.com/office/powerpoint/2010/main" val="79912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755C535-6CAB-4493-9AE5-6BCD7E8DD6F5}" type="datetimeFigureOut">
              <a:rPr lang="he-IL" smtClean="0"/>
              <a:t>כ'/אדר/תש"פ</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D0B8B51-3052-415C-9437-13075AFF9CF4}" type="slidenum">
              <a:rPr lang="he-IL" smtClean="0"/>
              <a:t>‹#›</a:t>
            </a:fld>
            <a:endParaRPr lang="he-IL"/>
          </a:p>
        </p:txBody>
      </p:sp>
    </p:spTree>
    <p:extLst>
      <p:ext uri="{BB962C8B-B14F-4D97-AF65-F5344CB8AC3E}">
        <p14:creationId xmlns:p14="http://schemas.microsoft.com/office/powerpoint/2010/main" val="3500637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755C535-6CAB-4493-9AE5-6BCD7E8DD6F5}" type="datetimeFigureOut">
              <a:rPr lang="he-IL" smtClean="0"/>
              <a:t>כ'/אדר/תש"פ</a:t>
            </a:fld>
            <a:endParaRPr lang="he-I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e-IL"/>
          </a:p>
        </p:txBody>
      </p:sp>
      <p:sp>
        <p:nvSpPr>
          <p:cNvPr id="9" name="Slide Number Placeholder 8"/>
          <p:cNvSpPr>
            <a:spLocks noGrp="1"/>
          </p:cNvSpPr>
          <p:nvPr>
            <p:ph type="sldNum" sz="quarter" idx="12"/>
          </p:nvPr>
        </p:nvSpPr>
        <p:spPr/>
        <p:txBody>
          <a:bodyPr/>
          <a:lstStyle/>
          <a:p>
            <a:fld id="{7D0B8B51-3052-415C-9437-13075AFF9CF4}" type="slidenum">
              <a:rPr lang="he-IL" smtClean="0"/>
              <a:t>‹#›</a:t>
            </a:fld>
            <a:endParaRPr lang="he-IL"/>
          </a:p>
        </p:txBody>
      </p:sp>
    </p:spTree>
    <p:extLst>
      <p:ext uri="{BB962C8B-B14F-4D97-AF65-F5344CB8AC3E}">
        <p14:creationId xmlns:p14="http://schemas.microsoft.com/office/powerpoint/2010/main" val="119825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755C535-6CAB-4493-9AE5-6BCD7E8DD6F5}" type="datetimeFigureOut">
              <a:rPr lang="he-IL" smtClean="0"/>
              <a:t>כ'/אדר/תש"פ</a:t>
            </a:fld>
            <a:endParaRPr lang="he-I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e-I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0B8B51-3052-415C-9437-13075AFF9CF4}" type="slidenum">
              <a:rPr lang="he-IL" smtClean="0"/>
              <a:t>‹#›</a:t>
            </a:fld>
            <a:endParaRPr lang="he-IL"/>
          </a:p>
        </p:txBody>
      </p:sp>
    </p:spTree>
    <p:extLst>
      <p:ext uri="{BB962C8B-B14F-4D97-AF65-F5344CB8AC3E}">
        <p14:creationId xmlns:p14="http://schemas.microsoft.com/office/powerpoint/2010/main" val="232540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755C535-6CAB-4493-9AE5-6BCD7E8DD6F5}" type="datetimeFigureOut">
              <a:rPr lang="he-IL" smtClean="0"/>
              <a:t>כ'/אדר/תש"פ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D0B8B51-3052-415C-9437-13075AFF9CF4}" type="slidenum">
              <a:rPr lang="he-IL" smtClean="0"/>
              <a:t>‹#›</a:t>
            </a:fld>
            <a:endParaRPr lang="he-IL"/>
          </a:p>
        </p:txBody>
      </p:sp>
    </p:spTree>
    <p:extLst>
      <p:ext uri="{BB962C8B-B14F-4D97-AF65-F5344CB8AC3E}">
        <p14:creationId xmlns:p14="http://schemas.microsoft.com/office/powerpoint/2010/main" val="221159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755C535-6CAB-4493-9AE5-6BCD7E8DD6F5}" type="datetimeFigureOut">
              <a:rPr lang="he-IL" smtClean="0"/>
              <a:t>כ'/אדר/תש"פ</a:t>
            </a:fld>
            <a:endParaRPr lang="he-I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e-I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D0B8B51-3052-415C-9437-13075AFF9CF4}" type="slidenum">
              <a:rPr lang="he-IL" smtClean="0"/>
              <a:t>‹#›</a:t>
            </a:fld>
            <a:endParaRPr lang="he-I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1150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5000">
              <a:schemeClr val="accent5">
                <a:lumMod val="20000"/>
                <a:lumOff val="80000"/>
              </a:schemeClr>
            </a:gs>
            <a:gs pos="100000">
              <a:srgbClr val="FF000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295835" y="228600"/>
            <a:ext cx="10859845" cy="4096512"/>
          </a:xfrm>
        </p:spPr>
        <p:txBody>
          <a:bodyPr/>
          <a:lstStyle/>
          <a:p>
            <a:r>
              <a:rPr lang="he-IL" b="1" dirty="0" smtClean="0">
                <a:solidFill>
                  <a:srgbClr val="FF0000"/>
                </a:solidFill>
                <a:latin typeface="David" panose="020E0502060401010101" pitchFamily="34" charset="-79"/>
                <a:cs typeface="David" panose="020E0502060401010101" pitchFamily="34" charset="-79"/>
              </a:rPr>
              <a:t>המטולוגיה</a:t>
            </a:r>
            <a:r>
              <a:rPr lang="he-IL" dirty="0" smtClean="0">
                <a:solidFill>
                  <a:srgbClr val="FF0000"/>
                </a:solidFill>
                <a:latin typeface="David" panose="020E0502060401010101" pitchFamily="34" charset="-79"/>
                <a:cs typeface="David" panose="020E0502060401010101" pitchFamily="34" charset="-79"/>
              </a:rPr>
              <a:t/>
            </a:r>
            <a:br>
              <a:rPr lang="he-IL" dirty="0" smtClean="0">
                <a:solidFill>
                  <a:srgbClr val="FF0000"/>
                </a:solidFill>
                <a:latin typeface="David" panose="020E0502060401010101" pitchFamily="34" charset="-79"/>
                <a:cs typeface="David" panose="020E0502060401010101" pitchFamily="34" charset="-79"/>
              </a:rPr>
            </a:br>
            <a:r>
              <a:rPr lang="he-IL" sz="6000" b="1" dirty="0" smtClean="0">
                <a:solidFill>
                  <a:srgbClr val="FF0000"/>
                </a:solidFill>
                <a:latin typeface="David" panose="020E0502060401010101" pitchFamily="34" charset="-79"/>
                <a:cs typeface="David" panose="020E0502060401010101" pitchFamily="34" charset="-79"/>
              </a:rPr>
              <a:t>קליניקה</a:t>
            </a:r>
            <a:r>
              <a:rPr lang="he-IL" dirty="0" smtClean="0">
                <a:solidFill>
                  <a:srgbClr val="FF0000"/>
                </a:solidFill>
                <a:latin typeface="David" panose="020E0502060401010101" pitchFamily="34" charset="-79"/>
                <a:cs typeface="David" panose="020E0502060401010101" pitchFamily="34" charset="-79"/>
              </a:rPr>
              <a:t> </a:t>
            </a:r>
            <a:endParaRPr lang="he-IL" dirty="0">
              <a:solidFill>
                <a:srgbClr val="FF0000"/>
              </a:solidFill>
              <a:latin typeface="David" panose="020E0502060401010101" pitchFamily="34" charset="-79"/>
              <a:cs typeface="David" panose="020E0502060401010101" pitchFamily="34" charset="-79"/>
            </a:endParaRPr>
          </a:p>
        </p:txBody>
      </p:sp>
      <p:sp>
        <p:nvSpPr>
          <p:cNvPr id="3" name="כותרת משנה 2"/>
          <p:cNvSpPr>
            <a:spLocks noGrp="1"/>
          </p:cNvSpPr>
          <p:nvPr>
            <p:ph type="subTitle" idx="1"/>
          </p:nvPr>
        </p:nvSpPr>
        <p:spPr/>
        <p:txBody>
          <a:bodyPr>
            <a:normAutofit/>
          </a:bodyPr>
          <a:lstStyle/>
          <a:p>
            <a:endParaRPr lang="he-IL" sz="3600" b="1" dirty="0">
              <a:solidFill>
                <a:srgbClr val="FF0000"/>
              </a:solidFill>
              <a:latin typeface="David" panose="020E0502060401010101" pitchFamily="34" charset="-79"/>
              <a:cs typeface="David" panose="020E0502060401010101" pitchFamily="34" charset="-79"/>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0" y="1504950"/>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0" y="605119"/>
            <a:ext cx="11846858" cy="4524315"/>
          </a:xfrm>
          <a:prstGeom prst="rect">
            <a:avLst/>
          </a:prstGeom>
        </p:spPr>
        <p:txBody>
          <a:bodyPr wrap="square">
            <a:spAutoFit/>
          </a:bodyPr>
          <a:lstStyle/>
          <a:p>
            <a:r>
              <a:rPr lang="he-IL" sz="2400" dirty="0" smtClean="0">
                <a:solidFill>
                  <a:srgbClr val="3F3E3E"/>
                </a:solidFill>
                <a:latin typeface="David" panose="020E0502060401010101" pitchFamily="34" charset="-79"/>
                <a:cs typeface="David" panose="020E0502060401010101" pitchFamily="34" charset="-79"/>
              </a:rPr>
              <a:t>החומצה הפולית  נמנית </a:t>
            </a:r>
            <a:r>
              <a:rPr lang="he-IL" sz="2400" dirty="0">
                <a:solidFill>
                  <a:srgbClr val="3F3E3E"/>
                </a:solidFill>
                <a:latin typeface="David" panose="020E0502060401010101" pitchFamily="34" charset="-79"/>
                <a:cs typeface="David" panose="020E0502060401010101" pitchFamily="34" charset="-79"/>
              </a:rPr>
              <a:t>עם </a:t>
            </a:r>
            <a:r>
              <a:rPr lang="he-IL" sz="2400" b="1" dirty="0">
                <a:solidFill>
                  <a:srgbClr val="3F3E3E"/>
                </a:solidFill>
                <a:latin typeface="David" panose="020E0502060401010101" pitchFamily="34" charset="-79"/>
                <a:cs typeface="David" panose="020E0502060401010101" pitchFamily="34" charset="-79"/>
              </a:rPr>
              <a:t>קבוצת </a:t>
            </a:r>
            <a:r>
              <a:rPr lang="he-IL" sz="2400" b="1" dirty="0" smtClean="0">
                <a:solidFill>
                  <a:srgbClr val="3F3E3E"/>
                </a:solidFill>
                <a:latin typeface="David" panose="020E0502060401010101" pitchFamily="34" charset="-79"/>
                <a:cs typeface="David" panose="020E0502060401010101" pitchFamily="34" charset="-79"/>
              </a:rPr>
              <a:t>וויטמינים </a:t>
            </a:r>
            <a:r>
              <a:rPr lang="en-US" sz="2400" b="1" dirty="0" smtClean="0">
                <a:solidFill>
                  <a:srgbClr val="3F3E3E"/>
                </a:solidFill>
                <a:latin typeface="David" panose="020E0502060401010101" pitchFamily="34" charset="-79"/>
                <a:cs typeface="David" panose="020E0502060401010101" pitchFamily="34" charset="-79"/>
              </a:rPr>
              <a:t>B </a:t>
            </a:r>
            <a:r>
              <a:rPr lang="he-IL" sz="2400" dirty="0" smtClean="0">
                <a:solidFill>
                  <a:srgbClr val="3F3E3E"/>
                </a:solidFill>
                <a:latin typeface="David" panose="020E0502060401010101" pitchFamily="34" charset="-79"/>
                <a:cs typeface="David" panose="020E0502060401010101" pitchFamily="34" charset="-79"/>
              </a:rPr>
              <a:t>. חומצה פולית</a:t>
            </a:r>
            <a:r>
              <a:rPr lang="he-IL" sz="2400"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ויטמין </a:t>
            </a:r>
            <a:r>
              <a:rPr lang="en-US" sz="2400" b="1" dirty="0" smtClean="0">
                <a:latin typeface="David" panose="020E0502060401010101" pitchFamily="34" charset="-79"/>
                <a:cs typeface="David" panose="020E0502060401010101" pitchFamily="34" charset="-79"/>
              </a:rPr>
              <a:t> </a:t>
            </a:r>
            <a:r>
              <a:rPr lang="en-US" sz="2400" b="1" dirty="0">
                <a:latin typeface="David" panose="020E0502060401010101" pitchFamily="34" charset="-79"/>
                <a:cs typeface="David" panose="020E0502060401010101" pitchFamily="34" charset="-79"/>
              </a:rPr>
              <a:t>B9 </a:t>
            </a:r>
            <a:r>
              <a:rPr lang="he-IL" sz="2400" b="1"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וויטמין </a:t>
            </a:r>
            <a:r>
              <a:rPr lang="en-US" sz="2400" dirty="0" smtClean="0">
                <a:latin typeface="David" panose="020E0502060401010101" pitchFamily="34" charset="-79"/>
                <a:cs typeface="David" panose="020E0502060401010101" pitchFamily="34" charset="-79"/>
              </a:rPr>
              <a:t>B12</a:t>
            </a:r>
            <a:r>
              <a:rPr lang="he-IL" sz="2400" dirty="0" smtClean="0">
                <a:latin typeface="David" panose="020E0502060401010101" pitchFamily="34" charset="-79"/>
                <a:cs typeface="David" panose="020E0502060401010101" pitchFamily="34" charset="-79"/>
              </a:rPr>
              <a:t> </a:t>
            </a:r>
            <a:r>
              <a:rPr lang="he-IL" sz="2400" dirty="0" smtClean="0">
                <a:solidFill>
                  <a:srgbClr val="0164AC"/>
                </a:solidFill>
                <a:latin typeface="David" panose="020E0502060401010101" pitchFamily="34" charset="-79"/>
                <a:cs typeface="David" panose="020E0502060401010101" pitchFamily="34" charset="-79"/>
              </a:rPr>
              <a:t> </a:t>
            </a:r>
            <a:r>
              <a:rPr lang="he-IL" sz="2400" dirty="0" smtClean="0">
                <a:solidFill>
                  <a:srgbClr val="3F3E3E"/>
                </a:solidFill>
                <a:latin typeface="David" panose="020E0502060401010101" pitchFamily="34" charset="-79"/>
                <a:cs typeface="David" panose="020E0502060401010101" pitchFamily="34" charset="-79"/>
              </a:rPr>
              <a:t>ממלאים תפקיד </a:t>
            </a:r>
            <a:r>
              <a:rPr lang="he-IL" sz="2400" dirty="0">
                <a:solidFill>
                  <a:srgbClr val="3F3E3E"/>
                </a:solidFill>
                <a:latin typeface="David" panose="020E0502060401010101" pitchFamily="34" charset="-79"/>
                <a:cs typeface="David" panose="020E0502060401010101" pitchFamily="34" charset="-79"/>
              </a:rPr>
              <a:t>מרכזי בקיום המבנה התקין של </a:t>
            </a:r>
            <a:r>
              <a:rPr lang="he-IL" sz="2400" dirty="0" err="1" smtClean="0">
                <a:solidFill>
                  <a:srgbClr val="3F3E3E"/>
                </a:solidFill>
                <a:latin typeface="David" panose="020E0502060401010101" pitchFamily="34" charset="-79"/>
                <a:cs typeface="David" panose="020E0502060401010101" pitchFamily="34" charset="-79"/>
              </a:rPr>
              <a:t>האריטרוציטים</a:t>
            </a:r>
            <a:r>
              <a:rPr lang="he-IL" sz="2400" dirty="0" smtClean="0">
                <a:solidFill>
                  <a:srgbClr val="3F3E3E"/>
                </a:solidFill>
                <a:latin typeface="David" panose="020E0502060401010101" pitchFamily="34" charset="-79"/>
                <a:cs typeface="David" panose="020E0502060401010101" pitchFamily="34" charset="-79"/>
              </a:rPr>
              <a:t> ושל תאי מערכת העצבים. </a:t>
            </a:r>
          </a:p>
          <a:p>
            <a:r>
              <a:rPr lang="he-IL" sz="2400" dirty="0" smtClean="0">
                <a:solidFill>
                  <a:srgbClr val="3F3E3E"/>
                </a:solidFill>
                <a:latin typeface="David" panose="020E0502060401010101" pitchFamily="34" charset="-79"/>
                <a:cs typeface="David" panose="020E0502060401010101" pitchFamily="34" charset="-79"/>
              </a:rPr>
              <a:t>לכן </a:t>
            </a:r>
            <a:r>
              <a:rPr lang="he-IL" sz="2400" dirty="0">
                <a:solidFill>
                  <a:srgbClr val="3F3E3E"/>
                </a:solidFill>
                <a:latin typeface="David" panose="020E0502060401010101" pitchFamily="34" charset="-79"/>
                <a:cs typeface="David" panose="020E0502060401010101" pitchFamily="34" charset="-79"/>
              </a:rPr>
              <a:t>חשוב שהגוף יקבל חומצה פולית מדי יום</a:t>
            </a:r>
            <a:r>
              <a:rPr lang="he-IL" sz="2400" dirty="0" smtClean="0">
                <a:solidFill>
                  <a:srgbClr val="3F3E3E"/>
                </a:solidFill>
                <a:latin typeface="David" panose="020E0502060401010101" pitchFamily="34" charset="-79"/>
                <a:cs typeface="David" panose="020E0502060401010101" pitchFamily="34" charset="-79"/>
              </a:rPr>
              <a:t>.</a:t>
            </a:r>
          </a:p>
          <a:p>
            <a:r>
              <a:rPr lang="he-IL" sz="2400" dirty="0" smtClean="0">
                <a:solidFill>
                  <a:srgbClr val="3F3E3E"/>
                </a:solidFill>
                <a:latin typeface="David" panose="020E0502060401010101" pitchFamily="34" charset="-79"/>
                <a:cs typeface="David" panose="020E0502060401010101" pitchFamily="34" charset="-79"/>
              </a:rPr>
              <a:t>תוספת </a:t>
            </a:r>
            <a:r>
              <a:rPr lang="he-IL" sz="2400" dirty="0">
                <a:solidFill>
                  <a:srgbClr val="3F3E3E"/>
                </a:solidFill>
                <a:latin typeface="David" panose="020E0502060401010101" pitchFamily="34" charset="-79"/>
                <a:cs typeface="David" panose="020E0502060401010101" pitchFamily="34" charset="-79"/>
              </a:rPr>
              <a:t>של חומצה פולית כשלושה חודשים </a:t>
            </a:r>
            <a:r>
              <a:rPr lang="he-IL" sz="2400" b="1" dirty="0">
                <a:solidFill>
                  <a:srgbClr val="3F3E3E"/>
                </a:solidFill>
                <a:latin typeface="David" panose="020E0502060401010101" pitchFamily="34" charset="-79"/>
                <a:cs typeface="David" panose="020E0502060401010101" pitchFamily="34" charset="-79"/>
              </a:rPr>
              <a:t>לפני הכניסה להריון </a:t>
            </a:r>
            <a:r>
              <a:rPr lang="he-IL" sz="2400" dirty="0">
                <a:solidFill>
                  <a:srgbClr val="3F3E3E"/>
                </a:solidFill>
                <a:latin typeface="David" panose="020E0502060401010101" pitchFamily="34" charset="-79"/>
                <a:cs typeface="David" panose="020E0502060401010101" pitchFamily="34" charset="-79"/>
              </a:rPr>
              <a:t>ועד סוף החודש השלישי להריון מקטינה בשיעור של 70%-50% את הסכנה למומים קשים במערכת העצבים המרכזית של היילוד .</a:t>
            </a:r>
          </a:p>
          <a:p>
            <a:r>
              <a:rPr lang="he-IL" sz="2400" b="1" dirty="0">
                <a:solidFill>
                  <a:srgbClr val="3F3E3E"/>
                </a:solidFill>
                <a:latin typeface="David" panose="020E0502060401010101" pitchFamily="34" charset="-79"/>
                <a:cs typeface="David" panose="020E0502060401010101" pitchFamily="34" charset="-79"/>
              </a:rPr>
              <a:t>הקצובה היומית </a:t>
            </a:r>
            <a:r>
              <a:rPr lang="he-IL" sz="2400" dirty="0">
                <a:solidFill>
                  <a:srgbClr val="3F3E3E"/>
                </a:solidFill>
                <a:latin typeface="David" panose="020E0502060401010101" pitchFamily="34" charset="-79"/>
                <a:cs typeface="David" panose="020E0502060401010101" pitchFamily="34" charset="-79"/>
              </a:rPr>
              <a:t>המומלצת היא של 0.4 מ"ג ליום לאדם </a:t>
            </a:r>
            <a:r>
              <a:rPr lang="he-IL" sz="2400" dirty="0" smtClean="0">
                <a:solidFill>
                  <a:srgbClr val="3F3E3E"/>
                </a:solidFill>
                <a:latin typeface="David" panose="020E0502060401010101" pitchFamily="34" charset="-79"/>
                <a:cs typeface="David" panose="020E0502060401010101" pitchFamily="34" charset="-79"/>
              </a:rPr>
              <a:t>בוגר - הכבד </a:t>
            </a:r>
            <a:r>
              <a:rPr lang="he-IL" sz="2400" dirty="0">
                <a:solidFill>
                  <a:srgbClr val="3F3E3E"/>
                </a:solidFill>
                <a:latin typeface="David" panose="020E0502060401010101" pitchFamily="34" charset="-79"/>
                <a:cs typeface="David" panose="020E0502060401010101" pitchFamily="34" charset="-79"/>
              </a:rPr>
              <a:t>יכול לעבד חומצה פולית המתקבלת מוויטמינים או ממזון מועשר בחומצה פולית באיטיות יחסית, ולכן כל תוספת של חומצה פולית מעל לקצובה היומית </a:t>
            </a:r>
            <a:r>
              <a:rPr lang="he-IL" sz="2400" dirty="0" smtClean="0">
                <a:solidFill>
                  <a:srgbClr val="3F3E3E"/>
                </a:solidFill>
                <a:latin typeface="David" panose="020E0502060401010101" pitchFamily="34" charset="-79"/>
                <a:cs typeface="David" panose="020E0502060401010101" pitchFamily="34" charset="-79"/>
              </a:rPr>
              <a:t>המומלצת, </a:t>
            </a:r>
            <a:r>
              <a:rPr lang="he-IL" sz="2400" dirty="0">
                <a:solidFill>
                  <a:srgbClr val="3F3E3E"/>
                </a:solidFill>
                <a:latin typeface="David" panose="020E0502060401010101" pitchFamily="34" charset="-79"/>
                <a:cs typeface="David" panose="020E0502060401010101" pitchFamily="34" charset="-79"/>
              </a:rPr>
              <a:t>היא חסרת תועלת ועלולה </a:t>
            </a:r>
            <a:r>
              <a:rPr lang="he-IL" sz="2400" dirty="0" smtClean="0">
                <a:solidFill>
                  <a:srgbClr val="3F3E3E"/>
                </a:solidFill>
                <a:latin typeface="David" panose="020E0502060401010101" pitchFamily="34" charset="-79"/>
                <a:cs typeface="David" panose="020E0502060401010101" pitchFamily="34" charset="-79"/>
              </a:rPr>
              <a:t>אף להזיק. עודף </a:t>
            </a:r>
            <a:r>
              <a:rPr lang="he-IL" sz="2400" dirty="0">
                <a:solidFill>
                  <a:srgbClr val="3F3E3E"/>
                </a:solidFill>
                <a:latin typeface="David" panose="020E0502060401010101" pitchFamily="34" charset="-79"/>
                <a:cs typeface="David" panose="020E0502060401010101" pitchFamily="34" charset="-79"/>
              </a:rPr>
              <a:t>חומצה פולית עלול </a:t>
            </a:r>
            <a:r>
              <a:rPr lang="he-IL" sz="2400" dirty="0" smtClean="0">
                <a:solidFill>
                  <a:srgbClr val="3F3E3E"/>
                </a:solidFill>
                <a:latin typeface="David" panose="020E0502060401010101" pitchFamily="34" charset="-79"/>
                <a:cs typeface="David" panose="020E0502060401010101" pitchFamily="34" charset="-79"/>
              </a:rPr>
              <a:t>להסתיר חסר </a:t>
            </a:r>
            <a:r>
              <a:rPr lang="he-IL" sz="2400" dirty="0">
                <a:solidFill>
                  <a:srgbClr val="3F3E3E"/>
                </a:solidFill>
                <a:latin typeface="David" panose="020E0502060401010101" pitchFamily="34" charset="-79"/>
                <a:cs typeface="David" panose="020E0502060401010101" pitchFamily="34" charset="-79"/>
              </a:rPr>
              <a:t>בוויטמין </a:t>
            </a:r>
            <a:r>
              <a:rPr lang="en-US" sz="2400" dirty="0">
                <a:solidFill>
                  <a:srgbClr val="3F3E3E"/>
                </a:solidFill>
                <a:latin typeface="David" panose="020E0502060401010101" pitchFamily="34" charset="-79"/>
                <a:cs typeface="David" panose="020E0502060401010101" pitchFamily="34" charset="-79"/>
              </a:rPr>
              <a:t> B12 - </a:t>
            </a:r>
            <a:r>
              <a:rPr lang="he-IL" sz="2400" dirty="0">
                <a:solidFill>
                  <a:srgbClr val="3F3E3E"/>
                </a:solidFill>
                <a:latin typeface="David" panose="020E0502060401010101" pitchFamily="34" charset="-79"/>
                <a:cs typeface="David" panose="020E0502060401010101" pitchFamily="34" charset="-79"/>
              </a:rPr>
              <a:t>ובכך להגביר את הסיכון למערכת העצבים</a:t>
            </a:r>
            <a:r>
              <a:rPr lang="he-IL" sz="2400" dirty="0" smtClean="0">
                <a:solidFill>
                  <a:srgbClr val="3F3E3E"/>
                </a:solidFill>
                <a:latin typeface="David" panose="020E0502060401010101" pitchFamily="34" charset="-79"/>
                <a:cs typeface="David" panose="020E0502060401010101" pitchFamily="34" charset="-79"/>
              </a:rPr>
              <a:t>.</a:t>
            </a:r>
            <a:r>
              <a:rPr lang="he-IL" sz="2400" dirty="0">
                <a:solidFill>
                  <a:srgbClr val="3F3E3E"/>
                </a:solidFill>
                <a:latin typeface="David" panose="020E0502060401010101" pitchFamily="34" charset="-79"/>
                <a:cs typeface="David" panose="020E0502060401010101" pitchFamily="34" charset="-79"/>
              </a:rPr>
              <a:t> </a:t>
            </a:r>
            <a:endParaRPr lang="he-IL" sz="2400" dirty="0" smtClean="0">
              <a:solidFill>
                <a:srgbClr val="3F3E3E"/>
              </a:solidFill>
              <a:latin typeface="David" panose="020E0502060401010101" pitchFamily="34" charset="-79"/>
              <a:cs typeface="David" panose="020E0502060401010101" pitchFamily="34" charset="-79"/>
            </a:endParaRPr>
          </a:p>
          <a:p>
            <a:r>
              <a:rPr lang="he-IL" sz="2400" b="1" dirty="0" smtClean="0">
                <a:solidFill>
                  <a:srgbClr val="3F3E3E"/>
                </a:solidFill>
                <a:latin typeface="David" panose="020E0502060401010101" pitchFamily="34" charset="-79"/>
                <a:cs typeface="David" panose="020E0502060401010101" pitchFamily="34" charset="-79"/>
              </a:rPr>
              <a:t>מקורות </a:t>
            </a:r>
            <a:r>
              <a:rPr lang="he-IL" sz="2400" b="1" dirty="0">
                <a:solidFill>
                  <a:srgbClr val="3F3E3E"/>
                </a:solidFill>
                <a:latin typeface="David" panose="020E0502060401010101" pitchFamily="34" charset="-79"/>
                <a:cs typeface="David" panose="020E0502060401010101" pitchFamily="34" charset="-79"/>
              </a:rPr>
              <a:t>עשירים </a:t>
            </a:r>
            <a:r>
              <a:rPr lang="he-IL" sz="2400" dirty="0">
                <a:solidFill>
                  <a:srgbClr val="3F3E3E"/>
                </a:solidFill>
                <a:latin typeface="David" panose="020E0502060401010101" pitchFamily="34" charset="-79"/>
                <a:cs typeface="David" panose="020E0502060401010101" pitchFamily="34" charset="-79"/>
              </a:rPr>
              <a:t>במיוחד בחומצה פולית הם </a:t>
            </a:r>
            <a:r>
              <a:rPr lang="he-IL" sz="2400" dirty="0" smtClean="0">
                <a:solidFill>
                  <a:srgbClr val="3F3E3E"/>
                </a:solidFill>
                <a:latin typeface="David" panose="020E0502060401010101" pitchFamily="34" charset="-79"/>
                <a:cs typeface="David" panose="020E0502060401010101" pitchFamily="34" charset="-79"/>
              </a:rPr>
              <a:t>: ירקות כמו </a:t>
            </a:r>
            <a:r>
              <a:rPr lang="he-IL" sz="2400" dirty="0">
                <a:solidFill>
                  <a:srgbClr val="3F3E3E"/>
                </a:solidFill>
                <a:latin typeface="David" panose="020E0502060401010101" pitchFamily="34" charset="-79"/>
                <a:cs typeface="David" panose="020E0502060401010101" pitchFamily="34" charset="-79"/>
              </a:rPr>
              <a:t>ברוקולי, כרוב ניצנים ואפונה. וכן חומוס, אורז חום ופירות - בעיקר תפוזים ובננות. </a:t>
            </a:r>
          </a:p>
          <a:p>
            <a:endParaRPr lang="he-IL" sz="2400" dirty="0">
              <a:solidFill>
                <a:srgbClr val="3F3E3E"/>
              </a:solidFill>
              <a:latin typeface="David" panose="020E0502060401010101" pitchFamily="34" charset="-79"/>
              <a:cs typeface="David" panose="020E0502060401010101" pitchFamily="34" charset="-79"/>
            </a:endParaRPr>
          </a:p>
        </p:txBody>
      </p:sp>
      <p:sp>
        <p:nvSpPr>
          <p:cNvPr id="3" name="מלבן 2"/>
          <p:cNvSpPr/>
          <p:nvPr/>
        </p:nvSpPr>
        <p:spPr>
          <a:xfrm>
            <a:off x="3523130" y="231258"/>
            <a:ext cx="7542554" cy="461665"/>
          </a:xfrm>
          <a:prstGeom prst="rect">
            <a:avLst/>
          </a:prstGeom>
        </p:spPr>
        <p:txBody>
          <a:bodyPr wrap="square">
            <a:spAutoFit/>
          </a:bodyPr>
          <a:lstStyle/>
          <a:p>
            <a:pPr algn="ctr"/>
            <a:r>
              <a:rPr lang="he-IL" sz="2400" b="1" dirty="0">
                <a:solidFill>
                  <a:srgbClr val="FF0000"/>
                </a:solidFill>
                <a:latin typeface="David" panose="020E0502060401010101" pitchFamily="34" charset="-79"/>
                <a:cs typeface="David" panose="020E0502060401010101" pitchFamily="34" charset="-79"/>
              </a:rPr>
              <a:t>החומצה </a:t>
            </a:r>
            <a:r>
              <a:rPr lang="he-IL" sz="2400" b="1" dirty="0" smtClean="0">
                <a:solidFill>
                  <a:srgbClr val="FF0000"/>
                </a:solidFill>
                <a:latin typeface="David" panose="020E0502060401010101" pitchFamily="34" charset="-79"/>
                <a:cs typeface="David" panose="020E0502060401010101" pitchFamily="34" charset="-79"/>
              </a:rPr>
              <a:t>הפולית / ויטמין </a:t>
            </a:r>
            <a:r>
              <a:rPr lang="en-US" sz="2400" b="1" dirty="0" smtClean="0">
                <a:solidFill>
                  <a:srgbClr val="FF0000"/>
                </a:solidFill>
                <a:latin typeface="David" panose="020E0502060401010101" pitchFamily="34" charset="-79"/>
                <a:cs typeface="David" panose="020E0502060401010101" pitchFamily="34" charset="-79"/>
              </a:rPr>
              <a:t>B9</a:t>
            </a:r>
            <a:endParaRPr lang="he-IL" sz="2400" b="1" dirty="0">
              <a:solidFill>
                <a:srgbClr val="FF0000"/>
              </a:solidFill>
              <a:latin typeface="David" panose="020E0502060401010101" pitchFamily="34" charset="-79"/>
              <a:cs typeface="David" panose="020E0502060401010101" pitchFamily="34" charset="-79"/>
            </a:endParaRPr>
          </a:p>
        </p:txBody>
      </p:sp>
      <p:sp>
        <p:nvSpPr>
          <p:cNvPr id="4" name="מלבן 3"/>
          <p:cNvSpPr/>
          <p:nvPr/>
        </p:nvSpPr>
        <p:spPr>
          <a:xfrm>
            <a:off x="3048000" y="3105835"/>
            <a:ext cx="6096000" cy="369332"/>
          </a:xfrm>
          <a:prstGeom prst="rect">
            <a:avLst/>
          </a:prstGeom>
        </p:spPr>
        <p:txBody>
          <a:bodyPr>
            <a:spAutoFit/>
          </a:bodyPr>
          <a:lstStyle/>
          <a:p>
            <a:endParaRPr lang="he-IL" dirty="0"/>
          </a:p>
        </p:txBody>
      </p:sp>
    </p:spTree>
    <p:extLst>
      <p:ext uri="{BB962C8B-B14F-4D97-AF65-F5344CB8AC3E}">
        <p14:creationId xmlns:p14="http://schemas.microsoft.com/office/powerpoint/2010/main" val="3155763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97280" y="286604"/>
            <a:ext cx="9732645" cy="865922"/>
          </a:xfrm>
        </p:spPr>
        <p:txBody>
          <a:bodyPr>
            <a:normAutofit fontScale="90000"/>
          </a:bodyPr>
          <a:lstStyle/>
          <a:p>
            <a:pPr algn="r"/>
            <a:r>
              <a:rPr lang="en-US" sz="3600" dirty="0">
                <a:latin typeface="David" panose="020E0502060401010101" pitchFamily="34" charset="-79"/>
                <a:cs typeface="David" panose="020E0502060401010101" pitchFamily="34" charset="-79"/>
              </a:rPr>
              <a:t/>
            </a:r>
            <a:br>
              <a:rPr lang="en-US" sz="3600" dirty="0">
                <a:latin typeface="David" panose="020E0502060401010101" pitchFamily="34" charset="-79"/>
                <a:cs typeface="David" panose="020E0502060401010101" pitchFamily="34" charset="-79"/>
              </a:rPr>
            </a:br>
            <a:r>
              <a:rPr lang="he-IL" sz="3600" b="1" dirty="0" smtClean="0">
                <a:solidFill>
                  <a:srgbClr val="FF0000"/>
                </a:solidFill>
                <a:latin typeface="David" panose="020E0502060401010101" pitchFamily="34" charset="-79"/>
                <a:cs typeface="David" panose="020E0502060401010101" pitchFamily="34" charset="-79"/>
              </a:rPr>
              <a:t>ב.</a:t>
            </a:r>
            <a:r>
              <a:rPr lang="he-IL" sz="3600" dirty="0" smtClean="0">
                <a:latin typeface="David" panose="020E0502060401010101" pitchFamily="34" charset="-79"/>
                <a:cs typeface="David" panose="020E0502060401010101" pitchFamily="34" charset="-79"/>
              </a:rPr>
              <a:t> </a:t>
            </a:r>
            <a:r>
              <a:rPr lang="he-IL" sz="3600" b="1" dirty="0" smtClean="0">
                <a:solidFill>
                  <a:srgbClr val="FF0000"/>
                </a:solidFill>
                <a:latin typeface="David" panose="020E0502060401010101" pitchFamily="34" charset="-79"/>
                <a:cs typeface="David" panose="020E0502060401010101" pitchFamily="34" charset="-79"/>
              </a:rPr>
              <a:t>הרס </a:t>
            </a:r>
            <a:r>
              <a:rPr lang="he-IL" sz="3600" b="1" dirty="0">
                <a:solidFill>
                  <a:srgbClr val="FF0000"/>
                </a:solidFill>
                <a:latin typeface="David" panose="020E0502060401010101" pitchFamily="34" charset="-79"/>
                <a:cs typeface="David" panose="020E0502060401010101" pitchFamily="34" charset="-79"/>
              </a:rPr>
              <a:t>מוגבר של תאי דם אדומים</a:t>
            </a:r>
            <a:endParaRPr lang="he-IL" sz="3600" dirty="0">
              <a:solidFill>
                <a:srgbClr val="FF0000"/>
              </a:solidFill>
            </a:endParaRPr>
          </a:p>
        </p:txBody>
      </p:sp>
      <p:sp>
        <p:nvSpPr>
          <p:cNvPr id="3" name="מציין מיקום תוכן 2"/>
          <p:cNvSpPr>
            <a:spLocks noGrp="1"/>
          </p:cNvSpPr>
          <p:nvPr>
            <p:ph idx="1"/>
          </p:nvPr>
        </p:nvSpPr>
        <p:spPr>
          <a:xfrm>
            <a:off x="161925" y="1217084"/>
            <a:ext cx="11906250" cy="4250266"/>
          </a:xfrm>
        </p:spPr>
        <p:txBody>
          <a:bodyPr>
            <a:noAutofit/>
          </a:bodyPr>
          <a:lstStyle/>
          <a:p>
            <a:r>
              <a:rPr lang="he-IL" sz="2400" b="1" dirty="0" smtClean="0">
                <a:solidFill>
                  <a:srgbClr val="FF0000"/>
                </a:solidFill>
                <a:latin typeface="David" panose="020E0502060401010101" pitchFamily="34" charset="-79"/>
                <a:cs typeface="David" panose="020E0502060401010101" pitchFamily="34" charset="-79"/>
              </a:rPr>
              <a:t>אנמיה </a:t>
            </a:r>
            <a:r>
              <a:rPr lang="he-IL" sz="2400" b="1" dirty="0">
                <a:solidFill>
                  <a:srgbClr val="FF0000"/>
                </a:solidFill>
                <a:latin typeface="David" panose="020E0502060401010101" pitchFamily="34" charset="-79"/>
                <a:cs typeface="David" panose="020E0502060401010101" pitchFamily="34" charset="-79"/>
              </a:rPr>
              <a:t>המוליטית</a:t>
            </a:r>
            <a:endParaRPr lang="en-US" sz="2400" b="1" dirty="0">
              <a:solidFill>
                <a:srgbClr val="FF0000"/>
              </a:solidFill>
              <a:latin typeface="David" panose="020E0502060401010101" pitchFamily="34" charset="-79"/>
              <a:cs typeface="David" panose="020E0502060401010101" pitchFamily="34" charset="-79"/>
            </a:endParaRPr>
          </a:p>
          <a:p>
            <a:r>
              <a:rPr lang="he-IL" dirty="0" smtClean="0">
                <a:latin typeface="David" panose="020E0502060401010101" pitchFamily="34" charset="-79"/>
                <a:cs typeface="David" panose="020E0502060401010101" pitchFamily="34" charset="-79"/>
              </a:rPr>
              <a:t>אנמיה </a:t>
            </a:r>
            <a:r>
              <a:rPr lang="he-IL" dirty="0">
                <a:latin typeface="David" panose="020E0502060401010101" pitchFamily="34" charset="-79"/>
                <a:cs typeface="David" panose="020E0502060401010101" pitchFamily="34" charset="-79"/>
              </a:rPr>
              <a:t>שנוצרת כתוצאה מ</a:t>
            </a:r>
            <a:r>
              <a:rPr lang="he-IL" b="1" dirty="0">
                <a:latin typeface="David" panose="020E0502060401010101" pitchFamily="34" charset="-79"/>
                <a:cs typeface="David" panose="020E0502060401010101" pitchFamily="34" charset="-79"/>
              </a:rPr>
              <a:t>המוליזה</a:t>
            </a:r>
            <a:r>
              <a:rPr lang="he-IL" dirty="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הרס של האריטרוציטים, </a:t>
            </a:r>
            <a:r>
              <a:rPr lang="he-IL" dirty="0" smtClean="0">
                <a:latin typeface="David" panose="020E0502060401010101" pitchFamily="34" charset="-79"/>
                <a:cs typeface="David" panose="020E0502060401010101" pitchFamily="34" charset="-79"/>
              </a:rPr>
              <a:t>בכלי הדם, </a:t>
            </a:r>
          </a:p>
          <a:p>
            <a:r>
              <a:rPr lang="he-IL" dirty="0" smtClean="0">
                <a:latin typeface="David" panose="020E0502060401010101" pitchFamily="34" charset="-79"/>
                <a:cs typeface="David" panose="020E0502060401010101" pitchFamily="34" charset="-79"/>
              </a:rPr>
              <a:t> כתוצאה </a:t>
            </a:r>
            <a:r>
              <a:rPr lang="he-IL" dirty="0">
                <a:latin typeface="David" panose="020E0502060401010101" pitchFamily="34" charset="-79"/>
                <a:cs typeface="David" panose="020E0502060401010101" pitchFamily="34" charset="-79"/>
              </a:rPr>
              <a:t>מכך </a:t>
            </a:r>
            <a:r>
              <a:rPr lang="he-IL" dirty="0" smtClean="0">
                <a:latin typeface="David" panose="020E0502060401010101" pitchFamily="34" charset="-79"/>
                <a:cs typeface="David" panose="020E0502060401010101" pitchFamily="34" charset="-79"/>
              </a:rPr>
              <a:t>משתחרר </a:t>
            </a:r>
            <a:r>
              <a:rPr lang="he-IL" dirty="0">
                <a:latin typeface="David" panose="020E0502060401010101" pitchFamily="34" charset="-79"/>
                <a:cs typeface="David" panose="020E0502060401010101" pitchFamily="34" charset="-79"/>
              </a:rPr>
              <a:t>המוגלובין אל נוזל הפלזמה. </a:t>
            </a:r>
            <a:endParaRPr lang="he-IL" b="1" dirty="0" smtClean="0">
              <a:latin typeface="David" panose="020E0502060401010101" pitchFamily="34" charset="-79"/>
              <a:cs typeface="David" panose="020E0502060401010101" pitchFamily="34" charset="-79"/>
            </a:endParaRPr>
          </a:p>
          <a:p>
            <a:endParaRPr lang="he-IL" b="1" dirty="0" smtClean="0">
              <a:latin typeface="David" panose="020E0502060401010101" pitchFamily="34" charset="-79"/>
              <a:cs typeface="David" panose="020E0502060401010101" pitchFamily="34" charset="-79"/>
            </a:endParaRPr>
          </a:p>
          <a:p>
            <a:r>
              <a:rPr lang="he-IL" sz="2400" b="1" dirty="0" smtClean="0">
                <a:solidFill>
                  <a:srgbClr val="FF0000"/>
                </a:solidFill>
                <a:latin typeface="David" panose="020E0502060401010101" pitchFamily="34" charset="-79"/>
                <a:cs typeface="David" panose="020E0502060401010101" pitchFamily="34" charset="-79"/>
              </a:rPr>
              <a:t>הסימפטומים </a:t>
            </a:r>
            <a:r>
              <a:rPr lang="he-IL" sz="2400" b="1" dirty="0">
                <a:solidFill>
                  <a:srgbClr val="FF0000"/>
                </a:solidFill>
                <a:latin typeface="David" panose="020E0502060401010101" pitchFamily="34" charset="-79"/>
                <a:cs typeface="David" panose="020E0502060401010101" pitchFamily="34" charset="-79"/>
              </a:rPr>
              <a:t>של אנמיה המוליטית </a:t>
            </a:r>
            <a:r>
              <a:rPr lang="he-IL" dirty="0">
                <a:latin typeface="David" panose="020E0502060401010101" pitchFamily="34" charset="-79"/>
                <a:cs typeface="David" panose="020E0502060401010101" pitchFamily="34" charset="-79"/>
              </a:rPr>
              <a:t>דומים לצורות אחרות של אנמיה </a:t>
            </a:r>
            <a:endParaRPr lang="he-IL" dirty="0" smtClean="0">
              <a:latin typeface="David" panose="020E0502060401010101" pitchFamily="34" charset="-79"/>
              <a:cs typeface="David" panose="020E0502060401010101" pitchFamily="34" charset="-79"/>
            </a:endParaRPr>
          </a:p>
          <a:p>
            <a:r>
              <a:rPr lang="he-IL" dirty="0" smtClean="0">
                <a:latin typeface="David" panose="020E0502060401010101" pitchFamily="34" charset="-79"/>
                <a:cs typeface="David" panose="020E0502060401010101" pitchFamily="34" charset="-79"/>
              </a:rPr>
              <a:t>(עייפות, קוצר נשימה ועוד), </a:t>
            </a:r>
            <a:r>
              <a:rPr lang="he-IL" dirty="0">
                <a:latin typeface="David" panose="020E0502060401010101" pitchFamily="34" charset="-79"/>
                <a:cs typeface="David" panose="020E0502060401010101" pitchFamily="34" charset="-79"/>
              </a:rPr>
              <a:t>אולם בנוסף, </a:t>
            </a:r>
            <a:r>
              <a:rPr lang="he-IL" dirty="0" smtClean="0">
                <a:latin typeface="David" panose="020E0502060401010101" pitchFamily="34" charset="-79"/>
                <a:cs typeface="David" panose="020E0502060401010101" pitchFamily="34" charset="-79"/>
              </a:rPr>
              <a:t>הפירוק המוגבר </a:t>
            </a:r>
            <a:r>
              <a:rPr lang="he-IL" dirty="0">
                <a:latin typeface="David" panose="020E0502060401010101" pitchFamily="34" charset="-79"/>
                <a:cs typeface="David" panose="020E0502060401010101" pitchFamily="34" charset="-79"/>
              </a:rPr>
              <a:t>של התאים האדומים מוביל ל</a:t>
            </a:r>
            <a:r>
              <a:rPr lang="he-IL" b="1" dirty="0">
                <a:latin typeface="David" panose="020E0502060401010101" pitchFamily="34" charset="-79"/>
                <a:cs typeface="David" panose="020E0502060401010101" pitchFamily="34" charset="-79"/>
              </a:rPr>
              <a:t>צהבת</a:t>
            </a:r>
            <a:r>
              <a:rPr lang="he-IL" dirty="0">
                <a:latin typeface="David" panose="020E0502060401010101" pitchFamily="34" charset="-79"/>
                <a:cs typeface="David" panose="020E0502060401010101" pitchFamily="34" charset="-79"/>
              </a:rPr>
              <a:t> </a:t>
            </a:r>
            <a:endParaRPr lang="he-IL" dirty="0" smtClean="0">
              <a:latin typeface="David" panose="020E0502060401010101" pitchFamily="34" charset="-79"/>
              <a:cs typeface="David" panose="020E0502060401010101" pitchFamily="34" charset="-79"/>
            </a:endParaRPr>
          </a:p>
          <a:p>
            <a:r>
              <a:rPr lang="he-IL" dirty="0" smtClean="0">
                <a:latin typeface="David" panose="020E0502060401010101" pitchFamily="34" charset="-79"/>
                <a:cs typeface="David" panose="020E0502060401010101" pitchFamily="34" charset="-79"/>
              </a:rPr>
              <a:t>ומגביר </a:t>
            </a:r>
            <a:r>
              <a:rPr lang="he-IL" dirty="0">
                <a:latin typeface="David" panose="020E0502060401010101" pitchFamily="34" charset="-79"/>
                <a:cs typeface="David" panose="020E0502060401010101" pitchFamily="34" charset="-79"/>
              </a:rPr>
              <a:t>את הסיכון לסיבוכים לטווח הרחוק, כגון אבנים בכיס המרה </a:t>
            </a:r>
            <a:r>
              <a:rPr lang="he-IL" dirty="0" smtClean="0">
                <a:latin typeface="David" panose="020E0502060401010101" pitchFamily="34" charset="-79"/>
                <a:cs typeface="David" panose="020E0502060401010101" pitchFamily="34" charset="-79"/>
              </a:rPr>
              <a:t> (הנוצרות מעודף הבילירובין)</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66312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endParaRPr lang="he-IL" sz="2000" b="1" dirty="0">
              <a:solidFill>
                <a:srgbClr val="FF0000"/>
              </a:solidFill>
              <a:latin typeface="David" panose="020E0502060401010101" pitchFamily="34" charset="-79"/>
              <a:ea typeface="+mn-ea"/>
              <a:cs typeface="David" panose="020E0502060401010101" pitchFamily="34" charset="-79"/>
            </a:endParaRPr>
          </a:p>
        </p:txBody>
      </p:sp>
      <p:sp>
        <p:nvSpPr>
          <p:cNvPr id="3" name="מציין מיקום תוכן 2"/>
          <p:cNvSpPr>
            <a:spLocks noGrp="1"/>
          </p:cNvSpPr>
          <p:nvPr>
            <p:ph idx="1"/>
          </p:nvPr>
        </p:nvSpPr>
        <p:spPr/>
        <p:txBody>
          <a:bodyPr/>
          <a:lstStyle/>
          <a:p>
            <a:r>
              <a:rPr lang="he-IL" dirty="0" smtClean="0"/>
              <a:t>   </a:t>
            </a:r>
            <a:endParaRPr lang="he-IL" dirty="0"/>
          </a:p>
        </p:txBody>
      </p:sp>
      <p:sp>
        <p:nvSpPr>
          <p:cNvPr id="4" name="מלבן 3"/>
          <p:cNvSpPr/>
          <p:nvPr/>
        </p:nvSpPr>
        <p:spPr>
          <a:xfrm>
            <a:off x="1000125" y="466726"/>
            <a:ext cx="10106025" cy="5170646"/>
          </a:xfrm>
          <a:prstGeom prst="rect">
            <a:avLst/>
          </a:prstGeom>
        </p:spPr>
        <p:txBody>
          <a:bodyPr wrap="square">
            <a:spAutoFit/>
          </a:bodyPr>
          <a:lstStyle/>
          <a:p>
            <a:r>
              <a:rPr lang="he-IL" sz="2400" b="1" dirty="0">
                <a:solidFill>
                  <a:srgbClr val="FF0000"/>
                </a:solidFill>
                <a:latin typeface="David" panose="020E0502060401010101" pitchFamily="34" charset="-79"/>
                <a:cs typeface="David" panose="020E0502060401010101" pitchFamily="34" charset="-79"/>
              </a:rPr>
              <a:t>אטיולוגיה</a:t>
            </a:r>
          </a:p>
          <a:p>
            <a:endParaRPr lang="he-IL" b="1" dirty="0">
              <a:solidFill>
                <a:srgbClr val="FF0000"/>
              </a:solidFill>
            </a:endParaRPr>
          </a:p>
          <a:p>
            <a:pPr marL="457200" indent="-457200">
              <a:buAutoNum type="arabicPeriod"/>
            </a:pPr>
            <a:r>
              <a:rPr lang="he-IL" sz="2400" dirty="0" smtClean="0">
                <a:latin typeface="David" panose="020E0502060401010101" pitchFamily="34" charset="-79"/>
                <a:cs typeface="David" panose="020E0502060401010101" pitchFamily="34" charset="-79"/>
              </a:rPr>
              <a:t>הצורה </a:t>
            </a:r>
            <a:r>
              <a:rPr lang="he-IL" sz="2400" dirty="0">
                <a:latin typeface="David" panose="020E0502060401010101" pitchFamily="34" charset="-79"/>
                <a:cs typeface="David" panose="020E0502060401010101" pitchFamily="34" charset="-79"/>
              </a:rPr>
              <a:t>הנפוצה ביותר היא מחלה גנטית, </a:t>
            </a:r>
            <a:r>
              <a:rPr lang="he-IL" sz="2400" dirty="0" smtClean="0">
                <a:latin typeface="David" panose="020E0502060401010101" pitchFamily="34" charset="-79"/>
                <a:cs typeface="David" panose="020E0502060401010101" pitchFamily="34" charset="-79"/>
              </a:rPr>
              <a:t>תורשתית - אנמיה </a:t>
            </a:r>
            <a:r>
              <a:rPr lang="he-IL" sz="2400" dirty="0">
                <a:latin typeface="David" panose="020E0502060401010101" pitchFamily="34" charset="-79"/>
                <a:cs typeface="David" panose="020E0502060401010101" pitchFamily="34" charset="-79"/>
              </a:rPr>
              <a:t>הנגרמת </a:t>
            </a:r>
            <a:r>
              <a:rPr lang="he-IL" sz="2400" dirty="0" smtClean="0">
                <a:latin typeface="David" panose="020E0502060401010101" pitchFamily="34" charset="-79"/>
                <a:cs typeface="David" panose="020E0502060401010101" pitchFamily="34" charset="-79"/>
              </a:rPr>
              <a:t>מחוסר באנזים </a:t>
            </a:r>
            <a:r>
              <a:rPr lang="en-US" sz="2400" dirty="0" smtClean="0">
                <a:latin typeface="David" panose="020E0502060401010101" pitchFamily="34" charset="-79"/>
                <a:cs typeface="David" panose="020E0502060401010101" pitchFamily="34" charset="-79"/>
              </a:rPr>
              <a:t>  G6PD </a:t>
            </a:r>
            <a:r>
              <a:rPr lang="he-IL" sz="2400" dirty="0" smtClean="0">
                <a:latin typeface="David" panose="020E0502060401010101" pitchFamily="34" charset="-79"/>
                <a:cs typeface="David" panose="020E0502060401010101" pitchFamily="34" charset="-79"/>
              </a:rPr>
              <a:t> - אנזים </a:t>
            </a:r>
            <a:r>
              <a:rPr lang="he-IL" sz="2400" dirty="0">
                <a:latin typeface="David" panose="020E0502060401010101" pitchFamily="34" charset="-79"/>
                <a:cs typeface="David" panose="020E0502060401010101" pitchFamily="34" charset="-79"/>
              </a:rPr>
              <a:t>המגן מפני נזקי </a:t>
            </a:r>
            <a:r>
              <a:rPr lang="he-IL" sz="2400" dirty="0" err="1" smtClean="0">
                <a:latin typeface="David" panose="020E0502060401010101" pitchFamily="34" charset="-79"/>
                <a:cs typeface="David" panose="020E0502060401010101" pitchFamily="34" charset="-79"/>
              </a:rPr>
              <a:t>חימצון</a:t>
            </a:r>
            <a:r>
              <a:rPr lang="he-IL" sz="2400" dirty="0" smtClean="0">
                <a:latin typeface="David" panose="020E0502060401010101" pitchFamily="34" charset="-79"/>
                <a:cs typeface="David" panose="020E0502060401010101" pitchFamily="34" charset="-79"/>
              </a:rPr>
              <a:t>.</a:t>
            </a: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חוסר האנזים, יכול לגרום לרגישות לפול ולתרופות בהן קיים חומר הסולפה.</a:t>
            </a:r>
            <a:endParaRPr lang="he-IL" sz="2400" dirty="0">
              <a:latin typeface="David" panose="020E0502060401010101" pitchFamily="34" charset="-79"/>
              <a:cs typeface="David" panose="020E0502060401010101" pitchFamily="34" charset="-79"/>
            </a:endParaRPr>
          </a:p>
          <a:p>
            <a:pPr marL="457200" indent="-457200">
              <a:buAutoNum type="arabicPeriod"/>
            </a:pPr>
            <a:r>
              <a:rPr lang="he-IL" sz="2400" dirty="0" smtClean="0">
                <a:latin typeface="David" panose="020E0502060401010101" pitchFamily="34" charset="-79"/>
                <a:cs typeface="David" panose="020E0502060401010101" pitchFamily="34" charset="-79"/>
              </a:rPr>
              <a:t>זיהומים שונים כמו וירוס אפשטיין בר הגורם למחלת המונונוקליאוזיס.</a:t>
            </a:r>
          </a:p>
          <a:p>
            <a:pPr marL="457200" indent="-457200">
              <a:buAutoNum type="arabicPeriod" startAt="2"/>
            </a:pPr>
            <a:r>
              <a:rPr lang="he-IL" sz="2400" dirty="0" smtClean="0">
                <a:latin typeface="David" panose="020E0502060401010101" pitchFamily="34" charset="-79"/>
                <a:cs typeface="David" panose="020E0502060401010101" pitchFamily="34" charset="-79"/>
              </a:rPr>
              <a:t>מתן </a:t>
            </a:r>
            <a:r>
              <a:rPr lang="he-IL" sz="2400" dirty="0">
                <a:latin typeface="David" panose="020E0502060401010101" pitchFamily="34" charset="-79"/>
                <a:cs typeface="David" panose="020E0502060401010101" pitchFamily="34" charset="-79"/>
              </a:rPr>
              <a:t>עירוי דם לא מתאים </a:t>
            </a:r>
            <a:r>
              <a:rPr lang="he-IL" sz="2400" dirty="0" smtClean="0">
                <a:latin typeface="David" panose="020E0502060401010101" pitchFamily="34" charset="-79"/>
                <a:cs typeface="David" panose="020E0502060401010101" pitchFamily="34" charset="-79"/>
              </a:rPr>
              <a:t>לסוג הדם של החולה</a:t>
            </a:r>
            <a:r>
              <a:rPr lang="he-IL" sz="2400" dirty="0">
                <a:latin typeface="David" panose="020E0502060401010101" pitchFamily="34" charset="-79"/>
                <a:cs typeface="David" panose="020E0502060401010101" pitchFamily="34" charset="-79"/>
              </a:rPr>
              <a:t>. </a:t>
            </a:r>
            <a:endParaRPr lang="he-IL" sz="2400" dirty="0" smtClean="0">
              <a:latin typeface="David" panose="020E0502060401010101" pitchFamily="34" charset="-79"/>
              <a:cs typeface="David" panose="020E0502060401010101" pitchFamily="34" charset="-79"/>
            </a:endParaRPr>
          </a:p>
          <a:p>
            <a:pPr marL="457200" indent="-457200">
              <a:buFontTx/>
              <a:buAutoNum type="arabicPeriod" startAt="2"/>
            </a:pPr>
            <a:r>
              <a:rPr lang="he-IL" sz="2400" dirty="0">
                <a:latin typeface="David" panose="020E0502060401010101" pitchFamily="34" charset="-79"/>
                <a:cs typeface="David" panose="020E0502060401010101" pitchFamily="34" charset="-79"/>
              </a:rPr>
              <a:t>אנמיה המוליטית של </a:t>
            </a:r>
            <a:r>
              <a:rPr lang="he-IL" sz="2400" dirty="0" smtClean="0">
                <a:latin typeface="David" panose="020E0502060401010101" pitchFamily="34" charset="-79"/>
                <a:cs typeface="David" panose="020E0502060401010101" pitchFamily="34" charset="-79"/>
              </a:rPr>
              <a:t>היילוד. </a:t>
            </a:r>
          </a:p>
          <a:p>
            <a:pPr marL="457200" indent="-457200">
              <a:buFontTx/>
              <a:buAutoNum type="arabicPeriod" startAt="2"/>
            </a:pPr>
            <a:r>
              <a:rPr lang="he-IL" sz="2400" dirty="0" smtClean="0">
                <a:latin typeface="David" panose="020E0502060401010101" pitchFamily="34" charset="-79"/>
                <a:cs typeface="David" panose="020E0502060401010101" pitchFamily="34" charset="-79"/>
              </a:rPr>
              <a:t>אנמיה חרמשית.</a:t>
            </a:r>
          </a:p>
          <a:p>
            <a:pPr marL="457200" indent="-457200">
              <a:buFontTx/>
              <a:buAutoNum type="arabicPeriod" startAt="2"/>
            </a:pPr>
            <a:r>
              <a:rPr lang="he-IL" sz="2400" dirty="0" smtClean="0">
                <a:latin typeface="David" panose="020E0502060401010101" pitchFamily="34" charset="-79"/>
                <a:cs typeface="David" panose="020E0502060401010101" pitchFamily="34" charset="-79"/>
              </a:rPr>
              <a:t>מחלות אוטואימוניות</a:t>
            </a:r>
          </a:p>
          <a:p>
            <a:endParaRPr lang="he-IL" sz="2400" dirty="0" smtClean="0">
              <a:latin typeface="David" panose="020E0502060401010101" pitchFamily="34" charset="-79"/>
              <a:cs typeface="David" panose="020E0502060401010101" pitchFamily="34" charset="-79"/>
            </a:endParaRPr>
          </a:p>
          <a:p>
            <a:r>
              <a:rPr lang="he-IL" sz="2400" b="1" dirty="0" smtClean="0">
                <a:solidFill>
                  <a:srgbClr val="FF0000"/>
                </a:solidFill>
                <a:latin typeface="David" panose="020E0502060401010101" pitchFamily="34" charset="-79"/>
                <a:cs typeface="David" panose="020E0502060401010101" pitchFamily="34" charset="-79"/>
              </a:rPr>
              <a:t>אבחון - בבדיקות דם</a:t>
            </a:r>
          </a:p>
          <a:p>
            <a:pPr marL="457200" indent="-457200">
              <a:buAutoNum type="arabicPeriod"/>
            </a:pPr>
            <a:r>
              <a:rPr lang="he-IL" sz="2400" dirty="0">
                <a:latin typeface="David" panose="020E0502060401010101" pitchFamily="34" charset="-79"/>
                <a:cs typeface="David" panose="020E0502060401010101" pitchFamily="34" charset="-79"/>
              </a:rPr>
              <a:t>בספירת </a:t>
            </a:r>
            <a:r>
              <a:rPr lang="he-IL" sz="2400" dirty="0" smtClean="0">
                <a:latin typeface="David" panose="020E0502060401010101" pitchFamily="34" charset="-79"/>
                <a:cs typeface="David" panose="020E0502060401010101" pitchFamily="34" charset="-79"/>
              </a:rPr>
              <a:t>הדם - ירידה </a:t>
            </a:r>
            <a:r>
              <a:rPr lang="he-IL" sz="2400" dirty="0">
                <a:latin typeface="David" panose="020E0502060401010101" pitchFamily="34" charset="-79"/>
                <a:cs typeface="David" panose="020E0502060401010101" pitchFamily="34" charset="-79"/>
              </a:rPr>
              <a:t>חדה ופתאומית </a:t>
            </a:r>
            <a:r>
              <a:rPr lang="he-IL" sz="2400" dirty="0" smtClean="0">
                <a:latin typeface="David" panose="020E0502060401010101" pitchFamily="34" charset="-79"/>
                <a:cs typeface="David" panose="020E0502060401010101" pitchFamily="34" charset="-79"/>
              </a:rPr>
              <a:t>ברמת המוגלובין בדם ובמספר האריטרוציטים. </a:t>
            </a:r>
          </a:p>
          <a:p>
            <a:pPr marL="457200" indent="-457200">
              <a:buAutoNum type="arabicPeriod"/>
            </a:pPr>
            <a:r>
              <a:rPr lang="he-IL" sz="2400" dirty="0" smtClean="0">
                <a:latin typeface="David" panose="020E0502060401010101" pitchFamily="34" charset="-79"/>
                <a:cs typeface="David" panose="020E0502060401010101" pitchFamily="34" charset="-79"/>
              </a:rPr>
              <a:t>הופעה </a:t>
            </a:r>
            <a:r>
              <a:rPr lang="he-IL" sz="2400" dirty="0">
                <a:latin typeface="David" panose="020E0502060401010101" pitchFamily="34" charset="-79"/>
                <a:cs typeface="David" panose="020E0502060401010101" pitchFamily="34" charset="-79"/>
              </a:rPr>
              <a:t>של </a:t>
            </a:r>
            <a:r>
              <a:rPr lang="he-IL" sz="2400" dirty="0" smtClean="0">
                <a:latin typeface="David" panose="020E0502060401010101" pitchFamily="34" charset="-79"/>
                <a:cs typeface="David" panose="020E0502060401010101" pitchFamily="34" charset="-79"/>
              </a:rPr>
              <a:t>בילירובין גבוה בדם. </a:t>
            </a:r>
            <a:endParaRPr lang="he-IL"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61330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84978" y="148801"/>
            <a:ext cx="10046970" cy="632460"/>
          </a:xfrm>
        </p:spPr>
        <p:txBody>
          <a:bodyPr>
            <a:normAutofit fontScale="90000"/>
          </a:bodyPr>
          <a:lstStyle/>
          <a:p>
            <a:endParaRPr lang="he-IL" dirty="0"/>
          </a:p>
        </p:txBody>
      </p:sp>
      <p:sp>
        <p:nvSpPr>
          <p:cNvPr id="3" name="מציין מיקום תוכן 2"/>
          <p:cNvSpPr>
            <a:spLocks noGrp="1"/>
          </p:cNvSpPr>
          <p:nvPr>
            <p:ph idx="1"/>
          </p:nvPr>
        </p:nvSpPr>
        <p:spPr>
          <a:xfrm>
            <a:off x="438150" y="746312"/>
            <a:ext cx="11753850" cy="4154594"/>
          </a:xfrm>
        </p:spPr>
        <p:txBody>
          <a:bodyPr>
            <a:noAutofit/>
          </a:bodyPr>
          <a:lstStyle/>
          <a:p>
            <a:pPr marL="1471400" lvl="8" indent="0" algn="r">
              <a:lnSpc>
                <a:spcPct val="150000"/>
              </a:lnSpc>
              <a:buNone/>
            </a:pPr>
            <a:r>
              <a:rPr lang="he-IL" sz="2400" dirty="0" smtClean="0">
                <a:latin typeface="David" panose="020E0502060401010101" pitchFamily="34" charset="-79"/>
                <a:cs typeface="David" panose="020E0502060401010101" pitchFamily="34" charset="-79"/>
              </a:rPr>
              <a:t>אנמיה המוליטית מתפתחת כאשר הרס </a:t>
            </a:r>
            <a:r>
              <a:rPr lang="he-IL" sz="2400" dirty="0">
                <a:latin typeface="David" panose="020E0502060401010101" pitchFamily="34" charset="-79"/>
                <a:cs typeface="David" panose="020E0502060401010101" pitchFamily="34" charset="-79"/>
              </a:rPr>
              <a:t>של </a:t>
            </a:r>
            <a:r>
              <a:rPr lang="he-IL" sz="2400" dirty="0" smtClean="0">
                <a:latin typeface="David" panose="020E0502060401010101" pitchFamily="34" charset="-79"/>
                <a:cs typeface="David" panose="020E0502060401010101" pitchFamily="34" charset="-79"/>
              </a:rPr>
              <a:t>האריטרוציטים עולה </a:t>
            </a:r>
            <a:r>
              <a:rPr lang="he-IL" sz="2400" dirty="0">
                <a:latin typeface="David" panose="020E0502060401010101" pitchFamily="34" charset="-79"/>
                <a:cs typeface="David" panose="020E0502060401010101" pitchFamily="34" charset="-79"/>
              </a:rPr>
              <a:t>על </a:t>
            </a:r>
            <a:r>
              <a:rPr lang="he-IL" sz="2400" dirty="0" smtClean="0">
                <a:latin typeface="David" panose="020E0502060401010101" pitchFamily="34" charset="-79"/>
                <a:cs typeface="David" panose="020E0502060401010101" pitchFamily="34" charset="-79"/>
              </a:rPr>
              <a:t>ייצורם.</a:t>
            </a:r>
          </a:p>
          <a:p>
            <a:pPr marL="1471400" lvl="8" indent="0" algn="r">
              <a:lnSpc>
                <a:spcPct val="150000"/>
              </a:lnSpc>
              <a:buNone/>
            </a:pPr>
            <a:r>
              <a:rPr lang="he-IL" sz="2400" dirty="0" smtClean="0">
                <a:latin typeface="David" panose="020E0502060401010101" pitchFamily="34" charset="-79"/>
                <a:cs typeface="David" panose="020E0502060401010101" pitchFamily="34" charset="-79"/>
              </a:rPr>
              <a:t> האריטרוציטים נוצרים במוח העצמות האדום. לאחר 90-120 יום מתפרקים  </a:t>
            </a:r>
            <a:r>
              <a:rPr lang="he-IL" sz="2400" dirty="0" err="1" smtClean="0">
                <a:latin typeface="David" panose="020E0502060401010101" pitchFamily="34" charset="-79"/>
                <a:cs typeface="David" panose="020E0502060401010101" pitchFamily="34" charset="-79"/>
              </a:rPr>
              <a:t>האריטרוציטים</a:t>
            </a:r>
            <a:r>
              <a:rPr lang="he-IL" sz="2400" dirty="0" smtClean="0">
                <a:latin typeface="David" panose="020E0502060401010101" pitchFamily="34" charset="-79"/>
                <a:cs typeface="David" panose="020E0502060401010101" pitchFamily="34" charset="-79"/>
              </a:rPr>
              <a:t>  ומולקולות ההמוגלובין שתוכן, בכבד. </a:t>
            </a:r>
          </a:p>
          <a:p>
            <a:pPr marL="1471400" lvl="8" indent="0" algn="r">
              <a:lnSpc>
                <a:spcPct val="150000"/>
              </a:lnSpc>
              <a:buNone/>
            </a:pPr>
            <a:r>
              <a:rPr lang="he-IL" sz="2400" dirty="0" smtClean="0">
                <a:latin typeface="David" panose="020E0502060401010101" pitchFamily="34" charset="-79"/>
                <a:cs typeface="David" panose="020E0502060401010101" pitchFamily="34" charset="-79"/>
              </a:rPr>
              <a:t>שלבי </a:t>
            </a:r>
            <a:r>
              <a:rPr lang="he-IL" sz="2400" dirty="0">
                <a:latin typeface="David" panose="020E0502060401010101" pitchFamily="34" charset="-79"/>
                <a:cs typeface="David" panose="020E0502060401010101" pitchFamily="34" charset="-79"/>
              </a:rPr>
              <a:t>פירוק ההמוגלובין</a:t>
            </a:r>
            <a:r>
              <a:rPr lang="he-IL" sz="2400" dirty="0" smtClean="0">
                <a:latin typeface="David" panose="020E0502060401010101" pitchFamily="34" charset="-79"/>
                <a:cs typeface="David" panose="020E0502060401010101" pitchFamily="34" charset="-79"/>
              </a:rPr>
              <a:t>: מולקולות </a:t>
            </a:r>
            <a:r>
              <a:rPr lang="he-IL" sz="2400" dirty="0">
                <a:latin typeface="David" panose="020E0502060401010101" pitchFamily="34" charset="-79"/>
                <a:cs typeface="David" panose="020E0502060401010101" pitchFamily="34" charset="-79"/>
              </a:rPr>
              <a:t>ההמוגלובין מתפרקות  לשני חלקים - הם </a:t>
            </a:r>
            <a:r>
              <a:rPr lang="he-IL" sz="2400" dirty="0" err="1">
                <a:latin typeface="David" panose="020E0502060401010101" pitchFamily="34" charset="-79"/>
                <a:cs typeface="David" panose="020E0502060401010101" pitchFamily="34" charset="-79"/>
              </a:rPr>
              <a:t>וגלובין</a:t>
            </a:r>
            <a:r>
              <a:rPr lang="he-IL" sz="2400" dirty="0">
                <a:latin typeface="David" panose="020E0502060401010101" pitchFamily="34" charset="-79"/>
                <a:cs typeface="David" panose="020E0502060401010101" pitchFamily="34" charset="-79"/>
              </a:rPr>
              <a:t>.</a:t>
            </a:r>
          </a:p>
          <a:p>
            <a:pPr marL="1471400" lvl="8" indent="0" algn="r">
              <a:lnSpc>
                <a:spcPct val="150000"/>
              </a:lnSpc>
              <a:buNone/>
            </a:pPr>
            <a:r>
              <a:rPr lang="he-IL" sz="2400" dirty="0" smtClean="0">
                <a:latin typeface="David" panose="020E0502060401010101" pitchFamily="34" charset="-79"/>
                <a:cs typeface="David" panose="020E0502060401010101" pitchFamily="34" charset="-79"/>
              </a:rPr>
              <a:t> בפירוק ההם  מורחק </a:t>
            </a:r>
            <a:r>
              <a:rPr lang="he-IL" sz="2400" dirty="0">
                <a:latin typeface="David" panose="020E0502060401010101" pitchFamily="34" charset="-79"/>
                <a:cs typeface="David" panose="020E0502060401010101" pitchFamily="34" charset="-79"/>
              </a:rPr>
              <a:t>הברזל </a:t>
            </a:r>
            <a:r>
              <a:rPr lang="he-IL" sz="2400" dirty="0" smtClean="0">
                <a:latin typeface="David" panose="020E0502060401010101" pitchFamily="34" charset="-79"/>
                <a:cs typeface="David" panose="020E0502060401010101" pitchFamily="34" charset="-79"/>
              </a:rPr>
              <a:t>ומועבר </a:t>
            </a:r>
            <a:r>
              <a:rPr lang="he-IL" sz="2400" dirty="0">
                <a:latin typeface="David" panose="020E0502060401010101" pitchFamily="34" charset="-79"/>
                <a:cs typeface="David" panose="020E0502060401010101" pitchFamily="34" charset="-79"/>
              </a:rPr>
              <a:t>על ידי </a:t>
            </a:r>
            <a:r>
              <a:rPr lang="he-IL" sz="2400" dirty="0" smtClean="0">
                <a:latin typeface="David" panose="020E0502060401010101" pitchFamily="34" charset="-79"/>
                <a:cs typeface="David" panose="020E0502060401010101" pitchFamily="34" charset="-79"/>
              </a:rPr>
              <a:t>חלבונים נשאים בדם, </a:t>
            </a:r>
            <a:r>
              <a:rPr lang="he-IL" sz="2400" dirty="0" err="1" smtClean="0">
                <a:latin typeface="David" panose="020E0502060401010101" pitchFamily="34" charset="-79"/>
                <a:cs typeface="David" panose="020E0502060401010101" pitchFamily="34" charset="-79"/>
              </a:rPr>
              <a:t>טרנספרינים</a:t>
            </a:r>
            <a:r>
              <a:rPr lang="he-IL" sz="2400" dirty="0" smtClean="0">
                <a:latin typeface="David" panose="020E0502060401010101" pitchFamily="34" charset="-79"/>
                <a:cs typeface="David" panose="020E0502060401010101" pitchFamily="34" charset="-79"/>
              </a:rPr>
              <a:t> </a:t>
            </a:r>
            <a:r>
              <a:rPr lang="en-US" sz="2400" dirty="0" err="1" smtClean="0">
                <a:latin typeface="David" panose="020E0502060401010101" pitchFamily="34" charset="-79"/>
                <a:cs typeface="David" panose="020E0502060401010101" pitchFamily="34" charset="-79"/>
              </a:rPr>
              <a:t>Transferrins</a:t>
            </a:r>
            <a:r>
              <a:rPr lang="en-US"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למח </a:t>
            </a:r>
            <a:r>
              <a:rPr lang="he-IL" sz="2400" dirty="0">
                <a:latin typeface="David" panose="020E0502060401010101" pitchFamily="34" charset="-79"/>
                <a:cs typeface="David" panose="020E0502060401010101" pitchFamily="34" charset="-79"/>
              </a:rPr>
              <a:t>העצמות, שם נעשה בו שימוש חוזר ליצירת </a:t>
            </a:r>
            <a:r>
              <a:rPr lang="he-IL" sz="2400" dirty="0" smtClean="0">
                <a:latin typeface="David" panose="020E0502060401010101" pitchFamily="34" charset="-79"/>
                <a:cs typeface="David" panose="020E0502060401010101" pitchFamily="34" charset="-79"/>
              </a:rPr>
              <a:t>אריטרוציטים חדשים. </a:t>
            </a:r>
            <a:r>
              <a:rPr lang="he-IL" sz="2400" dirty="0">
                <a:latin typeface="David" panose="020E0502060401010101" pitchFamily="34" charset="-79"/>
                <a:cs typeface="David" panose="020E0502060401010101" pitchFamily="34" charset="-79"/>
              </a:rPr>
              <a:t>שארית קבוצות ההם, משמשת כבסיס ליצירת בילירובין </a:t>
            </a:r>
            <a:r>
              <a:rPr lang="he-IL" sz="2400" dirty="0" smtClean="0">
                <a:latin typeface="David" panose="020E0502060401010101" pitchFamily="34" charset="-79"/>
                <a:cs typeface="David" panose="020E0502060401010101" pitchFamily="34" charset="-79"/>
              </a:rPr>
              <a:t>שחלקו מופרש </a:t>
            </a:r>
            <a:r>
              <a:rPr lang="he-IL" sz="2400" dirty="0">
                <a:latin typeface="David" panose="020E0502060401010101" pitchFamily="34" charset="-79"/>
                <a:cs typeface="David" panose="020E0502060401010101" pitchFamily="34" charset="-79"/>
              </a:rPr>
              <a:t>לכיס המרה, מגיע </a:t>
            </a:r>
            <a:r>
              <a:rPr lang="he-IL" sz="2400" dirty="0" smtClean="0">
                <a:latin typeface="David" panose="020E0502060401010101" pitchFamily="34" charset="-79"/>
                <a:cs typeface="David" panose="020E0502060401010101" pitchFamily="34" charset="-79"/>
              </a:rPr>
              <a:t>למעיים, ומשפיע על צבע הצואה. חלקו- מופרש בשתן ומשפיע את צבעו.</a:t>
            </a:r>
            <a:endParaRPr lang="he-IL" sz="2400" dirty="0">
              <a:latin typeface="David" panose="020E0502060401010101" pitchFamily="34" charset="-79"/>
              <a:cs typeface="David" panose="020E0502060401010101" pitchFamily="34" charset="-79"/>
            </a:endParaRPr>
          </a:p>
          <a:p>
            <a:pPr marL="1471400" lvl="8" indent="0">
              <a:lnSpc>
                <a:spcPct val="150000"/>
              </a:lnSpc>
              <a:buNone/>
            </a:pPr>
            <a:r>
              <a:rPr lang="he-IL" sz="2400" dirty="0" smtClean="0">
                <a:latin typeface="David" panose="020E0502060401010101" pitchFamily="34" charset="-79"/>
                <a:cs typeface="David" panose="020E0502060401010101" pitchFamily="34" charset="-79"/>
              </a:rPr>
              <a:t>2. עודף בילירובין  המצטבר בדם גורם לצהבת, ומופרש </a:t>
            </a:r>
            <a:r>
              <a:rPr lang="he-IL" sz="2400" dirty="0">
                <a:latin typeface="David" panose="020E0502060401010101" pitchFamily="34" charset="-79"/>
                <a:cs typeface="David" panose="020E0502060401010101" pitchFamily="34" charset="-79"/>
              </a:rPr>
              <a:t>בשתן וגורם  </a:t>
            </a:r>
            <a:r>
              <a:rPr lang="he-IL" sz="2400" dirty="0" smtClean="0">
                <a:latin typeface="David" panose="020E0502060401010101" pitchFamily="34" charset="-79"/>
                <a:cs typeface="David" panose="020E0502060401010101" pitchFamily="34" charset="-79"/>
              </a:rPr>
              <a:t>לצבע השתן להפוך  לחום </a:t>
            </a:r>
            <a:r>
              <a:rPr lang="he-IL" sz="2400" dirty="0">
                <a:latin typeface="David" panose="020E0502060401010101" pitchFamily="34" charset="-79"/>
                <a:cs typeface="David" panose="020E0502060401010101" pitchFamily="34" charset="-79"/>
              </a:rPr>
              <a:t>כהה.</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958" y="0"/>
            <a:ext cx="3509961" cy="88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148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97280" y="286604"/>
            <a:ext cx="9961245" cy="980222"/>
          </a:xfrm>
        </p:spPr>
        <p:txBody>
          <a:bodyPr>
            <a:normAutofit/>
          </a:bodyPr>
          <a:lstStyle/>
          <a:p>
            <a:pPr algn="ctr"/>
            <a:r>
              <a:rPr lang="he-IL" sz="2800" b="1" dirty="0" smtClean="0">
                <a:solidFill>
                  <a:srgbClr val="FF0000"/>
                </a:solidFill>
                <a:latin typeface="David" panose="020E0502060401010101" pitchFamily="34" charset="-79"/>
                <a:cs typeface="David" panose="020E0502060401010101" pitchFamily="34" charset="-79"/>
              </a:rPr>
              <a:t>הפרשת הבילירובין מהגוף (בשתן ובצואה)</a:t>
            </a:r>
            <a:endParaRPr lang="he-IL" sz="2800" b="1" dirty="0">
              <a:solidFill>
                <a:srgbClr val="FF0000"/>
              </a:solidFill>
              <a:latin typeface="David" panose="020E0502060401010101" pitchFamily="34" charset="-79"/>
              <a:cs typeface="David" panose="020E0502060401010101" pitchFamily="34" charset="-79"/>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2626" y="1559719"/>
            <a:ext cx="5381624" cy="403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256" y="1571624"/>
            <a:ext cx="2913069" cy="471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678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97280" y="286603"/>
            <a:ext cx="10199370" cy="2847122"/>
          </a:xfrm>
        </p:spPr>
        <p:txBody>
          <a:bodyPr>
            <a:normAutofit fontScale="90000"/>
          </a:bodyPr>
          <a:lstStyle/>
          <a:p>
            <a:pPr algn="r">
              <a:lnSpc>
                <a:spcPct val="150000"/>
              </a:lnSpc>
            </a:pPr>
            <a:r>
              <a:rPr lang="he-IL" sz="2400" b="1" dirty="0" smtClean="0">
                <a:solidFill>
                  <a:srgbClr val="FF0000"/>
                </a:solidFill>
                <a:latin typeface="David" panose="020E0502060401010101" pitchFamily="34" charset="-79"/>
                <a:cs typeface="David" panose="020E0502060401010101" pitchFamily="34" charset="-79"/>
              </a:rPr>
              <a:t/>
            </a:r>
            <a:br>
              <a:rPr lang="he-IL" sz="2400" b="1" dirty="0" smtClean="0">
                <a:solidFill>
                  <a:srgbClr val="FF0000"/>
                </a:solidFill>
                <a:latin typeface="David" panose="020E0502060401010101" pitchFamily="34" charset="-79"/>
                <a:cs typeface="David" panose="020E0502060401010101" pitchFamily="34" charset="-79"/>
              </a:rPr>
            </a:br>
            <a:r>
              <a:rPr lang="he-IL" sz="2400" b="1" dirty="0">
                <a:solidFill>
                  <a:srgbClr val="FF0000"/>
                </a:solidFill>
                <a:latin typeface="David" panose="020E0502060401010101" pitchFamily="34" charset="-79"/>
                <a:cs typeface="David" panose="020E0502060401010101" pitchFamily="34" charset="-79"/>
              </a:rPr>
              <a:t/>
            </a:r>
            <a:br>
              <a:rPr lang="he-IL" sz="2400" b="1" dirty="0">
                <a:solidFill>
                  <a:srgbClr val="FF0000"/>
                </a:solidFill>
                <a:latin typeface="David" panose="020E0502060401010101" pitchFamily="34" charset="-79"/>
                <a:cs typeface="David" panose="020E0502060401010101" pitchFamily="34" charset="-79"/>
              </a:rPr>
            </a:br>
            <a:r>
              <a:rPr lang="he-IL" sz="2400" b="1" dirty="0" smtClean="0">
                <a:solidFill>
                  <a:srgbClr val="FF0000"/>
                </a:solidFill>
                <a:latin typeface="David" panose="020E0502060401010101" pitchFamily="34" charset="-79"/>
                <a:cs typeface="David" panose="020E0502060401010101" pitchFamily="34" charset="-79"/>
              </a:rPr>
              <a:t/>
            </a:r>
            <a:br>
              <a:rPr lang="he-IL" sz="2400" b="1" dirty="0" smtClean="0">
                <a:solidFill>
                  <a:srgbClr val="FF0000"/>
                </a:solidFill>
                <a:latin typeface="David" panose="020E0502060401010101" pitchFamily="34" charset="-79"/>
                <a:cs typeface="David" panose="020E0502060401010101" pitchFamily="34" charset="-79"/>
              </a:rPr>
            </a:br>
            <a:r>
              <a:rPr lang="he-IL" sz="2400" b="1" dirty="0">
                <a:solidFill>
                  <a:srgbClr val="FF0000"/>
                </a:solidFill>
                <a:latin typeface="David" panose="020E0502060401010101" pitchFamily="34" charset="-79"/>
                <a:cs typeface="David" panose="020E0502060401010101" pitchFamily="34" charset="-79"/>
              </a:rPr>
              <a:t/>
            </a:r>
            <a:br>
              <a:rPr lang="he-IL" sz="2400" b="1" dirty="0">
                <a:solidFill>
                  <a:srgbClr val="FF0000"/>
                </a:solidFill>
                <a:latin typeface="David" panose="020E0502060401010101" pitchFamily="34" charset="-79"/>
                <a:cs typeface="David" panose="020E0502060401010101" pitchFamily="34" charset="-79"/>
              </a:rPr>
            </a:br>
            <a:r>
              <a:rPr lang="he-IL" sz="2400" b="1" dirty="0" smtClean="0">
                <a:solidFill>
                  <a:srgbClr val="FF0000"/>
                </a:solidFill>
                <a:latin typeface="David" panose="020E0502060401010101" pitchFamily="34" charset="-79"/>
                <a:cs typeface="David" panose="020E0502060401010101" pitchFamily="34" charset="-79"/>
              </a:rPr>
              <a:t/>
            </a:r>
            <a:br>
              <a:rPr lang="he-IL" sz="2400" b="1" dirty="0" smtClean="0">
                <a:solidFill>
                  <a:srgbClr val="FF0000"/>
                </a:solidFill>
                <a:latin typeface="David" panose="020E0502060401010101" pitchFamily="34" charset="-79"/>
                <a:cs typeface="David" panose="020E0502060401010101" pitchFamily="34" charset="-79"/>
              </a:rPr>
            </a:br>
            <a:r>
              <a:rPr lang="he-IL" sz="2400" b="1" dirty="0">
                <a:solidFill>
                  <a:srgbClr val="FF0000"/>
                </a:solidFill>
                <a:latin typeface="David" panose="020E0502060401010101" pitchFamily="34" charset="-79"/>
                <a:cs typeface="David" panose="020E0502060401010101" pitchFamily="34" charset="-79"/>
              </a:rPr>
              <a:t/>
            </a:r>
            <a:br>
              <a:rPr lang="he-IL" sz="2400" b="1" dirty="0">
                <a:solidFill>
                  <a:srgbClr val="FF0000"/>
                </a:solidFill>
                <a:latin typeface="David" panose="020E0502060401010101" pitchFamily="34" charset="-79"/>
                <a:cs typeface="David" panose="020E0502060401010101" pitchFamily="34" charset="-79"/>
              </a:rPr>
            </a:br>
            <a:r>
              <a:rPr lang="he-IL" sz="2000" dirty="0" smtClean="0">
                <a:latin typeface="David" panose="020E0502060401010101" pitchFamily="34" charset="-79"/>
                <a:cs typeface="David" panose="020E0502060401010101" pitchFamily="34" charset="-79"/>
              </a:rPr>
              <a:t/>
            </a:r>
            <a:br>
              <a:rPr lang="he-IL" sz="2000" dirty="0" smtClean="0">
                <a:latin typeface="David" panose="020E0502060401010101" pitchFamily="34" charset="-79"/>
                <a:cs typeface="David" panose="020E0502060401010101" pitchFamily="34" charset="-79"/>
              </a:rPr>
            </a:br>
            <a:r>
              <a:rPr lang="he-IL" sz="2000" dirty="0" smtClean="0">
                <a:latin typeface="David" panose="020E0502060401010101" pitchFamily="34" charset="-79"/>
                <a:cs typeface="David" panose="020E0502060401010101" pitchFamily="34" charset="-79"/>
              </a:rPr>
              <a:t> </a:t>
            </a:r>
            <a:br>
              <a:rPr lang="he-IL" sz="2000" dirty="0" smtClean="0">
                <a:latin typeface="David" panose="020E0502060401010101" pitchFamily="34" charset="-79"/>
                <a:cs typeface="David" panose="020E0502060401010101" pitchFamily="34" charset="-79"/>
              </a:rPr>
            </a:br>
            <a:r>
              <a:rPr lang="he-IL" sz="2000" dirty="0" smtClean="0">
                <a:latin typeface="David" panose="020E0502060401010101" pitchFamily="34" charset="-79"/>
                <a:cs typeface="David" panose="020E0502060401010101" pitchFamily="34" charset="-79"/>
              </a:rPr>
              <a:t/>
            </a:r>
            <a:br>
              <a:rPr lang="he-IL" sz="2000" dirty="0" smtClean="0">
                <a:latin typeface="David" panose="020E0502060401010101" pitchFamily="34" charset="-79"/>
                <a:cs typeface="David" panose="020E0502060401010101" pitchFamily="34" charset="-79"/>
              </a:rPr>
            </a:br>
            <a:r>
              <a:rPr lang="he-IL" sz="2700" b="1" dirty="0">
                <a:solidFill>
                  <a:srgbClr val="FF0000"/>
                </a:solidFill>
                <a:latin typeface="David" panose="020E0502060401010101" pitchFamily="34" charset="-79"/>
                <a:cs typeface="David" panose="020E0502060401010101" pitchFamily="34" charset="-79"/>
              </a:rPr>
              <a:t>הטיפול:</a:t>
            </a:r>
            <a:r>
              <a:rPr lang="he-IL" sz="2000" dirty="0">
                <a:latin typeface="David" panose="020E0502060401010101" pitchFamily="34" charset="-79"/>
                <a:cs typeface="David" panose="020E0502060401010101" pitchFamily="34" charset="-79"/>
              </a:rPr>
              <a:t/>
            </a:r>
            <a:br>
              <a:rPr lang="he-IL" sz="2000" dirty="0">
                <a:latin typeface="David" panose="020E0502060401010101" pitchFamily="34" charset="-79"/>
                <a:cs typeface="David" panose="020E0502060401010101" pitchFamily="34" charset="-79"/>
              </a:rPr>
            </a:br>
            <a:r>
              <a:rPr lang="he-IL" sz="2000" dirty="0" smtClean="0">
                <a:latin typeface="David" panose="020E0502060401010101" pitchFamily="34" charset="-79"/>
                <a:cs typeface="David" panose="020E0502060401010101" pitchFamily="34" charset="-79"/>
              </a:rPr>
              <a:t>1. </a:t>
            </a:r>
            <a:r>
              <a:rPr lang="he-IL" sz="2200" dirty="0" smtClean="0">
                <a:latin typeface="David" panose="020E0502060401010101" pitchFamily="34" charset="-79"/>
                <a:cs typeface="David" panose="020E0502060401010101" pitchFamily="34" charset="-79"/>
              </a:rPr>
              <a:t>במרבית </a:t>
            </a:r>
            <a:r>
              <a:rPr lang="he-IL" sz="2200" dirty="0">
                <a:latin typeface="David" panose="020E0502060401010101" pitchFamily="34" charset="-79"/>
                <a:cs typeface="David" panose="020E0502060401010101" pitchFamily="34" charset="-79"/>
              </a:rPr>
              <a:t>המקרים האנמיה איננה חמורה ולא נדרש כל טיפול. </a:t>
            </a:r>
            <a:r>
              <a:rPr lang="he-IL" sz="2200" dirty="0" smtClean="0">
                <a:latin typeface="David" panose="020E0502060401010101" pitchFamily="34" charset="-79"/>
                <a:cs typeface="David" panose="020E0502060401010101" pitchFamily="34" charset="-79"/>
              </a:rPr>
              <a:t/>
            </a:r>
            <a:br>
              <a:rPr lang="he-IL" sz="2200" dirty="0" smtClean="0">
                <a:latin typeface="David" panose="020E0502060401010101" pitchFamily="34" charset="-79"/>
                <a:cs typeface="David" panose="020E0502060401010101" pitchFamily="34" charset="-79"/>
              </a:rPr>
            </a:br>
            <a:r>
              <a:rPr lang="he-IL" sz="2200" dirty="0" smtClean="0">
                <a:latin typeface="David" panose="020E0502060401010101" pitchFamily="34" charset="-79"/>
                <a:cs typeface="David" panose="020E0502060401010101" pitchFamily="34" charset="-79"/>
              </a:rPr>
              <a:t> 2. אם </a:t>
            </a:r>
            <a:r>
              <a:rPr lang="he-IL" sz="2200" dirty="0">
                <a:latin typeface="David" panose="020E0502060401010101" pitchFamily="34" charset="-79"/>
                <a:cs typeface="David" panose="020E0502060401010101" pitchFamily="34" charset="-79"/>
              </a:rPr>
              <a:t>האנמיה מופיעה לאחר חשיפה לתרופה, הרופא המטפל ישקול את הקשר לתרופה ואת הצורך להפסיקה. </a:t>
            </a:r>
            <a:r>
              <a:rPr lang="he-IL" sz="2200" dirty="0" smtClean="0">
                <a:latin typeface="David" panose="020E0502060401010101" pitchFamily="34" charset="-79"/>
                <a:cs typeface="David" panose="020E0502060401010101" pitchFamily="34" charset="-79"/>
              </a:rPr>
              <a:t/>
            </a:r>
            <a:br>
              <a:rPr lang="he-IL" sz="2200" dirty="0" smtClean="0">
                <a:latin typeface="David" panose="020E0502060401010101" pitchFamily="34" charset="-79"/>
                <a:cs typeface="David" panose="020E0502060401010101" pitchFamily="34" charset="-79"/>
              </a:rPr>
            </a:br>
            <a:r>
              <a:rPr lang="he-IL" sz="2200" dirty="0" smtClean="0">
                <a:latin typeface="David" panose="020E0502060401010101" pitchFamily="34" charset="-79"/>
                <a:cs typeface="David" panose="020E0502060401010101" pitchFamily="34" charset="-79"/>
              </a:rPr>
              <a:t> 3. אסור </a:t>
            </a:r>
            <a:r>
              <a:rPr lang="he-IL" sz="2200" dirty="0">
                <a:latin typeface="David" panose="020E0502060401010101" pitchFamily="34" charset="-79"/>
                <a:cs typeface="David" panose="020E0502060401010101" pitchFamily="34" charset="-79"/>
              </a:rPr>
              <a:t>לחולים אלה לקבל תרופות מקבוצת הסולפה למשל </a:t>
            </a:r>
            <a:r>
              <a:rPr lang="en-US" sz="2200" dirty="0" smtClean="0">
                <a:latin typeface="David" panose="020E0502060401010101" pitchFamily="34" charset="-79"/>
                <a:cs typeface="David" panose="020E0502060401010101" pitchFamily="34" charset="-79"/>
              </a:rPr>
              <a:t> Resprim</a:t>
            </a:r>
            <a:r>
              <a:rPr lang="en-US" sz="2200" dirty="0">
                <a:latin typeface="David" panose="020E0502060401010101" pitchFamily="34" charset="-79"/>
                <a:cs typeface="David" panose="020E0502060401010101" pitchFamily="34" charset="-79"/>
              </a:rPr>
              <a:t>, </a:t>
            </a:r>
            <a:r>
              <a:rPr lang="he-IL" sz="2200" dirty="0">
                <a:latin typeface="David" panose="020E0502060401010101" pitchFamily="34" charset="-79"/>
                <a:cs typeface="David" panose="020E0502060401010101" pitchFamily="34" charset="-79"/>
              </a:rPr>
              <a:t>אסור להם לאכול פול,  ואסור להם לבוא במגע עם </a:t>
            </a:r>
            <a:r>
              <a:rPr lang="he-IL" sz="2200" dirty="0" smtClean="0">
                <a:latin typeface="David" panose="020E0502060401010101" pitchFamily="34" charset="-79"/>
                <a:cs typeface="David" panose="020E0502060401010101" pitchFamily="34" charset="-79"/>
              </a:rPr>
              <a:t>נפטלין </a:t>
            </a:r>
            <a:r>
              <a:rPr lang="he-IL" sz="2200" dirty="0">
                <a:latin typeface="David" panose="020E0502060401010101" pitchFamily="34" charset="-79"/>
                <a:cs typeface="David" panose="020E0502060401010101" pitchFamily="34" charset="-79"/>
              </a:rPr>
              <a:t>(חומר נגד עש). </a:t>
            </a:r>
            <a:r>
              <a:rPr lang="he-IL" sz="2200" dirty="0" smtClean="0">
                <a:latin typeface="David" panose="020E0502060401010101" pitchFamily="34" charset="-79"/>
                <a:cs typeface="David" panose="020E0502060401010101" pitchFamily="34" charset="-79"/>
              </a:rPr>
              <a:t/>
            </a:r>
            <a:br>
              <a:rPr lang="he-IL" sz="2200" dirty="0" smtClean="0">
                <a:latin typeface="David" panose="020E0502060401010101" pitchFamily="34" charset="-79"/>
                <a:cs typeface="David" panose="020E0502060401010101" pitchFamily="34" charset="-79"/>
              </a:rPr>
            </a:br>
            <a:r>
              <a:rPr lang="he-IL" sz="2200" dirty="0" smtClean="0">
                <a:latin typeface="David" panose="020E0502060401010101" pitchFamily="34" charset="-79"/>
                <a:cs typeface="David" panose="020E0502060401010101" pitchFamily="34" charset="-79"/>
              </a:rPr>
              <a:t>4. לעיתים </a:t>
            </a:r>
            <a:r>
              <a:rPr lang="he-IL" sz="2200" dirty="0">
                <a:latin typeface="David" panose="020E0502060401010101" pitchFamily="34" charset="-79"/>
                <a:cs typeface="David" panose="020E0502060401010101" pitchFamily="34" charset="-79"/>
              </a:rPr>
              <a:t>רחוקות קצב פירוק </a:t>
            </a:r>
            <a:r>
              <a:rPr lang="he-IL" sz="2200" dirty="0" smtClean="0">
                <a:latin typeface="David" panose="020E0502060401010101" pitchFamily="34" charset="-79"/>
                <a:cs typeface="David" panose="020E0502060401010101" pitchFamily="34" charset="-79"/>
              </a:rPr>
              <a:t>האריטרוציטים מהיר </a:t>
            </a:r>
            <a:r>
              <a:rPr lang="he-IL" sz="2200" dirty="0">
                <a:latin typeface="David" panose="020E0502060401010101" pitchFamily="34" charset="-79"/>
                <a:cs typeface="David" panose="020E0502060401010101" pitchFamily="34" charset="-79"/>
              </a:rPr>
              <a:t>ויש צורך במתן עירוי דם.</a:t>
            </a:r>
          </a:p>
        </p:txBody>
      </p:sp>
      <p:sp>
        <p:nvSpPr>
          <p:cNvPr id="3" name="מציין מיקום תוכן 2"/>
          <p:cNvSpPr>
            <a:spLocks noGrp="1"/>
          </p:cNvSpPr>
          <p:nvPr>
            <p:ph idx="1"/>
          </p:nvPr>
        </p:nvSpPr>
        <p:spPr>
          <a:xfrm>
            <a:off x="1114425" y="238125"/>
            <a:ext cx="10791825" cy="485774"/>
          </a:xfrm>
        </p:spPr>
        <p:txBody>
          <a:bodyPr>
            <a:normAutofit/>
          </a:bodyPr>
          <a:lstStyle/>
          <a:p>
            <a:pPr marL="0" indent="0">
              <a:buNone/>
            </a:pPr>
            <a:endParaRPr lang="he-IL" dirty="0"/>
          </a:p>
        </p:txBody>
      </p:sp>
    </p:spTree>
    <p:extLst>
      <p:ext uri="{BB962C8B-B14F-4D97-AF65-F5344CB8AC3E}">
        <p14:creationId xmlns:p14="http://schemas.microsoft.com/office/powerpoint/2010/main" val="2407081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97280" y="286603"/>
            <a:ext cx="9808845" cy="799247"/>
          </a:xfrm>
        </p:spPr>
        <p:txBody>
          <a:bodyPr/>
          <a:lstStyle/>
          <a:p>
            <a:pPr algn="ctr"/>
            <a:r>
              <a:rPr lang="he-IL" sz="3600" b="1" dirty="0" smtClean="0">
                <a:solidFill>
                  <a:srgbClr val="FF0000"/>
                </a:solidFill>
                <a:latin typeface="David" panose="020E0502060401010101" pitchFamily="34" charset="-79"/>
                <a:cs typeface="David" panose="020E0502060401010101" pitchFamily="34" charset="-79"/>
              </a:rPr>
              <a:t>ג. מחלות </a:t>
            </a:r>
            <a:r>
              <a:rPr lang="he-IL" sz="3600" b="1" dirty="0">
                <a:solidFill>
                  <a:srgbClr val="FF0000"/>
                </a:solidFill>
                <a:latin typeface="David" panose="020E0502060401010101" pitchFamily="34" charset="-79"/>
                <a:cs typeface="David" panose="020E0502060401010101" pitchFamily="34" charset="-79"/>
              </a:rPr>
              <a:t>כרוניות הפוגעות בייצור </a:t>
            </a:r>
            <a:r>
              <a:rPr lang="he-IL" sz="3600" b="1" dirty="0" smtClean="0">
                <a:solidFill>
                  <a:srgbClr val="FF0000"/>
                </a:solidFill>
                <a:latin typeface="David" panose="020E0502060401010101" pitchFamily="34" charset="-79"/>
                <a:cs typeface="David" panose="020E0502060401010101" pitchFamily="34" charset="-79"/>
              </a:rPr>
              <a:t>האריטרוציטים</a:t>
            </a:r>
            <a:endParaRPr lang="he-IL" sz="3600" b="1" dirty="0">
              <a:solidFill>
                <a:srgbClr val="FF0000"/>
              </a:solidFill>
            </a:endParaRPr>
          </a:p>
        </p:txBody>
      </p:sp>
      <p:sp>
        <p:nvSpPr>
          <p:cNvPr id="3" name="מציין מיקום תוכן 2"/>
          <p:cNvSpPr>
            <a:spLocks noGrp="1"/>
          </p:cNvSpPr>
          <p:nvPr>
            <p:ph idx="1"/>
          </p:nvPr>
        </p:nvSpPr>
        <p:spPr>
          <a:xfrm>
            <a:off x="593767" y="1318161"/>
            <a:ext cx="10483810" cy="4773881"/>
          </a:xfrm>
        </p:spPr>
        <p:txBody>
          <a:bodyPr>
            <a:normAutofit lnSpcReduction="10000"/>
          </a:bodyPr>
          <a:lstStyle/>
          <a:p>
            <a:r>
              <a:rPr lang="he-IL" sz="2600" dirty="0" smtClean="0">
                <a:solidFill>
                  <a:srgbClr val="FF0000"/>
                </a:solidFill>
                <a:latin typeface="David" panose="020E0502060401010101" pitchFamily="34" charset="-79"/>
                <a:cs typeface="David" panose="020E0502060401010101" pitchFamily="34" charset="-79"/>
              </a:rPr>
              <a:t>1. </a:t>
            </a:r>
            <a:r>
              <a:rPr lang="he-IL" sz="2600" b="1" dirty="0" smtClean="0">
                <a:solidFill>
                  <a:schemeClr val="tx1"/>
                </a:solidFill>
                <a:latin typeface="David" panose="020E0502060401010101" pitchFamily="34" charset="-79"/>
                <a:cs typeface="David" panose="020E0502060401010101" pitchFamily="34" charset="-79"/>
              </a:rPr>
              <a:t>במחלות כליות </a:t>
            </a:r>
            <a:r>
              <a:rPr lang="he-IL" sz="2600" dirty="0" smtClean="0">
                <a:latin typeface="David" panose="020E0502060401010101" pitchFamily="34" charset="-79"/>
                <a:cs typeface="David" panose="020E0502060401010101" pitchFamily="34" charset="-79"/>
              </a:rPr>
              <a:t>עקב פגיעה בייצור </a:t>
            </a:r>
            <a:r>
              <a:rPr lang="he-IL" sz="2600" dirty="0" err="1" smtClean="0">
                <a:latin typeface="David" panose="020E0502060401010101" pitchFamily="34" charset="-79"/>
                <a:cs typeface="David" panose="020E0502060401010101" pitchFamily="34" charset="-79"/>
              </a:rPr>
              <a:t>אריטרופויאטין</a:t>
            </a:r>
            <a:r>
              <a:rPr lang="en-US" sz="2600" dirty="0" smtClean="0">
                <a:latin typeface="David" panose="020E0502060401010101" pitchFamily="34" charset="-79"/>
                <a:cs typeface="David" panose="020E0502060401010101" pitchFamily="34" charset="-79"/>
              </a:rPr>
              <a:t>(Erythropoietin</a:t>
            </a:r>
            <a:r>
              <a:rPr lang="en-US" sz="2600" dirty="0">
                <a:latin typeface="David" panose="020E0502060401010101" pitchFamily="34" charset="-79"/>
                <a:cs typeface="David" panose="020E0502060401010101" pitchFamily="34" charset="-79"/>
              </a:rPr>
              <a:t>). </a:t>
            </a:r>
            <a:r>
              <a:rPr lang="he-IL" sz="2600" dirty="0" smtClean="0">
                <a:latin typeface="David" panose="020E0502060401010101" pitchFamily="34" charset="-79"/>
                <a:cs typeface="David" panose="020E0502060401010101" pitchFamily="34" charset="-79"/>
              </a:rPr>
              <a:t>. </a:t>
            </a:r>
          </a:p>
          <a:p>
            <a:r>
              <a:rPr lang="he-IL" sz="2600" dirty="0" smtClean="0">
                <a:latin typeface="David" panose="020E0502060401010101" pitchFamily="34" charset="-79"/>
                <a:cs typeface="David" panose="020E0502060401010101" pitchFamily="34" charset="-79"/>
              </a:rPr>
              <a:t>2. </a:t>
            </a:r>
            <a:r>
              <a:rPr lang="he-IL" sz="2600" b="1" dirty="0" smtClean="0">
                <a:solidFill>
                  <a:schemeClr val="tx1"/>
                </a:solidFill>
                <a:latin typeface="David" panose="020E0502060401010101" pitchFamily="34" charset="-79"/>
                <a:cs typeface="David" panose="020E0502060401010101" pitchFamily="34" charset="-79"/>
              </a:rPr>
              <a:t>באנמיה </a:t>
            </a:r>
            <a:r>
              <a:rPr lang="he-IL" sz="2600" b="1" dirty="0" err="1">
                <a:solidFill>
                  <a:schemeClr val="tx1"/>
                </a:solidFill>
                <a:latin typeface="David" panose="020E0502060401010101" pitchFamily="34" charset="-79"/>
                <a:cs typeface="David" panose="020E0502060401010101" pitchFamily="34" charset="-79"/>
              </a:rPr>
              <a:t>אפלסטית</a:t>
            </a:r>
            <a:r>
              <a:rPr lang="he-IL" sz="2600" b="1" dirty="0">
                <a:solidFill>
                  <a:schemeClr val="tx1"/>
                </a:solidFill>
                <a:latin typeface="David" panose="020E0502060401010101" pitchFamily="34" charset="-79"/>
                <a:cs typeface="David" panose="020E0502060401010101" pitchFamily="34" charset="-79"/>
              </a:rPr>
              <a:t> </a:t>
            </a:r>
            <a:r>
              <a:rPr lang="he-IL" sz="2600" dirty="0" smtClean="0">
                <a:latin typeface="David" panose="020E0502060401010101" pitchFamily="34" charset="-79"/>
                <a:cs typeface="David" panose="020E0502060401010101" pitchFamily="34" charset="-79"/>
              </a:rPr>
              <a:t>קיימת פגיעה בייצור אריטרוציטים במח העצם, כתוצאה מזיהום או מסיבות </a:t>
            </a:r>
            <a:r>
              <a:rPr lang="he-IL" sz="2600" dirty="0">
                <a:latin typeface="David" panose="020E0502060401010101" pitchFamily="34" charset="-79"/>
                <a:cs typeface="David" panose="020E0502060401010101" pitchFamily="34" charset="-79"/>
              </a:rPr>
              <a:t>שלרוב אינן </a:t>
            </a:r>
            <a:r>
              <a:rPr lang="he-IL" sz="2600" dirty="0" smtClean="0">
                <a:latin typeface="David" panose="020E0502060401010101" pitchFamily="34" charset="-79"/>
                <a:cs typeface="David" panose="020E0502060401010101" pitchFamily="34" charset="-79"/>
              </a:rPr>
              <a:t>מובנות. במצב </a:t>
            </a:r>
            <a:r>
              <a:rPr lang="he-IL" sz="2600" dirty="0">
                <a:latin typeface="David" panose="020E0502060401010101" pitchFamily="34" charset="-79"/>
                <a:cs typeface="David" panose="020E0502060401010101" pitchFamily="34" charset="-79"/>
              </a:rPr>
              <a:t>כזה </a:t>
            </a:r>
            <a:r>
              <a:rPr lang="he-IL" sz="2600" dirty="0" smtClean="0">
                <a:latin typeface="David" panose="020E0502060401010101" pitchFamily="34" charset="-79"/>
                <a:cs typeface="David" panose="020E0502060401010101" pitchFamily="34" charset="-79"/>
              </a:rPr>
              <a:t>כמעט </a:t>
            </a:r>
            <a:r>
              <a:rPr lang="he-IL" sz="2600" dirty="0">
                <a:latin typeface="David" panose="020E0502060401010101" pitchFamily="34" charset="-79"/>
                <a:cs typeface="David" panose="020E0502060401010101" pitchFamily="34" charset="-79"/>
              </a:rPr>
              <a:t>לא ייווצרו </a:t>
            </a:r>
            <a:r>
              <a:rPr lang="he-IL" sz="2600" dirty="0" smtClean="0">
                <a:solidFill>
                  <a:schemeClr val="tx1"/>
                </a:solidFill>
                <a:latin typeface="David" panose="020E0502060401010101" pitchFamily="34" charset="-79"/>
                <a:cs typeface="David" panose="020E0502060401010101" pitchFamily="34" charset="-79"/>
              </a:rPr>
              <a:t>אריטרוציטים </a:t>
            </a:r>
            <a:r>
              <a:rPr lang="he-IL" sz="2600" dirty="0" smtClean="0">
                <a:latin typeface="David" panose="020E0502060401010101" pitchFamily="34" charset="-79"/>
                <a:cs typeface="David" panose="020E0502060401010101" pitchFamily="34" charset="-79"/>
              </a:rPr>
              <a:t>ולויקוציטים.</a:t>
            </a:r>
          </a:p>
          <a:p>
            <a:r>
              <a:rPr lang="he-IL" sz="2600" b="1" dirty="0" smtClean="0">
                <a:solidFill>
                  <a:schemeClr val="tx1"/>
                </a:solidFill>
                <a:latin typeface="David" panose="020E0502060401010101" pitchFamily="34" charset="-79"/>
                <a:cs typeface="David" panose="020E0502060401010101" pitchFamily="34" charset="-79"/>
              </a:rPr>
              <a:t>3</a:t>
            </a:r>
            <a:r>
              <a:rPr lang="he-IL" sz="2600" b="1" dirty="0" smtClean="0">
                <a:solidFill>
                  <a:srgbClr val="FF0000"/>
                </a:solidFill>
                <a:latin typeface="David" panose="020E0502060401010101" pitchFamily="34" charset="-79"/>
                <a:cs typeface="David" panose="020E0502060401010101" pitchFamily="34" charset="-79"/>
              </a:rPr>
              <a:t>. </a:t>
            </a:r>
            <a:r>
              <a:rPr lang="he-IL" sz="2600" b="1" dirty="0" smtClean="0">
                <a:solidFill>
                  <a:schemeClr val="tx1"/>
                </a:solidFill>
                <a:latin typeface="David" panose="020E0502060401010101" pitchFamily="34" charset="-79"/>
                <a:cs typeface="David" panose="020E0502060401010101" pitchFamily="34" charset="-79"/>
              </a:rPr>
              <a:t>מחלה דלקתית כרונית </a:t>
            </a:r>
            <a:r>
              <a:rPr lang="he-IL" sz="2400" dirty="0" smtClean="0">
                <a:solidFill>
                  <a:schemeClr val="tx1"/>
                </a:solidFill>
                <a:latin typeface="David" panose="020E0502060401010101" pitchFamily="34" charset="-79"/>
                <a:cs typeface="David" panose="020E0502060401010101" pitchFamily="34" charset="-79"/>
              </a:rPr>
              <a:t>כמו </a:t>
            </a:r>
            <a:r>
              <a:rPr lang="he-IL" sz="2400" dirty="0" err="1" smtClean="0">
                <a:solidFill>
                  <a:schemeClr val="tx1"/>
                </a:solidFill>
                <a:latin typeface="David" panose="020E0502060401010101" pitchFamily="34" charset="-79"/>
                <a:cs typeface="David" panose="020E0502060401010101" pitchFamily="34" charset="-79"/>
              </a:rPr>
              <a:t>קרוהן</a:t>
            </a:r>
            <a:r>
              <a:rPr lang="he-IL" sz="2400" dirty="0" smtClean="0">
                <a:solidFill>
                  <a:schemeClr val="tx1"/>
                </a:solidFill>
                <a:latin typeface="David" panose="020E0502060401010101" pitchFamily="34" charset="-79"/>
                <a:cs typeface="David" panose="020E0502060401010101" pitchFamily="34" charset="-79"/>
              </a:rPr>
              <a:t> או צליאק הפוגעת בספיגה במעי הדק, וכתוצאה מכך פוגעת באספקת חומרים הדרושים לייצור האריטרוציטים, כמו וויטמין </a:t>
            </a:r>
            <a:r>
              <a:rPr lang="en-US" sz="2400" dirty="0" smtClean="0">
                <a:solidFill>
                  <a:schemeClr val="tx1"/>
                </a:solidFill>
                <a:latin typeface="David" panose="020E0502060401010101" pitchFamily="34" charset="-79"/>
                <a:cs typeface="David" panose="020E0502060401010101" pitchFamily="34" charset="-79"/>
              </a:rPr>
              <a:t>B</a:t>
            </a:r>
            <a:r>
              <a:rPr lang="en-US" sz="1800" dirty="0" smtClean="0">
                <a:solidFill>
                  <a:schemeClr val="tx1"/>
                </a:solidFill>
                <a:latin typeface="David" panose="020E0502060401010101" pitchFamily="34" charset="-79"/>
                <a:cs typeface="David" panose="020E0502060401010101" pitchFamily="34" charset="-79"/>
              </a:rPr>
              <a:t>12</a:t>
            </a:r>
            <a:r>
              <a:rPr lang="he-IL" sz="1800" dirty="0" smtClean="0">
                <a:solidFill>
                  <a:schemeClr val="tx1"/>
                </a:solidFill>
                <a:latin typeface="David" panose="020E0502060401010101" pitchFamily="34" charset="-79"/>
                <a:cs typeface="David" panose="020E0502060401010101" pitchFamily="34" charset="-79"/>
              </a:rPr>
              <a:t> </a:t>
            </a:r>
            <a:r>
              <a:rPr lang="he-IL" sz="2400" dirty="0">
                <a:solidFill>
                  <a:schemeClr val="tx1"/>
                </a:solidFill>
                <a:latin typeface="David" panose="020E0502060401010101" pitchFamily="34" charset="-79"/>
                <a:cs typeface="David" panose="020E0502060401010101" pitchFamily="34" charset="-79"/>
              </a:rPr>
              <a:t>, חומצה פולית או ברזל. </a:t>
            </a:r>
          </a:p>
          <a:p>
            <a:r>
              <a:rPr lang="he-IL" sz="2600" b="1" dirty="0" smtClean="0">
                <a:solidFill>
                  <a:srgbClr val="FF0000"/>
                </a:solidFill>
                <a:latin typeface="David" panose="020E0502060401010101" pitchFamily="34" charset="-79"/>
                <a:cs typeface="David" panose="020E0502060401010101" pitchFamily="34" charset="-79"/>
              </a:rPr>
              <a:t>אבחון</a:t>
            </a:r>
          </a:p>
          <a:p>
            <a:r>
              <a:rPr lang="he-IL" sz="2600" dirty="0" smtClean="0">
                <a:solidFill>
                  <a:schemeClr val="tx1"/>
                </a:solidFill>
                <a:latin typeface="David" panose="020E0502060401010101" pitchFamily="34" charset="-79"/>
                <a:cs typeface="David" panose="020E0502060401010101" pitchFamily="34" charset="-79"/>
              </a:rPr>
              <a:t>בדיקות הדם זהות לבדיקות הדם לגילוי אנמיה, ובנוסף נבדקים במיקרוסקופ שינויים מבניים באריטרוציטים.</a:t>
            </a:r>
            <a:endParaRPr lang="he-IL" sz="2600" b="1" dirty="0" smtClean="0">
              <a:solidFill>
                <a:srgbClr val="FF0000"/>
              </a:solidFill>
              <a:latin typeface="David" panose="020E0502060401010101" pitchFamily="34" charset="-79"/>
              <a:cs typeface="David" panose="020E0502060401010101" pitchFamily="34" charset="-79"/>
            </a:endParaRPr>
          </a:p>
          <a:p>
            <a:r>
              <a:rPr lang="he-IL" sz="2600" b="1" dirty="0" smtClean="0">
                <a:solidFill>
                  <a:srgbClr val="FF0000"/>
                </a:solidFill>
                <a:latin typeface="David" panose="020E0502060401010101" pitchFamily="34" charset="-79"/>
                <a:cs typeface="David" panose="020E0502060401010101" pitchFamily="34" charset="-79"/>
              </a:rPr>
              <a:t>טיפול – </a:t>
            </a:r>
            <a:r>
              <a:rPr lang="he-IL" sz="2600" dirty="0" smtClean="0">
                <a:solidFill>
                  <a:schemeClr val="tx1"/>
                </a:solidFill>
                <a:latin typeface="David" panose="020E0502060401010101" pitchFamily="34" charset="-79"/>
                <a:cs typeface="David" panose="020E0502060401010101" pitchFamily="34" charset="-79"/>
              </a:rPr>
              <a:t>עירוי דם</a:t>
            </a:r>
            <a:r>
              <a:rPr lang="he-IL" sz="2600" b="1" dirty="0" smtClean="0">
                <a:solidFill>
                  <a:schemeClr val="tx1"/>
                </a:solidFill>
                <a:latin typeface="David" panose="020E0502060401010101" pitchFamily="34" charset="-79"/>
                <a:cs typeface="David" panose="020E0502060401010101" pitchFamily="34" charset="-79"/>
              </a:rPr>
              <a:t>, </a:t>
            </a:r>
            <a:r>
              <a:rPr lang="he-IL" sz="2600" dirty="0" smtClean="0">
                <a:solidFill>
                  <a:schemeClr val="tx1"/>
                </a:solidFill>
                <a:latin typeface="David" panose="020E0502060401010101" pitchFamily="34" charset="-79"/>
                <a:cs typeface="David" panose="020E0502060401010101" pitchFamily="34" charset="-79"/>
              </a:rPr>
              <a:t>מתן </a:t>
            </a:r>
            <a:r>
              <a:rPr lang="he-IL" sz="2600" dirty="0">
                <a:solidFill>
                  <a:schemeClr val="tx1"/>
                </a:solidFill>
                <a:latin typeface="David" panose="020E0502060401010101" pitchFamily="34" charset="-79"/>
                <a:cs typeface="David" panose="020E0502060401010101" pitchFamily="34" charset="-79"/>
              </a:rPr>
              <a:t>אריטרופואיטין, ברזל  </a:t>
            </a:r>
            <a:r>
              <a:rPr lang="he-IL" sz="2600" dirty="0" smtClean="0">
                <a:latin typeface="David" panose="020E0502060401010101" pitchFamily="34" charset="-79"/>
                <a:cs typeface="David" panose="020E0502060401010101" pitchFamily="34" charset="-79"/>
              </a:rPr>
              <a:t>ובמקרים חמורים - השתלת </a:t>
            </a:r>
            <a:r>
              <a:rPr lang="he-IL" sz="2600" dirty="0">
                <a:latin typeface="David" panose="020E0502060401010101" pitchFamily="34" charset="-79"/>
                <a:cs typeface="David" panose="020E0502060401010101" pitchFamily="34" charset="-79"/>
              </a:rPr>
              <a:t>מח </a:t>
            </a:r>
            <a:r>
              <a:rPr lang="he-IL" sz="2600" dirty="0" smtClean="0">
                <a:latin typeface="David" panose="020E0502060401010101" pitchFamily="34" charset="-79"/>
                <a:cs typeface="David" panose="020E0502060401010101" pitchFamily="34" charset="-79"/>
              </a:rPr>
              <a:t>עצם.</a:t>
            </a:r>
            <a:endParaRPr lang="he-IL" sz="26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602245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0"/>
            <a:ext cx="12192000" cy="1322363"/>
          </a:xfrm>
        </p:spPr>
        <p:txBody>
          <a:bodyPr>
            <a:normAutofit/>
          </a:bodyPr>
          <a:lstStyle/>
          <a:p>
            <a:pPr algn="r"/>
            <a:r>
              <a:rPr lang="he-IL" sz="3600" b="1" dirty="0">
                <a:solidFill>
                  <a:srgbClr val="FF0000"/>
                </a:solidFill>
                <a:latin typeface="David" panose="020E0502060401010101" pitchFamily="34" charset="-79"/>
                <a:cs typeface="David" panose="020E0502060401010101" pitchFamily="34" charset="-79"/>
              </a:rPr>
              <a:t>תהליך </a:t>
            </a:r>
            <a:r>
              <a:rPr lang="he-IL" sz="3600" b="1" dirty="0" smtClean="0">
                <a:solidFill>
                  <a:srgbClr val="FF0000"/>
                </a:solidFill>
                <a:latin typeface="David" panose="020E0502060401010101" pitchFamily="34" charset="-79"/>
                <a:cs typeface="David" panose="020E0502060401010101" pitchFamily="34" charset="-79"/>
              </a:rPr>
              <a:t>דלקתי</a:t>
            </a:r>
            <a:r>
              <a:rPr lang="en-US" sz="3600" b="1" dirty="0" smtClean="0">
                <a:solidFill>
                  <a:srgbClr val="FF0000"/>
                </a:solidFill>
                <a:latin typeface="David" panose="020E0502060401010101" pitchFamily="34" charset="-79"/>
                <a:cs typeface="David" panose="020E0502060401010101" pitchFamily="34" charset="-79"/>
              </a:rPr>
              <a:t>              Inflammation </a:t>
            </a:r>
            <a:r>
              <a:rPr lang="en-US" sz="3600" b="1" dirty="0">
                <a:solidFill>
                  <a:srgbClr val="FF0000"/>
                </a:solidFill>
                <a:latin typeface="David" panose="020E0502060401010101" pitchFamily="34" charset="-79"/>
                <a:cs typeface="David" panose="020E0502060401010101" pitchFamily="34" charset="-79"/>
              </a:rPr>
              <a:t>  </a:t>
            </a:r>
            <a:r>
              <a:rPr lang="he-IL" sz="3600" b="1" dirty="0">
                <a:solidFill>
                  <a:srgbClr val="FF0000"/>
                </a:solidFill>
                <a:latin typeface="David" panose="020E0502060401010101" pitchFamily="34" charset="-79"/>
                <a:cs typeface="David" panose="020E0502060401010101" pitchFamily="34" charset="-79"/>
              </a:rPr>
              <a:t>וזיהום</a:t>
            </a:r>
            <a:r>
              <a:rPr lang="en-US" sz="3600" b="1" dirty="0">
                <a:solidFill>
                  <a:srgbClr val="FF0000"/>
                </a:solidFill>
                <a:latin typeface="David" panose="020E0502060401010101" pitchFamily="34" charset="-79"/>
                <a:cs typeface="David" panose="020E0502060401010101" pitchFamily="34" charset="-79"/>
              </a:rPr>
              <a:t> Infection</a:t>
            </a:r>
            <a:r>
              <a:rPr lang="en-US" sz="3600" dirty="0">
                <a:solidFill>
                  <a:srgbClr val="FF0000"/>
                </a:solidFill>
                <a:latin typeface="David" panose="020E0502060401010101" pitchFamily="34" charset="-79"/>
                <a:cs typeface="David" panose="020E0502060401010101" pitchFamily="34" charset="-79"/>
              </a:rPr>
              <a:t> - </a:t>
            </a:r>
            <a:endParaRPr lang="he-IL" sz="3600" dirty="0">
              <a:solidFill>
                <a:srgbClr val="FF0000"/>
              </a:solidFill>
              <a:latin typeface="David" panose="020E0502060401010101" pitchFamily="34" charset="-79"/>
              <a:cs typeface="David" panose="020E0502060401010101" pitchFamily="34" charset="-79"/>
            </a:endParaRPr>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1014747562"/>
              </p:ext>
            </p:extLst>
          </p:nvPr>
        </p:nvGraphicFramePr>
        <p:xfrm>
          <a:off x="0" y="1434904"/>
          <a:ext cx="12191999" cy="5131604"/>
        </p:xfrm>
        <a:graphic>
          <a:graphicData uri="http://schemas.openxmlformats.org/drawingml/2006/table">
            <a:tbl>
              <a:tblPr rtl="1">
                <a:tableStyleId>{5C22544A-7EE6-4342-B048-85BDC9FD1C3A}</a:tableStyleId>
              </a:tblPr>
              <a:tblGrid>
                <a:gridCol w="5799980"/>
                <a:gridCol w="6392019"/>
              </a:tblGrid>
              <a:tr h="490384">
                <a:tc>
                  <a:txBody>
                    <a:bodyPr/>
                    <a:lstStyle/>
                    <a:p>
                      <a:pPr marL="485775" algn="r" rtl="1">
                        <a:lnSpc>
                          <a:spcPct val="107000"/>
                        </a:lnSpc>
                        <a:spcAft>
                          <a:spcPts val="0"/>
                        </a:spcAft>
                      </a:pPr>
                      <a:r>
                        <a:rPr lang="en-US" sz="2400" b="1" dirty="0">
                          <a:solidFill>
                            <a:srgbClr val="FF0000"/>
                          </a:solidFill>
                          <a:effectLst/>
                          <a:latin typeface="David" panose="020E0502060401010101" pitchFamily="34" charset="-79"/>
                          <a:cs typeface="David" panose="020E0502060401010101" pitchFamily="34" charset="-79"/>
                        </a:rPr>
                        <a:t> </a:t>
                      </a:r>
                    </a:p>
                    <a:p>
                      <a:pPr marL="485775" algn="r" rtl="1">
                        <a:lnSpc>
                          <a:spcPct val="107000"/>
                        </a:lnSpc>
                        <a:spcAft>
                          <a:spcPts val="0"/>
                        </a:spcAft>
                      </a:pPr>
                      <a:r>
                        <a:rPr lang="he-IL" sz="2400" b="1" dirty="0">
                          <a:solidFill>
                            <a:srgbClr val="FF0000"/>
                          </a:solidFill>
                          <a:effectLst/>
                          <a:latin typeface="David" panose="020E0502060401010101" pitchFamily="34" charset="-79"/>
                          <a:cs typeface="David" panose="020E0502060401010101" pitchFamily="34" charset="-79"/>
                        </a:rPr>
                        <a:t>דלקת  </a:t>
                      </a:r>
                      <a:r>
                        <a:rPr lang="en-US" sz="2400" b="1" dirty="0">
                          <a:solidFill>
                            <a:srgbClr val="FF0000"/>
                          </a:solidFill>
                          <a:effectLst/>
                          <a:latin typeface="David" panose="020E0502060401010101" pitchFamily="34" charset="-79"/>
                          <a:cs typeface="David" panose="020E0502060401010101" pitchFamily="34" charset="-79"/>
                        </a:rPr>
                        <a:t>inflammation</a:t>
                      </a:r>
                      <a:endParaRPr lang="en-US" sz="2400" b="1" dirty="0">
                        <a:solidFill>
                          <a:srgbClr val="FF0000"/>
                        </a:solidFill>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tc>
                  <a:txBody>
                    <a:bodyPr/>
                    <a:lstStyle/>
                    <a:p>
                      <a:pPr marL="485775" algn="r" rtl="1">
                        <a:lnSpc>
                          <a:spcPct val="107000"/>
                        </a:lnSpc>
                        <a:spcAft>
                          <a:spcPts val="0"/>
                        </a:spcAft>
                      </a:pPr>
                      <a:r>
                        <a:rPr lang="en-US" sz="2400" b="1" dirty="0">
                          <a:solidFill>
                            <a:srgbClr val="FF0000"/>
                          </a:solidFill>
                          <a:effectLst/>
                          <a:latin typeface="David" panose="020E0502060401010101" pitchFamily="34" charset="-79"/>
                          <a:cs typeface="David" panose="020E0502060401010101" pitchFamily="34" charset="-79"/>
                        </a:rPr>
                        <a:t> </a:t>
                      </a:r>
                    </a:p>
                    <a:p>
                      <a:pPr marL="485775" algn="r" rtl="1">
                        <a:lnSpc>
                          <a:spcPct val="107000"/>
                        </a:lnSpc>
                        <a:spcAft>
                          <a:spcPts val="0"/>
                        </a:spcAft>
                      </a:pPr>
                      <a:r>
                        <a:rPr lang="he-IL" sz="2400" b="1" dirty="0" smtClean="0">
                          <a:solidFill>
                            <a:srgbClr val="FF0000"/>
                          </a:solidFill>
                          <a:effectLst/>
                          <a:latin typeface="David" panose="020E0502060401010101" pitchFamily="34" charset="-79"/>
                          <a:cs typeface="David" panose="020E0502060401010101" pitchFamily="34" charset="-79"/>
                        </a:rPr>
                        <a:t>זיהום  </a:t>
                      </a:r>
                      <a:r>
                        <a:rPr lang="en-US" sz="2400" b="1" dirty="0" smtClean="0">
                          <a:solidFill>
                            <a:srgbClr val="FF0000"/>
                          </a:solidFill>
                          <a:effectLst/>
                          <a:latin typeface="David" panose="020E0502060401010101" pitchFamily="34" charset="-79"/>
                          <a:cs typeface="David" panose="020E0502060401010101" pitchFamily="34" charset="-79"/>
                        </a:rPr>
                        <a:t>    infection</a:t>
                      </a:r>
                      <a:r>
                        <a:rPr lang="he-IL" sz="2400" b="1" dirty="0" smtClean="0">
                          <a:solidFill>
                            <a:srgbClr val="FF0000"/>
                          </a:solidFill>
                          <a:effectLst/>
                          <a:latin typeface="David" panose="020E0502060401010101" pitchFamily="34" charset="-79"/>
                          <a:cs typeface="David" panose="020E0502060401010101" pitchFamily="34" charset="-79"/>
                        </a:rPr>
                        <a:t>  </a:t>
                      </a:r>
                      <a:endParaRPr lang="en-US" sz="2400" b="1" dirty="0">
                        <a:solidFill>
                          <a:srgbClr val="FF0000"/>
                        </a:solidFill>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tr>
              <a:tr h="1358170">
                <a:tc>
                  <a:txBody>
                    <a:bodyPr/>
                    <a:lstStyle/>
                    <a:p>
                      <a:pPr algn="r" rtl="1">
                        <a:lnSpc>
                          <a:spcPct val="107000"/>
                        </a:lnSpc>
                        <a:spcAft>
                          <a:spcPts val="0"/>
                        </a:spcAft>
                      </a:pPr>
                      <a:r>
                        <a:rPr lang="he-IL" sz="2000" dirty="0">
                          <a:effectLst/>
                          <a:latin typeface="David" panose="020E0502060401010101" pitchFamily="34" charset="-79"/>
                          <a:cs typeface="David" panose="020E0502060401010101" pitchFamily="34" charset="-79"/>
                        </a:rPr>
                        <a:t>תגובת הגנה של  המערכת החיסונית נגד אירועים רבים של עקה</a:t>
                      </a:r>
                      <a:r>
                        <a:rPr lang="en-US" sz="2000" dirty="0">
                          <a:effectLst/>
                          <a:latin typeface="David" panose="020E0502060401010101" pitchFamily="34" charset="-79"/>
                          <a:cs typeface="David" panose="020E0502060401010101" pitchFamily="34" charset="-79"/>
                        </a:rPr>
                        <a:t>.   </a:t>
                      </a:r>
                      <a:r>
                        <a:rPr lang="he-IL" sz="2000" dirty="0">
                          <a:effectLst/>
                          <a:latin typeface="David" panose="020E0502060401010101" pitchFamily="34" charset="-79"/>
                          <a:cs typeface="David" panose="020E0502060401010101" pitchFamily="34" charset="-79"/>
                        </a:rPr>
                        <a:t>ישנן דלקות על רקע אוטואימוני</a:t>
                      </a:r>
                      <a:r>
                        <a:rPr lang="en-US" sz="2000" dirty="0">
                          <a:effectLst/>
                          <a:latin typeface="David" panose="020E0502060401010101" pitchFamily="34" charset="-79"/>
                          <a:cs typeface="David" panose="020E0502060401010101" pitchFamily="34" charset="-79"/>
                        </a:rPr>
                        <a:t> ,</a:t>
                      </a:r>
                      <a:r>
                        <a:rPr lang="he-IL" sz="2000" dirty="0">
                          <a:effectLst/>
                          <a:latin typeface="David" panose="020E0502060401010101" pitchFamily="34" charset="-79"/>
                          <a:cs typeface="David" panose="020E0502060401010101" pitchFamily="34" charset="-79"/>
                        </a:rPr>
                        <a:t>על רקע חבלתי</a:t>
                      </a:r>
                      <a:r>
                        <a:rPr lang="en-US" sz="2000" dirty="0">
                          <a:effectLst/>
                          <a:latin typeface="David" panose="020E0502060401010101" pitchFamily="34" charset="-79"/>
                          <a:cs typeface="David" panose="020E0502060401010101" pitchFamily="34" charset="-79"/>
                        </a:rPr>
                        <a:t>  </a:t>
                      </a:r>
                      <a:r>
                        <a:rPr lang="he-IL" sz="2000" dirty="0">
                          <a:effectLst/>
                          <a:latin typeface="David" panose="020E0502060401010101" pitchFamily="34" charset="-79"/>
                          <a:cs typeface="David" panose="020E0502060401010101" pitchFamily="34" charset="-79"/>
                        </a:rPr>
                        <a:t>כמו מעיכה</a:t>
                      </a:r>
                      <a:r>
                        <a:rPr lang="en-US" sz="2000" dirty="0">
                          <a:effectLst/>
                          <a:latin typeface="David" panose="020E0502060401010101" pitchFamily="34" charset="-79"/>
                          <a:cs typeface="David" panose="020E0502060401010101" pitchFamily="34" charset="-79"/>
                        </a:rPr>
                        <a:t>, </a:t>
                      </a:r>
                      <a:r>
                        <a:rPr lang="he-IL" sz="2000" dirty="0">
                          <a:effectLst/>
                          <a:latin typeface="David" panose="020E0502060401010101" pitchFamily="34" charset="-79"/>
                          <a:cs typeface="David" panose="020E0502060401010101" pitchFamily="34" charset="-79"/>
                        </a:rPr>
                        <a:t>חתך</a:t>
                      </a:r>
                      <a:r>
                        <a:rPr lang="en-US" sz="2000" dirty="0">
                          <a:effectLst/>
                          <a:latin typeface="David" panose="020E0502060401010101" pitchFamily="34" charset="-79"/>
                          <a:cs typeface="David" panose="020E0502060401010101" pitchFamily="34" charset="-79"/>
                        </a:rPr>
                        <a:t> ,</a:t>
                      </a:r>
                      <a:r>
                        <a:rPr lang="he-IL" sz="2000" dirty="0">
                          <a:effectLst/>
                          <a:latin typeface="David" panose="020E0502060401010101" pitchFamily="34" charset="-79"/>
                          <a:cs typeface="David" panose="020E0502060401010101" pitchFamily="34" charset="-79"/>
                        </a:rPr>
                        <a:t>דקירה</a:t>
                      </a:r>
                      <a:r>
                        <a:rPr lang="en-US" sz="2000" dirty="0">
                          <a:effectLst/>
                          <a:latin typeface="David" panose="020E0502060401010101" pitchFamily="34" charset="-79"/>
                          <a:cs typeface="David" panose="020E0502060401010101" pitchFamily="34" charset="-79"/>
                        </a:rPr>
                        <a:t> , </a:t>
                      </a:r>
                      <a:r>
                        <a:rPr lang="he-IL" sz="2000" dirty="0">
                          <a:effectLst/>
                          <a:latin typeface="David" panose="020E0502060401010101" pitchFamily="34" charset="-79"/>
                          <a:cs typeface="David" panose="020E0502060401010101" pitchFamily="34" charset="-79"/>
                        </a:rPr>
                        <a:t>על רקע פגיעה כימית או טרמית</a:t>
                      </a:r>
                      <a:r>
                        <a:rPr lang="en-US" sz="2000" dirty="0">
                          <a:effectLst/>
                          <a:latin typeface="David" panose="020E0502060401010101" pitchFamily="34" charset="-79"/>
                          <a:cs typeface="David" panose="020E0502060401010101" pitchFamily="34" charset="-79"/>
                        </a:rPr>
                        <a:t> , </a:t>
                      </a:r>
                      <a:r>
                        <a:rPr lang="he-IL" sz="2000" dirty="0">
                          <a:effectLst/>
                          <a:latin typeface="David" panose="020E0502060401010101" pitchFamily="34" charset="-79"/>
                          <a:cs typeface="David" panose="020E0502060401010101" pitchFamily="34" charset="-79"/>
                        </a:rPr>
                        <a:t>תגובה לאלרגיה או לזיהום</a:t>
                      </a:r>
                      <a:r>
                        <a:rPr lang="en-US" sz="2000" dirty="0">
                          <a:effectLst/>
                          <a:latin typeface="David" panose="020E0502060401010101" pitchFamily="34" charset="-79"/>
                          <a:cs typeface="David" panose="020E0502060401010101" pitchFamily="34" charset="-79"/>
                        </a:rPr>
                        <a:t>. </a:t>
                      </a:r>
                      <a:endParaRPr lang="en-US" sz="20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2000" dirty="0" smtClean="0">
                          <a:effectLst/>
                          <a:latin typeface="David" panose="020E0502060401010101" pitchFamily="34" charset="-79"/>
                          <a:cs typeface="David" panose="020E0502060401010101" pitchFamily="34" charset="-79"/>
                        </a:rPr>
                        <a:t>       פלישה </a:t>
                      </a:r>
                      <a:r>
                        <a:rPr lang="he-IL" sz="2000" dirty="0">
                          <a:effectLst/>
                          <a:latin typeface="David" panose="020E0502060401010101" pitchFamily="34" charset="-79"/>
                          <a:cs typeface="David" panose="020E0502060401010101" pitchFamily="34" charset="-79"/>
                        </a:rPr>
                        <a:t>של אורגניזמים מחוללי מחלה אל תוך הגוף</a:t>
                      </a:r>
                      <a:r>
                        <a:rPr lang="en-US" sz="2000" dirty="0">
                          <a:effectLst/>
                          <a:latin typeface="David" panose="020E0502060401010101" pitchFamily="34" charset="-79"/>
                          <a:cs typeface="David" panose="020E0502060401010101" pitchFamily="34" charset="-79"/>
                        </a:rPr>
                        <a:t>. </a:t>
                      </a:r>
                      <a:endParaRPr lang="en-US" sz="20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tr>
              <a:tr h="1358170">
                <a:tc>
                  <a:txBody>
                    <a:bodyPr/>
                    <a:lstStyle/>
                    <a:p>
                      <a:pPr algn="r" rtl="1">
                        <a:lnSpc>
                          <a:spcPct val="107000"/>
                        </a:lnSpc>
                        <a:spcAft>
                          <a:spcPts val="0"/>
                        </a:spcAft>
                      </a:pPr>
                      <a:r>
                        <a:rPr lang="he-IL" sz="2000">
                          <a:effectLst/>
                          <a:latin typeface="David" panose="020E0502060401010101" pitchFamily="34" charset="-79"/>
                          <a:cs typeface="David" panose="020E0502060401010101" pitchFamily="34" charset="-79"/>
                        </a:rPr>
                        <a:t>מאמץ יתר בגיד גורם לדלקת באותו הגיד</a:t>
                      </a:r>
                      <a:r>
                        <a:rPr lang="en-US" sz="2000">
                          <a:effectLst/>
                          <a:latin typeface="David" panose="020E0502060401010101" pitchFamily="34" charset="-79"/>
                          <a:cs typeface="David" panose="020E0502060401010101" pitchFamily="34" charset="-79"/>
                        </a:rPr>
                        <a:t>, </a:t>
                      </a:r>
                      <a:r>
                        <a:rPr lang="he-IL" sz="2000">
                          <a:effectLst/>
                          <a:latin typeface="David" panose="020E0502060401010101" pitchFamily="34" charset="-79"/>
                          <a:cs typeface="David" panose="020E0502060401010101" pitchFamily="34" charset="-79"/>
                        </a:rPr>
                        <a:t>שקיעה של חומצה אורית בפרק כלשהו יכולה לגרום לתאי הגוף להגיב בדלקת מקומית</a:t>
                      </a:r>
                      <a:r>
                        <a:rPr lang="en-US" sz="2000">
                          <a:effectLst/>
                          <a:latin typeface="David" panose="020E0502060401010101" pitchFamily="34" charset="-79"/>
                          <a:cs typeface="David" panose="020E0502060401010101" pitchFamily="34" charset="-79"/>
                        </a:rPr>
                        <a:t>. </a:t>
                      </a:r>
                      <a:r>
                        <a:rPr lang="he-IL" sz="2000">
                          <a:effectLst/>
                          <a:latin typeface="David" panose="020E0502060401010101" pitchFamily="34" charset="-79"/>
                          <a:cs typeface="David" panose="020E0502060401010101" pitchFamily="34" charset="-79"/>
                        </a:rPr>
                        <a:t>פציעה</a:t>
                      </a:r>
                      <a:r>
                        <a:rPr lang="en-US" sz="2000">
                          <a:effectLst/>
                          <a:latin typeface="David" panose="020E0502060401010101" pitchFamily="34" charset="-79"/>
                          <a:cs typeface="David" panose="020E0502060401010101" pitchFamily="34" charset="-79"/>
                        </a:rPr>
                        <a:t>, </a:t>
                      </a:r>
                      <a:r>
                        <a:rPr lang="he-IL" sz="2000">
                          <a:effectLst/>
                          <a:latin typeface="David" panose="020E0502060401010101" pitchFamily="34" charset="-79"/>
                          <a:cs typeface="David" panose="020E0502060401010101" pitchFamily="34" charset="-79"/>
                        </a:rPr>
                        <a:t>עקיצה</a:t>
                      </a:r>
                      <a:r>
                        <a:rPr lang="en-US" sz="2000">
                          <a:effectLst/>
                          <a:latin typeface="David" panose="020E0502060401010101" pitchFamily="34" charset="-79"/>
                          <a:cs typeface="David" panose="020E0502060401010101" pitchFamily="34" charset="-79"/>
                        </a:rPr>
                        <a:t>, </a:t>
                      </a:r>
                      <a:r>
                        <a:rPr lang="he-IL" sz="2000">
                          <a:effectLst/>
                          <a:latin typeface="David" panose="020E0502060401010101" pitchFamily="34" charset="-79"/>
                          <a:cs typeface="David" panose="020E0502060401010101" pitchFamily="34" charset="-79"/>
                        </a:rPr>
                        <a:t>חדירת מיקרואורגניזמים</a:t>
                      </a:r>
                      <a:r>
                        <a:rPr lang="en-US" sz="2000">
                          <a:effectLst/>
                          <a:latin typeface="David" panose="020E0502060401010101" pitchFamily="34" charset="-79"/>
                          <a:cs typeface="David" panose="020E0502060401010101" pitchFamily="34" charset="-79"/>
                        </a:rPr>
                        <a:t>, </a:t>
                      </a:r>
                      <a:r>
                        <a:rPr lang="he-IL" sz="2000">
                          <a:effectLst/>
                          <a:latin typeface="David" panose="020E0502060401010101" pitchFamily="34" charset="-79"/>
                          <a:cs typeface="David" panose="020E0502060401010101" pitchFamily="34" charset="-79"/>
                        </a:rPr>
                        <a:t>קוץ או גוף זר אחר</a:t>
                      </a:r>
                      <a:r>
                        <a:rPr lang="en-US" sz="2000">
                          <a:effectLst/>
                          <a:latin typeface="David" panose="020E0502060401010101" pitchFamily="34" charset="-79"/>
                          <a:cs typeface="David" panose="020E0502060401010101" pitchFamily="34" charset="-79"/>
                        </a:rPr>
                        <a:t>.</a:t>
                      </a:r>
                      <a:endParaRPr lang="en-US" sz="200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2000" dirty="0" smtClean="0">
                          <a:effectLst/>
                          <a:latin typeface="David" panose="020E0502060401010101" pitchFamily="34" charset="-79"/>
                          <a:cs typeface="David" panose="020E0502060401010101" pitchFamily="34" charset="-79"/>
                        </a:rPr>
                        <a:t>      חיידקים</a:t>
                      </a:r>
                      <a:r>
                        <a:rPr lang="en-US" sz="2000" dirty="0">
                          <a:effectLst/>
                          <a:latin typeface="David" panose="020E0502060401010101" pitchFamily="34" charset="-79"/>
                          <a:cs typeface="David" panose="020E0502060401010101" pitchFamily="34" charset="-79"/>
                        </a:rPr>
                        <a:t>, </a:t>
                      </a:r>
                      <a:r>
                        <a:rPr lang="he-IL" sz="2000" dirty="0">
                          <a:effectLst/>
                          <a:latin typeface="David" panose="020E0502060401010101" pitchFamily="34" charset="-79"/>
                          <a:cs typeface="David" panose="020E0502060401010101" pitchFamily="34" charset="-79"/>
                        </a:rPr>
                        <a:t>וירוסים</a:t>
                      </a:r>
                      <a:r>
                        <a:rPr lang="en-US" sz="2000" dirty="0">
                          <a:effectLst/>
                          <a:latin typeface="David" panose="020E0502060401010101" pitchFamily="34" charset="-79"/>
                          <a:cs typeface="David" panose="020E0502060401010101" pitchFamily="34" charset="-79"/>
                        </a:rPr>
                        <a:t>, </a:t>
                      </a:r>
                      <a:r>
                        <a:rPr lang="he-IL" sz="2000" dirty="0">
                          <a:effectLst/>
                          <a:latin typeface="David" panose="020E0502060401010101" pitchFamily="34" charset="-79"/>
                          <a:cs typeface="David" panose="020E0502060401010101" pitchFamily="34" charset="-79"/>
                        </a:rPr>
                        <a:t>טפילים</a:t>
                      </a:r>
                      <a:r>
                        <a:rPr lang="en-US" sz="2000" dirty="0">
                          <a:effectLst/>
                          <a:latin typeface="David" panose="020E0502060401010101" pitchFamily="34" charset="-79"/>
                          <a:cs typeface="David" panose="020E0502060401010101" pitchFamily="34" charset="-79"/>
                        </a:rPr>
                        <a:t>, </a:t>
                      </a:r>
                      <a:r>
                        <a:rPr lang="he-IL" sz="2000" dirty="0">
                          <a:effectLst/>
                          <a:latin typeface="David" panose="020E0502060401010101" pitchFamily="34" charset="-79"/>
                          <a:cs typeface="David" panose="020E0502060401010101" pitchFamily="34" charset="-79"/>
                        </a:rPr>
                        <a:t>פטריות</a:t>
                      </a:r>
                      <a:r>
                        <a:rPr lang="en-US" sz="2000" dirty="0">
                          <a:effectLst/>
                          <a:latin typeface="David" panose="020E0502060401010101" pitchFamily="34" charset="-79"/>
                          <a:cs typeface="David" panose="020E0502060401010101" pitchFamily="34" charset="-79"/>
                        </a:rPr>
                        <a:t>.</a:t>
                      </a:r>
                      <a:endParaRPr lang="en-US" sz="20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tr>
              <a:tr h="1632563">
                <a:tc>
                  <a:txBody>
                    <a:bodyPr/>
                    <a:lstStyle/>
                    <a:p>
                      <a:pPr algn="r" rtl="1">
                        <a:lnSpc>
                          <a:spcPct val="107000"/>
                        </a:lnSpc>
                        <a:spcAft>
                          <a:spcPts val="0"/>
                        </a:spcAft>
                      </a:pPr>
                      <a:r>
                        <a:rPr lang="he-IL" sz="2000">
                          <a:effectLst/>
                          <a:latin typeface="David" panose="020E0502060401010101" pitchFamily="34" charset="-79"/>
                          <a:cs typeface="David" panose="020E0502060401010101" pitchFamily="34" charset="-79"/>
                        </a:rPr>
                        <a:t>מאמץ יתר</a:t>
                      </a:r>
                      <a:r>
                        <a:rPr lang="en-US" sz="2000">
                          <a:effectLst/>
                          <a:latin typeface="David" panose="020E0502060401010101" pitchFamily="34" charset="-79"/>
                          <a:cs typeface="David" panose="020E0502060401010101" pitchFamily="34" charset="-79"/>
                        </a:rPr>
                        <a:t> , </a:t>
                      </a:r>
                      <a:r>
                        <a:rPr lang="he-IL" sz="2000">
                          <a:effectLst/>
                          <a:latin typeface="David" panose="020E0502060401010101" pitchFamily="34" charset="-79"/>
                          <a:cs typeface="David" panose="020E0502060401010101" pitchFamily="34" charset="-79"/>
                        </a:rPr>
                        <a:t>שקיעה של חומרים שונים בגוף</a:t>
                      </a:r>
                      <a:r>
                        <a:rPr lang="en-US" sz="2000">
                          <a:effectLst/>
                          <a:latin typeface="David" panose="020E0502060401010101" pitchFamily="34" charset="-79"/>
                          <a:cs typeface="David" panose="020E0502060401010101" pitchFamily="34" charset="-79"/>
                        </a:rPr>
                        <a:t>,</a:t>
                      </a:r>
                    </a:p>
                    <a:p>
                      <a:pPr algn="r" rtl="1">
                        <a:lnSpc>
                          <a:spcPct val="107000"/>
                        </a:lnSpc>
                        <a:spcAft>
                          <a:spcPts val="0"/>
                        </a:spcAft>
                      </a:pPr>
                      <a:r>
                        <a:rPr lang="he-IL" sz="2000">
                          <a:effectLst/>
                          <a:latin typeface="David" panose="020E0502060401010101" pitchFamily="34" charset="-79"/>
                          <a:cs typeface="David" panose="020E0502060401010101" pitchFamily="34" charset="-79"/>
                        </a:rPr>
                        <a:t>פציעה</a:t>
                      </a:r>
                      <a:r>
                        <a:rPr lang="en-US" sz="2000">
                          <a:effectLst/>
                          <a:latin typeface="David" panose="020E0502060401010101" pitchFamily="34" charset="-79"/>
                          <a:cs typeface="David" panose="020E0502060401010101" pitchFamily="34" charset="-79"/>
                        </a:rPr>
                        <a:t>, </a:t>
                      </a:r>
                      <a:r>
                        <a:rPr lang="he-IL" sz="2000">
                          <a:effectLst/>
                          <a:latin typeface="David" panose="020E0502060401010101" pitchFamily="34" charset="-79"/>
                          <a:cs typeface="David" panose="020E0502060401010101" pitchFamily="34" charset="-79"/>
                        </a:rPr>
                        <a:t>עקיצה</a:t>
                      </a:r>
                      <a:r>
                        <a:rPr lang="en-US" sz="2000">
                          <a:effectLst/>
                          <a:latin typeface="David" panose="020E0502060401010101" pitchFamily="34" charset="-79"/>
                          <a:cs typeface="David" panose="020E0502060401010101" pitchFamily="34" charset="-79"/>
                        </a:rPr>
                        <a:t>, </a:t>
                      </a:r>
                      <a:r>
                        <a:rPr lang="he-IL" sz="2000">
                          <a:effectLst/>
                          <a:latin typeface="David" panose="020E0502060401010101" pitchFamily="34" charset="-79"/>
                          <a:cs typeface="David" panose="020E0502060401010101" pitchFamily="34" charset="-79"/>
                        </a:rPr>
                        <a:t>אלרגיה</a:t>
                      </a:r>
                      <a:r>
                        <a:rPr lang="en-US" sz="2000">
                          <a:effectLst/>
                          <a:latin typeface="David" panose="020E0502060401010101" pitchFamily="34" charset="-79"/>
                          <a:cs typeface="David" panose="020E0502060401010101" pitchFamily="34" charset="-79"/>
                        </a:rPr>
                        <a:t>  </a:t>
                      </a:r>
                      <a:r>
                        <a:rPr lang="he-IL" sz="2000">
                          <a:effectLst/>
                          <a:latin typeface="David" panose="020E0502060401010101" pitchFamily="34" charset="-79"/>
                          <a:cs typeface="David" panose="020E0502060401010101" pitchFamily="34" charset="-79"/>
                        </a:rPr>
                        <a:t>וחדירת אורגניזמים כמו בזיהום</a:t>
                      </a:r>
                      <a:r>
                        <a:rPr lang="en-US" sz="2000">
                          <a:effectLst/>
                          <a:latin typeface="David" panose="020E0502060401010101" pitchFamily="34" charset="-79"/>
                          <a:cs typeface="David" panose="020E0502060401010101" pitchFamily="34" charset="-79"/>
                        </a:rPr>
                        <a:t>.</a:t>
                      </a:r>
                      <a:endParaRPr lang="en-US" sz="200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2000" dirty="0">
                          <a:effectLst/>
                          <a:latin typeface="David" panose="020E0502060401010101" pitchFamily="34" charset="-79"/>
                          <a:cs typeface="David" panose="020E0502060401010101" pitchFamily="34" charset="-79"/>
                        </a:rPr>
                        <a:t>מגע ישיר עם חולה - ע</a:t>
                      </a:r>
                      <a:r>
                        <a:rPr lang="en-US" sz="2000" dirty="0">
                          <a:effectLst/>
                          <a:latin typeface="David" panose="020E0502060401010101" pitchFamily="34" charset="-79"/>
                          <a:cs typeface="David" panose="020E0502060401010101" pitchFamily="34" charset="-79"/>
                        </a:rPr>
                        <a:t>"</a:t>
                      </a:r>
                      <a:r>
                        <a:rPr lang="he-IL" sz="2000" dirty="0">
                          <a:effectLst/>
                          <a:latin typeface="David" panose="020E0502060401010101" pitchFamily="34" charset="-79"/>
                          <a:cs typeface="David" panose="020E0502060401010101" pitchFamily="34" charset="-79"/>
                        </a:rPr>
                        <a:t>י נשיקה</a:t>
                      </a:r>
                      <a:r>
                        <a:rPr lang="en-US" sz="2000" dirty="0">
                          <a:effectLst/>
                          <a:latin typeface="David" panose="020E0502060401010101" pitchFamily="34" charset="-79"/>
                          <a:cs typeface="David" panose="020E0502060401010101" pitchFamily="34" charset="-79"/>
                        </a:rPr>
                        <a:t>, </a:t>
                      </a:r>
                      <a:r>
                        <a:rPr lang="he-IL" sz="2000" dirty="0">
                          <a:effectLst/>
                          <a:latin typeface="David" panose="020E0502060401010101" pitchFamily="34" charset="-79"/>
                          <a:cs typeface="David" panose="020E0502060401010101" pitchFamily="34" charset="-79"/>
                        </a:rPr>
                        <a:t>מגע מיני </a:t>
                      </a:r>
                      <a:r>
                        <a:rPr lang="en-US" sz="2000" dirty="0">
                          <a:effectLst/>
                          <a:latin typeface="David" panose="020E0502060401010101" pitchFamily="34" charset="-79"/>
                          <a:cs typeface="David" panose="020E0502060401010101" pitchFamily="34" charset="-79"/>
                        </a:rPr>
                        <a:t>,</a:t>
                      </a:r>
                      <a:r>
                        <a:rPr lang="he-IL" sz="2000" dirty="0">
                          <a:effectLst/>
                          <a:latin typeface="David" panose="020E0502060401010101" pitchFamily="34" charset="-79"/>
                          <a:cs typeface="David" panose="020E0502060401010101" pitchFamily="34" charset="-79"/>
                        </a:rPr>
                        <a:t>ע</a:t>
                      </a:r>
                      <a:r>
                        <a:rPr lang="en-US" sz="2000" dirty="0">
                          <a:effectLst/>
                          <a:latin typeface="David" panose="020E0502060401010101" pitchFamily="34" charset="-79"/>
                          <a:cs typeface="David" panose="020E0502060401010101" pitchFamily="34" charset="-79"/>
                        </a:rPr>
                        <a:t>"</a:t>
                      </a:r>
                      <a:r>
                        <a:rPr lang="he-IL" sz="2000" dirty="0">
                          <a:effectLst/>
                          <a:latin typeface="David" panose="020E0502060401010101" pitchFamily="34" charset="-79"/>
                          <a:cs typeface="David" panose="020E0502060401010101" pitchFamily="34" charset="-79"/>
                        </a:rPr>
                        <a:t>י טיפות הנפלטות בשיעול או עיטוש</a:t>
                      </a:r>
                      <a:r>
                        <a:rPr lang="en-US" sz="2000" dirty="0">
                          <a:effectLst/>
                          <a:latin typeface="David" panose="020E0502060401010101" pitchFamily="34" charset="-79"/>
                          <a:cs typeface="David" panose="020E0502060401010101" pitchFamily="34" charset="-79"/>
                        </a:rPr>
                        <a:t>, </a:t>
                      </a:r>
                      <a:r>
                        <a:rPr lang="he-IL" sz="2000" dirty="0">
                          <a:effectLst/>
                          <a:latin typeface="David" panose="020E0502060401010101" pitchFamily="34" charset="-79"/>
                          <a:cs typeface="David" panose="020E0502060401010101" pitchFamily="34" charset="-79"/>
                        </a:rPr>
                        <a:t>באמצעות נושא מחלה כמו בעלי חיים או חרק</a:t>
                      </a:r>
                      <a:r>
                        <a:rPr lang="en-US" sz="2000" dirty="0">
                          <a:effectLst/>
                          <a:latin typeface="David" panose="020E0502060401010101" pitchFamily="34" charset="-79"/>
                          <a:cs typeface="David" panose="020E0502060401010101" pitchFamily="34" charset="-79"/>
                        </a:rPr>
                        <a:t>, </a:t>
                      </a:r>
                      <a:r>
                        <a:rPr lang="he-IL" sz="2000" dirty="0">
                          <a:effectLst/>
                          <a:latin typeface="David" panose="020E0502060401010101" pitchFamily="34" charset="-79"/>
                          <a:cs typeface="David" panose="020E0502060401010101" pitchFamily="34" charset="-79"/>
                        </a:rPr>
                        <a:t>ע</a:t>
                      </a:r>
                      <a:r>
                        <a:rPr lang="en-US" sz="2000" dirty="0">
                          <a:effectLst/>
                          <a:latin typeface="David" panose="020E0502060401010101" pitchFamily="34" charset="-79"/>
                          <a:cs typeface="David" panose="020E0502060401010101" pitchFamily="34" charset="-79"/>
                        </a:rPr>
                        <a:t>"</a:t>
                      </a:r>
                      <a:r>
                        <a:rPr lang="he-IL" sz="2000" dirty="0">
                          <a:effectLst/>
                          <a:latin typeface="David" panose="020E0502060401010101" pitchFamily="34" charset="-79"/>
                          <a:cs typeface="David" panose="020E0502060401010101" pitchFamily="34" charset="-79"/>
                        </a:rPr>
                        <a:t>י אכילה או שתייה של מזון מזוהם</a:t>
                      </a:r>
                      <a:r>
                        <a:rPr lang="en-US" sz="2000" dirty="0">
                          <a:effectLst/>
                          <a:latin typeface="David" panose="020E0502060401010101" pitchFamily="34" charset="-79"/>
                          <a:cs typeface="David" panose="020E0502060401010101" pitchFamily="34" charset="-79"/>
                        </a:rPr>
                        <a:t>, </a:t>
                      </a:r>
                      <a:r>
                        <a:rPr lang="he-IL" sz="2000" dirty="0">
                          <a:effectLst/>
                          <a:latin typeface="David" panose="020E0502060401010101" pitchFamily="34" charset="-79"/>
                          <a:cs typeface="David" panose="020E0502060401010101" pitchFamily="34" charset="-79"/>
                        </a:rPr>
                        <a:t>או העברה מהאם לעובר או לתינוק</a:t>
                      </a:r>
                      <a:r>
                        <a:rPr lang="en-US" sz="2000" dirty="0">
                          <a:effectLst/>
                          <a:latin typeface="David" panose="020E0502060401010101" pitchFamily="34" charset="-79"/>
                          <a:cs typeface="David" panose="020E0502060401010101" pitchFamily="34" charset="-79"/>
                        </a:rPr>
                        <a:t>. </a:t>
                      </a:r>
                      <a:r>
                        <a:rPr lang="he-IL" sz="2000" dirty="0">
                          <a:effectLst/>
                          <a:latin typeface="David" panose="020E0502060401010101" pitchFamily="34" charset="-79"/>
                          <a:cs typeface="David" panose="020E0502060401010101" pitchFamily="34" charset="-79"/>
                        </a:rPr>
                        <a:t>אורגניזמים יכולים לחדור אל הגוף דרך פצעים או קרומים ריריים</a:t>
                      </a:r>
                      <a:r>
                        <a:rPr lang="en-US" sz="2000" dirty="0">
                          <a:effectLst/>
                          <a:latin typeface="David" panose="020E0502060401010101" pitchFamily="34" charset="-79"/>
                          <a:cs typeface="David" panose="020E0502060401010101" pitchFamily="34" charset="-79"/>
                        </a:rPr>
                        <a:t>.</a:t>
                      </a:r>
                      <a:endParaRPr lang="en-US" sz="20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tr>
            </a:tbl>
          </a:graphicData>
        </a:graphic>
      </p:graphicFrame>
    </p:spTree>
    <p:extLst>
      <p:ext uri="{BB962C8B-B14F-4D97-AF65-F5344CB8AC3E}">
        <p14:creationId xmlns:p14="http://schemas.microsoft.com/office/powerpoint/2010/main" val="3277172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949173582"/>
              </p:ext>
            </p:extLst>
          </p:nvPr>
        </p:nvGraphicFramePr>
        <p:xfrm>
          <a:off x="0" y="168813"/>
          <a:ext cx="12192000" cy="6848856"/>
        </p:xfrm>
        <a:graphic>
          <a:graphicData uri="http://schemas.openxmlformats.org/drawingml/2006/table">
            <a:tbl>
              <a:tblPr rtl="1">
                <a:tableStyleId>{5C22544A-7EE6-4342-B048-85BDC9FD1C3A}</a:tableStyleId>
              </a:tblPr>
              <a:tblGrid>
                <a:gridCol w="5799979"/>
                <a:gridCol w="6392021"/>
              </a:tblGrid>
              <a:tr h="2403982">
                <a:tc>
                  <a:txBody>
                    <a:bodyPr/>
                    <a:lstStyle/>
                    <a:p>
                      <a:pPr algn="r" rtl="1">
                        <a:lnSpc>
                          <a:spcPct val="107000"/>
                        </a:lnSpc>
                        <a:spcAft>
                          <a:spcPts val="0"/>
                        </a:spcAft>
                      </a:pPr>
                      <a:r>
                        <a:rPr lang="he-IL" sz="2000" dirty="0">
                          <a:effectLst/>
                          <a:latin typeface="David" panose="020E0502060401010101" pitchFamily="34" charset="-79"/>
                          <a:cs typeface="David" panose="020E0502060401010101" pitchFamily="34" charset="-79"/>
                        </a:rPr>
                        <a:t>בתגובה הדלקתית משתתפים מרכיבים שונים של המערכת החיסונית</a:t>
                      </a:r>
                      <a:r>
                        <a:rPr lang="en-US" sz="2000" dirty="0">
                          <a:effectLst/>
                          <a:latin typeface="David" panose="020E0502060401010101" pitchFamily="34" charset="-79"/>
                          <a:cs typeface="David" panose="020E0502060401010101" pitchFamily="34" charset="-79"/>
                        </a:rPr>
                        <a:t>: </a:t>
                      </a:r>
                      <a:r>
                        <a:rPr lang="he-IL" sz="2000" dirty="0">
                          <a:effectLst/>
                          <a:latin typeface="David" panose="020E0502060401010101" pitchFamily="34" charset="-79"/>
                          <a:cs typeface="David" panose="020E0502060401010101" pitchFamily="34" charset="-79"/>
                        </a:rPr>
                        <a:t>כמו תאי</a:t>
                      </a:r>
                      <a:r>
                        <a:rPr lang="en-US" sz="2000" dirty="0">
                          <a:effectLst/>
                          <a:latin typeface="David" panose="020E0502060401010101" pitchFamily="34" charset="-79"/>
                          <a:cs typeface="David" panose="020E0502060401010101" pitchFamily="34" charset="-79"/>
                        </a:rPr>
                        <a:t> Mast </a:t>
                      </a:r>
                      <a:r>
                        <a:rPr lang="he-IL" sz="2000" dirty="0">
                          <a:effectLst/>
                          <a:latin typeface="David" panose="020E0502060401010101" pitchFamily="34" charset="-79"/>
                          <a:cs typeface="David" panose="020E0502060401010101" pitchFamily="34" charset="-79"/>
                        </a:rPr>
                        <a:t>  שמפרישים היסטמינים</a:t>
                      </a:r>
                      <a:endParaRPr lang="en-US" sz="2000" dirty="0">
                        <a:effectLst/>
                        <a:latin typeface="David" panose="020E0502060401010101" pitchFamily="34" charset="-79"/>
                        <a:cs typeface="David" panose="020E0502060401010101" pitchFamily="34" charset="-79"/>
                      </a:endParaRPr>
                    </a:p>
                    <a:p>
                      <a:pPr algn="r" rtl="1">
                        <a:lnSpc>
                          <a:spcPct val="107000"/>
                        </a:lnSpc>
                        <a:spcAft>
                          <a:spcPts val="0"/>
                        </a:spcAft>
                      </a:pPr>
                      <a:r>
                        <a:rPr lang="he-IL" sz="2000" dirty="0">
                          <a:effectLst/>
                          <a:latin typeface="David" panose="020E0502060401010101" pitchFamily="34" charset="-79"/>
                          <a:cs typeface="David" panose="020E0502060401010101" pitchFamily="34" charset="-79"/>
                        </a:rPr>
                        <a:t>בתגובה אלרגית תהיה השתתפות ניכרת של תאי דם לבנים מסוג אאוזינופילים ושל נוגדנים מסוג</a:t>
                      </a:r>
                      <a:r>
                        <a:rPr lang="en-US" sz="2000" dirty="0">
                          <a:effectLst/>
                          <a:latin typeface="David" panose="020E0502060401010101" pitchFamily="34" charset="-79"/>
                          <a:cs typeface="David" panose="020E0502060401010101" pitchFamily="34" charset="-79"/>
                        </a:rPr>
                        <a:t> </a:t>
                      </a:r>
                      <a:r>
                        <a:rPr lang="en-US" sz="2000" dirty="0" err="1">
                          <a:effectLst/>
                          <a:latin typeface="David" panose="020E0502060401010101" pitchFamily="34" charset="-79"/>
                          <a:cs typeface="David" panose="020E0502060401010101" pitchFamily="34" charset="-79"/>
                        </a:rPr>
                        <a:t>IgE</a:t>
                      </a:r>
                      <a:r>
                        <a:rPr lang="en-US" sz="2000" dirty="0">
                          <a:effectLst/>
                          <a:latin typeface="David" panose="020E0502060401010101" pitchFamily="34" charset="-79"/>
                          <a:cs typeface="David" panose="020E0502060401010101" pitchFamily="34" charset="-79"/>
                        </a:rPr>
                        <a:t>.</a:t>
                      </a:r>
                      <a:endParaRPr lang="en-US" sz="2000" dirty="0">
                        <a:effectLst/>
                        <a:latin typeface="David" panose="020E0502060401010101" pitchFamily="34" charset="-79"/>
                        <a:ea typeface="Calibri" panose="020F0502020204030204" pitchFamily="34" charset="0"/>
                        <a:cs typeface="David" panose="020E0502060401010101" pitchFamily="34" charset="-79"/>
                      </a:endParaRPr>
                    </a:p>
                  </a:txBody>
                  <a:tcPr marL="54217" marR="54217" marT="0" marB="0"/>
                </a:tc>
                <a:tc>
                  <a:txBody>
                    <a:bodyPr/>
                    <a:lstStyle/>
                    <a:p>
                      <a:pPr algn="r" rtl="1">
                        <a:lnSpc>
                          <a:spcPct val="107000"/>
                        </a:lnSpc>
                        <a:spcAft>
                          <a:spcPts val="0"/>
                        </a:spcAft>
                      </a:pPr>
                      <a:r>
                        <a:rPr lang="he-IL" sz="2000">
                          <a:effectLst/>
                          <a:latin typeface="David" panose="020E0502060401010101" pitchFamily="34" charset="-79"/>
                          <a:cs typeface="David" panose="020E0502060401010101" pitchFamily="34" charset="-79"/>
                        </a:rPr>
                        <a:t>1. ברוב המקרים בזיהום</a:t>
                      </a:r>
                      <a:r>
                        <a:rPr lang="en-US" sz="2000">
                          <a:effectLst/>
                          <a:latin typeface="David" panose="020E0502060401010101" pitchFamily="34" charset="-79"/>
                          <a:cs typeface="David" panose="020E0502060401010101" pitchFamily="34" charset="-79"/>
                        </a:rPr>
                        <a:t> ,</a:t>
                      </a:r>
                      <a:r>
                        <a:rPr lang="he-IL" sz="2000">
                          <a:effectLst/>
                          <a:latin typeface="David" panose="020E0502060401010101" pitchFamily="34" charset="-79"/>
                          <a:cs typeface="David" panose="020E0502060401010101" pitchFamily="34" charset="-79"/>
                        </a:rPr>
                        <a:t>חיידקי</a:t>
                      </a:r>
                      <a:r>
                        <a:rPr lang="en-US" sz="2000">
                          <a:effectLst/>
                          <a:latin typeface="David" panose="020E0502060401010101" pitchFamily="34" charset="-79"/>
                          <a:cs typeface="David" panose="020E0502060401010101" pitchFamily="34" charset="-79"/>
                        </a:rPr>
                        <a:t> ,</a:t>
                      </a:r>
                      <a:r>
                        <a:rPr lang="he-IL" sz="2000">
                          <a:effectLst/>
                          <a:latin typeface="David" panose="020E0502060401010101" pitchFamily="34" charset="-79"/>
                          <a:cs typeface="David" panose="020E0502060401010101" pitchFamily="34" charset="-79"/>
                        </a:rPr>
                        <a:t>פטרייתי או ויראלי מתפתחת דלקת עקב נוכחות רעלנים תוך תאיים או חוץ תאיים ופגיעה ברקמות הסמוכות והמערכת החיסונית מגיבה באותו מנגנון כמו בדלקת</a:t>
                      </a:r>
                      <a:r>
                        <a:rPr lang="en-US" sz="2000">
                          <a:effectLst/>
                          <a:latin typeface="David" panose="020E0502060401010101" pitchFamily="34" charset="-79"/>
                          <a:cs typeface="David" panose="020E0502060401010101" pitchFamily="34" charset="-79"/>
                        </a:rPr>
                        <a:t>.</a:t>
                      </a:r>
                    </a:p>
                    <a:p>
                      <a:pPr algn="r" rtl="1">
                        <a:lnSpc>
                          <a:spcPct val="107000"/>
                        </a:lnSpc>
                        <a:spcAft>
                          <a:spcPts val="0"/>
                        </a:spcAft>
                      </a:pPr>
                      <a:r>
                        <a:rPr lang="he-IL" sz="2000">
                          <a:effectLst/>
                          <a:latin typeface="David" panose="020E0502060401010101" pitchFamily="34" charset="-79"/>
                          <a:cs typeface="David" panose="020E0502060401010101" pitchFamily="34" charset="-79"/>
                        </a:rPr>
                        <a:t>2. בזיהום חיידקי ספירת הדם תעלה מאוד ותתבטא בעיקר בעלייה באחוז הנויטרופילים</a:t>
                      </a:r>
                      <a:r>
                        <a:rPr lang="en-US" sz="2000">
                          <a:effectLst/>
                          <a:latin typeface="David" panose="020E0502060401010101" pitchFamily="34" charset="-79"/>
                          <a:cs typeface="David" panose="020E0502060401010101" pitchFamily="34" charset="-79"/>
                        </a:rPr>
                        <a:t>.  </a:t>
                      </a:r>
                      <a:r>
                        <a:rPr lang="he-IL" sz="2000">
                          <a:effectLst/>
                          <a:latin typeface="David" panose="020E0502060401010101" pitchFamily="34" charset="-79"/>
                          <a:cs typeface="David" panose="020E0502060401010101" pitchFamily="34" charset="-79"/>
                        </a:rPr>
                        <a:t>בזיהום ויראלי ספירת הדם הכוללת תעלה פחות ותתבטא בעיקר בעליה בתאים הלימפוציטים והמונוציטים</a:t>
                      </a:r>
                      <a:r>
                        <a:rPr lang="en-US" sz="2000">
                          <a:effectLst/>
                          <a:latin typeface="David" panose="020E0502060401010101" pitchFamily="34" charset="-79"/>
                          <a:cs typeface="David" panose="020E0502060401010101" pitchFamily="34" charset="-79"/>
                        </a:rPr>
                        <a:t>. </a:t>
                      </a:r>
                      <a:r>
                        <a:rPr lang="he-IL" sz="2000">
                          <a:effectLst/>
                          <a:latin typeface="David" panose="020E0502060401010101" pitchFamily="34" charset="-79"/>
                          <a:cs typeface="David" panose="020E0502060401010101" pitchFamily="34" charset="-79"/>
                        </a:rPr>
                        <a:t>בזיהום טפילי תהיה עליה של האאוזונופילים</a:t>
                      </a:r>
                      <a:endParaRPr lang="en-US" sz="2000">
                        <a:effectLst/>
                        <a:latin typeface="David" panose="020E0502060401010101" pitchFamily="34" charset="-79"/>
                        <a:cs typeface="David" panose="020E0502060401010101" pitchFamily="34" charset="-79"/>
                      </a:endParaRPr>
                    </a:p>
                    <a:p>
                      <a:pPr algn="r" rtl="1">
                        <a:lnSpc>
                          <a:spcPct val="107000"/>
                        </a:lnSpc>
                        <a:spcAft>
                          <a:spcPts val="0"/>
                        </a:spcAft>
                      </a:pPr>
                      <a:r>
                        <a:rPr lang="he-IL" sz="2000">
                          <a:effectLst/>
                          <a:latin typeface="David" panose="020E0502060401010101" pitchFamily="34" charset="-79"/>
                          <a:cs typeface="David" panose="020E0502060401010101" pitchFamily="34" charset="-79"/>
                        </a:rPr>
                        <a:t>3.אצל אנשים עם דיכוי של המערכת החיסונית יתפתח זיהום ללא דלקת</a:t>
                      </a:r>
                      <a:r>
                        <a:rPr lang="en-US" sz="2000">
                          <a:effectLst/>
                          <a:latin typeface="David" panose="020E0502060401010101" pitchFamily="34" charset="-79"/>
                          <a:cs typeface="David" panose="020E0502060401010101" pitchFamily="34" charset="-79"/>
                        </a:rPr>
                        <a:t>.</a:t>
                      </a:r>
                      <a:endParaRPr lang="en-US" sz="2000">
                        <a:effectLst/>
                        <a:latin typeface="David" panose="020E0502060401010101" pitchFamily="34" charset="-79"/>
                        <a:ea typeface="Calibri" panose="020F0502020204030204" pitchFamily="34" charset="0"/>
                        <a:cs typeface="David" panose="020E0502060401010101" pitchFamily="34" charset="-79"/>
                      </a:endParaRPr>
                    </a:p>
                  </a:txBody>
                  <a:tcPr marL="54217" marR="54217" marT="0" marB="0"/>
                </a:tc>
              </a:tr>
              <a:tr h="655632">
                <a:tc>
                  <a:txBody>
                    <a:bodyPr/>
                    <a:lstStyle/>
                    <a:p>
                      <a:pPr marL="485775" algn="r" rtl="1">
                        <a:lnSpc>
                          <a:spcPct val="107000"/>
                        </a:lnSpc>
                        <a:spcAft>
                          <a:spcPts val="0"/>
                        </a:spcAft>
                      </a:pPr>
                      <a:r>
                        <a:rPr lang="he-IL" sz="2000">
                          <a:effectLst/>
                          <a:latin typeface="David" panose="020E0502060401010101" pitchFamily="34" charset="-79"/>
                          <a:cs typeface="David" panose="020E0502060401010101" pitchFamily="34" charset="-79"/>
                        </a:rPr>
                        <a:t>אודם</a:t>
                      </a:r>
                      <a:r>
                        <a:rPr lang="en-US" sz="2000">
                          <a:effectLst/>
                          <a:latin typeface="David" panose="020E0502060401010101" pitchFamily="34" charset="-79"/>
                          <a:cs typeface="David" panose="020E0502060401010101" pitchFamily="34" charset="-79"/>
                        </a:rPr>
                        <a:t>, </a:t>
                      </a:r>
                      <a:r>
                        <a:rPr lang="he-IL" sz="2000">
                          <a:effectLst/>
                          <a:latin typeface="David" panose="020E0502060401010101" pitchFamily="34" charset="-79"/>
                          <a:cs typeface="David" panose="020E0502060401010101" pitchFamily="34" charset="-79"/>
                        </a:rPr>
                        <a:t>נפיחות</a:t>
                      </a:r>
                      <a:r>
                        <a:rPr lang="en-US" sz="2000">
                          <a:effectLst/>
                          <a:latin typeface="David" panose="020E0502060401010101" pitchFamily="34" charset="-79"/>
                          <a:cs typeface="David" panose="020E0502060401010101" pitchFamily="34" charset="-79"/>
                        </a:rPr>
                        <a:t>, </a:t>
                      </a:r>
                      <a:r>
                        <a:rPr lang="he-IL" sz="2000">
                          <a:effectLst/>
                          <a:latin typeface="David" panose="020E0502060401010101" pitchFamily="34" charset="-79"/>
                          <a:cs typeface="David" panose="020E0502060401010101" pitchFamily="34" charset="-79"/>
                        </a:rPr>
                        <a:t>חום</a:t>
                      </a:r>
                      <a:r>
                        <a:rPr lang="en-US" sz="2000">
                          <a:effectLst/>
                          <a:latin typeface="David" panose="020E0502060401010101" pitchFamily="34" charset="-79"/>
                          <a:cs typeface="David" panose="020E0502060401010101" pitchFamily="34" charset="-79"/>
                        </a:rPr>
                        <a:t> (</a:t>
                      </a:r>
                      <a:r>
                        <a:rPr lang="he-IL" sz="2000">
                          <a:effectLst/>
                          <a:latin typeface="David" panose="020E0502060401010101" pitchFamily="34" charset="-79"/>
                          <a:cs typeface="David" panose="020E0502060401010101" pitchFamily="34" charset="-79"/>
                        </a:rPr>
                        <a:t>מקומי</a:t>
                      </a:r>
                      <a:r>
                        <a:rPr lang="en-US" sz="2000">
                          <a:effectLst/>
                          <a:latin typeface="David" panose="020E0502060401010101" pitchFamily="34" charset="-79"/>
                          <a:cs typeface="David" panose="020E0502060401010101" pitchFamily="34" charset="-79"/>
                        </a:rPr>
                        <a:t> - </a:t>
                      </a:r>
                      <a:r>
                        <a:rPr lang="he-IL" sz="2000">
                          <a:effectLst/>
                          <a:latin typeface="David" panose="020E0502060401010101" pitchFamily="34" charset="-79"/>
                          <a:cs typeface="David" panose="020E0502060401010101" pitchFamily="34" charset="-79"/>
                        </a:rPr>
                        <a:t>רק באזור הדלקת</a:t>
                      </a:r>
                      <a:r>
                        <a:rPr lang="en-US" sz="2000">
                          <a:effectLst/>
                          <a:latin typeface="David" panose="020E0502060401010101" pitchFamily="34" charset="-79"/>
                          <a:cs typeface="David" panose="020E0502060401010101" pitchFamily="34" charset="-79"/>
                        </a:rPr>
                        <a:t>, </a:t>
                      </a:r>
                      <a:r>
                        <a:rPr lang="he-IL" sz="2000">
                          <a:effectLst/>
                          <a:latin typeface="David" panose="020E0502060401010101" pitchFamily="34" charset="-79"/>
                          <a:cs typeface="David" panose="020E0502060401010101" pitchFamily="34" charset="-79"/>
                        </a:rPr>
                        <a:t>או מערכתי</a:t>
                      </a:r>
                      <a:r>
                        <a:rPr lang="en-US" sz="2000">
                          <a:effectLst/>
                          <a:latin typeface="David" panose="020E0502060401010101" pitchFamily="34" charset="-79"/>
                          <a:cs typeface="David" panose="020E0502060401010101" pitchFamily="34" charset="-79"/>
                        </a:rPr>
                        <a:t> - </a:t>
                      </a:r>
                      <a:r>
                        <a:rPr lang="he-IL" sz="2000">
                          <a:effectLst/>
                          <a:latin typeface="David" panose="020E0502060401010101" pitchFamily="34" charset="-79"/>
                          <a:cs typeface="David" panose="020E0502060401010101" pitchFamily="34" charset="-79"/>
                        </a:rPr>
                        <a:t>בכל הגוף או שניהם</a:t>
                      </a:r>
                      <a:r>
                        <a:rPr lang="en-US" sz="2000">
                          <a:effectLst/>
                          <a:latin typeface="David" panose="020E0502060401010101" pitchFamily="34" charset="-79"/>
                          <a:cs typeface="David" panose="020E0502060401010101" pitchFamily="34" charset="-79"/>
                        </a:rPr>
                        <a:t>) </a:t>
                      </a:r>
                      <a:r>
                        <a:rPr lang="he-IL" sz="2000">
                          <a:effectLst/>
                          <a:latin typeface="David" panose="020E0502060401010101" pitchFamily="34" charset="-79"/>
                          <a:cs typeface="David" panose="020E0502060401010101" pitchFamily="34" charset="-79"/>
                        </a:rPr>
                        <a:t>וכאב ברקמה הפגועה</a:t>
                      </a:r>
                      <a:r>
                        <a:rPr lang="en-US" sz="2000">
                          <a:effectLst/>
                          <a:latin typeface="David" panose="020E0502060401010101" pitchFamily="34" charset="-79"/>
                          <a:cs typeface="David" panose="020E0502060401010101" pitchFamily="34" charset="-79"/>
                        </a:rPr>
                        <a:t>.</a:t>
                      </a:r>
                      <a:endParaRPr lang="en-US" sz="2000">
                        <a:effectLst/>
                        <a:latin typeface="David" panose="020E0502060401010101" pitchFamily="34" charset="-79"/>
                        <a:ea typeface="Calibri" panose="020F0502020204030204" pitchFamily="34" charset="0"/>
                        <a:cs typeface="David" panose="020E0502060401010101" pitchFamily="34" charset="-79"/>
                      </a:endParaRPr>
                    </a:p>
                  </a:txBody>
                  <a:tcPr marL="54217" marR="54217" marT="0" marB="0"/>
                </a:tc>
                <a:tc>
                  <a:txBody>
                    <a:bodyPr/>
                    <a:lstStyle/>
                    <a:p>
                      <a:pPr algn="r" rtl="1">
                        <a:lnSpc>
                          <a:spcPct val="107000"/>
                        </a:lnSpc>
                        <a:spcAft>
                          <a:spcPts val="0"/>
                        </a:spcAft>
                      </a:pPr>
                      <a:r>
                        <a:rPr lang="he-IL" sz="2000">
                          <a:effectLst/>
                          <a:latin typeface="David" panose="020E0502060401010101" pitchFamily="34" charset="-79"/>
                          <a:cs typeface="David" panose="020E0502060401010101" pitchFamily="34" charset="-79"/>
                        </a:rPr>
                        <a:t>במרבית המקרים התגובה מאד דומה לתגובה דלקתית וקשה להבדיל ביניהם</a:t>
                      </a:r>
                      <a:r>
                        <a:rPr lang="en-US" sz="2000">
                          <a:effectLst/>
                          <a:latin typeface="David" panose="020E0502060401010101" pitchFamily="34" charset="-79"/>
                          <a:cs typeface="David" panose="020E0502060401010101" pitchFamily="34" charset="-79"/>
                        </a:rPr>
                        <a:t>.</a:t>
                      </a:r>
                      <a:br>
                        <a:rPr lang="en-US" sz="2000">
                          <a:effectLst/>
                          <a:latin typeface="David" panose="020E0502060401010101" pitchFamily="34" charset="-79"/>
                          <a:cs typeface="David" panose="020E0502060401010101" pitchFamily="34" charset="-79"/>
                        </a:rPr>
                      </a:br>
                      <a:endParaRPr lang="en-US" sz="2000">
                        <a:effectLst/>
                        <a:latin typeface="David" panose="020E0502060401010101" pitchFamily="34" charset="-79"/>
                        <a:ea typeface="Calibri" panose="020F0502020204030204" pitchFamily="34" charset="0"/>
                        <a:cs typeface="David" panose="020E0502060401010101" pitchFamily="34" charset="-79"/>
                      </a:endParaRPr>
                    </a:p>
                  </a:txBody>
                  <a:tcPr marL="54217" marR="54217" marT="0" marB="0"/>
                </a:tc>
              </a:tr>
              <a:tr h="2684284">
                <a:tc>
                  <a:txBody>
                    <a:bodyPr/>
                    <a:lstStyle/>
                    <a:p>
                      <a:pPr marL="485775" algn="r" rtl="1">
                        <a:lnSpc>
                          <a:spcPct val="107000"/>
                        </a:lnSpc>
                        <a:spcAft>
                          <a:spcPts val="0"/>
                        </a:spcAft>
                      </a:pPr>
                      <a:r>
                        <a:rPr lang="en-US" sz="2000" dirty="0">
                          <a:effectLst/>
                          <a:latin typeface="David" panose="020E0502060401010101" pitchFamily="34" charset="-79"/>
                          <a:cs typeface="David" panose="020E0502060401010101" pitchFamily="34" charset="-79"/>
                        </a:rPr>
                        <a:t>1.</a:t>
                      </a:r>
                      <a:r>
                        <a:rPr lang="he-IL" sz="2000" dirty="0">
                          <a:effectLst/>
                          <a:latin typeface="David" panose="020E0502060401010101" pitchFamily="34" charset="-79"/>
                          <a:cs typeface="David" panose="020E0502060401010101" pitchFamily="34" charset="-79"/>
                        </a:rPr>
                        <a:t>כלי הדם באזור הפגוע מתרחבים</a:t>
                      </a:r>
                      <a:r>
                        <a:rPr lang="en-US" sz="2000" dirty="0">
                          <a:effectLst/>
                          <a:latin typeface="David" panose="020E0502060401010101" pitchFamily="34" charset="-79"/>
                          <a:cs typeface="David" panose="020E0502060401010101" pitchFamily="34" charset="-79"/>
                        </a:rPr>
                        <a:t>, </a:t>
                      </a:r>
                      <a:r>
                        <a:rPr lang="he-IL" sz="2000" dirty="0">
                          <a:effectLst/>
                          <a:latin typeface="David" panose="020E0502060401010101" pitchFamily="34" charset="-79"/>
                          <a:cs typeface="David" panose="020E0502060401010101" pitchFamily="34" charset="-79"/>
                        </a:rPr>
                        <a:t>המרחק בין תאי </a:t>
                      </a:r>
                      <a:r>
                        <a:rPr lang="he-IL" sz="2000" dirty="0" err="1">
                          <a:effectLst/>
                          <a:latin typeface="David" panose="020E0502060401010101" pitchFamily="34" charset="-79"/>
                          <a:cs typeface="David" panose="020E0502060401010101" pitchFamily="34" charset="-79"/>
                        </a:rPr>
                        <a:t>האנדותל</a:t>
                      </a:r>
                      <a:r>
                        <a:rPr lang="he-IL" sz="2000" dirty="0">
                          <a:effectLst/>
                          <a:latin typeface="David" panose="020E0502060401010101" pitchFamily="34" charset="-79"/>
                          <a:cs typeface="David" panose="020E0502060401010101" pitchFamily="34" charset="-79"/>
                        </a:rPr>
                        <a:t> גדל וזרימת הדם מוגברת</a:t>
                      </a:r>
                      <a:r>
                        <a:rPr lang="en-US" sz="2000" dirty="0">
                          <a:effectLst/>
                          <a:latin typeface="David" panose="020E0502060401010101" pitchFamily="34" charset="-79"/>
                          <a:cs typeface="David" panose="020E0502060401010101" pitchFamily="34" charset="-79"/>
                        </a:rPr>
                        <a:t>. </a:t>
                      </a:r>
                    </a:p>
                    <a:p>
                      <a:pPr marL="485775" algn="r" rtl="1">
                        <a:lnSpc>
                          <a:spcPct val="107000"/>
                        </a:lnSpc>
                        <a:spcAft>
                          <a:spcPts val="0"/>
                        </a:spcAft>
                      </a:pPr>
                      <a:r>
                        <a:rPr lang="en-US" sz="2000" dirty="0">
                          <a:effectLst/>
                          <a:latin typeface="David" panose="020E0502060401010101" pitchFamily="34" charset="-79"/>
                          <a:cs typeface="David" panose="020E0502060401010101" pitchFamily="34" charset="-79"/>
                        </a:rPr>
                        <a:t>2.</a:t>
                      </a:r>
                      <a:r>
                        <a:rPr lang="he-IL" sz="2000" dirty="0">
                          <a:effectLst/>
                          <a:latin typeface="David" panose="020E0502060401010101" pitchFamily="34" charset="-79"/>
                          <a:cs typeface="David" panose="020E0502060401010101" pitchFamily="34" charset="-79"/>
                        </a:rPr>
                        <a:t>חדירות כלי הדם גדלה ומופיעה בצקת</a:t>
                      </a:r>
                      <a:r>
                        <a:rPr lang="en-US" sz="2000" dirty="0">
                          <a:effectLst/>
                          <a:latin typeface="David" panose="020E0502060401010101" pitchFamily="34" charset="-79"/>
                          <a:cs typeface="David" panose="020E0502060401010101" pitchFamily="34" charset="-79"/>
                        </a:rPr>
                        <a:t>.</a:t>
                      </a:r>
                    </a:p>
                    <a:p>
                      <a:pPr marL="485775" algn="r" rtl="1">
                        <a:lnSpc>
                          <a:spcPct val="107000"/>
                        </a:lnSpc>
                        <a:spcAft>
                          <a:spcPts val="0"/>
                        </a:spcAft>
                      </a:pPr>
                      <a:r>
                        <a:rPr lang="en-US" sz="2000" dirty="0">
                          <a:effectLst/>
                          <a:latin typeface="David" panose="020E0502060401010101" pitchFamily="34" charset="-79"/>
                          <a:cs typeface="David" panose="020E0502060401010101" pitchFamily="34" charset="-79"/>
                        </a:rPr>
                        <a:t>3.</a:t>
                      </a:r>
                      <a:r>
                        <a:rPr lang="he-IL" sz="2000" dirty="0">
                          <a:effectLst/>
                          <a:latin typeface="David" panose="020E0502060401010101" pitchFamily="34" charset="-79"/>
                          <a:cs typeface="David" panose="020E0502060401010101" pitchFamily="34" charset="-79"/>
                        </a:rPr>
                        <a:t>תאי דם לבנים יוצאים מהדם נכנסים לרקמה ובולעים חיידקים וחלקיקים זרים אחרים</a:t>
                      </a:r>
                      <a:r>
                        <a:rPr lang="en-US" sz="2000" dirty="0">
                          <a:effectLst/>
                          <a:latin typeface="David" panose="020E0502060401010101" pitchFamily="34" charset="-79"/>
                          <a:cs typeface="David" panose="020E0502060401010101" pitchFamily="34" charset="-79"/>
                        </a:rPr>
                        <a:t>. </a:t>
                      </a:r>
                    </a:p>
                    <a:p>
                      <a:pPr marL="485775" algn="r" rtl="1">
                        <a:lnSpc>
                          <a:spcPct val="107000"/>
                        </a:lnSpc>
                        <a:spcAft>
                          <a:spcPts val="0"/>
                        </a:spcAft>
                      </a:pPr>
                      <a:r>
                        <a:rPr lang="en-US" sz="2000" dirty="0">
                          <a:effectLst/>
                          <a:latin typeface="David" panose="020E0502060401010101" pitchFamily="34" charset="-79"/>
                          <a:cs typeface="David" panose="020E0502060401010101" pitchFamily="34" charset="-79"/>
                        </a:rPr>
                        <a:t>4.</a:t>
                      </a:r>
                      <a:r>
                        <a:rPr lang="he-IL" sz="2000" dirty="0">
                          <a:effectLst/>
                          <a:latin typeface="David" panose="020E0502060401010101" pitchFamily="34" charset="-79"/>
                          <a:cs typeface="David" panose="020E0502060401010101" pitchFamily="34" charset="-79"/>
                        </a:rPr>
                        <a:t>תאים אחרים מסלקים את התאים המתים</a:t>
                      </a:r>
                      <a:r>
                        <a:rPr lang="en-US" sz="2000" dirty="0">
                          <a:effectLst/>
                          <a:latin typeface="David" panose="020E0502060401010101" pitchFamily="34" charset="-79"/>
                          <a:cs typeface="David" panose="020E0502060401010101" pitchFamily="34" charset="-79"/>
                        </a:rPr>
                        <a:t>, </a:t>
                      </a:r>
                      <a:r>
                        <a:rPr lang="he-IL" sz="2000" dirty="0">
                          <a:effectLst/>
                          <a:latin typeface="David" panose="020E0502060401010101" pitchFamily="34" charset="-79"/>
                          <a:cs typeface="David" panose="020E0502060401010101" pitchFamily="34" charset="-79"/>
                        </a:rPr>
                        <a:t>לעיתים תוך יצירת מוגלה</a:t>
                      </a:r>
                      <a:r>
                        <a:rPr lang="en-US" sz="2000" dirty="0">
                          <a:effectLst/>
                          <a:latin typeface="David" panose="020E0502060401010101" pitchFamily="34" charset="-79"/>
                          <a:cs typeface="David" panose="020E0502060401010101" pitchFamily="34" charset="-79"/>
                        </a:rPr>
                        <a:t>, </a:t>
                      </a:r>
                      <a:r>
                        <a:rPr lang="he-IL" sz="2000" dirty="0">
                          <a:effectLst/>
                          <a:latin typeface="David" panose="020E0502060401010101" pitchFamily="34" charset="-79"/>
                          <a:cs typeface="David" panose="020E0502060401010101" pitchFamily="34" charset="-79"/>
                        </a:rPr>
                        <a:t>וכך מתחיל תהליך הריפוי</a:t>
                      </a:r>
                      <a:r>
                        <a:rPr lang="en-US" sz="2000" dirty="0">
                          <a:effectLst/>
                          <a:latin typeface="David" panose="020E0502060401010101" pitchFamily="34" charset="-79"/>
                          <a:cs typeface="David" panose="020E0502060401010101" pitchFamily="34" charset="-79"/>
                        </a:rPr>
                        <a:t>. </a:t>
                      </a:r>
                      <a:r>
                        <a:rPr lang="he-IL" sz="2000" dirty="0">
                          <a:effectLst/>
                          <a:latin typeface="David" panose="020E0502060401010101" pitchFamily="34" charset="-79"/>
                          <a:cs typeface="David" panose="020E0502060401010101" pitchFamily="34" charset="-79"/>
                        </a:rPr>
                        <a:t>בנסיבות מסוימות לא חל ריפוי ומתפתחת דלקת כרונית</a:t>
                      </a:r>
                      <a:r>
                        <a:rPr lang="en-US" sz="2000" dirty="0">
                          <a:effectLst/>
                          <a:latin typeface="David" panose="020E0502060401010101" pitchFamily="34" charset="-79"/>
                          <a:cs typeface="David" panose="020E0502060401010101" pitchFamily="34" charset="-79"/>
                        </a:rPr>
                        <a:t> – </a:t>
                      </a:r>
                      <a:r>
                        <a:rPr lang="he-IL" sz="2000" dirty="0">
                          <a:effectLst/>
                          <a:latin typeface="David" panose="020E0502060401010101" pitchFamily="34" charset="-79"/>
                          <a:cs typeface="David" panose="020E0502060401010101" pitchFamily="34" charset="-79"/>
                        </a:rPr>
                        <a:t>מצב של מחלה ולא הגנה</a:t>
                      </a:r>
                      <a:r>
                        <a:rPr lang="en-US" sz="2000" dirty="0">
                          <a:effectLst/>
                          <a:latin typeface="David" panose="020E0502060401010101" pitchFamily="34" charset="-79"/>
                          <a:cs typeface="David" panose="020E0502060401010101" pitchFamily="34" charset="-79"/>
                        </a:rPr>
                        <a:t>.</a:t>
                      </a:r>
                      <a:endParaRPr lang="en-US" sz="2000" dirty="0">
                        <a:effectLst/>
                        <a:latin typeface="David" panose="020E0502060401010101" pitchFamily="34" charset="-79"/>
                        <a:ea typeface="Calibri" panose="020F0502020204030204" pitchFamily="34" charset="0"/>
                        <a:cs typeface="David" panose="020E0502060401010101" pitchFamily="34" charset="-79"/>
                      </a:endParaRPr>
                    </a:p>
                  </a:txBody>
                  <a:tcPr marL="54217" marR="54217" marT="0" marB="0"/>
                </a:tc>
                <a:tc>
                  <a:txBody>
                    <a:bodyPr/>
                    <a:lstStyle/>
                    <a:p>
                      <a:pPr algn="r" rtl="1">
                        <a:lnSpc>
                          <a:spcPct val="107000"/>
                        </a:lnSpc>
                        <a:spcAft>
                          <a:spcPts val="0"/>
                        </a:spcAft>
                      </a:pPr>
                      <a:r>
                        <a:rPr lang="he-IL" sz="2000" dirty="0">
                          <a:effectLst/>
                          <a:latin typeface="David" panose="020E0502060401010101" pitchFamily="34" charset="-79"/>
                          <a:cs typeface="David" panose="020E0502060401010101" pitchFamily="34" charset="-79"/>
                        </a:rPr>
                        <a:t>כמו בדלקת</a:t>
                      </a:r>
                      <a:endParaRPr lang="en-US" sz="2000" dirty="0">
                        <a:effectLst/>
                        <a:latin typeface="David" panose="020E0502060401010101" pitchFamily="34" charset="-79"/>
                        <a:ea typeface="Calibri" panose="020F0502020204030204" pitchFamily="34" charset="0"/>
                        <a:cs typeface="David" panose="020E0502060401010101" pitchFamily="34" charset="-79"/>
                      </a:endParaRPr>
                    </a:p>
                  </a:txBody>
                  <a:tcPr marL="54217" marR="54217" marT="0" marB="0"/>
                </a:tc>
              </a:tr>
            </a:tbl>
          </a:graphicData>
        </a:graphic>
      </p:graphicFrame>
    </p:spTree>
    <p:extLst>
      <p:ext uri="{BB962C8B-B14F-4D97-AF65-F5344CB8AC3E}">
        <p14:creationId xmlns:p14="http://schemas.microsoft.com/office/powerpoint/2010/main" val="3833479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3122923293"/>
              </p:ext>
            </p:extLst>
          </p:nvPr>
        </p:nvGraphicFramePr>
        <p:xfrm>
          <a:off x="0" y="112542"/>
          <a:ext cx="12192000" cy="6374884"/>
        </p:xfrm>
        <a:graphic>
          <a:graphicData uri="http://schemas.openxmlformats.org/drawingml/2006/table">
            <a:tbl>
              <a:tblPr rtl="1">
                <a:tableStyleId>{5C22544A-7EE6-4342-B048-85BDC9FD1C3A}</a:tableStyleId>
              </a:tblPr>
              <a:tblGrid>
                <a:gridCol w="5799981"/>
                <a:gridCol w="6392019"/>
              </a:tblGrid>
              <a:tr h="1619390">
                <a:tc>
                  <a:txBody>
                    <a:bodyPr/>
                    <a:lstStyle/>
                    <a:p>
                      <a:pPr marL="228600" algn="r" rtl="1">
                        <a:lnSpc>
                          <a:spcPct val="107000"/>
                        </a:lnSpc>
                        <a:spcAft>
                          <a:spcPts val="0"/>
                        </a:spcAft>
                      </a:pPr>
                      <a:r>
                        <a:rPr lang="en-US" sz="2000" b="0" dirty="0">
                          <a:effectLst/>
                          <a:latin typeface="David" panose="020E0502060401010101" pitchFamily="34" charset="-79"/>
                          <a:cs typeface="David" panose="020E0502060401010101" pitchFamily="34" charset="-79"/>
                        </a:rPr>
                        <a:t>1.</a:t>
                      </a:r>
                      <a:r>
                        <a:rPr lang="he-IL" sz="2000" b="0" dirty="0">
                          <a:effectLst/>
                          <a:latin typeface="David" panose="020E0502060401010101" pitchFamily="34" charset="-79"/>
                          <a:cs typeface="David" panose="020E0502060401010101" pitchFamily="34" charset="-79"/>
                        </a:rPr>
                        <a:t>בדיקת דם ל</a:t>
                      </a:r>
                      <a:r>
                        <a:rPr lang="en-US" sz="2000" b="0" dirty="0">
                          <a:effectLst/>
                          <a:latin typeface="David" panose="020E0502060401010101" pitchFamily="34" charset="-79"/>
                          <a:cs typeface="David" panose="020E0502060401010101" pitchFamily="34" charset="-79"/>
                        </a:rPr>
                        <a:t>- CRP</a:t>
                      </a:r>
                    </a:p>
                    <a:p>
                      <a:pPr marL="228600" algn="r" rtl="1">
                        <a:lnSpc>
                          <a:spcPct val="107000"/>
                        </a:lnSpc>
                        <a:spcAft>
                          <a:spcPts val="0"/>
                        </a:spcAft>
                      </a:pPr>
                      <a:r>
                        <a:rPr lang="en-US" sz="2000" b="0" dirty="0">
                          <a:effectLst/>
                          <a:latin typeface="David" panose="020E0502060401010101" pitchFamily="34" charset="-79"/>
                          <a:cs typeface="David" panose="020E0502060401010101" pitchFamily="34" charset="-79"/>
                        </a:rPr>
                        <a:t>2. </a:t>
                      </a:r>
                      <a:r>
                        <a:rPr lang="he-IL" sz="2000" b="0" dirty="0">
                          <a:effectLst/>
                          <a:latin typeface="David" panose="020E0502060401010101" pitchFamily="34" charset="-79"/>
                          <a:cs typeface="David" panose="020E0502060401010101" pitchFamily="34" charset="-79"/>
                        </a:rPr>
                        <a:t>ספירת דם לבדיקת נוכחות תאי דלקת</a:t>
                      </a:r>
                      <a:endParaRPr lang="en-US" sz="2000" b="0" dirty="0">
                        <a:effectLst/>
                        <a:latin typeface="David" panose="020E0502060401010101" pitchFamily="34" charset="-79"/>
                        <a:cs typeface="David" panose="020E0502060401010101" pitchFamily="34" charset="-79"/>
                      </a:endParaRPr>
                    </a:p>
                    <a:p>
                      <a:pPr marL="228600" algn="r" rtl="1">
                        <a:lnSpc>
                          <a:spcPct val="107000"/>
                        </a:lnSpc>
                        <a:spcAft>
                          <a:spcPts val="0"/>
                        </a:spcAft>
                      </a:pPr>
                      <a:r>
                        <a:rPr lang="en-US" sz="2000" b="0" dirty="0">
                          <a:effectLst/>
                          <a:latin typeface="David" panose="020E0502060401010101" pitchFamily="34" charset="-79"/>
                          <a:cs typeface="David" panose="020E0502060401010101" pitchFamily="34" charset="-79"/>
                        </a:rPr>
                        <a:t>3. </a:t>
                      </a:r>
                      <a:r>
                        <a:rPr lang="he-IL" sz="2000" b="0" dirty="0">
                          <a:effectLst/>
                          <a:latin typeface="David" panose="020E0502060401010101" pitchFamily="34" charset="-79"/>
                          <a:cs typeface="David" panose="020E0502060401010101" pitchFamily="34" charset="-79"/>
                        </a:rPr>
                        <a:t>בדיקות דם לאלרגנים שונים</a:t>
                      </a:r>
                      <a:endParaRPr lang="en-US" sz="2000" b="0" dirty="0">
                        <a:effectLst/>
                        <a:latin typeface="David" panose="020E0502060401010101" pitchFamily="34" charset="-79"/>
                        <a:cs typeface="David" panose="020E0502060401010101" pitchFamily="34" charset="-79"/>
                      </a:endParaRPr>
                    </a:p>
                    <a:p>
                      <a:pPr marL="228600" algn="r" rtl="1">
                        <a:lnSpc>
                          <a:spcPct val="107000"/>
                        </a:lnSpc>
                        <a:spcAft>
                          <a:spcPts val="0"/>
                        </a:spcAft>
                      </a:pPr>
                      <a:r>
                        <a:rPr lang="en-US" sz="2000" b="0" dirty="0">
                          <a:effectLst/>
                          <a:latin typeface="David" panose="020E0502060401010101" pitchFamily="34" charset="-79"/>
                          <a:cs typeface="David" panose="020E0502060401010101" pitchFamily="34" charset="-79"/>
                        </a:rPr>
                        <a:t>4. </a:t>
                      </a:r>
                      <a:r>
                        <a:rPr lang="he-IL" sz="2000" b="0" dirty="0">
                          <a:effectLst/>
                          <a:latin typeface="David" panose="020E0502060401010101" pitchFamily="34" charset="-79"/>
                          <a:cs typeface="David" panose="020E0502060401010101" pitchFamily="34" charset="-79"/>
                        </a:rPr>
                        <a:t>משטחים שונים לגילוי המזהם אם קיים</a:t>
                      </a:r>
                      <a:r>
                        <a:rPr lang="en-US" sz="2000" b="0" dirty="0">
                          <a:effectLst/>
                          <a:latin typeface="David" panose="020E0502060401010101" pitchFamily="34" charset="-79"/>
                          <a:cs typeface="David" panose="020E0502060401010101" pitchFamily="34" charset="-79"/>
                        </a:rPr>
                        <a:t>.</a:t>
                      </a:r>
                    </a:p>
                    <a:p>
                      <a:pPr marL="228600" algn="r" rtl="1">
                        <a:lnSpc>
                          <a:spcPct val="107000"/>
                        </a:lnSpc>
                        <a:spcAft>
                          <a:spcPts val="0"/>
                        </a:spcAft>
                      </a:pPr>
                      <a:r>
                        <a:rPr lang="en-US" sz="2000" b="0" dirty="0">
                          <a:effectLst/>
                          <a:latin typeface="David" panose="020E0502060401010101" pitchFamily="34" charset="-79"/>
                          <a:cs typeface="David" panose="020E0502060401010101" pitchFamily="34" charset="-79"/>
                        </a:rPr>
                        <a:t> </a:t>
                      </a:r>
                      <a:endParaRPr lang="en-US" sz="2000" b="0" dirty="0">
                        <a:effectLst/>
                        <a:latin typeface="David" panose="020E0502060401010101" pitchFamily="34" charset="-79"/>
                        <a:ea typeface="Calibri" panose="020F0502020204030204" pitchFamily="34" charset="0"/>
                        <a:cs typeface="David" panose="020E0502060401010101" pitchFamily="34" charset="-79"/>
                      </a:endParaRPr>
                    </a:p>
                  </a:txBody>
                  <a:tcPr marL="56765" marR="56765" marT="0" marB="0"/>
                </a:tc>
                <a:tc>
                  <a:txBody>
                    <a:bodyPr/>
                    <a:lstStyle/>
                    <a:p>
                      <a:pPr marL="485775" algn="r" rtl="1">
                        <a:lnSpc>
                          <a:spcPct val="107000"/>
                        </a:lnSpc>
                        <a:spcAft>
                          <a:spcPts val="0"/>
                        </a:spcAft>
                      </a:pPr>
                      <a:r>
                        <a:rPr lang="en-US" sz="2000" b="0">
                          <a:effectLst/>
                          <a:latin typeface="David" panose="020E0502060401010101" pitchFamily="34" charset="-79"/>
                          <a:cs typeface="David" panose="020E0502060401010101" pitchFamily="34" charset="-79"/>
                        </a:rPr>
                        <a:t>1.</a:t>
                      </a:r>
                      <a:r>
                        <a:rPr lang="he-IL" sz="2000" b="0">
                          <a:effectLst/>
                          <a:latin typeface="David" panose="020E0502060401010101" pitchFamily="34" charset="-79"/>
                          <a:cs typeface="David" panose="020E0502060401010101" pitchFamily="34" charset="-79"/>
                        </a:rPr>
                        <a:t>בדיקת דם ל</a:t>
                      </a:r>
                      <a:r>
                        <a:rPr lang="en-US" sz="2000" b="0">
                          <a:effectLst/>
                          <a:latin typeface="David" panose="020E0502060401010101" pitchFamily="34" charset="-79"/>
                          <a:cs typeface="David" panose="020E0502060401010101" pitchFamily="34" charset="-79"/>
                        </a:rPr>
                        <a:t>- CRP</a:t>
                      </a:r>
                    </a:p>
                    <a:p>
                      <a:pPr marL="485775" algn="r" rtl="1">
                        <a:lnSpc>
                          <a:spcPct val="107000"/>
                        </a:lnSpc>
                        <a:spcAft>
                          <a:spcPts val="0"/>
                        </a:spcAft>
                      </a:pPr>
                      <a:r>
                        <a:rPr lang="en-US" sz="2000" b="0">
                          <a:effectLst/>
                          <a:latin typeface="David" panose="020E0502060401010101" pitchFamily="34" charset="-79"/>
                          <a:cs typeface="David" panose="020E0502060401010101" pitchFamily="34" charset="-79"/>
                        </a:rPr>
                        <a:t>2. </a:t>
                      </a:r>
                      <a:r>
                        <a:rPr lang="he-IL" sz="2000" b="0">
                          <a:effectLst/>
                          <a:latin typeface="David" panose="020E0502060401010101" pitchFamily="34" charset="-79"/>
                          <a:cs typeface="David" panose="020E0502060401010101" pitchFamily="34" charset="-79"/>
                        </a:rPr>
                        <a:t>ספירת דם לבדיקת נוכחות תאי דלקת</a:t>
                      </a:r>
                      <a:endParaRPr lang="en-US" sz="2000" b="0">
                        <a:effectLst/>
                        <a:latin typeface="David" panose="020E0502060401010101" pitchFamily="34" charset="-79"/>
                        <a:cs typeface="David" panose="020E0502060401010101" pitchFamily="34" charset="-79"/>
                      </a:endParaRPr>
                    </a:p>
                    <a:p>
                      <a:pPr marL="485775" algn="r" rtl="1">
                        <a:lnSpc>
                          <a:spcPct val="107000"/>
                        </a:lnSpc>
                        <a:spcAft>
                          <a:spcPts val="0"/>
                        </a:spcAft>
                      </a:pPr>
                      <a:r>
                        <a:rPr lang="en-US" sz="2000" b="0">
                          <a:effectLst/>
                          <a:latin typeface="David" panose="020E0502060401010101" pitchFamily="34" charset="-79"/>
                          <a:cs typeface="David" panose="020E0502060401010101" pitchFamily="34" charset="-79"/>
                        </a:rPr>
                        <a:t>3.</a:t>
                      </a:r>
                      <a:r>
                        <a:rPr lang="he-IL" sz="2000" b="0">
                          <a:effectLst/>
                          <a:latin typeface="David" panose="020E0502060401010101" pitchFamily="34" charset="-79"/>
                          <a:cs typeface="David" panose="020E0502060401010101" pitchFamily="34" charset="-79"/>
                        </a:rPr>
                        <a:t>משטחים ותרביות מאזורי הדלקת ומהדם</a:t>
                      </a:r>
                      <a:r>
                        <a:rPr lang="en-US" sz="2000" b="0">
                          <a:effectLst/>
                          <a:latin typeface="David" panose="020E0502060401010101" pitchFamily="34" charset="-79"/>
                          <a:cs typeface="David" panose="020E0502060401010101" pitchFamily="34" charset="-79"/>
                        </a:rPr>
                        <a:t> (</a:t>
                      </a:r>
                      <a:r>
                        <a:rPr lang="he-IL" sz="2000" b="0">
                          <a:effectLst/>
                          <a:latin typeface="David" panose="020E0502060401010101" pitchFamily="34" charset="-79"/>
                          <a:cs typeface="David" panose="020E0502060401010101" pitchFamily="34" charset="-79"/>
                        </a:rPr>
                        <a:t>משטח גרון</a:t>
                      </a:r>
                      <a:r>
                        <a:rPr lang="en-US" sz="2000" b="0">
                          <a:effectLst/>
                          <a:latin typeface="David" panose="020E0502060401010101" pitchFamily="34" charset="-79"/>
                          <a:cs typeface="David" panose="020E0502060401010101" pitchFamily="34" charset="-79"/>
                        </a:rPr>
                        <a:t>, </a:t>
                      </a:r>
                      <a:r>
                        <a:rPr lang="he-IL" sz="2000" b="0">
                          <a:effectLst/>
                          <a:latin typeface="David" panose="020E0502060401010101" pitchFamily="34" charset="-79"/>
                          <a:cs typeface="David" panose="020E0502060401010101" pitchFamily="34" charset="-79"/>
                        </a:rPr>
                        <a:t>תרבית שתן ועוד</a:t>
                      </a:r>
                      <a:r>
                        <a:rPr lang="en-US" sz="2000" b="0">
                          <a:effectLst/>
                          <a:latin typeface="David" panose="020E0502060401010101" pitchFamily="34" charset="-79"/>
                          <a:cs typeface="David" panose="020E0502060401010101" pitchFamily="34" charset="-79"/>
                        </a:rPr>
                        <a:t>)</a:t>
                      </a:r>
                    </a:p>
                    <a:p>
                      <a:pPr marL="485775" algn="r" rtl="1">
                        <a:lnSpc>
                          <a:spcPct val="107000"/>
                        </a:lnSpc>
                        <a:spcAft>
                          <a:spcPts val="0"/>
                        </a:spcAft>
                      </a:pPr>
                      <a:r>
                        <a:rPr lang="en-US" sz="2000" b="0">
                          <a:effectLst/>
                          <a:latin typeface="David" panose="020E0502060401010101" pitchFamily="34" charset="-79"/>
                          <a:cs typeface="David" panose="020E0502060401010101" pitchFamily="34" charset="-79"/>
                        </a:rPr>
                        <a:t>4. </a:t>
                      </a:r>
                      <a:r>
                        <a:rPr lang="he-IL" sz="2000" b="0">
                          <a:effectLst/>
                          <a:latin typeface="David" panose="020E0502060401010101" pitchFamily="34" charset="-79"/>
                          <a:cs typeface="David" panose="020E0502060401010101" pitchFamily="34" charset="-79"/>
                        </a:rPr>
                        <a:t>בדיקות סרולוגיות למציאת נוגדנים כנגד המיקרואורגניזם</a:t>
                      </a:r>
                      <a:r>
                        <a:rPr lang="en-US" sz="2000" b="0">
                          <a:effectLst/>
                          <a:latin typeface="David" panose="020E0502060401010101" pitchFamily="34" charset="-79"/>
                          <a:cs typeface="David" panose="020E0502060401010101" pitchFamily="34" charset="-79"/>
                        </a:rPr>
                        <a:t>, </a:t>
                      </a:r>
                      <a:r>
                        <a:rPr lang="he-IL" sz="2000" b="0">
                          <a:effectLst/>
                          <a:latin typeface="David" panose="020E0502060401010101" pitchFamily="34" charset="-79"/>
                          <a:cs typeface="David" panose="020E0502060401010101" pitchFamily="34" charset="-79"/>
                        </a:rPr>
                        <a:t>בד</a:t>
                      </a:r>
                      <a:r>
                        <a:rPr lang="en-US" sz="2000" b="0">
                          <a:effectLst/>
                          <a:latin typeface="David" panose="020E0502060401010101" pitchFamily="34" charset="-79"/>
                          <a:cs typeface="David" panose="020E0502060401010101" pitchFamily="34" charset="-79"/>
                        </a:rPr>
                        <a:t>"</a:t>
                      </a:r>
                      <a:r>
                        <a:rPr lang="he-IL" sz="2000" b="0">
                          <a:effectLst/>
                          <a:latin typeface="David" panose="020E0502060401010101" pitchFamily="34" charset="-79"/>
                          <a:cs typeface="David" panose="020E0502060401010101" pitchFamily="34" charset="-79"/>
                        </a:rPr>
                        <a:t>כ במקרה של מחלות ויראליות</a:t>
                      </a:r>
                      <a:r>
                        <a:rPr lang="en-US" sz="2000" b="0">
                          <a:effectLst/>
                          <a:latin typeface="David" panose="020E0502060401010101" pitchFamily="34" charset="-79"/>
                          <a:cs typeface="David" panose="020E0502060401010101" pitchFamily="34" charset="-79"/>
                        </a:rPr>
                        <a:t>.</a:t>
                      </a:r>
                      <a:endParaRPr lang="en-US" sz="2000" b="0">
                        <a:effectLst/>
                        <a:latin typeface="David" panose="020E0502060401010101" pitchFamily="34" charset="-79"/>
                        <a:ea typeface="Calibri" panose="020F0502020204030204" pitchFamily="34" charset="0"/>
                        <a:cs typeface="David" panose="020E0502060401010101" pitchFamily="34" charset="-79"/>
                      </a:endParaRPr>
                    </a:p>
                  </a:txBody>
                  <a:tcPr marL="56765" marR="56765" marT="0" marB="0"/>
                </a:tc>
              </a:tr>
              <a:tr h="1156708">
                <a:tc>
                  <a:txBody>
                    <a:bodyPr/>
                    <a:lstStyle/>
                    <a:p>
                      <a:pPr marL="485775" algn="r" rtl="1">
                        <a:lnSpc>
                          <a:spcPct val="107000"/>
                        </a:lnSpc>
                        <a:spcAft>
                          <a:spcPts val="0"/>
                        </a:spcAft>
                      </a:pPr>
                      <a:r>
                        <a:rPr lang="en-US" sz="2000" b="0">
                          <a:effectLst/>
                          <a:latin typeface="David" panose="020E0502060401010101" pitchFamily="34" charset="-79"/>
                          <a:cs typeface="David" panose="020E0502060401010101" pitchFamily="34" charset="-79"/>
                        </a:rPr>
                        <a:t>1.</a:t>
                      </a:r>
                      <a:r>
                        <a:rPr lang="he-IL" sz="2000" b="0">
                          <a:effectLst/>
                          <a:latin typeface="David" panose="020E0502060401010101" pitchFamily="34" charset="-79"/>
                          <a:cs typeface="David" panose="020E0502060401010101" pitchFamily="34" charset="-79"/>
                        </a:rPr>
                        <a:t>חיזוק המערכת החיסונית ע</a:t>
                      </a:r>
                      <a:r>
                        <a:rPr lang="en-US" sz="2000" b="0">
                          <a:effectLst/>
                          <a:latin typeface="David" panose="020E0502060401010101" pitchFamily="34" charset="-79"/>
                          <a:cs typeface="David" panose="020E0502060401010101" pitchFamily="34" charset="-79"/>
                        </a:rPr>
                        <a:t>"</a:t>
                      </a:r>
                      <a:r>
                        <a:rPr lang="he-IL" sz="2000" b="0">
                          <a:effectLst/>
                          <a:latin typeface="David" panose="020E0502060401010101" pitchFamily="34" charset="-79"/>
                          <a:cs typeface="David" panose="020E0502060401010101" pitchFamily="34" charset="-79"/>
                        </a:rPr>
                        <a:t>י</a:t>
                      </a:r>
                      <a:r>
                        <a:rPr lang="en-US" sz="2000" b="0">
                          <a:effectLst/>
                          <a:latin typeface="David" panose="020E0502060401010101" pitchFamily="34" charset="-79"/>
                          <a:cs typeface="David" panose="020E0502060401010101" pitchFamily="34" charset="-79"/>
                        </a:rPr>
                        <a:t>  </a:t>
                      </a:r>
                      <a:r>
                        <a:rPr lang="he-IL" sz="2000" b="0">
                          <a:effectLst/>
                          <a:latin typeface="David" panose="020E0502060401010101" pitchFamily="34" charset="-79"/>
                          <a:cs typeface="David" panose="020E0502060401010101" pitchFamily="34" charset="-79"/>
                        </a:rPr>
                        <a:t>אורח חיים נכון</a:t>
                      </a:r>
                      <a:r>
                        <a:rPr lang="en-US" sz="2000" b="0">
                          <a:effectLst/>
                          <a:latin typeface="David" panose="020E0502060401010101" pitchFamily="34" charset="-79"/>
                          <a:cs typeface="David" panose="020E0502060401010101" pitchFamily="34" charset="-79"/>
                        </a:rPr>
                        <a:t>: </a:t>
                      </a:r>
                      <a:r>
                        <a:rPr lang="he-IL" sz="2000" b="0">
                          <a:effectLst/>
                          <a:latin typeface="David" panose="020E0502060401010101" pitchFamily="34" charset="-79"/>
                          <a:cs typeface="David" panose="020E0502060401010101" pitchFamily="34" charset="-79"/>
                        </a:rPr>
                        <a:t>תזונה מגוונת</a:t>
                      </a:r>
                      <a:r>
                        <a:rPr lang="en-US" sz="2000" b="0">
                          <a:effectLst/>
                          <a:latin typeface="David" panose="020E0502060401010101" pitchFamily="34" charset="-79"/>
                          <a:cs typeface="David" panose="020E0502060401010101" pitchFamily="34" charset="-79"/>
                        </a:rPr>
                        <a:t>, </a:t>
                      </a:r>
                      <a:r>
                        <a:rPr lang="he-IL" sz="2000" b="0">
                          <a:effectLst/>
                          <a:latin typeface="David" panose="020E0502060401010101" pitchFamily="34" charset="-79"/>
                          <a:cs typeface="David" panose="020E0502060401010101" pitchFamily="34" charset="-79"/>
                        </a:rPr>
                        <a:t>שתייה מספקת</a:t>
                      </a:r>
                      <a:r>
                        <a:rPr lang="en-US" sz="2000" b="0">
                          <a:effectLst/>
                          <a:latin typeface="David" panose="020E0502060401010101" pitchFamily="34" charset="-79"/>
                          <a:cs typeface="David" panose="020E0502060401010101" pitchFamily="34" charset="-79"/>
                        </a:rPr>
                        <a:t>, </a:t>
                      </a:r>
                      <a:r>
                        <a:rPr lang="he-IL" sz="2000" b="0">
                          <a:effectLst/>
                          <a:latin typeface="David" panose="020E0502060401010101" pitchFamily="34" charset="-79"/>
                          <a:cs typeface="David" panose="020E0502060401010101" pitchFamily="34" charset="-79"/>
                        </a:rPr>
                        <a:t>פעילות גופנית</a:t>
                      </a:r>
                      <a:r>
                        <a:rPr lang="en-US" sz="2000" b="0">
                          <a:effectLst/>
                          <a:latin typeface="David" panose="020E0502060401010101" pitchFamily="34" charset="-79"/>
                          <a:cs typeface="David" panose="020E0502060401010101" pitchFamily="34" charset="-79"/>
                        </a:rPr>
                        <a:t>, </a:t>
                      </a:r>
                      <a:r>
                        <a:rPr lang="he-IL" sz="2000" b="0">
                          <a:effectLst/>
                          <a:latin typeface="David" panose="020E0502060401010101" pitchFamily="34" charset="-79"/>
                          <a:cs typeface="David" panose="020E0502060401010101" pitchFamily="34" charset="-79"/>
                        </a:rPr>
                        <a:t>מניעת עישון</a:t>
                      </a:r>
                      <a:r>
                        <a:rPr lang="en-US" sz="2000" b="0">
                          <a:effectLst/>
                          <a:latin typeface="David" panose="020E0502060401010101" pitchFamily="34" charset="-79"/>
                          <a:cs typeface="David" panose="020E0502060401010101" pitchFamily="34" charset="-79"/>
                        </a:rPr>
                        <a:t>.</a:t>
                      </a:r>
                    </a:p>
                    <a:p>
                      <a:pPr marL="485775" algn="r" rtl="1">
                        <a:lnSpc>
                          <a:spcPct val="107000"/>
                        </a:lnSpc>
                        <a:spcAft>
                          <a:spcPts val="0"/>
                        </a:spcAft>
                      </a:pPr>
                      <a:r>
                        <a:rPr lang="en-US" sz="2000" b="0">
                          <a:effectLst/>
                          <a:latin typeface="David" panose="020E0502060401010101" pitchFamily="34" charset="-79"/>
                          <a:cs typeface="David" panose="020E0502060401010101" pitchFamily="34" charset="-79"/>
                        </a:rPr>
                        <a:t>2. </a:t>
                      </a:r>
                      <a:r>
                        <a:rPr lang="he-IL" sz="2000" b="0">
                          <a:effectLst/>
                          <a:latin typeface="David" panose="020E0502060401010101" pitchFamily="34" charset="-79"/>
                          <a:cs typeface="David" panose="020E0502060401010101" pitchFamily="34" charset="-79"/>
                        </a:rPr>
                        <a:t>מניעת מגע עם גורמים אלרגנים וגורמים מזהמים</a:t>
                      </a:r>
                      <a:r>
                        <a:rPr lang="en-US" sz="2000" b="0">
                          <a:effectLst/>
                          <a:latin typeface="David" panose="020E0502060401010101" pitchFamily="34" charset="-79"/>
                          <a:cs typeface="David" panose="020E0502060401010101" pitchFamily="34" charset="-79"/>
                        </a:rPr>
                        <a:t>.</a:t>
                      </a:r>
                      <a:endParaRPr lang="en-US" sz="2000" b="0">
                        <a:effectLst/>
                        <a:latin typeface="David" panose="020E0502060401010101" pitchFamily="34" charset="-79"/>
                        <a:ea typeface="Calibri" panose="020F0502020204030204" pitchFamily="34" charset="0"/>
                        <a:cs typeface="David" panose="020E0502060401010101" pitchFamily="34" charset="-79"/>
                      </a:endParaRPr>
                    </a:p>
                  </a:txBody>
                  <a:tcPr marL="56765" marR="56765" marT="0" marB="0"/>
                </a:tc>
                <a:tc>
                  <a:txBody>
                    <a:bodyPr/>
                    <a:lstStyle/>
                    <a:p>
                      <a:pPr marL="485775" algn="r" rtl="1">
                        <a:lnSpc>
                          <a:spcPct val="107000"/>
                        </a:lnSpc>
                        <a:spcAft>
                          <a:spcPts val="0"/>
                        </a:spcAft>
                      </a:pPr>
                      <a:r>
                        <a:rPr lang="en-US" sz="2000" b="0" dirty="0">
                          <a:effectLst/>
                          <a:latin typeface="David" panose="020E0502060401010101" pitchFamily="34" charset="-79"/>
                          <a:cs typeface="David" panose="020E0502060401010101" pitchFamily="34" charset="-79"/>
                        </a:rPr>
                        <a:t>1.</a:t>
                      </a:r>
                      <a:r>
                        <a:rPr lang="he-IL" sz="2000" b="0" dirty="0">
                          <a:effectLst/>
                          <a:latin typeface="David" panose="020E0502060401010101" pitchFamily="34" charset="-79"/>
                          <a:cs typeface="David" panose="020E0502060401010101" pitchFamily="34" charset="-79"/>
                        </a:rPr>
                        <a:t>חיזוק המערכת החיסונית ע</a:t>
                      </a:r>
                      <a:r>
                        <a:rPr lang="en-US" sz="2000" b="0" dirty="0">
                          <a:effectLst/>
                          <a:latin typeface="David" panose="020E0502060401010101" pitchFamily="34" charset="-79"/>
                          <a:cs typeface="David" panose="020E0502060401010101" pitchFamily="34" charset="-79"/>
                        </a:rPr>
                        <a:t>"</a:t>
                      </a:r>
                      <a:r>
                        <a:rPr lang="he-IL" sz="2000" b="0" dirty="0">
                          <a:effectLst/>
                          <a:latin typeface="David" panose="020E0502060401010101" pitchFamily="34" charset="-79"/>
                          <a:cs typeface="David" panose="020E0502060401010101" pitchFamily="34" charset="-79"/>
                        </a:rPr>
                        <a:t>י</a:t>
                      </a:r>
                      <a:r>
                        <a:rPr lang="en-US" sz="2000" b="0" dirty="0">
                          <a:effectLst/>
                          <a:latin typeface="David" panose="020E0502060401010101" pitchFamily="34" charset="-79"/>
                          <a:cs typeface="David" panose="020E0502060401010101" pitchFamily="34" charset="-79"/>
                        </a:rPr>
                        <a:t>  </a:t>
                      </a:r>
                      <a:r>
                        <a:rPr lang="he-IL" sz="2000" b="0" dirty="0">
                          <a:effectLst/>
                          <a:latin typeface="David" panose="020E0502060401010101" pitchFamily="34" charset="-79"/>
                          <a:cs typeface="David" panose="020E0502060401010101" pitchFamily="34" charset="-79"/>
                        </a:rPr>
                        <a:t>אורח חיים נכון</a:t>
                      </a:r>
                      <a:r>
                        <a:rPr lang="en-US" sz="2000" b="0" dirty="0">
                          <a:effectLst/>
                          <a:latin typeface="David" panose="020E0502060401010101" pitchFamily="34" charset="-79"/>
                          <a:cs typeface="David" panose="020E0502060401010101" pitchFamily="34" charset="-79"/>
                        </a:rPr>
                        <a:t>: </a:t>
                      </a:r>
                      <a:r>
                        <a:rPr lang="he-IL" sz="2000" b="0" dirty="0">
                          <a:effectLst/>
                          <a:latin typeface="David" panose="020E0502060401010101" pitchFamily="34" charset="-79"/>
                          <a:cs typeface="David" panose="020E0502060401010101" pitchFamily="34" charset="-79"/>
                        </a:rPr>
                        <a:t>תזונה מגוונת</a:t>
                      </a:r>
                      <a:r>
                        <a:rPr lang="en-US" sz="2000" b="0" dirty="0">
                          <a:effectLst/>
                          <a:latin typeface="David" panose="020E0502060401010101" pitchFamily="34" charset="-79"/>
                          <a:cs typeface="David" panose="020E0502060401010101" pitchFamily="34" charset="-79"/>
                        </a:rPr>
                        <a:t>, </a:t>
                      </a:r>
                      <a:r>
                        <a:rPr lang="he-IL" sz="2000" b="0" dirty="0">
                          <a:effectLst/>
                          <a:latin typeface="David" panose="020E0502060401010101" pitchFamily="34" charset="-79"/>
                          <a:cs typeface="David" panose="020E0502060401010101" pitchFamily="34" charset="-79"/>
                        </a:rPr>
                        <a:t>שתייה מספקת</a:t>
                      </a:r>
                      <a:r>
                        <a:rPr lang="en-US" sz="2000" b="0" dirty="0">
                          <a:effectLst/>
                          <a:latin typeface="David" panose="020E0502060401010101" pitchFamily="34" charset="-79"/>
                          <a:cs typeface="David" panose="020E0502060401010101" pitchFamily="34" charset="-79"/>
                        </a:rPr>
                        <a:t>, </a:t>
                      </a:r>
                      <a:r>
                        <a:rPr lang="he-IL" sz="2000" b="0" dirty="0">
                          <a:effectLst/>
                          <a:latin typeface="David" panose="020E0502060401010101" pitchFamily="34" charset="-79"/>
                          <a:cs typeface="David" panose="020E0502060401010101" pitchFamily="34" charset="-79"/>
                        </a:rPr>
                        <a:t>פעילות גופנית</a:t>
                      </a:r>
                      <a:r>
                        <a:rPr lang="en-US" sz="2000" b="0" dirty="0">
                          <a:effectLst/>
                          <a:latin typeface="David" panose="020E0502060401010101" pitchFamily="34" charset="-79"/>
                          <a:cs typeface="David" panose="020E0502060401010101" pitchFamily="34" charset="-79"/>
                        </a:rPr>
                        <a:t>, </a:t>
                      </a:r>
                      <a:r>
                        <a:rPr lang="he-IL" sz="2000" b="0" dirty="0">
                          <a:effectLst/>
                          <a:latin typeface="David" panose="020E0502060401010101" pitchFamily="34" charset="-79"/>
                          <a:cs typeface="David" panose="020E0502060401010101" pitchFamily="34" charset="-79"/>
                        </a:rPr>
                        <a:t>מניעה מעישון</a:t>
                      </a:r>
                      <a:r>
                        <a:rPr lang="en-US" sz="2000" b="0" dirty="0">
                          <a:effectLst/>
                          <a:latin typeface="David" panose="020E0502060401010101" pitchFamily="34" charset="-79"/>
                          <a:cs typeface="David" panose="020E0502060401010101" pitchFamily="34" charset="-79"/>
                        </a:rPr>
                        <a:t>.</a:t>
                      </a:r>
                    </a:p>
                    <a:p>
                      <a:pPr marL="485775" algn="r" rtl="1">
                        <a:lnSpc>
                          <a:spcPct val="107000"/>
                        </a:lnSpc>
                        <a:spcAft>
                          <a:spcPts val="0"/>
                        </a:spcAft>
                      </a:pPr>
                      <a:r>
                        <a:rPr lang="en-US" sz="2000" b="0" dirty="0">
                          <a:effectLst/>
                          <a:latin typeface="David" panose="020E0502060401010101" pitchFamily="34" charset="-79"/>
                          <a:cs typeface="David" panose="020E0502060401010101" pitchFamily="34" charset="-79"/>
                        </a:rPr>
                        <a:t>2.</a:t>
                      </a:r>
                      <a:r>
                        <a:rPr lang="he-IL" sz="2000" b="0" dirty="0">
                          <a:effectLst/>
                          <a:latin typeface="David" panose="020E0502060401010101" pitchFamily="34" charset="-79"/>
                          <a:cs typeface="David" panose="020E0502060401010101" pitchFamily="34" charset="-79"/>
                        </a:rPr>
                        <a:t>חיסונים שונים שניתנים בגיל הילדות ובמקרים של פציעה</a:t>
                      </a:r>
                      <a:r>
                        <a:rPr lang="en-US" sz="2000" b="0" dirty="0">
                          <a:effectLst/>
                          <a:latin typeface="David" panose="020E0502060401010101" pitchFamily="34" charset="-79"/>
                          <a:cs typeface="David" panose="020E0502060401010101" pitchFamily="34" charset="-79"/>
                        </a:rPr>
                        <a:t>.</a:t>
                      </a:r>
                      <a:endParaRPr lang="en-US" sz="2000" b="0" dirty="0">
                        <a:effectLst/>
                        <a:latin typeface="David" panose="020E0502060401010101" pitchFamily="34" charset="-79"/>
                        <a:ea typeface="Calibri" panose="020F0502020204030204" pitchFamily="34" charset="0"/>
                        <a:cs typeface="David" panose="020E0502060401010101" pitchFamily="34" charset="-79"/>
                      </a:endParaRPr>
                    </a:p>
                  </a:txBody>
                  <a:tcPr marL="56765" marR="56765" marT="0" marB="0"/>
                </a:tc>
              </a:tr>
              <a:tr h="2971599">
                <a:tc>
                  <a:txBody>
                    <a:bodyPr/>
                    <a:lstStyle/>
                    <a:p>
                      <a:pPr marL="485775" algn="r" rtl="1">
                        <a:lnSpc>
                          <a:spcPct val="107000"/>
                        </a:lnSpc>
                        <a:spcAft>
                          <a:spcPts val="0"/>
                        </a:spcAft>
                      </a:pPr>
                      <a:r>
                        <a:rPr lang="en-US" sz="2000" b="0" dirty="0">
                          <a:effectLst/>
                          <a:latin typeface="David" panose="020E0502060401010101" pitchFamily="34" charset="-79"/>
                          <a:cs typeface="David" panose="020E0502060401010101" pitchFamily="34" charset="-79"/>
                        </a:rPr>
                        <a:t>1.</a:t>
                      </a:r>
                      <a:r>
                        <a:rPr lang="he-IL" sz="2000" b="0" dirty="0">
                          <a:effectLst/>
                          <a:latin typeface="David" panose="020E0502060401010101" pitchFamily="34" charset="-79"/>
                          <a:cs typeface="David" panose="020E0502060401010101" pitchFamily="34" charset="-79"/>
                        </a:rPr>
                        <a:t>טיפול בהתאם לגורם כמו מניעת מגע עם האלרגנים</a:t>
                      </a:r>
                      <a:r>
                        <a:rPr lang="en-US" sz="2000" b="0" dirty="0">
                          <a:effectLst/>
                          <a:latin typeface="David" panose="020E0502060401010101" pitchFamily="34" charset="-79"/>
                          <a:cs typeface="David" panose="020E0502060401010101" pitchFamily="34" charset="-79"/>
                        </a:rPr>
                        <a:t>  </a:t>
                      </a:r>
                      <a:r>
                        <a:rPr lang="he-IL" sz="2000" b="0" dirty="0">
                          <a:effectLst/>
                          <a:latin typeface="David" panose="020E0502060401010101" pitchFamily="34" charset="-79"/>
                          <a:cs typeface="David" panose="020E0502060401010101" pitchFamily="34" charset="-79"/>
                        </a:rPr>
                        <a:t>שזוהו ומתן טיפול אנטי </a:t>
                      </a:r>
                      <a:r>
                        <a:rPr lang="he-IL" sz="2000" b="0" dirty="0" err="1">
                          <a:effectLst/>
                          <a:latin typeface="David" panose="020E0502060401010101" pitchFamily="34" charset="-79"/>
                          <a:cs typeface="David" panose="020E0502060401010101" pitchFamily="34" charset="-79"/>
                        </a:rPr>
                        <a:t>היסטמיני</a:t>
                      </a:r>
                      <a:r>
                        <a:rPr lang="en-US" sz="2000" b="0" dirty="0">
                          <a:effectLst/>
                          <a:latin typeface="David" panose="020E0502060401010101" pitchFamily="34" charset="-79"/>
                          <a:cs typeface="David" panose="020E0502060401010101" pitchFamily="34" charset="-79"/>
                        </a:rPr>
                        <a:t>. </a:t>
                      </a:r>
                      <a:r>
                        <a:rPr lang="he-IL" sz="2000" b="0" dirty="0">
                          <a:effectLst/>
                          <a:latin typeface="David" panose="020E0502060401010101" pitchFamily="34" charset="-79"/>
                          <a:cs typeface="David" panose="020E0502060401010101" pitchFamily="34" charset="-79"/>
                        </a:rPr>
                        <a:t>טיפול בזיהום</a:t>
                      </a:r>
                      <a:r>
                        <a:rPr lang="en-US" sz="2000" b="0" dirty="0">
                          <a:effectLst/>
                          <a:latin typeface="David" panose="020E0502060401010101" pitchFamily="34" charset="-79"/>
                          <a:cs typeface="David" panose="020E0502060401010101" pitchFamily="34" charset="-79"/>
                        </a:rPr>
                        <a:t>. </a:t>
                      </a:r>
                    </a:p>
                    <a:p>
                      <a:pPr marL="485775" algn="r" rtl="1">
                        <a:lnSpc>
                          <a:spcPct val="107000"/>
                        </a:lnSpc>
                        <a:spcAft>
                          <a:spcPts val="0"/>
                        </a:spcAft>
                      </a:pPr>
                      <a:r>
                        <a:rPr lang="en-US" sz="2000" b="0" dirty="0">
                          <a:effectLst/>
                          <a:latin typeface="David" panose="020E0502060401010101" pitchFamily="34" charset="-79"/>
                          <a:cs typeface="David" panose="020E0502060401010101" pitchFamily="34" charset="-79"/>
                        </a:rPr>
                        <a:t>2. </a:t>
                      </a:r>
                      <a:r>
                        <a:rPr lang="he-IL" sz="2000" b="0" dirty="0">
                          <a:effectLst/>
                          <a:latin typeface="David" panose="020E0502060401010101" pitchFamily="34" charset="-79"/>
                          <a:cs typeface="David" panose="020E0502060401010101" pitchFamily="34" charset="-79"/>
                        </a:rPr>
                        <a:t>תרופות אנטי דלקתיות שפועלות למניעת ייצור של </a:t>
                      </a:r>
                      <a:r>
                        <a:rPr lang="he-IL" sz="2000" b="0" dirty="0" err="1">
                          <a:effectLst/>
                          <a:latin typeface="David" panose="020E0502060401010101" pitchFamily="34" charset="-79"/>
                          <a:cs typeface="David" panose="020E0502060401010101" pitchFamily="34" charset="-79"/>
                        </a:rPr>
                        <a:t>פרוסטגלנדינים</a:t>
                      </a:r>
                      <a:r>
                        <a:rPr lang="en-US" sz="2000" b="0" dirty="0">
                          <a:effectLst/>
                          <a:latin typeface="David" panose="020E0502060401010101" pitchFamily="34" charset="-79"/>
                          <a:cs typeface="David" panose="020E0502060401010101" pitchFamily="34" charset="-79"/>
                        </a:rPr>
                        <a:t> (NSAID) </a:t>
                      </a:r>
                      <a:r>
                        <a:rPr lang="he-IL" sz="2000" b="0" dirty="0">
                          <a:effectLst/>
                          <a:latin typeface="David" panose="020E0502060401010101" pitchFamily="34" charset="-79"/>
                          <a:cs typeface="David" panose="020E0502060401010101" pitchFamily="34" charset="-79"/>
                        </a:rPr>
                        <a:t>כגון אספירין</a:t>
                      </a:r>
                      <a:r>
                        <a:rPr lang="en-US" sz="2000" b="0" dirty="0">
                          <a:effectLst/>
                          <a:latin typeface="David" panose="020E0502060401010101" pitchFamily="34" charset="-79"/>
                          <a:cs typeface="David" panose="020E0502060401010101" pitchFamily="34" charset="-79"/>
                        </a:rPr>
                        <a:t>.</a:t>
                      </a:r>
                    </a:p>
                    <a:p>
                      <a:pPr marL="485775" algn="r" rtl="1">
                        <a:lnSpc>
                          <a:spcPct val="107000"/>
                        </a:lnSpc>
                        <a:spcAft>
                          <a:spcPts val="0"/>
                        </a:spcAft>
                      </a:pPr>
                      <a:r>
                        <a:rPr lang="en-US" sz="2000" b="0" dirty="0">
                          <a:effectLst/>
                          <a:latin typeface="David" panose="020E0502060401010101" pitchFamily="34" charset="-79"/>
                          <a:cs typeface="David" panose="020E0502060401010101" pitchFamily="34" charset="-79"/>
                        </a:rPr>
                        <a:t>3. </a:t>
                      </a:r>
                      <a:r>
                        <a:rPr lang="he-IL" sz="2000" b="0" dirty="0">
                          <a:effectLst/>
                          <a:latin typeface="David" panose="020E0502060401010101" pitchFamily="34" charset="-79"/>
                          <a:cs typeface="David" panose="020E0502060401010101" pitchFamily="34" charset="-79"/>
                        </a:rPr>
                        <a:t>תרופות </a:t>
                      </a:r>
                      <a:r>
                        <a:rPr lang="he-IL" sz="2000" b="0" dirty="0" err="1">
                          <a:effectLst/>
                          <a:latin typeface="David" panose="020E0502060401010101" pitchFamily="34" charset="-79"/>
                          <a:cs typeface="David" panose="020E0502060401010101" pitchFamily="34" charset="-79"/>
                        </a:rPr>
                        <a:t>אנטידלקתיות</a:t>
                      </a:r>
                      <a:r>
                        <a:rPr lang="he-IL" sz="2000" b="0" dirty="0">
                          <a:effectLst/>
                          <a:latin typeface="David" panose="020E0502060401010101" pitchFamily="34" charset="-79"/>
                          <a:cs typeface="David" panose="020E0502060401010101" pitchFamily="34" charset="-79"/>
                        </a:rPr>
                        <a:t> מסוג סטרואידים</a:t>
                      </a:r>
                      <a:r>
                        <a:rPr lang="en-US" sz="2000" b="0" dirty="0">
                          <a:effectLst/>
                          <a:latin typeface="David" panose="020E0502060401010101" pitchFamily="34" charset="-79"/>
                          <a:cs typeface="David" panose="020E0502060401010101" pitchFamily="34" charset="-79"/>
                        </a:rPr>
                        <a:t>.</a:t>
                      </a:r>
                    </a:p>
                    <a:p>
                      <a:pPr marL="485775" algn="r" rtl="1">
                        <a:lnSpc>
                          <a:spcPct val="107000"/>
                        </a:lnSpc>
                        <a:spcAft>
                          <a:spcPts val="0"/>
                        </a:spcAft>
                      </a:pPr>
                      <a:r>
                        <a:rPr lang="en-US" sz="2000" b="0" dirty="0">
                          <a:effectLst/>
                          <a:latin typeface="David" panose="020E0502060401010101" pitchFamily="34" charset="-79"/>
                          <a:cs typeface="David" panose="020E0502060401010101" pitchFamily="34" charset="-79"/>
                        </a:rPr>
                        <a:t>.4. </a:t>
                      </a:r>
                      <a:r>
                        <a:rPr lang="he-IL" sz="2000" b="0" dirty="0">
                          <a:effectLst/>
                          <a:latin typeface="David" panose="020E0502060401010101" pitchFamily="34" charset="-79"/>
                          <a:cs typeface="David" panose="020E0502060401010101" pitchFamily="34" charset="-79"/>
                        </a:rPr>
                        <a:t>תרופות </a:t>
                      </a:r>
                      <a:r>
                        <a:rPr lang="he-IL" sz="2000" b="0" dirty="0" err="1">
                          <a:effectLst/>
                          <a:latin typeface="David" panose="020E0502060401010101" pitchFamily="34" charset="-79"/>
                          <a:cs typeface="David" panose="020E0502060401010101" pitchFamily="34" charset="-79"/>
                        </a:rPr>
                        <a:t>ציטוטוקסיות</a:t>
                      </a:r>
                      <a:r>
                        <a:rPr lang="he-IL" sz="2000" b="0" dirty="0">
                          <a:effectLst/>
                          <a:latin typeface="David" panose="020E0502060401010101" pitchFamily="34" charset="-79"/>
                          <a:cs typeface="David" panose="020E0502060401010101" pitchFamily="34" charset="-79"/>
                        </a:rPr>
                        <a:t> שפוגעות בחלוקת תאים בכלל ותאי הדלקת בפרט</a:t>
                      </a:r>
                      <a:endParaRPr lang="en-US" sz="2000" b="0" dirty="0">
                        <a:effectLst/>
                        <a:latin typeface="David" panose="020E0502060401010101" pitchFamily="34" charset="-79"/>
                        <a:cs typeface="David" panose="020E0502060401010101" pitchFamily="34" charset="-79"/>
                      </a:endParaRPr>
                    </a:p>
                    <a:p>
                      <a:pPr algn="r" rtl="1">
                        <a:lnSpc>
                          <a:spcPct val="107000"/>
                        </a:lnSpc>
                        <a:spcAft>
                          <a:spcPts val="0"/>
                        </a:spcAft>
                      </a:pPr>
                      <a:r>
                        <a:rPr lang="en-US" sz="2000" b="0" dirty="0">
                          <a:effectLst/>
                          <a:latin typeface="David" panose="020E0502060401010101" pitchFamily="34" charset="-79"/>
                          <a:cs typeface="David" panose="020E0502060401010101" pitchFamily="34" charset="-79"/>
                        </a:rPr>
                        <a:t>5. </a:t>
                      </a:r>
                      <a:r>
                        <a:rPr lang="he-IL" sz="2000" b="0" dirty="0">
                          <a:effectLst/>
                          <a:latin typeface="David" panose="020E0502060401010101" pitchFamily="34" charset="-79"/>
                          <a:cs typeface="David" panose="020E0502060401010101" pitchFamily="34" charset="-79"/>
                        </a:rPr>
                        <a:t>תרופות נגד כאבים</a:t>
                      </a:r>
                      <a:r>
                        <a:rPr lang="en-US" sz="2000" b="0" dirty="0">
                          <a:effectLst/>
                          <a:latin typeface="David" panose="020E0502060401010101" pitchFamily="34" charset="-79"/>
                          <a:cs typeface="David" panose="020E0502060401010101" pitchFamily="34" charset="-79"/>
                        </a:rPr>
                        <a:t> (</a:t>
                      </a:r>
                      <a:r>
                        <a:rPr lang="he-IL" sz="2000" b="0" dirty="0">
                          <a:effectLst/>
                          <a:latin typeface="David" panose="020E0502060401010101" pitchFamily="34" charset="-79"/>
                          <a:cs typeface="David" panose="020E0502060401010101" pitchFamily="34" charset="-79"/>
                        </a:rPr>
                        <a:t>אקמול או אופטלגין</a:t>
                      </a:r>
                      <a:r>
                        <a:rPr lang="en-US" sz="2000" b="0" dirty="0">
                          <a:effectLst/>
                          <a:latin typeface="David" panose="020E0502060401010101" pitchFamily="34" charset="-79"/>
                          <a:cs typeface="David" panose="020E0502060401010101" pitchFamily="34" charset="-79"/>
                        </a:rPr>
                        <a:t>)</a:t>
                      </a:r>
                    </a:p>
                    <a:p>
                      <a:pPr marL="485775" algn="r" rtl="1">
                        <a:lnSpc>
                          <a:spcPct val="107000"/>
                        </a:lnSpc>
                        <a:spcAft>
                          <a:spcPts val="0"/>
                        </a:spcAft>
                      </a:pPr>
                      <a:r>
                        <a:rPr lang="en-US" sz="2000" b="0" dirty="0">
                          <a:effectLst/>
                          <a:latin typeface="David" panose="020E0502060401010101" pitchFamily="34" charset="-79"/>
                          <a:cs typeface="David" panose="020E0502060401010101" pitchFamily="34" charset="-79"/>
                        </a:rPr>
                        <a:t> 6. </a:t>
                      </a:r>
                      <a:r>
                        <a:rPr lang="he-IL" sz="2000" b="0" dirty="0">
                          <a:effectLst/>
                          <a:latin typeface="David" panose="020E0502060401010101" pitchFamily="34" charset="-79"/>
                          <a:cs typeface="David" panose="020E0502060401010101" pitchFamily="34" charset="-79"/>
                        </a:rPr>
                        <a:t>קירור</a:t>
                      </a:r>
                      <a:r>
                        <a:rPr lang="en-US" sz="2000" b="0" dirty="0">
                          <a:effectLst/>
                          <a:latin typeface="David" panose="020E0502060401010101" pitchFamily="34" charset="-79"/>
                          <a:cs typeface="David" panose="020E0502060401010101" pitchFamily="34" charset="-79"/>
                        </a:rPr>
                        <a:t>/</a:t>
                      </a:r>
                      <a:r>
                        <a:rPr lang="he-IL" sz="2000" b="0" dirty="0">
                          <a:effectLst/>
                          <a:latin typeface="David" panose="020E0502060401010101" pitchFamily="34" charset="-79"/>
                          <a:cs typeface="David" panose="020E0502060401010101" pitchFamily="34" charset="-79"/>
                        </a:rPr>
                        <a:t>חימום מקומי יכולים להקל</a:t>
                      </a:r>
                      <a:r>
                        <a:rPr lang="en-US" sz="2000" b="0" dirty="0">
                          <a:effectLst/>
                          <a:latin typeface="David" panose="020E0502060401010101" pitchFamily="34" charset="-79"/>
                          <a:cs typeface="David" panose="020E0502060401010101" pitchFamily="34" charset="-79"/>
                        </a:rPr>
                        <a:t>.</a:t>
                      </a:r>
                      <a:endParaRPr lang="en-US" sz="2000" b="0" dirty="0">
                        <a:effectLst/>
                        <a:latin typeface="David" panose="020E0502060401010101" pitchFamily="34" charset="-79"/>
                        <a:ea typeface="Calibri" panose="020F0502020204030204" pitchFamily="34" charset="0"/>
                        <a:cs typeface="David" panose="020E0502060401010101" pitchFamily="34" charset="-79"/>
                      </a:endParaRPr>
                    </a:p>
                  </a:txBody>
                  <a:tcPr marL="56765" marR="56765" marT="0" marB="0"/>
                </a:tc>
                <a:tc>
                  <a:txBody>
                    <a:bodyPr/>
                    <a:lstStyle/>
                    <a:p>
                      <a:pPr marL="485775" algn="r" rtl="1">
                        <a:lnSpc>
                          <a:spcPct val="107000"/>
                        </a:lnSpc>
                        <a:spcAft>
                          <a:spcPts val="0"/>
                        </a:spcAft>
                      </a:pPr>
                      <a:r>
                        <a:rPr lang="en-US" sz="2000" b="0" dirty="0">
                          <a:effectLst/>
                          <a:latin typeface="David" panose="020E0502060401010101" pitchFamily="34" charset="-79"/>
                          <a:cs typeface="David" panose="020E0502060401010101" pitchFamily="34" charset="-79"/>
                        </a:rPr>
                        <a:t>1.</a:t>
                      </a:r>
                      <a:r>
                        <a:rPr lang="he-IL" sz="2000" b="0" dirty="0">
                          <a:effectLst/>
                          <a:latin typeface="David" panose="020E0502060401010101" pitchFamily="34" charset="-79"/>
                          <a:cs typeface="David" panose="020E0502060401010101" pitchFamily="34" charset="-79"/>
                        </a:rPr>
                        <a:t>טיפול אנטיביוטי נגד החיידקים</a:t>
                      </a:r>
                      <a:r>
                        <a:rPr lang="en-US" sz="2000" b="0" dirty="0">
                          <a:effectLst/>
                          <a:latin typeface="David" panose="020E0502060401010101" pitchFamily="34" charset="-79"/>
                          <a:cs typeface="David" panose="020E0502060401010101" pitchFamily="34" charset="-79"/>
                        </a:rPr>
                        <a:t>, </a:t>
                      </a:r>
                    </a:p>
                    <a:p>
                      <a:pPr algn="r" rtl="1">
                        <a:lnSpc>
                          <a:spcPct val="107000"/>
                        </a:lnSpc>
                        <a:spcAft>
                          <a:spcPts val="0"/>
                        </a:spcAft>
                      </a:pPr>
                      <a:r>
                        <a:rPr lang="en-US" sz="2000" b="0" dirty="0">
                          <a:effectLst/>
                          <a:latin typeface="David" panose="020E0502060401010101" pitchFamily="34" charset="-79"/>
                          <a:cs typeface="David" panose="020E0502060401010101" pitchFamily="34" charset="-79"/>
                        </a:rPr>
                        <a:t>2.</a:t>
                      </a:r>
                      <a:r>
                        <a:rPr lang="he-IL" sz="2000" b="0" dirty="0">
                          <a:effectLst/>
                          <a:latin typeface="David" panose="020E0502060401010101" pitchFamily="34" charset="-79"/>
                          <a:cs typeface="David" panose="020E0502060401010101" pitchFamily="34" charset="-79"/>
                        </a:rPr>
                        <a:t>טיפול נגד פטריות</a:t>
                      </a:r>
                      <a:r>
                        <a:rPr lang="en-US" sz="2000" b="0" dirty="0">
                          <a:effectLst/>
                          <a:latin typeface="David" panose="020E0502060401010101" pitchFamily="34" charset="-79"/>
                          <a:cs typeface="David" panose="020E0502060401010101" pitchFamily="34" charset="-79"/>
                        </a:rPr>
                        <a:t>,  </a:t>
                      </a:r>
                    </a:p>
                    <a:p>
                      <a:pPr algn="r" rtl="1">
                        <a:lnSpc>
                          <a:spcPct val="107000"/>
                        </a:lnSpc>
                        <a:spcAft>
                          <a:spcPts val="0"/>
                        </a:spcAft>
                      </a:pPr>
                      <a:r>
                        <a:rPr lang="en-US" sz="2000" b="0" dirty="0">
                          <a:effectLst/>
                          <a:latin typeface="David" panose="020E0502060401010101" pitchFamily="34" charset="-79"/>
                          <a:cs typeface="David" panose="020E0502060401010101" pitchFamily="34" charset="-79"/>
                        </a:rPr>
                        <a:t>3. </a:t>
                      </a:r>
                      <a:r>
                        <a:rPr lang="he-IL" sz="2000" b="0" dirty="0">
                          <a:effectLst/>
                          <a:latin typeface="David" panose="020E0502060401010101" pitchFamily="34" charset="-79"/>
                          <a:cs typeface="David" panose="020E0502060401010101" pitchFamily="34" charset="-79"/>
                        </a:rPr>
                        <a:t>טיפול תרופתי נגד טפילים</a:t>
                      </a:r>
                      <a:r>
                        <a:rPr lang="en-US" sz="2000" b="0" dirty="0">
                          <a:effectLst/>
                          <a:latin typeface="David" panose="020E0502060401010101" pitchFamily="34" charset="-79"/>
                          <a:cs typeface="David" panose="020E0502060401010101" pitchFamily="34" charset="-79"/>
                        </a:rPr>
                        <a:t>. </a:t>
                      </a:r>
                    </a:p>
                    <a:p>
                      <a:pPr algn="r" rtl="1">
                        <a:lnSpc>
                          <a:spcPct val="107000"/>
                        </a:lnSpc>
                        <a:spcAft>
                          <a:spcPts val="0"/>
                        </a:spcAft>
                      </a:pPr>
                      <a:r>
                        <a:rPr lang="en-US" sz="2000" b="0" dirty="0">
                          <a:effectLst/>
                          <a:latin typeface="David" panose="020E0502060401010101" pitchFamily="34" charset="-79"/>
                          <a:cs typeface="David" panose="020E0502060401010101" pitchFamily="34" charset="-79"/>
                        </a:rPr>
                        <a:t>4.</a:t>
                      </a:r>
                      <a:r>
                        <a:rPr lang="he-IL" sz="2000" b="0" dirty="0">
                          <a:effectLst/>
                          <a:latin typeface="David" panose="020E0502060401010101" pitchFamily="34" charset="-79"/>
                          <a:cs typeface="David" panose="020E0502060401010101" pitchFamily="34" charset="-79"/>
                        </a:rPr>
                        <a:t>בזיהום ויראלי</a:t>
                      </a:r>
                      <a:r>
                        <a:rPr lang="en-US" sz="2000" b="0" dirty="0">
                          <a:effectLst/>
                          <a:latin typeface="David" panose="020E0502060401010101" pitchFamily="34" charset="-79"/>
                          <a:cs typeface="David" panose="020E0502060401010101" pitchFamily="34" charset="-79"/>
                        </a:rPr>
                        <a:t> - </a:t>
                      </a:r>
                      <a:r>
                        <a:rPr lang="he-IL" sz="2000" b="0" dirty="0">
                          <a:effectLst/>
                          <a:latin typeface="David" panose="020E0502060401010101" pitchFamily="34" charset="-79"/>
                          <a:cs typeface="David" panose="020E0502060401010101" pitchFamily="34" charset="-79"/>
                        </a:rPr>
                        <a:t>טיפול בתרופות אנטי ויראליות</a:t>
                      </a:r>
                      <a:r>
                        <a:rPr lang="en-US" sz="2000" b="0" dirty="0">
                          <a:effectLst/>
                          <a:latin typeface="David" panose="020E0502060401010101" pitchFamily="34" charset="-79"/>
                          <a:cs typeface="David" panose="020E0502060401010101" pitchFamily="34" charset="-79"/>
                        </a:rPr>
                        <a:t>. </a:t>
                      </a:r>
                      <a:r>
                        <a:rPr lang="he-IL" sz="2000" b="0" dirty="0">
                          <a:effectLst/>
                          <a:latin typeface="David" panose="020E0502060401010101" pitchFamily="34" charset="-79"/>
                          <a:cs typeface="David" panose="020E0502060401010101" pitchFamily="34" charset="-79"/>
                        </a:rPr>
                        <a:t>ברוב המקרים אין טיפול תרופתי והמחלה חולפת מעצמה</a:t>
                      </a:r>
                      <a:r>
                        <a:rPr lang="en-US" sz="2000" b="0" dirty="0">
                          <a:effectLst/>
                          <a:latin typeface="David" panose="020E0502060401010101" pitchFamily="34" charset="-79"/>
                          <a:cs typeface="David" panose="020E0502060401010101" pitchFamily="34" charset="-79"/>
                        </a:rPr>
                        <a:t>. </a:t>
                      </a:r>
                      <a:r>
                        <a:rPr lang="he-IL" sz="2000" b="0" dirty="0">
                          <a:effectLst/>
                          <a:latin typeface="David" panose="020E0502060401010101" pitchFamily="34" charset="-79"/>
                          <a:cs typeface="David" panose="020E0502060401010101" pitchFamily="34" charset="-79"/>
                        </a:rPr>
                        <a:t>לעיתים נותנים אנטיביוטיקה כדי למנוע זיהום משני ע</a:t>
                      </a:r>
                      <a:r>
                        <a:rPr lang="en-US" sz="2000" b="0" dirty="0">
                          <a:effectLst/>
                          <a:latin typeface="David" panose="020E0502060401010101" pitchFamily="34" charset="-79"/>
                          <a:cs typeface="David" panose="020E0502060401010101" pitchFamily="34" charset="-79"/>
                        </a:rPr>
                        <a:t>"</a:t>
                      </a:r>
                      <a:r>
                        <a:rPr lang="he-IL" sz="2000" b="0" dirty="0">
                          <a:effectLst/>
                          <a:latin typeface="David" panose="020E0502060401010101" pitchFamily="34" charset="-79"/>
                          <a:cs typeface="David" panose="020E0502060401010101" pitchFamily="34" charset="-79"/>
                        </a:rPr>
                        <a:t>י החיידקים וטיפול נגד הווירוס</a:t>
                      </a:r>
                      <a:r>
                        <a:rPr lang="en-US" sz="2000" b="0" dirty="0">
                          <a:effectLst/>
                          <a:latin typeface="David" panose="020E0502060401010101" pitchFamily="34" charset="-79"/>
                          <a:cs typeface="David" panose="020E0502060401010101" pitchFamily="34" charset="-79"/>
                        </a:rPr>
                        <a:t> (</a:t>
                      </a:r>
                      <a:r>
                        <a:rPr lang="he-IL" sz="2000" b="0" dirty="0">
                          <a:effectLst/>
                          <a:latin typeface="David" panose="020E0502060401010101" pitchFamily="34" charset="-79"/>
                          <a:cs typeface="David" panose="020E0502060401010101" pitchFamily="34" charset="-79"/>
                        </a:rPr>
                        <a:t>למשל במקרים של הרפס</a:t>
                      </a:r>
                      <a:r>
                        <a:rPr lang="en-US" sz="2000" b="0" dirty="0">
                          <a:effectLst/>
                          <a:latin typeface="David" panose="020E0502060401010101" pitchFamily="34" charset="-79"/>
                          <a:cs typeface="David" panose="020E0502060401010101" pitchFamily="34" charset="-79"/>
                        </a:rPr>
                        <a:t>). </a:t>
                      </a:r>
                      <a:r>
                        <a:rPr lang="he-IL" sz="2000" b="0" dirty="0">
                          <a:effectLst/>
                          <a:latin typeface="David" panose="020E0502060401010101" pitchFamily="34" charset="-79"/>
                          <a:cs typeface="David" panose="020E0502060401010101" pitchFamily="34" charset="-79"/>
                        </a:rPr>
                        <a:t>טיפול תומך של מנוחה</a:t>
                      </a:r>
                      <a:r>
                        <a:rPr lang="en-US" sz="2000" b="0" dirty="0">
                          <a:effectLst/>
                          <a:latin typeface="David" panose="020E0502060401010101" pitchFamily="34" charset="-79"/>
                          <a:cs typeface="David" panose="020E0502060401010101" pitchFamily="34" charset="-79"/>
                        </a:rPr>
                        <a:t>, </a:t>
                      </a:r>
                      <a:r>
                        <a:rPr lang="he-IL" sz="2000" b="0" dirty="0">
                          <a:effectLst/>
                          <a:latin typeface="David" panose="020E0502060401010101" pitchFamily="34" charset="-79"/>
                          <a:cs typeface="David" panose="020E0502060401010101" pitchFamily="34" charset="-79"/>
                        </a:rPr>
                        <a:t>שתיה ונוגדי כאבים</a:t>
                      </a:r>
                      <a:r>
                        <a:rPr lang="en-US" sz="2000" b="0" dirty="0">
                          <a:effectLst/>
                          <a:latin typeface="David" panose="020E0502060401010101" pitchFamily="34" charset="-79"/>
                          <a:cs typeface="David" panose="020E0502060401010101" pitchFamily="34" charset="-79"/>
                        </a:rPr>
                        <a:t>.</a:t>
                      </a:r>
                    </a:p>
                    <a:p>
                      <a:pPr algn="r" rtl="1">
                        <a:lnSpc>
                          <a:spcPct val="107000"/>
                        </a:lnSpc>
                        <a:spcAft>
                          <a:spcPts val="0"/>
                        </a:spcAft>
                      </a:pPr>
                      <a:r>
                        <a:rPr lang="en-US" sz="2000" b="0" dirty="0">
                          <a:effectLst/>
                          <a:latin typeface="David" panose="020E0502060401010101" pitchFamily="34" charset="-79"/>
                          <a:cs typeface="David" panose="020E0502060401010101" pitchFamily="34" charset="-79"/>
                        </a:rPr>
                        <a:t>5. </a:t>
                      </a:r>
                      <a:r>
                        <a:rPr lang="he-IL" sz="2000" b="0" dirty="0">
                          <a:effectLst/>
                          <a:latin typeface="David" panose="020E0502060401010101" pitchFamily="34" charset="-79"/>
                          <a:cs typeface="David" panose="020E0502060401010101" pitchFamily="34" charset="-79"/>
                        </a:rPr>
                        <a:t>יש להימנע ממתן תרופות אנטי דלקתיות או </a:t>
                      </a:r>
                      <a:r>
                        <a:rPr lang="he-IL" sz="2000" b="0" dirty="0" err="1">
                          <a:effectLst/>
                          <a:latin typeface="David" panose="020E0502060401010101" pitchFamily="34" charset="-79"/>
                          <a:cs typeface="David" panose="020E0502060401010101" pitchFamily="34" charset="-79"/>
                        </a:rPr>
                        <a:t>ציטוטוקסיות</a:t>
                      </a:r>
                      <a:r>
                        <a:rPr lang="he-IL" sz="2000" b="0" dirty="0">
                          <a:effectLst/>
                          <a:latin typeface="David" panose="020E0502060401010101" pitchFamily="34" charset="-79"/>
                          <a:cs typeface="David" panose="020E0502060401010101" pitchFamily="34" charset="-79"/>
                        </a:rPr>
                        <a:t> שפוגעות ביכולת הגוף להתמודד עם הגורם המזהם</a:t>
                      </a:r>
                      <a:r>
                        <a:rPr lang="en-US" sz="2000" b="0" dirty="0">
                          <a:effectLst/>
                          <a:latin typeface="David" panose="020E0502060401010101" pitchFamily="34" charset="-79"/>
                          <a:cs typeface="David" panose="020E0502060401010101" pitchFamily="34" charset="-79"/>
                        </a:rPr>
                        <a:t>.</a:t>
                      </a:r>
                    </a:p>
                    <a:p>
                      <a:pPr algn="r" rtl="1">
                        <a:lnSpc>
                          <a:spcPct val="107000"/>
                        </a:lnSpc>
                        <a:spcAft>
                          <a:spcPts val="0"/>
                        </a:spcAft>
                      </a:pPr>
                      <a:r>
                        <a:rPr lang="en-US" sz="2000" b="0" dirty="0">
                          <a:effectLst/>
                          <a:latin typeface="David" panose="020E0502060401010101" pitchFamily="34" charset="-79"/>
                          <a:cs typeface="David" panose="020E0502060401010101" pitchFamily="34" charset="-79"/>
                        </a:rPr>
                        <a:t> </a:t>
                      </a:r>
                      <a:endParaRPr lang="en-US" sz="2000" b="0" dirty="0">
                        <a:effectLst/>
                        <a:latin typeface="David" panose="020E0502060401010101" pitchFamily="34" charset="-79"/>
                        <a:ea typeface="Calibri" panose="020F0502020204030204" pitchFamily="34" charset="0"/>
                        <a:cs typeface="David" panose="020E0502060401010101" pitchFamily="34" charset="-79"/>
                      </a:endParaRPr>
                    </a:p>
                  </a:txBody>
                  <a:tcPr marL="56765" marR="56765" marT="0" marB="0"/>
                </a:tc>
              </a:tr>
            </a:tbl>
          </a:graphicData>
        </a:graphic>
      </p:graphicFrame>
    </p:spTree>
    <p:extLst>
      <p:ext uri="{BB962C8B-B14F-4D97-AF65-F5344CB8AC3E}">
        <p14:creationId xmlns:p14="http://schemas.microsoft.com/office/powerpoint/2010/main" val="566006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86603"/>
            <a:ext cx="11240086" cy="1528129"/>
          </a:xfrm>
        </p:spPr>
        <p:txBody>
          <a:bodyPr>
            <a:normAutofit fontScale="90000"/>
          </a:bodyPr>
          <a:lstStyle/>
          <a:p>
            <a:pPr algn="ctr"/>
            <a:r>
              <a:rPr lang="he-IL" sz="4400" dirty="0" smtClean="0">
                <a:solidFill>
                  <a:srgbClr val="FF0000"/>
                </a:solidFill>
                <a:latin typeface="David" panose="020E0502060401010101" pitchFamily="34" charset="-79"/>
                <a:cs typeface="David" panose="020E0502060401010101" pitchFamily="34" charset="-79"/>
              </a:rPr>
              <a:t/>
            </a:r>
            <a:br>
              <a:rPr lang="he-IL" sz="4400" dirty="0" smtClean="0">
                <a:solidFill>
                  <a:srgbClr val="FF0000"/>
                </a:solidFill>
                <a:latin typeface="David" panose="020E0502060401010101" pitchFamily="34" charset="-79"/>
                <a:cs typeface="David" panose="020E0502060401010101" pitchFamily="34" charset="-79"/>
              </a:rPr>
            </a:br>
            <a:r>
              <a:rPr lang="he-IL" sz="4400" dirty="0">
                <a:solidFill>
                  <a:srgbClr val="FF0000"/>
                </a:solidFill>
                <a:latin typeface="David" panose="020E0502060401010101" pitchFamily="34" charset="-79"/>
                <a:cs typeface="David" panose="020E0502060401010101" pitchFamily="34" charset="-79"/>
              </a:rPr>
              <a:t/>
            </a:r>
            <a:br>
              <a:rPr lang="he-IL" sz="4400" dirty="0">
                <a:solidFill>
                  <a:srgbClr val="FF0000"/>
                </a:solidFill>
                <a:latin typeface="David" panose="020E0502060401010101" pitchFamily="34" charset="-79"/>
                <a:cs typeface="David" panose="020E0502060401010101" pitchFamily="34" charset="-79"/>
              </a:rPr>
            </a:br>
            <a:r>
              <a:rPr lang="he-IL" sz="4400" dirty="0" smtClean="0">
                <a:solidFill>
                  <a:srgbClr val="FF0000"/>
                </a:solidFill>
                <a:latin typeface="David" panose="020E0502060401010101" pitchFamily="34" charset="-79"/>
                <a:cs typeface="David" panose="020E0502060401010101" pitchFamily="34" charset="-79"/>
              </a:rPr>
              <a:t/>
            </a:r>
            <a:br>
              <a:rPr lang="he-IL" sz="4400" dirty="0" smtClean="0">
                <a:solidFill>
                  <a:srgbClr val="FF0000"/>
                </a:solidFill>
                <a:latin typeface="David" panose="020E0502060401010101" pitchFamily="34" charset="-79"/>
                <a:cs typeface="David" panose="020E0502060401010101" pitchFamily="34" charset="-79"/>
              </a:rPr>
            </a:br>
            <a:r>
              <a:rPr lang="he-IL" sz="4000" b="1" dirty="0" smtClean="0">
                <a:solidFill>
                  <a:srgbClr val="FF0000"/>
                </a:solidFill>
                <a:latin typeface="David" panose="020E0502060401010101" pitchFamily="34" charset="-79"/>
                <a:cs typeface="David" panose="020E0502060401010101" pitchFamily="34" charset="-79"/>
              </a:rPr>
              <a:t>מחלות </a:t>
            </a:r>
            <a:r>
              <a:rPr lang="he-IL" sz="4000" b="1" dirty="0">
                <a:solidFill>
                  <a:srgbClr val="FF0000"/>
                </a:solidFill>
                <a:latin typeface="David" panose="020E0502060401010101" pitchFamily="34" charset="-79"/>
                <a:cs typeface="David" panose="020E0502060401010101" pitchFamily="34" charset="-79"/>
              </a:rPr>
              <a:t>הקשורות </a:t>
            </a:r>
            <a:r>
              <a:rPr lang="he-IL" sz="4000" b="1" dirty="0" smtClean="0">
                <a:solidFill>
                  <a:srgbClr val="FF0000"/>
                </a:solidFill>
                <a:latin typeface="David" panose="020E0502060401010101" pitchFamily="34" charset="-79"/>
                <a:cs typeface="David" panose="020E0502060401010101" pitchFamily="34" charset="-79"/>
              </a:rPr>
              <a:t>למיעוט או ריבוי אריטרוציטים</a:t>
            </a:r>
            <a:r>
              <a:rPr lang="he-IL" sz="4000" b="1" dirty="0"/>
              <a:t/>
            </a:r>
            <a:br>
              <a:rPr lang="he-IL" sz="4000" b="1" dirty="0"/>
            </a:br>
            <a:r>
              <a:rPr lang="he-IL" sz="4000" b="1" dirty="0"/>
              <a:t/>
            </a:r>
            <a:br>
              <a:rPr lang="he-IL" sz="4000" b="1" dirty="0"/>
            </a:br>
            <a:endParaRPr lang="he-IL" sz="4000" b="1" dirty="0"/>
          </a:p>
        </p:txBody>
      </p:sp>
      <p:sp>
        <p:nvSpPr>
          <p:cNvPr id="3" name="מציין מיקום תוכן 2"/>
          <p:cNvSpPr>
            <a:spLocks noGrp="1"/>
          </p:cNvSpPr>
          <p:nvPr>
            <p:ph idx="1"/>
          </p:nvPr>
        </p:nvSpPr>
        <p:spPr>
          <a:xfrm>
            <a:off x="733425" y="819150"/>
            <a:ext cx="10464457" cy="5049944"/>
          </a:xfrm>
        </p:spPr>
        <p:txBody>
          <a:bodyPr>
            <a:normAutofit lnSpcReduction="10000"/>
          </a:bodyPr>
          <a:lstStyle/>
          <a:p>
            <a:r>
              <a:rPr lang="he-IL" sz="2800" b="1" dirty="0">
                <a:solidFill>
                  <a:srgbClr val="FF0000"/>
                </a:solidFill>
                <a:latin typeface="David" panose="020E0502060401010101" pitchFamily="34" charset="-79"/>
                <a:cs typeface="David" panose="020E0502060401010101" pitchFamily="34" charset="-79"/>
              </a:rPr>
              <a:t>אנמיה</a:t>
            </a:r>
          </a:p>
          <a:p>
            <a:r>
              <a:rPr lang="he-IL" b="1" dirty="0" smtClean="0">
                <a:latin typeface="David" panose="020E0502060401010101" pitchFamily="34" charset="-79"/>
                <a:cs typeface="David" panose="020E0502060401010101" pitchFamily="34" charset="-79"/>
              </a:rPr>
              <a:t>מיעוט אריטרוציטים </a:t>
            </a:r>
            <a:r>
              <a:rPr lang="he-IL" dirty="0" smtClean="0">
                <a:latin typeface="David" panose="020E0502060401010101" pitchFamily="34" charset="-79"/>
                <a:cs typeface="David" panose="020E0502060401010101" pitchFamily="34" charset="-79"/>
              </a:rPr>
              <a:t>הנובע</a:t>
            </a: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מהרס, </a:t>
            </a:r>
            <a:r>
              <a:rPr lang="he-IL" dirty="0">
                <a:latin typeface="David" panose="020E0502060401010101" pitchFamily="34" charset="-79"/>
                <a:cs typeface="David" panose="020E0502060401010101" pitchFamily="34" charset="-79"/>
              </a:rPr>
              <a:t>או אובדן </a:t>
            </a:r>
            <a:r>
              <a:rPr lang="he-IL" dirty="0" smtClean="0">
                <a:latin typeface="David" panose="020E0502060401010101" pitchFamily="34" charset="-79"/>
                <a:cs typeface="David" panose="020E0502060401010101" pitchFamily="34" charset="-79"/>
              </a:rPr>
              <a:t>מוגבר,  או פגיעה בייצור של </a:t>
            </a:r>
            <a:r>
              <a:rPr lang="he-IL" dirty="0" err="1" smtClean="0">
                <a:latin typeface="David" panose="020E0502060401010101" pitchFamily="34" charset="-79"/>
                <a:cs typeface="David" panose="020E0502060401010101" pitchFamily="34" charset="-79"/>
              </a:rPr>
              <a:t>האריטרוציטים</a:t>
            </a:r>
            <a:r>
              <a:rPr lang="he-IL" dirty="0" smtClean="0">
                <a:latin typeface="David" panose="020E0502060401010101" pitchFamily="34" charset="-79"/>
                <a:cs typeface="David" panose="020E0502060401010101" pitchFamily="34" charset="-79"/>
              </a:rPr>
              <a:t> . כתוצאה מכך מופיעה ירידה </a:t>
            </a:r>
            <a:r>
              <a:rPr lang="he-IL" dirty="0">
                <a:latin typeface="David" panose="020E0502060401010101" pitchFamily="34" charset="-79"/>
                <a:cs typeface="David" panose="020E0502060401010101" pitchFamily="34" charset="-79"/>
              </a:rPr>
              <a:t>ברמת ה</a:t>
            </a:r>
            <a:r>
              <a:rPr lang="he-IL" dirty="0" smtClean="0">
                <a:latin typeface="David" panose="020E0502060401010101" pitchFamily="34" charset="-79"/>
                <a:cs typeface="David" panose="020E0502060401010101" pitchFamily="34" charset="-79"/>
              </a:rPr>
              <a:t>המוגלובין</a:t>
            </a:r>
          </a:p>
          <a:p>
            <a:endParaRPr lang="he-IL" dirty="0"/>
          </a:p>
          <a:p>
            <a:endParaRPr lang="he-IL" sz="2800" b="1" dirty="0" smtClean="0">
              <a:solidFill>
                <a:srgbClr val="FF0000"/>
              </a:solidFill>
              <a:latin typeface="David" panose="020E0502060401010101" pitchFamily="34" charset="-79"/>
              <a:cs typeface="David" panose="020E0502060401010101" pitchFamily="34" charset="-79"/>
            </a:endParaRPr>
          </a:p>
          <a:p>
            <a:endParaRPr lang="he-IL" sz="2800" b="1" dirty="0">
              <a:solidFill>
                <a:srgbClr val="FF0000"/>
              </a:solidFill>
              <a:latin typeface="David" panose="020E0502060401010101" pitchFamily="34" charset="-79"/>
              <a:cs typeface="David" panose="020E0502060401010101" pitchFamily="34" charset="-79"/>
            </a:endParaRPr>
          </a:p>
          <a:p>
            <a:r>
              <a:rPr lang="he-IL" sz="2800" b="1" dirty="0" err="1">
                <a:solidFill>
                  <a:srgbClr val="FF0000"/>
                </a:solidFill>
                <a:latin typeface="David" panose="020E0502060401010101" pitchFamily="34" charset="-79"/>
                <a:cs typeface="David" panose="020E0502060401010101" pitchFamily="34" charset="-79"/>
              </a:rPr>
              <a:t>פוליציטמיה</a:t>
            </a:r>
            <a:endParaRPr lang="he-IL" sz="2800" b="1" dirty="0">
              <a:solidFill>
                <a:srgbClr val="FF0000"/>
              </a:solidFill>
              <a:latin typeface="David" panose="020E0502060401010101" pitchFamily="34" charset="-79"/>
              <a:cs typeface="David" panose="020E0502060401010101" pitchFamily="34" charset="-79"/>
            </a:endParaRPr>
          </a:p>
          <a:p>
            <a:pPr marL="201168" lvl="1" indent="0">
              <a:buNone/>
            </a:pPr>
            <a:r>
              <a:rPr lang="he-IL" sz="2000" b="1" dirty="0">
                <a:latin typeface="David" panose="020E0502060401010101" pitchFamily="34" charset="-79"/>
                <a:cs typeface="David" panose="020E0502060401010101" pitchFamily="34" charset="-79"/>
              </a:rPr>
              <a:t>ריבוי אריטרוציטים </a:t>
            </a:r>
            <a:r>
              <a:rPr lang="he-IL" sz="2000" dirty="0">
                <a:latin typeface="David" panose="020E0502060401010101" pitchFamily="34" charset="-79"/>
                <a:cs typeface="David" panose="020E0502060401010101" pitchFamily="34" charset="-79"/>
              </a:rPr>
              <a:t>הנובע  מייצור </a:t>
            </a:r>
            <a:r>
              <a:rPr lang="he-IL" sz="2000" dirty="0" smtClean="0">
                <a:latin typeface="David" panose="020E0502060401010101" pitchFamily="34" charset="-79"/>
                <a:cs typeface="David" panose="020E0502060401010101" pitchFamily="34" charset="-79"/>
              </a:rPr>
              <a:t>יתר או ממיעוט יחסי של פלסמה </a:t>
            </a:r>
            <a:r>
              <a:rPr lang="he-IL" sz="2000" dirty="0">
                <a:latin typeface="David" panose="020E0502060401010101" pitchFamily="34" charset="-79"/>
                <a:cs typeface="David" panose="020E0502060401010101" pitchFamily="34" charset="-79"/>
              </a:rPr>
              <a:t>, </a:t>
            </a:r>
            <a:r>
              <a:rPr lang="he-IL" sz="2000" dirty="0" smtClean="0">
                <a:latin typeface="David" panose="020E0502060401010101" pitchFamily="34" charset="-79"/>
                <a:cs typeface="David" panose="020E0502060401010101" pitchFamily="34" charset="-79"/>
              </a:rPr>
              <a:t>למשל, כתוצאה מהתייבשות</a:t>
            </a:r>
            <a:r>
              <a:rPr lang="he-IL" sz="2000" dirty="0">
                <a:latin typeface="David" panose="020E0502060401010101" pitchFamily="34" charset="-79"/>
                <a:cs typeface="David" panose="020E0502060401010101" pitchFamily="34" charset="-79"/>
              </a:rPr>
              <a:t>.</a:t>
            </a:r>
          </a:p>
          <a:p>
            <a:r>
              <a:rPr lang="he-IL" dirty="0"/>
              <a:t/>
            </a:r>
            <a:br>
              <a:rPr lang="he-IL" dirty="0"/>
            </a:br>
            <a:endParaRPr lang="he-IL" dirty="0"/>
          </a:p>
          <a:p>
            <a:r>
              <a:rPr lang="he-IL" dirty="0"/>
              <a:t/>
            </a:r>
            <a:br>
              <a:rPr lang="he-IL" dirty="0"/>
            </a:br>
            <a:endParaRPr lang="he-IL" dirty="0"/>
          </a:p>
          <a:p>
            <a:endParaRPr lang="he-IL" dirty="0"/>
          </a:p>
        </p:txBody>
      </p:sp>
      <p:pic>
        <p:nvPicPr>
          <p:cNvPr id="4" name="תמונה 3" descr="תמונה קשורה"/>
          <p:cNvPicPr/>
          <p:nvPr/>
        </p:nvPicPr>
        <p:blipFill>
          <a:blip r:embed="rId2">
            <a:extLst>
              <a:ext uri="{28A0092B-C50C-407E-A947-70E740481C1C}">
                <a14:useLocalDpi xmlns:a14="http://schemas.microsoft.com/office/drawing/2010/main" val="0"/>
              </a:ext>
            </a:extLst>
          </a:blip>
          <a:srcRect/>
          <a:stretch>
            <a:fillRect/>
          </a:stretch>
        </p:blipFill>
        <p:spPr bwMode="auto">
          <a:xfrm>
            <a:off x="862013" y="4251157"/>
            <a:ext cx="2474746" cy="1663867"/>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688" y="4219575"/>
            <a:ext cx="172402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1876425"/>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1350" y="1876425"/>
            <a:ext cx="1171575" cy="1744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9649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69894" y="1"/>
            <a:ext cx="10632900" cy="685800"/>
          </a:xfrm>
          <a:noFill/>
        </p:spPr>
        <p:txBody>
          <a:bodyPr>
            <a:normAutofit/>
          </a:bodyPr>
          <a:lstStyle/>
          <a:p>
            <a:pPr algn="ctr"/>
            <a:r>
              <a:rPr lang="he-IL" sz="3600" b="1" dirty="0" smtClean="0">
                <a:solidFill>
                  <a:srgbClr val="FF0000"/>
                </a:solidFill>
                <a:latin typeface="David" panose="020E0502060401010101" pitchFamily="34" charset="-79"/>
                <a:cs typeface="David" panose="020E0502060401010101" pitchFamily="34" charset="-79"/>
              </a:rPr>
              <a:t>מניעה</a:t>
            </a:r>
            <a:endParaRPr lang="he-IL" sz="3600" b="1" dirty="0">
              <a:solidFill>
                <a:srgbClr val="FF0000"/>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0" y="981636"/>
            <a:ext cx="11981330" cy="4491317"/>
          </a:xfrm>
        </p:spPr>
        <p:txBody>
          <a:bodyPr>
            <a:normAutofit fontScale="85000" lnSpcReduction="20000"/>
          </a:bodyPr>
          <a:lstStyle/>
          <a:p>
            <a:r>
              <a:rPr lang="he-IL" dirty="0" smtClean="0">
                <a:latin typeface="David" panose="020E0502060401010101" pitchFamily="34" charset="-79"/>
                <a:cs typeface="David" panose="020E0502060401010101" pitchFamily="34" charset="-79"/>
              </a:rPr>
              <a:t>1.</a:t>
            </a:r>
            <a:r>
              <a:rPr lang="he-IL" b="1" dirty="0" smtClean="0">
                <a:latin typeface="David" panose="020E0502060401010101" pitchFamily="34" charset="-79"/>
                <a:cs typeface="David" panose="020E0502060401010101" pitchFamily="34" charset="-79"/>
              </a:rPr>
              <a:t> </a:t>
            </a:r>
            <a:r>
              <a:rPr lang="he-IL" sz="2400" b="1" dirty="0">
                <a:latin typeface="David" panose="020E0502060401010101" pitchFamily="34" charset="-79"/>
                <a:cs typeface="David" panose="020E0502060401010101" pitchFamily="34" charset="-79"/>
              </a:rPr>
              <a:t>שמירה על </a:t>
            </a:r>
            <a:r>
              <a:rPr lang="he-IL" sz="2400" b="1" dirty="0" err="1">
                <a:latin typeface="David" panose="020E0502060401010101" pitchFamily="34" charset="-79"/>
                <a:cs typeface="David" panose="020E0502060401010101" pitchFamily="34" charset="-79"/>
              </a:rPr>
              <a:t>הגיינה</a:t>
            </a:r>
            <a:r>
              <a:rPr lang="he-IL" sz="2400" b="1" dirty="0">
                <a:latin typeface="David" panose="020E0502060401010101" pitchFamily="34" charset="-79"/>
                <a:cs typeface="David" panose="020E0502060401010101" pitchFamily="34" charset="-79"/>
              </a:rPr>
              <a:t> אישית </a:t>
            </a:r>
            <a:r>
              <a:rPr lang="he-IL" sz="2400" b="1" dirty="0" err="1">
                <a:latin typeface="David" panose="020E0502060401010101" pitchFamily="34" charset="-79"/>
                <a:cs typeface="David" panose="020E0502060401010101" pitchFamily="34" charset="-79"/>
              </a:rPr>
              <a:t>והגיינה</a:t>
            </a:r>
            <a:r>
              <a:rPr lang="he-IL" sz="2400" b="1" dirty="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סביבתית</a:t>
            </a:r>
            <a:endParaRPr lang="en-US" sz="2400" b="1" dirty="0" smtClean="0">
              <a:latin typeface="David" panose="020E0502060401010101" pitchFamily="34" charset="-79"/>
              <a:cs typeface="David" panose="020E0502060401010101" pitchFamily="34" charset="-79"/>
            </a:endParaRPr>
          </a:p>
          <a:p>
            <a:r>
              <a:rPr lang="en-US" sz="2400"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ניתן למנוע </a:t>
            </a:r>
            <a:r>
              <a:rPr lang="he-IL" sz="2400" dirty="0" smtClean="0">
                <a:latin typeface="David" panose="020E0502060401010101" pitchFamily="34" charset="-79"/>
                <a:cs typeface="David" panose="020E0502060401010101" pitchFamily="34" charset="-79"/>
              </a:rPr>
              <a:t>זיהומים ע"י הקפדה</a:t>
            </a:r>
            <a:r>
              <a:rPr lang="en-US"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על רחיצת ידיים, </a:t>
            </a:r>
            <a:r>
              <a:rPr lang="he-IL" sz="2400" dirty="0">
                <a:latin typeface="David" panose="020E0502060401010101" pitchFamily="34" charset="-79"/>
                <a:cs typeface="David" panose="020E0502060401010101" pitchFamily="34" charset="-79"/>
              </a:rPr>
              <a:t>במיוחד לפני אכילה ואחרי ביקור בשירותים</a:t>
            </a:r>
            <a:r>
              <a:rPr lang="en-US" sz="2400"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רחיצת פירות וירקות</a:t>
            </a:r>
            <a:r>
              <a:rPr lang="en-US" sz="2400"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שמירה על ניקיון הבית </a:t>
            </a:r>
            <a:r>
              <a:rPr lang="he-IL" sz="2400" dirty="0" smtClean="0">
                <a:latin typeface="David" panose="020E0502060401010101" pitchFamily="34" charset="-79"/>
                <a:cs typeface="David" panose="020E0502060401010101" pitchFamily="34" charset="-79"/>
              </a:rPr>
              <a:t>והסביבה.</a:t>
            </a:r>
            <a:r>
              <a:rPr lang="en-US" sz="2400" dirty="0" smtClean="0">
                <a:latin typeface="David" panose="020E0502060401010101" pitchFamily="34" charset="-79"/>
                <a:cs typeface="David" panose="020E0502060401010101" pitchFamily="34" charset="-79"/>
              </a:rPr>
              <a:t> </a:t>
            </a:r>
            <a:r>
              <a:rPr lang="en-US" sz="2400"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טיפול במוצרי מזון בצורה נכונה</a:t>
            </a:r>
            <a:r>
              <a:rPr lang="en-US" sz="2400"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כמו החזקת דברי חלב ובשר </a:t>
            </a:r>
            <a:r>
              <a:rPr lang="he-IL" sz="2400" dirty="0" smtClean="0">
                <a:latin typeface="David" panose="020E0502060401010101" pitchFamily="34" charset="-79"/>
                <a:cs typeface="David" panose="020E0502060401010101" pitchFamily="34" charset="-79"/>
              </a:rPr>
              <a:t>במקרר,</a:t>
            </a:r>
            <a:r>
              <a:rPr lang="en-US" sz="2400"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בדיקת תפוגה של המוצרים ועוד</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endParaRPr lang="he-IL" sz="2400" dirty="0" smtClean="0">
              <a:latin typeface="David" panose="020E0502060401010101" pitchFamily="34" charset="-79"/>
              <a:cs typeface="David" panose="020E0502060401010101" pitchFamily="34" charset="-79"/>
            </a:endParaRPr>
          </a:p>
          <a:p>
            <a:r>
              <a:rPr lang="he-IL" sz="2400" dirty="0" smtClean="0">
                <a:latin typeface="David" panose="020E0502060401010101" pitchFamily="34" charset="-79"/>
                <a:cs typeface="David" panose="020E0502060401010101" pitchFamily="34" charset="-79"/>
              </a:rPr>
              <a:t>2. </a:t>
            </a:r>
            <a:r>
              <a:rPr lang="he-IL" sz="2400" b="1" dirty="0" smtClean="0">
                <a:latin typeface="David" panose="020E0502060401010101" pitchFamily="34" charset="-79"/>
                <a:cs typeface="David" panose="020E0502060401010101" pitchFamily="34" charset="-79"/>
              </a:rPr>
              <a:t>מתן תוספי ברזל</a:t>
            </a:r>
            <a:r>
              <a:rPr lang="he-IL" sz="2400" dirty="0" smtClean="0">
                <a:latin typeface="David" panose="020E0502060401010101" pitchFamily="34" charset="-79"/>
                <a:cs typeface="David" panose="020E0502060401010101" pitchFamily="34" charset="-79"/>
              </a:rPr>
              <a:t>: א. מתן תוספי ברזל לתינוקות החל מגיל 4 ח' עפ"י הנחיות משרד הבריאות, על מנת להפחית את </a:t>
            </a:r>
          </a:p>
          <a:p>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שיעור חוסר הברזל בגיל הרך. </a:t>
            </a:r>
            <a:r>
              <a:rPr lang="he-IL" sz="2400" dirty="0">
                <a:latin typeface="David" panose="020E0502060401010101" pitchFamily="34" charset="-79"/>
                <a:cs typeface="David" panose="020E0502060401010101" pitchFamily="34" charset="-79"/>
              </a:rPr>
              <a:t>צרכי הגדילה של התינוק והפעוט, נחשבים כסיבות לשכיחות הגבוהה של חסר </a:t>
            </a:r>
            <a:endParaRPr lang="he-IL" sz="2400" dirty="0" smtClean="0">
              <a:latin typeface="David" panose="020E0502060401010101" pitchFamily="34" charset="-79"/>
              <a:cs typeface="David" panose="020E0502060401010101" pitchFamily="34" charset="-79"/>
            </a:endParaRPr>
          </a:p>
          <a:p>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ברזל </a:t>
            </a:r>
            <a:r>
              <a:rPr lang="he-IL" sz="2400" dirty="0">
                <a:latin typeface="David" panose="020E0502060401010101" pitchFamily="34" charset="-79"/>
                <a:cs typeface="David" panose="020E0502060401010101" pitchFamily="34" charset="-79"/>
              </a:rPr>
              <a:t>ואנמיה בגיל זה.   </a:t>
            </a:r>
          </a:p>
          <a:p>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ב. לנשים בהריון ולאחר לידה והנקה  בעקבות הידלדלות מאגרי הברזל בגוף.</a:t>
            </a:r>
          </a:p>
          <a:p>
            <a:endParaRPr lang="en-US" sz="2400" dirty="0">
              <a:latin typeface="David" panose="020E0502060401010101" pitchFamily="34" charset="-79"/>
              <a:cs typeface="David" panose="020E0502060401010101" pitchFamily="34" charset="-79"/>
            </a:endParaRPr>
          </a:p>
          <a:p>
            <a:r>
              <a:rPr lang="he-IL" sz="2400" b="1" dirty="0" smtClean="0">
                <a:latin typeface="David" panose="020E0502060401010101" pitchFamily="34" charset="-79"/>
                <a:cs typeface="David" panose="020E0502060401010101" pitchFamily="34" charset="-79"/>
              </a:rPr>
              <a:t>3. </a:t>
            </a:r>
            <a:r>
              <a:rPr lang="he-IL" sz="2400" b="1" dirty="0">
                <a:latin typeface="David" panose="020E0502060401010101" pitchFamily="34" charset="-79"/>
                <a:cs typeface="David" panose="020E0502060401010101" pitchFamily="34" charset="-79"/>
              </a:rPr>
              <a:t>הימנעות מלקיחה מוגזמת של תרופות לכאבים</a:t>
            </a:r>
            <a:r>
              <a:rPr lang="en-US" sz="2400" dirty="0">
                <a:latin typeface="David" panose="020E0502060401010101" pitchFamily="34" charset="-79"/>
                <a:cs typeface="David" panose="020E0502060401010101" pitchFamily="34" charset="-79"/>
              </a:rPr>
              <a:t>  </a:t>
            </a:r>
            <a:endParaRPr lang="he-IL" sz="2400" dirty="0" smtClean="0">
              <a:latin typeface="David" panose="020E0502060401010101" pitchFamily="34" charset="-79"/>
              <a:cs typeface="David" panose="020E0502060401010101" pitchFamily="34" charset="-79"/>
            </a:endParaRPr>
          </a:p>
          <a:p>
            <a:r>
              <a:rPr lang="he-IL" sz="2400" dirty="0" smtClean="0">
                <a:latin typeface="David" panose="020E0502060401010101" pitchFamily="34" charset="-79"/>
                <a:cs typeface="David" panose="020E0502060401010101" pitchFamily="34" charset="-79"/>
              </a:rPr>
              <a:t>תרופות </a:t>
            </a:r>
            <a:r>
              <a:rPr lang="he-IL" sz="2400" dirty="0">
                <a:latin typeface="David" panose="020E0502060401010101" pitchFamily="34" charset="-79"/>
                <a:cs typeface="David" panose="020E0502060401010101" pitchFamily="34" charset="-79"/>
              </a:rPr>
              <a:t>מסוימות וחומרים רעילים עלולים לפגוע בייצור תאי הדם הלבנים ולפגוע בכך במערכת החיסונית של הגוף</a:t>
            </a:r>
            <a:r>
              <a:rPr lang="en-US" sz="2400" dirty="0">
                <a:latin typeface="David" panose="020E0502060401010101" pitchFamily="34" charset="-79"/>
                <a:cs typeface="David" panose="020E0502060401010101" pitchFamily="34" charset="-79"/>
              </a:rPr>
              <a:t> </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r>
              <a:rPr lang="he-IL" sz="2400" dirty="0" smtClean="0">
                <a:latin typeface="David" panose="020E0502060401010101" pitchFamily="34" charset="-79"/>
                <a:cs typeface="David" panose="020E0502060401010101" pitchFamily="34" charset="-79"/>
              </a:rPr>
              <a:t>ולכן </a:t>
            </a:r>
            <a:r>
              <a:rPr lang="he-IL" sz="2400" dirty="0">
                <a:latin typeface="David" panose="020E0502060401010101" pitchFamily="34" charset="-79"/>
                <a:cs typeface="David" panose="020E0502060401010101" pitchFamily="34" charset="-79"/>
              </a:rPr>
              <a:t>יש לקרוא את הוראות השימוש של התרופה</a:t>
            </a:r>
            <a:r>
              <a:rPr lang="en-US" sz="2400"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לבדוק מהן תופעות הלוואי ולהימנע מלקיחה מוגזמת של תרופות לכאבים</a:t>
            </a:r>
            <a:r>
              <a:rPr lang="en-US" sz="2400" dirty="0">
                <a:latin typeface="David" panose="020E0502060401010101" pitchFamily="34" charset="-79"/>
                <a:cs typeface="David" panose="020E0502060401010101" pitchFamily="34" charset="-79"/>
              </a:rPr>
              <a:t>.</a:t>
            </a:r>
          </a:p>
          <a:p>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93764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6800" y="-145197"/>
            <a:ext cx="10058400" cy="1450757"/>
          </a:xfrm>
        </p:spPr>
        <p:txBody>
          <a:bodyPr/>
          <a:lstStyle/>
          <a:p>
            <a:pPr algn="ctr"/>
            <a:r>
              <a:rPr lang="he-IL" sz="3600" b="1" dirty="0">
                <a:solidFill>
                  <a:srgbClr val="FF0000"/>
                </a:solidFill>
                <a:latin typeface="David" panose="020E0502060401010101" pitchFamily="34" charset="-79"/>
                <a:cs typeface="David" panose="020E0502060401010101" pitchFamily="34" charset="-79"/>
              </a:rPr>
              <a:t>מחלות אוטואימוניות</a:t>
            </a:r>
            <a:r>
              <a:rPr lang="en-US" sz="3600" dirty="0">
                <a:solidFill>
                  <a:srgbClr val="FF0000"/>
                </a:solidFill>
                <a:latin typeface="David" panose="020E0502060401010101" pitchFamily="34" charset="-79"/>
                <a:cs typeface="David" panose="020E0502060401010101" pitchFamily="34" charset="-79"/>
              </a:rPr>
              <a:t>  </a:t>
            </a:r>
            <a:r>
              <a:rPr lang="en-US" sz="3600" dirty="0" smtClean="0">
                <a:solidFill>
                  <a:srgbClr val="FF0000"/>
                </a:solidFill>
                <a:latin typeface="David" panose="020E0502060401010101" pitchFamily="34" charset="-79"/>
                <a:cs typeface="David" panose="020E0502060401010101" pitchFamily="34" charset="-79"/>
              </a:rPr>
              <a:t/>
            </a:r>
            <a:br>
              <a:rPr lang="en-US" sz="3600" dirty="0" smtClean="0">
                <a:solidFill>
                  <a:srgbClr val="FF0000"/>
                </a:solidFill>
                <a:latin typeface="David" panose="020E0502060401010101" pitchFamily="34" charset="-79"/>
                <a:cs typeface="David" panose="020E0502060401010101" pitchFamily="34" charset="-79"/>
              </a:rPr>
            </a:br>
            <a:r>
              <a:rPr lang="en-US" dirty="0" smtClean="0"/>
              <a:t> </a:t>
            </a:r>
            <a:endParaRPr lang="he-IL" dirty="0"/>
          </a:p>
        </p:txBody>
      </p:sp>
      <p:sp>
        <p:nvSpPr>
          <p:cNvPr id="3" name="מציין מיקום תוכן 2"/>
          <p:cNvSpPr>
            <a:spLocks noGrp="1"/>
          </p:cNvSpPr>
          <p:nvPr>
            <p:ph idx="1"/>
          </p:nvPr>
        </p:nvSpPr>
        <p:spPr>
          <a:xfrm>
            <a:off x="736600" y="749300"/>
            <a:ext cx="11137900" cy="5119794"/>
          </a:xfrm>
        </p:spPr>
        <p:txBody>
          <a:bodyPr>
            <a:normAutofit/>
          </a:bodyPr>
          <a:lstStyle/>
          <a:p>
            <a:pPr fontAlgn="base">
              <a:buFont typeface="Wingdings" panose="05000000000000000000" pitchFamily="2" charset="2"/>
              <a:buChar char="§"/>
            </a:pPr>
            <a:r>
              <a:rPr lang="he-IL" sz="2400" dirty="0" smtClean="0">
                <a:latin typeface="David" panose="020E0502060401010101" pitchFamily="34" charset="-79"/>
                <a:cs typeface="David" panose="020E0502060401010101" pitchFamily="34" charset="-79"/>
              </a:rPr>
              <a:t>לעיתים </a:t>
            </a:r>
            <a:r>
              <a:rPr lang="he-IL" sz="2400" dirty="0">
                <a:latin typeface="David" panose="020E0502060401010101" pitchFamily="34" charset="-79"/>
                <a:cs typeface="David" panose="020E0502060401010101" pitchFamily="34" charset="-79"/>
              </a:rPr>
              <a:t>נכשלת מערכת החיסון ביצירת אבחנה בין ה'עצמי' לבין 'לא עצמי', ויוצרת נוגדנים עצמיים </a:t>
            </a:r>
            <a:r>
              <a:rPr lang="en-US" sz="2400" dirty="0">
                <a:latin typeface="David" panose="020E0502060401010101" pitchFamily="34" charset="-79"/>
                <a:cs typeface="David" panose="020E0502060401010101" pitchFamily="34" charset="-79"/>
              </a:rPr>
              <a:t> </a:t>
            </a:r>
            <a:r>
              <a:rPr lang="en-US" sz="24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a:t>
            </a:r>
            <a:r>
              <a:rPr lang="en-US" sz="2400" dirty="0" smtClean="0">
                <a:latin typeface="David" panose="020E0502060401010101" pitchFamily="34" charset="-79"/>
                <a:cs typeface="David" panose="020E0502060401010101" pitchFamily="34" charset="-79"/>
              </a:rPr>
              <a:t>(Auto antibodies)</a:t>
            </a:r>
            <a:r>
              <a:rPr lang="he-IL" sz="2400" dirty="0" smtClean="0">
                <a:latin typeface="David" panose="020E0502060401010101" pitchFamily="34" charset="-79"/>
                <a:cs typeface="David" panose="020E0502060401010101" pitchFamily="34" charset="-79"/>
              </a:rPr>
              <a:t> ותאי </a:t>
            </a:r>
            <a:r>
              <a:rPr lang="en-US" sz="2400" dirty="0" smtClean="0">
                <a:latin typeface="David" panose="020E0502060401010101" pitchFamily="34" charset="-79"/>
                <a:cs typeface="David" panose="020E0502060401010101" pitchFamily="34" charset="-79"/>
              </a:rPr>
              <a:t> T </a:t>
            </a:r>
            <a:r>
              <a:rPr lang="he-IL" sz="2400" dirty="0" err="1">
                <a:latin typeface="David" panose="020E0502060401010101" pitchFamily="34" charset="-79"/>
                <a:cs typeface="David" panose="020E0502060401010101" pitchFamily="34" charset="-79"/>
              </a:rPr>
              <a:t>ציטוטוקסים</a:t>
            </a:r>
            <a:r>
              <a:rPr lang="he-IL" sz="2400" dirty="0">
                <a:latin typeface="David" panose="020E0502060401010101" pitchFamily="34" charset="-79"/>
                <a:cs typeface="David" panose="020E0502060401010101" pitchFamily="34" charset="-79"/>
              </a:rPr>
              <a:t>, התוקפים והורסים רקמות ואברים של הגוף. </a:t>
            </a:r>
          </a:p>
          <a:p>
            <a:pPr marL="0" indent="0" fontAlgn="base">
              <a:buNone/>
            </a:pPr>
            <a:r>
              <a:rPr lang="he-IL" sz="2400" dirty="0" smtClean="0">
                <a:latin typeface="David" panose="020E0502060401010101" pitchFamily="34" charset="-79"/>
                <a:cs typeface="David" panose="020E0502060401010101" pitchFamily="34" charset="-79"/>
              </a:rPr>
              <a:t>פעילות  זו </a:t>
            </a:r>
            <a:r>
              <a:rPr lang="he-IL" sz="2400" dirty="0">
                <a:latin typeface="David" panose="020E0502060401010101" pitchFamily="34" charset="-79"/>
                <a:cs typeface="David" panose="020E0502060401010101" pitchFamily="34" charset="-79"/>
              </a:rPr>
              <a:t>של מערכת החיסון כנגד </a:t>
            </a:r>
            <a:r>
              <a:rPr lang="he-IL" sz="2400" dirty="0" smtClean="0">
                <a:latin typeface="David" panose="020E0502060401010101" pitchFamily="34" charset="-79"/>
                <a:cs typeface="David" panose="020E0502060401010101" pitchFamily="34" charset="-79"/>
              </a:rPr>
              <a:t>מרכיבי הגוף מכונה </a:t>
            </a:r>
            <a:r>
              <a:rPr lang="he-IL" sz="2400" b="1" dirty="0">
                <a:solidFill>
                  <a:srgbClr val="FF0000"/>
                </a:solidFill>
                <a:latin typeface="David" panose="020E0502060401010101" pitchFamily="34" charset="-79"/>
                <a:cs typeface="David" panose="020E0502060401010101" pitchFamily="34" charset="-79"/>
              </a:rPr>
              <a:t>תגובה אוטואימונית</a:t>
            </a:r>
            <a:r>
              <a:rPr lang="he-IL" sz="2400" dirty="0" smtClean="0">
                <a:latin typeface="David" panose="020E0502060401010101" pitchFamily="34" charset="-79"/>
                <a:cs typeface="David" panose="020E0502060401010101" pitchFamily="34" charset="-79"/>
              </a:rPr>
              <a:t>.</a:t>
            </a:r>
          </a:p>
          <a:p>
            <a:pPr fontAlgn="base">
              <a:buFont typeface="Wingdings" panose="05000000000000000000" pitchFamily="2" charset="2"/>
              <a:buChar char="§"/>
            </a:pPr>
            <a:endParaRPr lang="he-IL" sz="2400" dirty="0">
              <a:latin typeface="David" panose="020E0502060401010101" pitchFamily="34" charset="-79"/>
              <a:cs typeface="David" panose="020E0502060401010101" pitchFamily="34" charset="-79"/>
            </a:endParaRPr>
          </a:p>
          <a:p>
            <a:pPr fontAlgn="base">
              <a:buFont typeface="Wingdings" panose="05000000000000000000" pitchFamily="2" charset="2"/>
              <a:buChar char="§"/>
            </a:pPr>
            <a:r>
              <a:rPr lang="he-IL" sz="2400" dirty="0" smtClean="0">
                <a:latin typeface="David" panose="020E0502060401010101" pitchFamily="34" charset="-79"/>
                <a:cs typeface="David" panose="020E0502060401010101" pitchFamily="34" charset="-79"/>
              </a:rPr>
              <a:t>מערכת </a:t>
            </a:r>
            <a:r>
              <a:rPr lang="he-IL" sz="2400" dirty="0">
                <a:latin typeface="David" panose="020E0502060401010101" pitchFamily="34" charset="-79"/>
                <a:cs typeface="David" panose="020E0502060401010101" pitchFamily="34" charset="-79"/>
              </a:rPr>
              <a:t>החיסון אמורה להגן על הגוף מפני חדירה והתקפה של וירוסים, חיידקים </a:t>
            </a:r>
            <a:r>
              <a:rPr lang="he-IL" sz="2400" dirty="0" err="1" smtClean="0">
                <a:latin typeface="David" panose="020E0502060401010101" pitchFamily="34" charset="-79"/>
                <a:cs typeface="David" panose="020E0502060401010101" pitchFamily="34" charset="-79"/>
              </a:rPr>
              <a:t>ופתוגנים</a:t>
            </a:r>
            <a:r>
              <a:rPr lang="he-IL" sz="2400"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מבחוץ, במחלה אוטואימונית הגוף למעשה תוקף תאים ורקמות השייכות לגוף עצמו. </a:t>
            </a:r>
            <a:endParaRPr lang="he-IL" sz="2400" dirty="0" smtClean="0">
              <a:latin typeface="David" panose="020E0502060401010101" pitchFamily="34" charset="-79"/>
              <a:cs typeface="David" panose="020E0502060401010101" pitchFamily="34" charset="-79"/>
            </a:endParaRPr>
          </a:p>
          <a:p>
            <a:pPr fontAlgn="base">
              <a:buFont typeface="Wingdings" panose="05000000000000000000" pitchFamily="2" charset="2"/>
              <a:buChar char="§"/>
            </a:pPr>
            <a:endParaRPr lang="he-IL" sz="2400" dirty="0" smtClean="0">
              <a:latin typeface="David" panose="020E0502060401010101" pitchFamily="34" charset="-79"/>
              <a:cs typeface="David" panose="020E0502060401010101" pitchFamily="34" charset="-79"/>
            </a:endParaRPr>
          </a:p>
          <a:p>
            <a:pPr fontAlgn="base">
              <a:buFont typeface="Wingdings" panose="05000000000000000000" pitchFamily="2" charset="2"/>
              <a:buChar char="§"/>
            </a:pPr>
            <a:r>
              <a:rPr lang="he-IL" sz="2400" dirty="0" smtClean="0">
                <a:latin typeface="David" panose="020E0502060401010101" pitchFamily="34" charset="-79"/>
                <a:cs typeface="David" panose="020E0502060401010101" pitchFamily="34" charset="-79"/>
              </a:rPr>
              <a:t> התקיפה </a:t>
            </a:r>
            <a:r>
              <a:rPr lang="he-IL" sz="2400" dirty="0">
                <a:latin typeface="David" panose="020E0502060401010101" pitchFamily="34" charset="-79"/>
                <a:cs typeface="David" panose="020E0502060401010101" pitchFamily="34" charset="-79"/>
              </a:rPr>
              <a:t>העצמית של מערכת החיסון את הגוף מלווה בתגובת יתר </a:t>
            </a:r>
            <a:r>
              <a:rPr lang="he-IL" sz="2400" dirty="0" smtClean="0">
                <a:latin typeface="David" panose="020E0502060401010101" pitchFamily="34" charset="-79"/>
                <a:cs typeface="David" panose="020E0502060401010101" pitchFamily="34" charset="-79"/>
              </a:rPr>
              <a:t>חיסונית, </a:t>
            </a:r>
            <a:r>
              <a:rPr lang="he-IL" sz="2400" dirty="0">
                <a:latin typeface="David" panose="020E0502060401010101" pitchFamily="34" charset="-79"/>
                <a:cs typeface="David" panose="020E0502060401010101" pitchFamily="34" charset="-79"/>
              </a:rPr>
              <a:t>כגון יצירת נוגדנים עצמיים ויצירת דלקות באזורים שונים בגוף. כתוצאה מכך, מחלה אוטואימונית יכולה לגרום נזק למערכות ואיברים שונים, </a:t>
            </a:r>
            <a:r>
              <a:rPr lang="he-IL" sz="2400" dirty="0" smtClean="0">
                <a:latin typeface="David" panose="020E0502060401010101" pitchFamily="34" charset="-79"/>
                <a:cs typeface="David" panose="020E0502060401010101" pitchFamily="34" charset="-79"/>
              </a:rPr>
              <a:t>לדוגמא</a:t>
            </a: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אנמיה </a:t>
            </a:r>
            <a:r>
              <a:rPr lang="he-IL" sz="2400" dirty="0" err="1" smtClean="0">
                <a:latin typeface="David" panose="020E0502060401010101" pitchFamily="34" charset="-79"/>
                <a:cs typeface="David" panose="020E0502060401010101" pitchFamily="34" charset="-79"/>
              </a:rPr>
              <a:t>המוליטית</a:t>
            </a:r>
            <a:r>
              <a:rPr lang="he-IL" sz="2400" dirty="0" smtClean="0">
                <a:latin typeface="David" panose="020E0502060401010101" pitchFamily="34" charset="-79"/>
                <a:cs typeface="David" panose="020E0502060401010101" pitchFamily="34" charset="-79"/>
              </a:rPr>
              <a:t>, דלקת כיבית של המעי הגס, </a:t>
            </a:r>
            <a:r>
              <a:rPr lang="he-IL" sz="2400" dirty="0" err="1" smtClean="0">
                <a:latin typeface="David" panose="020E0502060401010101" pitchFamily="34" charset="-79"/>
                <a:cs typeface="David" panose="020E0502060401010101" pitchFamily="34" charset="-79"/>
              </a:rPr>
              <a:t>קרוהן</a:t>
            </a:r>
            <a:r>
              <a:rPr lang="he-IL" sz="2400" dirty="0" smtClean="0">
                <a:latin typeface="David" panose="020E0502060401010101" pitchFamily="34" charset="-79"/>
                <a:cs typeface="David" panose="020E0502060401010101" pitchFamily="34" charset="-79"/>
              </a:rPr>
              <a:t>, סוכרת מסוג 1.</a:t>
            </a:r>
            <a:endParaRPr lang="he-IL"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993002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spect="1" noChangeArrowheads="1"/>
          </p:cNvSpPr>
          <p:nvPr/>
        </p:nvSpPr>
        <p:spPr bwMode="auto">
          <a:xfrm rot="-2112491">
            <a:off x="6743701" y="1987551"/>
            <a:ext cx="2246313" cy="460375"/>
          </a:xfrm>
          <a:prstGeom prst="rightArrow">
            <a:avLst>
              <a:gd name="adj1" fmla="val 50000"/>
              <a:gd name="adj2" fmla="val 121983"/>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1267" name="AutoShape 3"/>
          <p:cNvSpPr>
            <a:spLocks noChangeAspect="1" noChangeArrowheads="1"/>
          </p:cNvSpPr>
          <p:nvPr/>
        </p:nvSpPr>
        <p:spPr bwMode="auto">
          <a:xfrm rot="2112491" flipV="1">
            <a:off x="6757988" y="4264026"/>
            <a:ext cx="2246312" cy="460375"/>
          </a:xfrm>
          <a:prstGeom prst="rightArrow">
            <a:avLst>
              <a:gd name="adj1" fmla="val 50000"/>
              <a:gd name="adj2" fmla="val 121983"/>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1268" name="AutoShape 4"/>
          <p:cNvSpPr>
            <a:spLocks noChangeAspect="1" noChangeArrowheads="1"/>
          </p:cNvSpPr>
          <p:nvPr/>
        </p:nvSpPr>
        <p:spPr bwMode="auto">
          <a:xfrm rot="2112491" flipH="1">
            <a:off x="3201988" y="2016126"/>
            <a:ext cx="2246312" cy="460375"/>
          </a:xfrm>
          <a:prstGeom prst="rightArrow">
            <a:avLst>
              <a:gd name="adj1" fmla="val 50000"/>
              <a:gd name="adj2" fmla="val 121983"/>
            </a:avLst>
          </a:prstGeom>
          <a:solidFill>
            <a:srgbClr val="00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1269" name="AutoShape 5"/>
          <p:cNvSpPr>
            <a:spLocks noChangeAspect="1" noChangeArrowheads="1"/>
          </p:cNvSpPr>
          <p:nvPr/>
        </p:nvSpPr>
        <p:spPr bwMode="auto">
          <a:xfrm rot="-2112491" flipH="1" flipV="1">
            <a:off x="3201988" y="4278314"/>
            <a:ext cx="2246312" cy="460375"/>
          </a:xfrm>
          <a:prstGeom prst="rightArrow">
            <a:avLst>
              <a:gd name="adj1" fmla="val 50000"/>
              <a:gd name="adj2" fmla="val 12198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1270" name="Text Box 6"/>
          <p:cNvSpPr txBox="1">
            <a:spLocks noChangeArrowheads="1"/>
          </p:cNvSpPr>
          <p:nvPr/>
        </p:nvSpPr>
        <p:spPr bwMode="auto">
          <a:xfrm>
            <a:off x="2066925" y="692151"/>
            <a:ext cx="15827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he-IL" altLang="he-IL" sz="2400" b="1">
                <a:solidFill>
                  <a:srgbClr val="003399"/>
                </a:solidFill>
              </a:rPr>
              <a:t>תגובת יתר</a:t>
            </a:r>
          </a:p>
          <a:p>
            <a:pPr algn="ctr"/>
            <a:r>
              <a:rPr lang="he-IL" altLang="he-IL" sz="2400" b="1">
                <a:solidFill>
                  <a:srgbClr val="003399"/>
                </a:solidFill>
              </a:rPr>
              <a:t>(אלרגיה)</a:t>
            </a:r>
            <a:endParaRPr lang="en-US" altLang="he-IL" sz="2400">
              <a:solidFill>
                <a:srgbClr val="003399"/>
              </a:solidFill>
            </a:endParaRPr>
          </a:p>
        </p:txBody>
      </p:sp>
      <p:sp>
        <p:nvSpPr>
          <p:cNvPr id="11271" name="Rectangle 7"/>
          <p:cNvSpPr>
            <a:spLocks noChangeArrowheads="1"/>
          </p:cNvSpPr>
          <p:nvPr/>
        </p:nvSpPr>
        <p:spPr bwMode="auto">
          <a:xfrm>
            <a:off x="1774825" y="5192713"/>
            <a:ext cx="3384550" cy="1200329"/>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he-IL" altLang="he-IL" sz="2400" b="1" dirty="0">
                <a:solidFill>
                  <a:srgbClr val="0000FF"/>
                </a:solidFill>
                <a:latin typeface="David" panose="020E0502060401010101" pitchFamily="34" charset="-79"/>
                <a:cs typeface="David" panose="020E0502060401010101" pitchFamily="34" charset="-79"/>
              </a:rPr>
              <a:t>תגובה לא רצויה</a:t>
            </a:r>
          </a:p>
          <a:p>
            <a:pPr algn="ctr"/>
            <a:r>
              <a:rPr lang="he-IL" altLang="he-IL" sz="2400" b="1" dirty="0">
                <a:solidFill>
                  <a:srgbClr val="0000FF"/>
                </a:solidFill>
                <a:latin typeface="David" panose="020E0502060401010101" pitchFamily="34" charset="-79"/>
                <a:cs typeface="David" panose="020E0502060401010101" pitchFamily="34" charset="-79"/>
              </a:rPr>
              <a:t> נגד מרכיבי הגוף עצמו</a:t>
            </a:r>
          </a:p>
          <a:p>
            <a:pPr algn="ctr"/>
            <a:r>
              <a:rPr lang="he-IL" altLang="he-IL" sz="2400" b="1" dirty="0">
                <a:solidFill>
                  <a:srgbClr val="0000FF"/>
                </a:solidFill>
                <a:latin typeface="David" panose="020E0502060401010101" pitchFamily="34" charset="-79"/>
                <a:cs typeface="David" panose="020E0502060401010101" pitchFamily="34" charset="-79"/>
              </a:rPr>
              <a:t>(</a:t>
            </a:r>
            <a:r>
              <a:rPr lang="he-IL" altLang="he-IL" sz="2400" b="1" dirty="0">
                <a:solidFill>
                  <a:srgbClr val="FF0000"/>
                </a:solidFill>
                <a:latin typeface="David" panose="020E0502060401010101" pitchFamily="34" charset="-79"/>
                <a:cs typeface="David" panose="020E0502060401010101" pitchFamily="34" charset="-79"/>
              </a:rPr>
              <a:t>מחלות אוטואימוניות</a:t>
            </a:r>
            <a:r>
              <a:rPr lang="he-IL" altLang="he-IL" sz="2400" b="1" dirty="0">
                <a:solidFill>
                  <a:srgbClr val="0000FF"/>
                </a:solidFill>
                <a:latin typeface="David" panose="020E0502060401010101" pitchFamily="34" charset="-79"/>
                <a:cs typeface="David" panose="020E0502060401010101" pitchFamily="34" charset="-79"/>
              </a:rPr>
              <a:t>)</a:t>
            </a:r>
            <a:endParaRPr lang="en-US" altLang="he-IL" sz="2400" b="1" dirty="0">
              <a:solidFill>
                <a:srgbClr val="0000FF"/>
              </a:solidFill>
              <a:latin typeface="David" panose="020E0502060401010101" pitchFamily="34" charset="-79"/>
              <a:cs typeface="David" panose="020E0502060401010101" pitchFamily="34" charset="-79"/>
            </a:endParaRPr>
          </a:p>
        </p:txBody>
      </p:sp>
      <p:sp>
        <p:nvSpPr>
          <p:cNvPr id="11272" name="Rectangle 8"/>
          <p:cNvSpPr>
            <a:spLocks noChangeArrowheads="1"/>
          </p:cNvSpPr>
          <p:nvPr/>
        </p:nvSpPr>
        <p:spPr bwMode="auto">
          <a:xfrm>
            <a:off x="7680326" y="5195889"/>
            <a:ext cx="2646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he-IL" altLang="he-IL" sz="2400" b="1">
                <a:solidFill>
                  <a:srgbClr val="FF0066"/>
                </a:solidFill>
              </a:rPr>
              <a:t>חוסר תגובה כללי</a:t>
            </a:r>
          </a:p>
          <a:p>
            <a:pPr algn="ctr"/>
            <a:r>
              <a:rPr lang="he-IL" altLang="he-IL" sz="2400" b="1">
                <a:solidFill>
                  <a:srgbClr val="FF0066"/>
                </a:solidFill>
              </a:rPr>
              <a:t>כשל חיסוני</a:t>
            </a:r>
          </a:p>
          <a:p>
            <a:pPr algn="ctr"/>
            <a:r>
              <a:rPr lang="he-IL" altLang="he-IL" sz="2400" b="1">
                <a:solidFill>
                  <a:srgbClr val="FF0066"/>
                </a:solidFill>
              </a:rPr>
              <a:t>(איידס, ילד הבועה)</a:t>
            </a:r>
            <a:endParaRPr lang="en-US" altLang="he-IL" sz="2400" b="1">
              <a:solidFill>
                <a:srgbClr val="FF0066"/>
              </a:solidFill>
            </a:endParaRPr>
          </a:p>
        </p:txBody>
      </p:sp>
      <p:sp>
        <p:nvSpPr>
          <p:cNvPr id="11273" name="Rectangle 9"/>
          <p:cNvSpPr>
            <a:spLocks noChangeArrowheads="1"/>
          </p:cNvSpPr>
          <p:nvPr/>
        </p:nvSpPr>
        <p:spPr bwMode="auto">
          <a:xfrm>
            <a:off x="7464426" y="296864"/>
            <a:ext cx="27908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he-IL" altLang="he-IL" sz="2400" b="1" dirty="0">
                <a:solidFill>
                  <a:srgbClr val="FF3300"/>
                </a:solidFill>
              </a:rPr>
              <a:t>אי זיהוי ע"י מערכת החיסון והעדר תגובה נחוצה (סרטן)</a:t>
            </a:r>
            <a:endParaRPr lang="en-US" altLang="he-IL" sz="2400" b="1" dirty="0">
              <a:solidFill>
                <a:srgbClr val="FF3300"/>
              </a:solidFill>
            </a:endParaRPr>
          </a:p>
        </p:txBody>
      </p:sp>
      <p:sp>
        <p:nvSpPr>
          <p:cNvPr id="11274" name="Oval 10"/>
          <p:cNvSpPr>
            <a:spLocks noChangeAspect="1" noChangeArrowheads="1"/>
          </p:cNvSpPr>
          <p:nvPr/>
        </p:nvSpPr>
        <p:spPr bwMode="auto">
          <a:xfrm>
            <a:off x="4656139" y="2565400"/>
            <a:ext cx="2846387" cy="1728788"/>
          </a:xfrm>
          <a:prstGeom prst="ellipse">
            <a:avLst/>
          </a:prstGeom>
          <a:solidFill>
            <a:srgbClr val="FF0000"/>
          </a:solidFill>
          <a:ln w="9525">
            <a:solidFill>
              <a:schemeClr val="tx1"/>
            </a:solidFill>
            <a:round/>
            <a:headEnd/>
            <a:tailEnd/>
          </a:ln>
          <a:effectLst/>
          <a:extLst/>
        </p:spPr>
        <p:txBody>
          <a:bodyPr wrap="none" anchor="ctr"/>
          <a:lstStyle/>
          <a:p>
            <a:pPr algn="ctr">
              <a:lnSpc>
                <a:spcPct val="95000"/>
              </a:lnSpc>
            </a:pPr>
            <a:r>
              <a:rPr lang="he-IL" altLang="he-IL" sz="2800" b="1" dirty="0"/>
              <a:t>שיבושים</a:t>
            </a:r>
          </a:p>
          <a:p>
            <a:pPr algn="ctr">
              <a:lnSpc>
                <a:spcPct val="95000"/>
              </a:lnSpc>
            </a:pPr>
            <a:r>
              <a:rPr lang="he-IL" altLang="he-IL" sz="2800" b="1" dirty="0"/>
              <a:t> בפעילות</a:t>
            </a:r>
          </a:p>
          <a:p>
            <a:pPr algn="ctr">
              <a:lnSpc>
                <a:spcPct val="95000"/>
              </a:lnSpc>
            </a:pPr>
            <a:r>
              <a:rPr lang="he-IL" altLang="he-IL" sz="2800" b="1" dirty="0"/>
              <a:t>מערכת החיסון</a:t>
            </a:r>
            <a:endParaRPr lang="en-US" altLang="he-IL" sz="2800" b="1" dirty="0"/>
          </a:p>
        </p:txBody>
      </p:sp>
    </p:spTree>
    <p:extLst>
      <p:ext uri="{BB962C8B-B14F-4D97-AF65-F5344CB8AC3E}">
        <p14:creationId xmlns:p14="http://schemas.microsoft.com/office/powerpoint/2010/main" val="3337035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animBg="1"/>
      <p:bldP spid="11268" grpId="0" animBg="1"/>
      <p:bldP spid="11269" grpId="0" animBg="1"/>
      <p:bldP spid="11270" grpId="0"/>
      <p:bldP spid="11271" grpId="0" animBg="1"/>
      <p:bldP spid="11272" grpId="0"/>
      <p:bldP spid="112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93767" y="318536"/>
            <a:ext cx="11598233" cy="5016758"/>
          </a:xfrm>
          <a:prstGeom prst="rect">
            <a:avLst/>
          </a:prstGeom>
        </p:spPr>
        <p:txBody>
          <a:bodyPr wrap="square">
            <a:spAutoFit/>
          </a:bodyPr>
          <a:lstStyle/>
          <a:p>
            <a:pPr algn="ctr" fontAlgn="base"/>
            <a:r>
              <a:rPr lang="he-IL" sz="3200" b="1" dirty="0" smtClean="0">
                <a:solidFill>
                  <a:srgbClr val="FF0000"/>
                </a:solidFill>
                <a:latin typeface="David" panose="020E0502060401010101" pitchFamily="34" charset="-79"/>
                <a:cs typeface="David" panose="020E0502060401010101" pitchFamily="34" charset="-79"/>
              </a:rPr>
              <a:t>אפידמיולוגיה</a:t>
            </a:r>
          </a:p>
          <a:p>
            <a:pPr fontAlgn="base">
              <a:lnSpc>
                <a:spcPct val="150000"/>
              </a:lnSpc>
            </a:pPr>
            <a:r>
              <a:rPr lang="he-IL" sz="2400" dirty="0" smtClean="0">
                <a:latin typeface="David" panose="020E0502060401010101" pitchFamily="34" charset="-79"/>
                <a:cs typeface="David" panose="020E0502060401010101" pitchFamily="34" charset="-79"/>
              </a:rPr>
              <a:t>הערכה היא  </a:t>
            </a:r>
            <a:r>
              <a:rPr lang="he-IL" sz="2400" dirty="0">
                <a:latin typeface="David" panose="020E0502060401010101" pitchFamily="34" charset="-79"/>
                <a:cs typeface="David" panose="020E0502060401010101" pitchFamily="34" charset="-79"/>
              </a:rPr>
              <a:t>כי 5% </a:t>
            </a:r>
            <a:r>
              <a:rPr lang="he-IL" sz="2400" dirty="0" smtClean="0">
                <a:latin typeface="David" panose="020E0502060401010101" pitchFamily="34" charset="-79"/>
                <a:cs typeface="David" panose="020E0502060401010101" pitchFamily="34" charset="-79"/>
              </a:rPr>
              <a:t>מהאוכלוסייה </a:t>
            </a:r>
            <a:r>
              <a:rPr lang="he-IL" sz="2400" dirty="0">
                <a:latin typeface="David" panose="020E0502060401010101" pitchFamily="34" charset="-79"/>
                <a:cs typeface="David" panose="020E0502060401010101" pitchFamily="34" charset="-79"/>
              </a:rPr>
              <a:t>המערבית לוקה במחלה אוטואימונית </a:t>
            </a:r>
            <a:r>
              <a:rPr lang="he-IL" sz="2400" dirty="0" smtClean="0">
                <a:latin typeface="David" panose="020E0502060401010101" pitchFamily="34" charset="-79"/>
                <a:cs typeface="David" panose="020E0502060401010101" pitchFamily="34" charset="-79"/>
              </a:rPr>
              <a:t>כלשהי. </a:t>
            </a:r>
          </a:p>
          <a:p>
            <a:pPr fontAlgn="base">
              <a:lnSpc>
                <a:spcPct val="150000"/>
              </a:lnSpc>
            </a:pPr>
            <a:endParaRPr lang="he-IL" sz="2400" dirty="0" smtClean="0">
              <a:latin typeface="David" panose="020E0502060401010101" pitchFamily="34" charset="-79"/>
              <a:cs typeface="David" panose="020E0502060401010101" pitchFamily="34" charset="-79"/>
            </a:endParaRPr>
          </a:p>
          <a:p>
            <a:pPr fontAlgn="base">
              <a:lnSpc>
                <a:spcPct val="150000"/>
              </a:lnSpc>
            </a:pPr>
            <a:r>
              <a:rPr lang="he-IL" sz="2400" dirty="0" smtClean="0">
                <a:latin typeface="David" panose="020E0502060401010101" pitchFamily="34" charset="-79"/>
                <a:cs typeface="David" panose="020E0502060401010101" pitchFamily="34" charset="-79"/>
              </a:rPr>
              <a:t>מחלות </a:t>
            </a:r>
            <a:r>
              <a:rPr lang="he-IL" sz="2400" dirty="0">
                <a:latin typeface="David" panose="020E0502060401010101" pitchFamily="34" charset="-79"/>
                <a:cs typeface="David" panose="020E0502060401010101" pitchFamily="34" charset="-79"/>
              </a:rPr>
              <a:t>אוטואימוניות שכיחות יותר בקרב צעירים ובמיוחד בקרב נשים בגיל </a:t>
            </a:r>
            <a:r>
              <a:rPr lang="he-IL" sz="2400" dirty="0" smtClean="0">
                <a:latin typeface="David" panose="020E0502060401010101" pitchFamily="34" charset="-79"/>
                <a:cs typeface="David" panose="020E0502060401010101" pitchFamily="34" charset="-79"/>
              </a:rPr>
              <a:t>הפוריות, והגורם לרוב, נטייה תורשתית, הפרעה במערך הוויסות החיסוני וגורמים סביבתיים מסוימים. </a:t>
            </a:r>
          </a:p>
          <a:p>
            <a:pPr fontAlgn="base">
              <a:lnSpc>
                <a:spcPct val="150000"/>
              </a:lnSpc>
            </a:pPr>
            <a:endParaRPr lang="he-IL" sz="2400" dirty="0">
              <a:latin typeface="David" panose="020E0502060401010101" pitchFamily="34" charset="-79"/>
              <a:cs typeface="David" panose="020E0502060401010101" pitchFamily="34" charset="-79"/>
            </a:endParaRPr>
          </a:p>
          <a:p>
            <a:pPr fontAlgn="base">
              <a:lnSpc>
                <a:spcPct val="150000"/>
              </a:lnSpc>
            </a:pPr>
            <a:r>
              <a:rPr lang="he-IL" sz="2400" dirty="0" smtClean="0">
                <a:latin typeface="David" panose="020E0502060401010101" pitchFamily="34" charset="-79"/>
                <a:cs typeface="David" panose="020E0502060401010101" pitchFamily="34" charset="-79"/>
              </a:rPr>
              <a:t>תיאוריית ההיגיינה, גורסת כי שיפור בתנאי ההיגיינה וכתוצאה מכך ירידה בחשיפה לגורמים מזהמים במהלך הילדות, הם חלק מאותם גורמים סביבתיים משמעותיים שהובילו לעלייה בשכיחות המחלות האוטואימוניות במדינות המפותחות. </a:t>
            </a:r>
          </a:p>
        </p:txBody>
      </p:sp>
    </p:spTree>
    <p:extLst>
      <p:ext uri="{BB962C8B-B14F-4D97-AF65-F5344CB8AC3E}">
        <p14:creationId xmlns:p14="http://schemas.microsoft.com/office/powerpoint/2010/main" val="3180304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41300" y="723900"/>
            <a:ext cx="11099800" cy="5816977"/>
          </a:xfrm>
          <a:prstGeom prst="rect">
            <a:avLst/>
          </a:prstGeom>
        </p:spPr>
        <p:txBody>
          <a:bodyPr wrap="square">
            <a:spAutoFit/>
          </a:bodyPr>
          <a:lstStyle/>
          <a:p>
            <a:pPr fontAlgn="base"/>
            <a:r>
              <a:rPr lang="he-IL" sz="2400" dirty="0" smtClean="0">
                <a:latin typeface="David" panose="020E0502060401010101" pitchFamily="34" charset="-79"/>
                <a:cs typeface="David" panose="020E0502060401010101" pitchFamily="34" charset="-79"/>
              </a:rPr>
              <a:t>כיום, ידועים כ- 80 מחלות אוטואימוניות. הסימנים והתסמינים המלווים </a:t>
            </a:r>
            <a:r>
              <a:rPr lang="he-IL" sz="2400" dirty="0">
                <a:latin typeface="David" panose="020E0502060401010101" pitchFamily="34" charset="-79"/>
                <a:cs typeface="David" panose="020E0502060401010101" pitchFamily="34" charset="-79"/>
              </a:rPr>
              <a:t>את התסמונת האוטואימונית משקפים את סוג התא המותקף בידי מערכת החיסון. </a:t>
            </a:r>
            <a:r>
              <a:rPr lang="he-IL" sz="2400" dirty="0" smtClean="0">
                <a:latin typeface="David" panose="020E0502060401010101" pitchFamily="34" charset="-79"/>
                <a:cs typeface="David" panose="020E0502060401010101" pitchFamily="34" charset="-79"/>
              </a:rPr>
              <a:t>דוגמאות:</a:t>
            </a:r>
          </a:p>
          <a:p>
            <a:pPr fontAlgn="base"/>
            <a:endParaRPr lang="he-IL" sz="2400" dirty="0" smtClean="0">
              <a:latin typeface="David" panose="020E0502060401010101" pitchFamily="34" charset="-79"/>
              <a:cs typeface="David" panose="020E0502060401010101" pitchFamily="34" charset="-79"/>
            </a:endParaRPr>
          </a:p>
          <a:p>
            <a:pPr fontAlgn="base"/>
            <a:r>
              <a:rPr lang="he-IL" sz="2400" b="1" dirty="0" smtClean="0">
                <a:latin typeface="David" panose="020E0502060401010101" pitchFamily="34" charset="-79"/>
                <a:cs typeface="David" panose="020E0502060401010101" pitchFamily="34" charset="-79"/>
              </a:rPr>
              <a:t>ב</a:t>
            </a:r>
            <a:r>
              <a:rPr lang="he-IL" sz="2400" b="1" dirty="0" smtClean="0">
                <a:solidFill>
                  <a:srgbClr val="111111"/>
                </a:solidFill>
                <a:latin typeface="David" panose="020E0502060401010101" pitchFamily="34" charset="-79"/>
                <a:cs typeface="David" panose="020E0502060401010101" pitchFamily="34" charset="-79"/>
              </a:rPr>
              <a:t>אנמיה</a:t>
            </a:r>
            <a:r>
              <a:rPr lang="he-IL" sz="2400" dirty="0">
                <a:solidFill>
                  <a:srgbClr val="555555"/>
                </a:solidFill>
                <a:latin typeface="David" panose="020E0502060401010101" pitchFamily="34" charset="-79"/>
                <a:cs typeface="David" panose="020E0502060401010101" pitchFamily="34" charset="-79"/>
              </a:rPr>
              <a:t> </a:t>
            </a:r>
            <a:r>
              <a:rPr lang="he-IL" sz="2400" b="1" dirty="0" err="1">
                <a:latin typeface="David" panose="020E0502060401010101" pitchFamily="34" charset="-79"/>
                <a:cs typeface="David" panose="020E0502060401010101" pitchFamily="34" charset="-79"/>
              </a:rPr>
              <a:t>המוליטית</a:t>
            </a:r>
            <a:r>
              <a:rPr lang="he-IL" sz="2400" dirty="0">
                <a:latin typeface="David" panose="020E0502060401010101" pitchFamily="34" charset="-79"/>
                <a:cs typeface="David" panose="020E0502060401010101" pitchFamily="34" charset="-79"/>
              </a:rPr>
              <a:t> אוטואימונית, נוגדנים עצמיים נקשרים </a:t>
            </a:r>
            <a:r>
              <a:rPr lang="he-IL" sz="2400" dirty="0" err="1">
                <a:latin typeface="David" panose="020E0502060401010101" pitchFamily="34" charset="-79"/>
                <a:cs typeface="David" panose="020E0502060401010101" pitchFamily="34" charset="-79"/>
              </a:rPr>
              <a:t>לאריטרוציטים</a:t>
            </a:r>
            <a:r>
              <a:rPr lang="he-IL" sz="2400" dirty="0">
                <a:latin typeface="David" panose="020E0502060401010101" pitchFamily="34" charset="-79"/>
                <a:cs typeface="David" panose="020E0502060401010101" pitchFamily="34" charset="-79"/>
              </a:rPr>
              <a:t> של החולה, דבר המוביל להרס </a:t>
            </a:r>
            <a:r>
              <a:rPr lang="he-IL" sz="2400" dirty="0" err="1" smtClean="0">
                <a:latin typeface="David" panose="020E0502060401010101" pitchFamily="34" charset="-79"/>
                <a:cs typeface="David" panose="020E0502060401010101" pitchFamily="34" charset="-79"/>
              </a:rPr>
              <a:t>האריטרוציטים</a:t>
            </a:r>
            <a:r>
              <a:rPr lang="he-IL" sz="2400" dirty="0" smtClean="0">
                <a:latin typeface="David" panose="020E0502060401010101" pitchFamily="34" charset="-79"/>
                <a:cs typeface="David" panose="020E0502060401010101" pitchFamily="34" charset="-79"/>
              </a:rPr>
              <a:t> (המוליזה) טרם </a:t>
            </a:r>
            <a:r>
              <a:rPr lang="he-IL" sz="2400" dirty="0">
                <a:latin typeface="David" panose="020E0502060401010101" pitchFamily="34" charset="-79"/>
                <a:cs typeface="David" panose="020E0502060401010101" pitchFamily="34" charset="-79"/>
              </a:rPr>
              <a:t>זמנם</a:t>
            </a:r>
            <a:r>
              <a:rPr lang="he-IL" sz="2400" dirty="0"/>
              <a:t>.  </a:t>
            </a:r>
            <a:r>
              <a:rPr lang="he-IL" sz="2400" dirty="0">
                <a:latin typeface="David" panose="020E0502060401010101" pitchFamily="34" charset="-79"/>
                <a:cs typeface="David" panose="020E0502060401010101" pitchFamily="34" charset="-79"/>
              </a:rPr>
              <a:t>כאשר קצב ההמוליזה עולה על קצב הייצור במח העצם, מתפתחת אנמיה. </a:t>
            </a:r>
            <a:r>
              <a:rPr lang="he-IL" sz="2400" dirty="0"/>
              <a:t> </a:t>
            </a:r>
            <a:r>
              <a:rPr lang="he-IL" sz="2400" dirty="0" smtClean="0">
                <a:latin typeface="David" panose="020E0502060401010101" pitchFamily="34" charset="-79"/>
                <a:cs typeface="David" panose="020E0502060401010101" pitchFamily="34" charset="-79"/>
              </a:rPr>
              <a:t>והתסמינים הם: עייפות</a:t>
            </a: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וקוצר נשימה, והסימנים , המוגלובין נמוך ובילירובין גבוה.</a:t>
            </a:r>
          </a:p>
          <a:p>
            <a:pPr algn="r" fontAlgn="base"/>
            <a:endParaRPr lang="he-IL" sz="2400" dirty="0" smtClean="0">
              <a:solidFill>
                <a:srgbClr val="555555"/>
              </a:solidFill>
              <a:latin typeface="David" panose="020E0502060401010101" pitchFamily="34" charset="-79"/>
              <a:cs typeface="David" panose="020E0502060401010101" pitchFamily="34" charset="-79"/>
            </a:endParaRPr>
          </a:p>
          <a:p>
            <a:pPr algn="r" fontAlgn="base"/>
            <a:r>
              <a:rPr lang="he-IL" sz="2400" b="1" dirty="0" smtClean="0">
                <a:solidFill>
                  <a:srgbClr val="111111"/>
                </a:solidFill>
                <a:latin typeface="David" panose="020E0502060401010101" pitchFamily="34" charset="-79"/>
                <a:cs typeface="David" panose="020E0502060401010101" pitchFamily="34" charset="-79"/>
              </a:rPr>
              <a:t>בדלקת </a:t>
            </a:r>
            <a:r>
              <a:rPr lang="he-IL" sz="2400" b="1" dirty="0">
                <a:solidFill>
                  <a:srgbClr val="111111"/>
                </a:solidFill>
                <a:latin typeface="David" panose="020E0502060401010101" pitchFamily="34" charset="-79"/>
                <a:cs typeface="David" panose="020E0502060401010101" pitchFamily="34" charset="-79"/>
              </a:rPr>
              <a:t>כיבית של המעי </a:t>
            </a:r>
            <a:r>
              <a:rPr lang="he-IL" sz="2400" b="1" dirty="0" smtClean="0">
                <a:solidFill>
                  <a:srgbClr val="111111"/>
                </a:solidFill>
                <a:latin typeface="David" panose="020E0502060401010101" pitchFamily="34" charset="-79"/>
                <a:cs typeface="David" panose="020E0502060401010101" pitchFamily="34" charset="-79"/>
              </a:rPr>
              <a:t>הגס </a:t>
            </a:r>
            <a:r>
              <a:rPr lang="he-IL" sz="2400" b="1" dirty="0" err="1" smtClean="0">
                <a:solidFill>
                  <a:srgbClr val="111111"/>
                </a:solidFill>
                <a:latin typeface="David" panose="020E0502060401010101" pitchFamily="34" charset="-79"/>
                <a:cs typeface="David" panose="020E0502060401010101" pitchFamily="34" charset="-79"/>
              </a:rPr>
              <a:t>ובקרוהן</a:t>
            </a:r>
            <a:r>
              <a:rPr lang="he-IL" sz="2400" b="1" dirty="0" smtClean="0">
                <a:solidFill>
                  <a:srgbClr val="111111"/>
                </a:solidFill>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נוצרים </a:t>
            </a:r>
            <a:r>
              <a:rPr lang="he-IL" sz="2400" dirty="0">
                <a:latin typeface="David" panose="020E0502060401010101" pitchFamily="34" charset="-79"/>
                <a:cs typeface="David" panose="020E0502060401010101" pitchFamily="34" charset="-79"/>
              </a:rPr>
              <a:t>נוגדנים עצמיים כנגד תאי המעי הגס, </a:t>
            </a:r>
            <a:r>
              <a:rPr lang="he-IL" sz="2400" dirty="0" smtClean="0">
                <a:latin typeface="David" panose="020E0502060401010101" pitchFamily="34" charset="-79"/>
                <a:cs typeface="David" panose="020E0502060401010101" pitchFamily="34" charset="-79"/>
              </a:rPr>
              <a:t>והתסמין </a:t>
            </a:r>
            <a:r>
              <a:rPr lang="he-IL" sz="2400" dirty="0">
                <a:latin typeface="David" panose="020E0502060401010101" pitchFamily="34" charset="-79"/>
                <a:cs typeface="David" panose="020E0502060401010101" pitchFamily="34" charset="-79"/>
              </a:rPr>
              <a:t>העיקרי הוא כאב בטני </a:t>
            </a:r>
            <a:r>
              <a:rPr lang="he-IL" sz="2400" dirty="0" smtClean="0">
                <a:latin typeface="David" panose="020E0502060401010101" pitchFamily="34" charset="-79"/>
                <a:cs typeface="David" panose="020E0502060401010101" pitchFamily="34" charset="-79"/>
              </a:rPr>
              <a:t>חמור, והסימנים, דימום רקטלי ושלשולים.</a:t>
            </a:r>
          </a:p>
          <a:p>
            <a:pPr fontAlgn="base"/>
            <a:endParaRPr lang="he-IL" sz="2400" dirty="0" smtClean="0">
              <a:latin typeface="David" panose="020E0502060401010101" pitchFamily="34" charset="-79"/>
              <a:cs typeface="David" panose="020E0502060401010101" pitchFamily="34" charset="-79"/>
            </a:endParaRPr>
          </a:p>
          <a:p>
            <a:pPr fontAlgn="base"/>
            <a:r>
              <a:rPr lang="he-IL" sz="2400" b="1" dirty="0">
                <a:latin typeface="David" panose="020E0502060401010101" pitchFamily="34" charset="-79"/>
                <a:cs typeface="David" panose="020E0502060401010101" pitchFamily="34" charset="-79"/>
              </a:rPr>
              <a:t>בסוכרת מסוג 1, </a:t>
            </a:r>
            <a:r>
              <a:rPr lang="he-IL" sz="2400" dirty="0" smtClean="0">
                <a:latin typeface="David" panose="020E0502060401010101" pitchFamily="34" charset="-79"/>
                <a:ea typeface="Arial" panose="020B0604020202020204" pitchFamily="34" charset="0"/>
                <a:cs typeface="David" panose="020E0502060401010101" pitchFamily="34" charset="-79"/>
              </a:rPr>
              <a:t>נוגדנים </a:t>
            </a:r>
            <a:r>
              <a:rPr lang="he-IL" sz="2400" dirty="0">
                <a:latin typeface="David" panose="020E0502060401010101" pitchFamily="34" charset="-79"/>
                <a:ea typeface="Arial" panose="020B0604020202020204" pitchFamily="34" charset="0"/>
                <a:cs typeface="David" panose="020E0502060401010101" pitchFamily="34" charset="-79"/>
              </a:rPr>
              <a:t>עצמיים </a:t>
            </a:r>
            <a:r>
              <a:rPr lang="he-IL" sz="2400" dirty="0" smtClean="0">
                <a:latin typeface="David" panose="020E0502060401010101" pitchFamily="34" charset="-79"/>
                <a:ea typeface="Arial" panose="020B0604020202020204" pitchFamily="34" charset="0"/>
                <a:cs typeface="David" panose="020E0502060401010101" pitchFamily="34" charset="-79"/>
              </a:rPr>
              <a:t>הורסים </a:t>
            </a:r>
            <a:r>
              <a:rPr lang="he-IL" sz="2400" dirty="0">
                <a:latin typeface="David" panose="020E0502060401010101" pitchFamily="34" charset="-79"/>
                <a:ea typeface="Arial" panose="020B0604020202020204" pitchFamily="34" charset="0"/>
                <a:cs typeface="David" panose="020E0502060401010101" pitchFamily="34" charset="-79"/>
              </a:rPr>
              <a:t>את תאי ביתא </a:t>
            </a:r>
            <a:r>
              <a:rPr lang="he-IL" sz="2400" dirty="0" smtClean="0">
                <a:latin typeface="David" panose="020E0502060401010101" pitchFamily="34" charset="-79"/>
                <a:ea typeface="Arial" panose="020B0604020202020204" pitchFamily="34" charset="0"/>
                <a:cs typeface="David" panose="020E0502060401010101" pitchFamily="34" charset="-79"/>
              </a:rPr>
              <a:t>בלבלב</a:t>
            </a:r>
            <a:r>
              <a:rPr lang="en-US" sz="2400" dirty="0">
                <a:latin typeface="David" panose="020E0502060401010101" pitchFamily="34" charset="-79"/>
                <a:ea typeface="Arial" panose="020B0604020202020204" pitchFamily="34" charset="0"/>
                <a:cs typeface="David" panose="020E0502060401010101" pitchFamily="34" charset="-79"/>
              </a:rPr>
              <a:t> </a:t>
            </a:r>
            <a:r>
              <a:rPr lang="he-IL" sz="2400" dirty="0" smtClean="0">
                <a:latin typeface="David" panose="020E0502060401010101" pitchFamily="34" charset="-79"/>
                <a:ea typeface="Arial" panose="020B0604020202020204" pitchFamily="34" charset="0"/>
                <a:cs typeface="David" panose="020E0502060401010101" pitchFamily="34" charset="-79"/>
              </a:rPr>
              <a:t>המייצרים אינסולין.</a:t>
            </a:r>
            <a:r>
              <a:rPr lang="en-US" sz="2400" dirty="0" smtClean="0">
                <a:latin typeface="David" panose="020E0502060401010101" pitchFamily="34" charset="-79"/>
                <a:ea typeface="Arial" panose="020B0604020202020204" pitchFamily="34" charset="0"/>
                <a:cs typeface="David" panose="020E0502060401010101" pitchFamily="34" charset="-79"/>
              </a:rPr>
              <a:t> </a:t>
            </a:r>
            <a:r>
              <a:rPr lang="he-IL" sz="2400" dirty="0" smtClean="0">
                <a:latin typeface="David" panose="020E0502060401010101" pitchFamily="34" charset="-79"/>
                <a:ea typeface="Arial" panose="020B0604020202020204" pitchFamily="34" charset="0"/>
                <a:cs typeface="David" panose="020E0502060401010101" pitchFamily="34" charset="-79"/>
              </a:rPr>
              <a:t>הסימן העיקרי הוא עלייה ברמת הגלוקוז בדם כתוצאה מאי הפרשה של אינסולין על ידי הלבלב. התסמינים: </a:t>
            </a:r>
            <a:r>
              <a:rPr lang="he-IL" sz="2400" dirty="0">
                <a:latin typeface="David" panose="020E0502060401010101" pitchFamily="34" charset="-79"/>
                <a:ea typeface="Arial" panose="020B0604020202020204" pitchFamily="34" charset="0"/>
                <a:cs typeface="David" panose="020E0502060401010101" pitchFamily="34" charset="-79"/>
              </a:rPr>
              <a:t>צמא, שתייה מרובה, השתנה לעתים </a:t>
            </a:r>
            <a:r>
              <a:rPr lang="he-IL" sz="2400" dirty="0" smtClean="0">
                <a:latin typeface="David" panose="020E0502060401010101" pitchFamily="34" charset="-79"/>
                <a:ea typeface="Arial" panose="020B0604020202020204" pitchFamily="34" charset="0"/>
                <a:cs typeface="David" panose="020E0502060401010101" pitchFamily="34" charset="-79"/>
              </a:rPr>
              <a:t>קרובות ועוד</a:t>
            </a:r>
            <a:r>
              <a:rPr lang="he-IL" sz="2400" dirty="0" smtClean="0"/>
              <a:t>.</a:t>
            </a:r>
            <a:endParaRPr lang="he-IL" sz="2400" dirty="0">
              <a:latin typeface="David" panose="020E0502060401010101" pitchFamily="34" charset="-79"/>
              <a:cs typeface="David" panose="020E0502060401010101" pitchFamily="34" charset="-79"/>
            </a:endParaRPr>
          </a:p>
          <a:p>
            <a:pPr fontAlgn="base">
              <a:lnSpc>
                <a:spcPct val="150000"/>
              </a:lnSpc>
            </a:pPr>
            <a:endParaRPr lang="he-IL" sz="2400" dirty="0">
              <a:latin typeface="David" panose="020E0502060401010101" pitchFamily="34" charset="-79"/>
              <a:cs typeface="David" panose="020E0502060401010101" pitchFamily="34" charset="-79"/>
            </a:endParaRPr>
          </a:p>
        </p:txBody>
      </p:sp>
      <p:sp>
        <p:nvSpPr>
          <p:cNvPr id="3" name="מלבן 2"/>
          <p:cNvSpPr/>
          <p:nvPr/>
        </p:nvSpPr>
        <p:spPr>
          <a:xfrm>
            <a:off x="5970495" y="323336"/>
            <a:ext cx="3442446" cy="954107"/>
          </a:xfrm>
          <a:prstGeom prst="rect">
            <a:avLst/>
          </a:prstGeom>
        </p:spPr>
        <p:txBody>
          <a:bodyPr wrap="square">
            <a:spAutoFit/>
          </a:bodyPr>
          <a:lstStyle/>
          <a:p>
            <a:pPr algn="ctr"/>
            <a:r>
              <a:rPr lang="he-IL" sz="2800" b="1" dirty="0" smtClean="0">
                <a:solidFill>
                  <a:srgbClr val="FF0000"/>
                </a:solidFill>
                <a:latin typeface="David" panose="020E0502060401010101" pitchFamily="34" charset="-79"/>
                <a:cs typeface="David" panose="020E0502060401010101" pitchFamily="34" charset="-79"/>
              </a:rPr>
              <a:t>סימנים  ותסמינים </a:t>
            </a:r>
          </a:p>
          <a:p>
            <a:pPr algn="ctr"/>
            <a:endParaRPr lang="he-IL" sz="2800" b="1" dirty="0">
              <a:solidFill>
                <a:srgbClr val="FF0000"/>
              </a:solidFill>
            </a:endParaRPr>
          </a:p>
        </p:txBody>
      </p:sp>
    </p:spTree>
    <p:extLst>
      <p:ext uri="{BB962C8B-B14F-4D97-AF65-F5344CB8AC3E}">
        <p14:creationId xmlns:p14="http://schemas.microsoft.com/office/powerpoint/2010/main" val="3839990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183340" y="0"/>
            <a:ext cx="11008659" cy="4832092"/>
          </a:xfrm>
          <a:prstGeom prst="rect">
            <a:avLst/>
          </a:prstGeom>
        </p:spPr>
        <p:txBody>
          <a:bodyPr wrap="square">
            <a:spAutoFit/>
          </a:bodyPr>
          <a:lstStyle/>
          <a:p>
            <a:pPr algn="ctr" fontAlgn="base">
              <a:lnSpc>
                <a:spcPct val="200000"/>
              </a:lnSpc>
            </a:pPr>
            <a:r>
              <a:rPr lang="he-IL" sz="2800" b="1" dirty="0">
                <a:solidFill>
                  <a:srgbClr val="FF0000"/>
                </a:solidFill>
                <a:latin typeface="David" panose="020E0502060401010101" pitchFamily="34" charset="-79"/>
                <a:cs typeface="David" panose="020E0502060401010101" pitchFamily="34" charset="-79"/>
              </a:rPr>
              <a:t>אבחון מחלות אוטואימוניות</a:t>
            </a:r>
          </a:p>
          <a:p>
            <a:pPr fontAlgn="base">
              <a:lnSpc>
                <a:spcPct val="150000"/>
              </a:lnSpc>
            </a:pPr>
            <a:r>
              <a:rPr lang="he-IL" sz="2400" dirty="0">
                <a:solidFill>
                  <a:srgbClr val="555555"/>
                </a:solidFill>
                <a:latin typeface="David" panose="020E0502060401010101" pitchFamily="34" charset="-79"/>
                <a:cs typeface="David" panose="020E0502060401010101" pitchFamily="34" charset="-79"/>
              </a:rPr>
              <a:t>האבחנה של מחלה אוטואימונית מתבססת ברובה על התמונה הקלינית של </a:t>
            </a:r>
            <a:r>
              <a:rPr lang="he-IL" sz="2400" dirty="0" smtClean="0">
                <a:solidFill>
                  <a:srgbClr val="555555"/>
                </a:solidFill>
                <a:latin typeface="David" panose="020E0502060401010101" pitchFamily="34" charset="-79"/>
                <a:cs typeface="David" panose="020E0502060401010101" pitchFamily="34" charset="-79"/>
              </a:rPr>
              <a:t>המטופל:</a:t>
            </a:r>
          </a:p>
          <a:p>
            <a:pPr fontAlgn="base">
              <a:lnSpc>
                <a:spcPct val="150000"/>
              </a:lnSpc>
            </a:pPr>
            <a:r>
              <a:rPr lang="he-IL" sz="2400" dirty="0" smtClean="0">
                <a:solidFill>
                  <a:srgbClr val="555555"/>
                </a:solidFill>
                <a:latin typeface="David" panose="020E0502060401010101" pitchFamily="34" charset="-79"/>
                <a:cs typeface="David" panose="020E0502060401010101" pitchFamily="34" charset="-79"/>
              </a:rPr>
              <a:t>1.  תסמינים עיקריים.</a:t>
            </a:r>
          </a:p>
          <a:p>
            <a:pPr marL="457200" indent="-457200" fontAlgn="base">
              <a:lnSpc>
                <a:spcPct val="150000"/>
              </a:lnSpc>
              <a:buAutoNum type="arabicPeriod" startAt="2"/>
            </a:pPr>
            <a:r>
              <a:rPr lang="he-IL" sz="2400" dirty="0" smtClean="0">
                <a:solidFill>
                  <a:srgbClr val="555555"/>
                </a:solidFill>
                <a:latin typeface="David" panose="020E0502060401010101" pitchFamily="34" charset="-79"/>
                <a:cs typeface="David" panose="020E0502060401010101" pitchFamily="34" charset="-79"/>
              </a:rPr>
              <a:t>ממצאי הבדיקה הגופנית. </a:t>
            </a:r>
          </a:p>
          <a:p>
            <a:pPr marL="457200" indent="-457200" fontAlgn="base">
              <a:lnSpc>
                <a:spcPct val="150000"/>
              </a:lnSpc>
              <a:buAutoNum type="arabicPeriod" startAt="2"/>
            </a:pPr>
            <a:r>
              <a:rPr lang="he-IL" sz="2400" dirty="0" smtClean="0">
                <a:solidFill>
                  <a:srgbClr val="555555"/>
                </a:solidFill>
                <a:latin typeface="David" panose="020E0502060401010101" pitchFamily="34" charset="-79"/>
                <a:cs typeface="David" panose="020E0502060401010101" pitchFamily="34" charset="-79"/>
              </a:rPr>
              <a:t>תוצאות </a:t>
            </a:r>
            <a:r>
              <a:rPr lang="he-IL" sz="2400" dirty="0">
                <a:solidFill>
                  <a:srgbClr val="555555"/>
                </a:solidFill>
                <a:latin typeface="David" panose="020E0502060401010101" pitchFamily="34" charset="-79"/>
                <a:cs typeface="David" panose="020E0502060401010101" pitchFamily="34" charset="-79"/>
              </a:rPr>
              <a:t>בדיקות </a:t>
            </a:r>
            <a:r>
              <a:rPr lang="he-IL" sz="2400" dirty="0" smtClean="0">
                <a:solidFill>
                  <a:srgbClr val="555555"/>
                </a:solidFill>
                <a:latin typeface="David" panose="020E0502060401010101" pitchFamily="34" charset="-79"/>
                <a:cs typeface="David" panose="020E0502060401010101" pitchFamily="34" charset="-79"/>
              </a:rPr>
              <a:t>דם הכוללות: בדיקת נוגדנים, </a:t>
            </a:r>
            <a:r>
              <a:rPr lang="he-IL" sz="2400" dirty="0">
                <a:solidFill>
                  <a:srgbClr val="555555"/>
                </a:solidFill>
                <a:latin typeface="David" panose="020E0502060401010101" pitchFamily="34" charset="-79"/>
                <a:cs typeface="David" panose="020E0502060401010101" pitchFamily="34" charset="-79"/>
              </a:rPr>
              <a:t>בדיקת </a:t>
            </a:r>
            <a:r>
              <a:rPr lang="he-IL" sz="2400" dirty="0" smtClean="0">
                <a:solidFill>
                  <a:srgbClr val="555555"/>
                </a:solidFill>
                <a:latin typeface="David" panose="020E0502060401010101" pitchFamily="34" charset="-79"/>
                <a:cs typeface="David" panose="020E0502060401010101" pitchFamily="34" charset="-79"/>
              </a:rPr>
              <a:t>מדדי דלקת </a:t>
            </a:r>
            <a:r>
              <a:rPr lang="he-IL" sz="2400" dirty="0">
                <a:solidFill>
                  <a:srgbClr val="555555"/>
                </a:solidFill>
                <a:latin typeface="David" panose="020E0502060401010101" pitchFamily="34" charset="-79"/>
                <a:cs typeface="David" panose="020E0502060401010101" pitchFamily="34" charset="-79"/>
              </a:rPr>
              <a:t>בגוף והערכת תפקודית של איברי הגוף. </a:t>
            </a:r>
            <a:endParaRPr lang="he-IL" sz="2400" dirty="0" smtClean="0">
              <a:solidFill>
                <a:srgbClr val="555555"/>
              </a:solidFill>
              <a:latin typeface="David" panose="020E0502060401010101" pitchFamily="34" charset="-79"/>
              <a:cs typeface="David" panose="020E0502060401010101" pitchFamily="34" charset="-79"/>
            </a:endParaRPr>
          </a:p>
          <a:p>
            <a:pPr fontAlgn="base">
              <a:lnSpc>
                <a:spcPct val="150000"/>
              </a:lnSpc>
            </a:pPr>
            <a:r>
              <a:rPr lang="he-IL" sz="2400" dirty="0" smtClean="0">
                <a:solidFill>
                  <a:srgbClr val="555555"/>
                </a:solidFill>
                <a:latin typeface="David" panose="020E0502060401010101" pitchFamily="34" charset="-79"/>
                <a:cs typeface="David" panose="020E0502060401010101" pitchFamily="34" charset="-79"/>
              </a:rPr>
              <a:t>4. לעיתים </a:t>
            </a:r>
            <a:r>
              <a:rPr lang="he-IL" sz="2400" dirty="0">
                <a:solidFill>
                  <a:srgbClr val="555555"/>
                </a:solidFill>
                <a:latin typeface="David" panose="020E0502060401010101" pitchFamily="34" charset="-79"/>
                <a:cs typeface="David" panose="020E0502060401010101" pitchFamily="34" charset="-79"/>
              </a:rPr>
              <a:t>יש צורך להיעזר בבדיקות הדמיה שונות על מנת לוודא שהאבחנה של מחלה אוטואימונית </a:t>
            </a:r>
            <a:r>
              <a:rPr lang="he-IL" sz="2400" dirty="0" smtClean="0">
                <a:solidFill>
                  <a:srgbClr val="555555"/>
                </a:solidFill>
                <a:latin typeface="David" panose="020E0502060401010101" pitchFamily="34" charset="-79"/>
                <a:cs typeface="David" panose="020E0502060401010101" pitchFamily="34" charset="-79"/>
              </a:rPr>
              <a:t>    </a:t>
            </a:r>
          </a:p>
          <a:p>
            <a:pPr fontAlgn="base">
              <a:lnSpc>
                <a:spcPct val="150000"/>
              </a:lnSpc>
            </a:pPr>
            <a:r>
              <a:rPr lang="he-IL" sz="2400" dirty="0">
                <a:solidFill>
                  <a:srgbClr val="555555"/>
                </a:solidFill>
                <a:latin typeface="David" panose="020E0502060401010101" pitchFamily="34" charset="-79"/>
                <a:cs typeface="David" panose="020E0502060401010101" pitchFamily="34" charset="-79"/>
              </a:rPr>
              <a:t> </a:t>
            </a:r>
            <a:r>
              <a:rPr lang="he-IL" sz="2400" dirty="0" smtClean="0">
                <a:solidFill>
                  <a:srgbClr val="555555"/>
                </a:solidFill>
                <a:latin typeface="David" panose="020E0502060401010101" pitchFamily="34" charset="-79"/>
                <a:cs typeface="David" panose="020E0502060401010101" pitchFamily="34" charset="-79"/>
              </a:rPr>
              <a:t>   אכן מדויקת.</a:t>
            </a:r>
            <a:endParaRPr lang="he-IL" sz="2400" b="0" i="0" dirty="0">
              <a:solidFill>
                <a:srgbClr val="555555"/>
              </a:solidFill>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703677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07576" y="144182"/>
            <a:ext cx="11630028" cy="6863417"/>
          </a:xfrm>
          <a:prstGeom prst="rect">
            <a:avLst/>
          </a:prstGeom>
        </p:spPr>
        <p:txBody>
          <a:bodyPr wrap="square">
            <a:spAutoFit/>
          </a:bodyPr>
          <a:lstStyle/>
          <a:p>
            <a:pPr algn="ctr" fontAlgn="base"/>
            <a:r>
              <a:rPr lang="he-IL" sz="3200" b="1" dirty="0">
                <a:solidFill>
                  <a:srgbClr val="FF0000"/>
                </a:solidFill>
                <a:latin typeface="David" panose="020E0502060401010101" pitchFamily="34" charset="-79"/>
                <a:cs typeface="David" panose="020E0502060401010101" pitchFamily="34" charset="-79"/>
              </a:rPr>
              <a:t>טיפול במחלות </a:t>
            </a:r>
            <a:r>
              <a:rPr lang="he-IL" sz="3200" b="1" dirty="0" smtClean="0">
                <a:solidFill>
                  <a:srgbClr val="FF0000"/>
                </a:solidFill>
                <a:latin typeface="David" panose="020E0502060401010101" pitchFamily="34" charset="-79"/>
                <a:cs typeface="David" panose="020E0502060401010101" pitchFamily="34" charset="-79"/>
              </a:rPr>
              <a:t>אוטואימוניות</a:t>
            </a:r>
            <a:endParaRPr lang="he-IL" sz="2000" dirty="0" smtClean="0">
              <a:solidFill>
                <a:srgbClr val="555555"/>
              </a:solidFill>
              <a:latin typeface="David" panose="020E0502060401010101" pitchFamily="34" charset="-79"/>
              <a:cs typeface="David" panose="020E0502060401010101" pitchFamily="34" charset="-79"/>
            </a:endParaRPr>
          </a:p>
          <a:p>
            <a:pPr fontAlgn="base">
              <a:lnSpc>
                <a:spcPct val="150000"/>
              </a:lnSpc>
            </a:pPr>
            <a:r>
              <a:rPr lang="he-IL" sz="2400" dirty="0" smtClean="0">
                <a:latin typeface="David" panose="020E0502060401010101" pitchFamily="34" charset="-79"/>
                <a:cs typeface="David" panose="020E0502060401010101" pitchFamily="34" charset="-79"/>
              </a:rPr>
              <a:t>מחלה </a:t>
            </a:r>
            <a:r>
              <a:rPr lang="he-IL" sz="2400" dirty="0">
                <a:latin typeface="David" panose="020E0502060401010101" pitchFamily="34" charset="-79"/>
                <a:cs typeface="David" panose="020E0502060401010101" pitchFamily="34" charset="-79"/>
              </a:rPr>
              <a:t>אוטואימונית היא מחלה כרונית שאין לה ריפוי. </a:t>
            </a:r>
            <a:endParaRPr lang="he-IL" sz="2400" dirty="0" smtClean="0">
              <a:latin typeface="David" panose="020E0502060401010101" pitchFamily="34" charset="-79"/>
              <a:cs typeface="David" panose="020E0502060401010101" pitchFamily="34" charset="-79"/>
            </a:endParaRPr>
          </a:p>
          <a:p>
            <a:pPr fontAlgn="base">
              <a:lnSpc>
                <a:spcPct val="150000"/>
              </a:lnSpc>
            </a:pPr>
            <a:r>
              <a:rPr lang="he-IL" sz="2400" dirty="0" smtClean="0">
                <a:latin typeface="David" panose="020E0502060401010101" pitchFamily="34" charset="-79"/>
                <a:cs typeface="David" panose="020E0502060401010101" pitchFamily="34" charset="-79"/>
              </a:rPr>
              <a:t>הטיפול </a:t>
            </a:r>
            <a:r>
              <a:rPr lang="he-IL" sz="2400" dirty="0">
                <a:latin typeface="David" panose="020E0502060401010101" pitchFamily="34" charset="-79"/>
                <a:cs typeface="David" panose="020E0502060401010101" pitchFamily="34" charset="-79"/>
              </a:rPr>
              <a:t>מתמקד בהקלה על </a:t>
            </a:r>
            <a:r>
              <a:rPr lang="he-IL" sz="2400" dirty="0" smtClean="0">
                <a:latin typeface="David" panose="020E0502060401010101" pitchFamily="34" charset="-79"/>
                <a:cs typeface="David" panose="020E0502060401010101" pitchFamily="34" charset="-79"/>
              </a:rPr>
              <a:t>הסימפטומים (תסמינים)  </a:t>
            </a:r>
            <a:r>
              <a:rPr lang="he-IL" sz="2400" dirty="0">
                <a:latin typeface="David" panose="020E0502060401010101" pitchFamily="34" charset="-79"/>
                <a:cs typeface="David" panose="020E0502060401010101" pitchFamily="34" charset="-79"/>
              </a:rPr>
              <a:t>של המטופל </a:t>
            </a:r>
            <a:r>
              <a:rPr lang="he-IL" sz="2400" dirty="0" smtClean="0">
                <a:latin typeface="David" panose="020E0502060401010101" pitchFamily="34" charset="-79"/>
                <a:cs typeface="David" panose="020E0502060401010101" pitchFamily="34" charset="-79"/>
              </a:rPr>
              <a:t>ובניסיון </a:t>
            </a:r>
            <a:r>
              <a:rPr lang="he-IL" sz="2400" dirty="0">
                <a:latin typeface="David" panose="020E0502060401010101" pitchFamily="34" charset="-79"/>
                <a:cs typeface="David" panose="020E0502060401010101" pitchFamily="34" charset="-79"/>
              </a:rPr>
              <a:t>להפחית או לדכא את </a:t>
            </a:r>
            <a:r>
              <a:rPr lang="he-IL" sz="2400" dirty="0" smtClean="0">
                <a:latin typeface="David" panose="020E0502060401010101" pitchFamily="34" charset="-79"/>
                <a:cs typeface="David" panose="020E0502060401010101" pitchFamily="34" charset="-79"/>
              </a:rPr>
              <a:t>פעילות המערכת החיסונית, </a:t>
            </a:r>
            <a:r>
              <a:rPr lang="he-IL" sz="2400" dirty="0">
                <a:latin typeface="David" panose="020E0502060401010101" pitchFamily="34" charset="-79"/>
                <a:cs typeface="David" panose="020E0502060401010101" pitchFamily="34" charset="-79"/>
              </a:rPr>
              <a:t>על מנת לאפשר לחולים במחלות אוטואימוניות איכות חיים טובה יותר. </a:t>
            </a:r>
            <a:endParaRPr lang="he-IL" sz="2400" dirty="0" smtClean="0">
              <a:latin typeface="David" panose="020E0502060401010101" pitchFamily="34" charset="-79"/>
              <a:cs typeface="David" panose="020E0502060401010101" pitchFamily="34" charset="-79"/>
            </a:endParaRPr>
          </a:p>
          <a:p>
            <a:pPr fontAlgn="base">
              <a:lnSpc>
                <a:spcPct val="150000"/>
              </a:lnSpc>
            </a:pPr>
            <a:r>
              <a:rPr lang="he-IL" sz="2400" dirty="0" smtClean="0">
                <a:latin typeface="David" panose="020E0502060401010101" pitchFamily="34" charset="-79"/>
                <a:cs typeface="David" panose="020E0502060401010101" pitchFamily="34" charset="-79"/>
              </a:rPr>
              <a:t>הטיפול </a:t>
            </a:r>
            <a:r>
              <a:rPr lang="he-IL" sz="2400" dirty="0">
                <a:latin typeface="David" panose="020E0502060401010101" pitchFamily="34" charset="-79"/>
                <a:cs typeface="David" panose="020E0502060401010101" pitchFamily="34" charset="-79"/>
              </a:rPr>
              <a:t>במחלות אוטואימוניות הוא </a:t>
            </a:r>
            <a:r>
              <a:rPr lang="he-IL" sz="2400" dirty="0" smtClean="0">
                <a:latin typeface="David" panose="020E0502060401010101" pitchFamily="34" charset="-79"/>
                <a:cs typeface="David" panose="020E0502060401010101" pitchFamily="34" charset="-79"/>
              </a:rPr>
              <a:t>מורכב וכולל:</a:t>
            </a:r>
          </a:p>
          <a:p>
            <a:pPr marL="457200" indent="-457200" fontAlgn="base">
              <a:lnSpc>
                <a:spcPct val="150000"/>
              </a:lnSpc>
              <a:buFont typeface="+mj-lt"/>
              <a:buAutoNum type="arabicPeriod"/>
            </a:pPr>
            <a:r>
              <a:rPr lang="he-IL" sz="2400" dirty="0" smtClean="0">
                <a:latin typeface="David" panose="020E0502060401010101" pitchFamily="34" charset="-79"/>
                <a:cs typeface="David" panose="020E0502060401010101" pitchFamily="34" charset="-79"/>
              </a:rPr>
              <a:t>שימוש </a:t>
            </a:r>
            <a:r>
              <a:rPr lang="he-IL" sz="2400" dirty="0">
                <a:latin typeface="David" panose="020E0502060401010101" pitchFamily="34" charset="-79"/>
                <a:cs typeface="David" panose="020E0502060401010101" pitchFamily="34" charset="-79"/>
              </a:rPr>
              <a:t>בתרופות אנטי דלקתיות, מתן </a:t>
            </a:r>
            <a:r>
              <a:rPr lang="he-IL" sz="2400" dirty="0" smtClean="0">
                <a:latin typeface="David" panose="020E0502060401010101" pitchFamily="34" charset="-79"/>
                <a:cs typeface="David" panose="020E0502060401010101" pitchFamily="34" charset="-79"/>
              </a:rPr>
              <a:t>סטרואידים - תרופות </a:t>
            </a:r>
            <a:r>
              <a:rPr lang="he-IL" sz="2400" dirty="0">
                <a:latin typeface="David" panose="020E0502060401010101" pitchFamily="34" charset="-79"/>
                <a:cs typeface="David" panose="020E0502060401010101" pitchFamily="34" charset="-79"/>
              </a:rPr>
              <a:t>המדכאות את מערכת </a:t>
            </a:r>
            <a:r>
              <a:rPr lang="he-IL" sz="2400" dirty="0" smtClean="0">
                <a:latin typeface="David" panose="020E0502060401010101" pitchFamily="34" charset="-79"/>
                <a:cs typeface="David" panose="020E0502060401010101" pitchFamily="34" charset="-79"/>
              </a:rPr>
              <a:t>החיסון.</a:t>
            </a:r>
          </a:p>
          <a:p>
            <a:pPr marL="457200" indent="-457200" fontAlgn="base">
              <a:lnSpc>
                <a:spcPct val="150000"/>
              </a:lnSpc>
              <a:buFont typeface="+mj-lt"/>
              <a:buAutoNum type="arabicPeriod"/>
            </a:pPr>
            <a:r>
              <a:rPr lang="he-IL" sz="2400" dirty="0" smtClean="0">
                <a:latin typeface="David" panose="020E0502060401010101" pitchFamily="34" charset="-79"/>
                <a:cs typeface="David" panose="020E0502060401010101" pitchFamily="34" charset="-79"/>
              </a:rPr>
              <a:t>טיפול </a:t>
            </a:r>
            <a:r>
              <a:rPr lang="he-IL" sz="2400" dirty="0">
                <a:latin typeface="David" panose="020E0502060401010101" pitchFamily="34" charset="-79"/>
                <a:cs typeface="David" panose="020E0502060401010101" pitchFamily="34" charset="-79"/>
              </a:rPr>
              <a:t>ביולוגי </a:t>
            </a:r>
            <a:r>
              <a:rPr lang="he-IL" sz="2400" dirty="0" smtClean="0">
                <a:latin typeface="David" panose="020E0502060401010101" pitchFamily="34" charset="-79"/>
                <a:cs typeface="David" panose="020E0502060401010101" pitchFamily="34" charset="-79"/>
              </a:rPr>
              <a:t>-</a:t>
            </a:r>
            <a:r>
              <a:rPr lang="he-IL" sz="2400" dirty="0">
                <a:latin typeface="David" panose="020E0502060401010101" pitchFamily="34" charset="-79"/>
                <a:cs typeface="David" panose="020E0502060401010101" pitchFamily="34" charset="-79"/>
              </a:rPr>
              <a:t>תרופה שמכילה </a:t>
            </a:r>
            <a:r>
              <a:rPr lang="he-IL" sz="2400" dirty="0" smtClean="0">
                <a:latin typeface="David" panose="020E0502060401010101" pitchFamily="34" charset="-79"/>
                <a:cs typeface="David" panose="020E0502060401010101" pitchFamily="34" charset="-79"/>
              </a:rPr>
              <a:t>נוגדנים מהונדסים </a:t>
            </a:r>
            <a:r>
              <a:rPr lang="he-IL" sz="2400" dirty="0">
                <a:latin typeface="David" panose="020E0502060401010101" pitchFamily="34" charset="-79"/>
                <a:cs typeface="David" panose="020E0502060401010101" pitchFamily="34" charset="-79"/>
              </a:rPr>
              <a:t>גנטית </a:t>
            </a:r>
            <a:r>
              <a:rPr lang="he-IL" sz="2400" dirty="0" smtClean="0">
                <a:latin typeface="David" panose="020E0502060401010101" pitchFamily="34" charset="-79"/>
                <a:cs typeface="David" panose="020E0502060401010101" pitchFamily="34" charset="-79"/>
              </a:rPr>
              <a:t>שפועלת </a:t>
            </a:r>
            <a:r>
              <a:rPr lang="he-IL" sz="2400" dirty="0">
                <a:latin typeface="David" panose="020E0502060401010101" pitchFamily="34" charset="-79"/>
                <a:cs typeface="David" panose="020E0502060401010101" pitchFamily="34" charset="-79"/>
              </a:rPr>
              <a:t>נגד אחד מהמרכיבים המרכזיים בהיווצרות </a:t>
            </a:r>
            <a:r>
              <a:rPr lang="he-IL" sz="2400" dirty="0" smtClean="0">
                <a:latin typeface="David" panose="020E0502060401010101" pitchFamily="34" charset="-79"/>
                <a:cs typeface="David" panose="020E0502060401010101" pitchFamily="34" charset="-79"/>
              </a:rPr>
              <a:t>דלקת, המהווה חלק מהמחלה </a:t>
            </a: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האוטואימונית.</a:t>
            </a:r>
            <a:endParaRPr lang="he-IL" sz="2400" dirty="0">
              <a:latin typeface="David" panose="020E0502060401010101" pitchFamily="34" charset="-79"/>
              <a:cs typeface="David" panose="020E0502060401010101" pitchFamily="34" charset="-79"/>
            </a:endParaRPr>
          </a:p>
          <a:p>
            <a:pPr marL="457200" indent="-457200" fontAlgn="base">
              <a:lnSpc>
                <a:spcPct val="150000"/>
              </a:lnSpc>
              <a:buFont typeface="+mj-lt"/>
              <a:buAutoNum type="arabicPeriod"/>
            </a:pPr>
            <a:r>
              <a:rPr lang="he-IL" sz="2400" dirty="0" smtClean="0">
                <a:latin typeface="David" panose="020E0502060401010101" pitchFamily="34" charset="-79"/>
                <a:cs typeface="David" panose="020E0502060401010101" pitchFamily="34" charset="-79"/>
              </a:rPr>
              <a:t>החלפת </a:t>
            </a:r>
            <a:r>
              <a:rPr lang="he-IL" sz="2400" dirty="0">
                <a:latin typeface="David" panose="020E0502060401010101" pitchFamily="34" charset="-79"/>
                <a:cs typeface="David" panose="020E0502060401010101" pitchFamily="34" charset="-79"/>
              </a:rPr>
              <a:t>דם (</a:t>
            </a:r>
            <a:r>
              <a:rPr lang="he-IL" sz="2400" dirty="0" smtClean="0">
                <a:latin typeface="David" panose="020E0502060401010101" pitchFamily="34" charset="-79"/>
                <a:cs typeface="David" panose="020E0502060401010101" pitchFamily="34" charset="-79"/>
              </a:rPr>
              <a:t>פלסמה </a:t>
            </a:r>
            <a:r>
              <a:rPr lang="he-IL" sz="2400" dirty="0" err="1" smtClean="0">
                <a:latin typeface="David" panose="020E0502060401010101" pitchFamily="34" charset="-79"/>
                <a:cs typeface="David" panose="020E0502060401010101" pitchFamily="34" charset="-79"/>
              </a:rPr>
              <a:t>פרזיס</a:t>
            </a:r>
            <a:r>
              <a:rPr lang="he-IL" sz="2400" dirty="0">
                <a:latin typeface="David" panose="020E0502060401010101" pitchFamily="34" charset="-79"/>
                <a:cs typeface="David" panose="020E0502060401010101" pitchFamily="34" charset="-79"/>
              </a:rPr>
              <a:t>)  או קבלת עירוי </a:t>
            </a:r>
            <a:r>
              <a:rPr lang="he-IL" sz="2400" dirty="0" smtClean="0">
                <a:latin typeface="David" panose="020E0502060401010101" pitchFamily="34" charset="-79"/>
                <a:cs typeface="David" panose="020E0502060401010101" pitchFamily="34" charset="-79"/>
              </a:rPr>
              <a:t>דם. </a:t>
            </a:r>
            <a:endParaRPr lang="he-IL" sz="2400" b="1" dirty="0">
              <a:latin typeface="David" panose="020E0502060401010101" pitchFamily="34" charset="-79"/>
              <a:cs typeface="David" panose="020E0502060401010101" pitchFamily="34" charset="-79"/>
            </a:endParaRPr>
          </a:p>
          <a:p>
            <a:pPr fontAlgn="base">
              <a:lnSpc>
                <a:spcPct val="150000"/>
              </a:lnSpc>
            </a:pPr>
            <a:endParaRPr lang="he-IL" sz="2000" dirty="0" smtClean="0">
              <a:solidFill>
                <a:srgbClr val="555555"/>
              </a:solidFill>
              <a:latin typeface="David" panose="020E0502060401010101" pitchFamily="34" charset="-79"/>
              <a:cs typeface="David" panose="020E0502060401010101" pitchFamily="34" charset="-79"/>
            </a:endParaRPr>
          </a:p>
          <a:p>
            <a:pPr fontAlgn="base">
              <a:lnSpc>
                <a:spcPct val="150000"/>
              </a:lnSpc>
            </a:pPr>
            <a:r>
              <a:rPr lang="he-IL" sz="2000" dirty="0" smtClean="0">
                <a:solidFill>
                  <a:srgbClr val="555555"/>
                </a:solidFill>
                <a:latin typeface="David" panose="020E0502060401010101" pitchFamily="34" charset="-79"/>
                <a:cs typeface="David" panose="020E0502060401010101" pitchFamily="34" charset="-79"/>
              </a:rPr>
              <a:t> </a:t>
            </a:r>
            <a:r>
              <a:rPr lang="he-IL" sz="2000" b="1" dirty="0">
                <a:latin typeface="David" panose="020E0502060401010101" pitchFamily="34" charset="-79"/>
                <a:cs typeface="David" panose="020E0502060401010101" pitchFamily="34" charset="-79"/>
              </a:rPr>
              <a:t>סרטון על מחלות אוטואימוניות/ דר' י. </a:t>
            </a:r>
            <a:r>
              <a:rPr lang="he-IL" sz="2000" b="1" dirty="0" smtClean="0">
                <a:latin typeface="David" panose="020E0502060401010101" pitchFamily="34" charset="-79"/>
                <a:cs typeface="David" panose="020E0502060401010101" pitchFamily="34" charset="-79"/>
              </a:rPr>
              <a:t>שיינפלד        </a:t>
            </a:r>
            <a:r>
              <a:rPr lang="en-US" sz="2000" b="1" dirty="0" smtClean="0"/>
              <a:t>https</a:t>
            </a:r>
            <a:r>
              <a:rPr lang="en-US" sz="2000" b="1" dirty="0"/>
              <a:t>://www.youtube.com/watch?v=g0S7lP_zQ2M</a:t>
            </a:r>
            <a:endParaRPr lang="he-IL" sz="2000" b="1" dirty="0">
              <a:latin typeface="David" panose="020E0502060401010101" pitchFamily="34" charset="-79"/>
              <a:cs typeface="David" panose="020E0502060401010101" pitchFamily="34" charset="-79"/>
            </a:endParaRPr>
          </a:p>
          <a:p>
            <a:pPr fontAlgn="base">
              <a:lnSpc>
                <a:spcPct val="150000"/>
              </a:lnSpc>
            </a:pPr>
            <a:endParaRPr lang="he-IL" sz="2000" dirty="0" smtClean="0">
              <a:solidFill>
                <a:srgbClr val="555555"/>
              </a:solidFill>
              <a:latin typeface="David" panose="020E0502060401010101" pitchFamily="34" charset="-79"/>
              <a:cs typeface="David" panose="020E0502060401010101" pitchFamily="34" charset="-79"/>
            </a:endParaRPr>
          </a:p>
          <a:p>
            <a:pPr marL="457200" indent="-457200" fontAlgn="base">
              <a:lnSpc>
                <a:spcPct val="150000"/>
              </a:lnSpc>
              <a:buFont typeface="+mj-lt"/>
              <a:buAutoNum type="arabicPeriod"/>
            </a:pPr>
            <a:endParaRPr lang="en-US" sz="2000" b="0" i="0" dirty="0">
              <a:solidFill>
                <a:srgbClr val="555555"/>
              </a:solidFill>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74011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5000">
              <a:schemeClr val="accent5">
                <a:lumMod val="20000"/>
                <a:lumOff val="80000"/>
              </a:schemeClr>
            </a:gs>
            <a:gs pos="100000">
              <a:srgbClr val="FF000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sz="3200" dirty="0">
                <a:solidFill>
                  <a:srgbClr val="FF0000"/>
                </a:solidFill>
                <a:latin typeface="David" panose="020E0502060401010101" pitchFamily="34" charset="-79"/>
                <a:cs typeface="David" panose="020E0502060401010101" pitchFamily="34" charset="-79"/>
              </a:rPr>
              <a:t/>
            </a:r>
            <a:br>
              <a:rPr lang="en-US" sz="3200" dirty="0">
                <a:solidFill>
                  <a:srgbClr val="FF0000"/>
                </a:solidFill>
                <a:latin typeface="David" panose="020E0502060401010101" pitchFamily="34" charset="-79"/>
                <a:cs typeface="David" panose="020E0502060401010101" pitchFamily="34" charset="-79"/>
              </a:rPr>
            </a:br>
            <a:endParaRPr lang="he-IL" sz="3200" dirty="0">
              <a:solidFill>
                <a:srgbClr val="FF0000"/>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0" y="742684"/>
            <a:ext cx="12192000" cy="6115315"/>
          </a:xfrm>
        </p:spPr>
        <p:txBody>
          <a:bodyPr>
            <a:normAutofit/>
          </a:bodyPr>
          <a:lstStyle/>
          <a:p>
            <a:pPr lvl="0"/>
            <a:r>
              <a:rPr lang="he-IL" sz="2800" b="1" dirty="0" smtClean="0">
                <a:solidFill>
                  <a:srgbClr val="FF0000"/>
                </a:solidFill>
                <a:latin typeface="David" panose="020E0502060401010101" pitchFamily="34" charset="-79"/>
                <a:cs typeface="David" panose="020E0502060401010101" pitchFamily="34" charset="-79"/>
              </a:rPr>
              <a:t>א. בעיות </a:t>
            </a:r>
            <a:r>
              <a:rPr lang="he-IL" sz="2800" b="1" dirty="0">
                <a:solidFill>
                  <a:srgbClr val="FF0000"/>
                </a:solidFill>
                <a:latin typeface="David" panose="020E0502060401010101" pitchFamily="34" charset="-79"/>
                <a:cs typeface="David" panose="020E0502060401010101" pitchFamily="34" charset="-79"/>
              </a:rPr>
              <a:t>בייצור </a:t>
            </a:r>
            <a:r>
              <a:rPr lang="he-IL" sz="2800" b="1" dirty="0" smtClean="0">
                <a:solidFill>
                  <a:srgbClr val="FF0000"/>
                </a:solidFill>
                <a:latin typeface="David" panose="020E0502060401010101" pitchFamily="34" charset="-79"/>
                <a:cs typeface="David" panose="020E0502060401010101" pitchFamily="34" charset="-79"/>
              </a:rPr>
              <a:t>אריטרוציטים והמוגלובין, </a:t>
            </a:r>
            <a:r>
              <a:rPr lang="he-IL" sz="2800" b="1" dirty="0">
                <a:solidFill>
                  <a:srgbClr val="FF0000"/>
                </a:solidFill>
                <a:latin typeface="David" panose="020E0502060401010101" pitchFamily="34" charset="-79"/>
                <a:cs typeface="David" panose="020E0502060401010101" pitchFamily="34" charset="-79"/>
              </a:rPr>
              <a:t>היכולות להיות קשורות למחסור בחומרי גלם או </a:t>
            </a:r>
            <a:r>
              <a:rPr lang="he-IL" sz="2800" b="1" dirty="0" smtClean="0">
                <a:solidFill>
                  <a:srgbClr val="FF0000"/>
                </a:solidFill>
                <a:latin typeface="David" panose="020E0502060401010101" pitchFamily="34" charset="-79"/>
                <a:cs typeface="David" panose="020E0502060401010101" pitchFamily="34" charset="-79"/>
              </a:rPr>
              <a:t>לבעיות גנטיות</a:t>
            </a:r>
            <a:r>
              <a:rPr lang="en-US" sz="2800" b="1" dirty="0" smtClean="0">
                <a:solidFill>
                  <a:srgbClr val="FF0000"/>
                </a:solidFill>
                <a:latin typeface="David" panose="020E0502060401010101" pitchFamily="34" charset="-79"/>
                <a:cs typeface="David" panose="020E0502060401010101" pitchFamily="34" charset="-79"/>
              </a:rPr>
              <a:t> :</a:t>
            </a:r>
            <a:endParaRPr lang="he-IL" sz="2800" dirty="0" smtClean="0">
              <a:solidFill>
                <a:srgbClr val="FF0000"/>
              </a:solidFill>
              <a:latin typeface="David" panose="020E0502060401010101" pitchFamily="34" charset="-79"/>
              <a:cs typeface="David" panose="020E0502060401010101" pitchFamily="34" charset="-79"/>
            </a:endParaRPr>
          </a:p>
          <a:p>
            <a:pPr lvl="0"/>
            <a:r>
              <a:rPr lang="he-IL" b="1" dirty="0" smtClean="0">
                <a:solidFill>
                  <a:srgbClr val="FF0000"/>
                </a:solidFill>
                <a:latin typeface="David" panose="020E0502060401010101" pitchFamily="34" charset="-79"/>
                <a:cs typeface="David" panose="020E0502060401010101" pitchFamily="34" charset="-79"/>
              </a:rPr>
              <a:t>1</a:t>
            </a:r>
            <a:r>
              <a:rPr lang="he-IL" sz="2400" b="1" dirty="0" smtClean="0">
                <a:solidFill>
                  <a:srgbClr val="FF0000"/>
                </a:solidFill>
                <a:latin typeface="David" panose="020E0502060401010101" pitchFamily="34" charset="-79"/>
                <a:cs typeface="David" panose="020E0502060401010101" pitchFamily="34" charset="-79"/>
              </a:rPr>
              <a:t>. </a:t>
            </a:r>
            <a:r>
              <a:rPr lang="he-IL" sz="2400" b="1" dirty="0">
                <a:solidFill>
                  <a:srgbClr val="FF0000"/>
                </a:solidFill>
                <a:latin typeface="David" panose="020E0502060401010101" pitchFamily="34" charset="-79"/>
                <a:cs typeface="David" panose="020E0502060401010101" pitchFamily="34" charset="-79"/>
              </a:rPr>
              <a:t>אנמיה על רקע של חוסר </a:t>
            </a:r>
            <a:r>
              <a:rPr lang="he-IL" sz="2400" b="1" dirty="0" smtClean="0">
                <a:solidFill>
                  <a:srgbClr val="FF0000"/>
                </a:solidFill>
                <a:latin typeface="David" panose="020E0502060401010101" pitchFamily="34" charset="-79"/>
                <a:cs typeface="David" panose="020E0502060401010101" pitchFamily="34" charset="-79"/>
              </a:rPr>
              <a:t>ברזל</a:t>
            </a:r>
          </a:p>
          <a:p>
            <a:pPr>
              <a:lnSpc>
                <a:spcPct val="100000"/>
              </a:lnSpc>
              <a:spcBef>
                <a:spcPts val="0"/>
              </a:spcBef>
              <a:spcAft>
                <a:spcPts val="0"/>
              </a:spcAft>
            </a:pPr>
            <a:r>
              <a:rPr lang="he-IL" dirty="0" smtClean="0">
                <a:latin typeface="David" panose="020E0502060401010101" pitchFamily="34" charset="-79"/>
                <a:cs typeface="David" panose="020E0502060401010101" pitchFamily="34" charset="-79"/>
              </a:rPr>
              <a:t>הברזל </a:t>
            </a:r>
            <a:r>
              <a:rPr lang="he-IL" dirty="0">
                <a:latin typeface="David" panose="020E0502060401010101" pitchFamily="34" charset="-79"/>
                <a:cs typeface="David" panose="020E0502060401010101" pitchFamily="34" charset="-79"/>
              </a:rPr>
              <a:t>אחד מחומרי הגלם המשמשים </a:t>
            </a:r>
            <a:r>
              <a:rPr lang="he-IL" sz="2100" dirty="0">
                <a:latin typeface="David" panose="020E0502060401010101" pitchFamily="34" charset="-79"/>
                <a:cs typeface="David" panose="020E0502060401010101" pitchFamily="34" charset="-79"/>
              </a:rPr>
              <a:t>ליצירת</a:t>
            </a: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מולקולת </a:t>
            </a:r>
            <a:r>
              <a:rPr lang="he-IL" b="1" dirty="0" smtClean="0">
                <a:latin typeface="David" panose="020E0502060401010101" pitchFamily="34" charset="-79"/>
                <a:cs typeface="David" panose="020E0502060401010101" pitchFamily="34" charset="-79"/>
              </a:rPr>
              <a:t>ההמוגלובין</a:t>
            </a:r>
            <a:r>
              <a:rPr lang="he-IL" dirty="0" smtClean="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הוא </a:t>
            </a:r>
            <a:r>
              <a:rPr lang="he-IL" dirty="0">
                <a:latin typeface="David" panose="020E0502060401010101" pitchFamily="34" charset="-79"/>
                <a:cs typeface="David" panose="020E0502060401010101" pitchFamily="34" charset="-79"/>
              </a:rPr>
              <a:t>המרכיב </a:t>
            </a:r>
            <a:r>
              <a:rPr lang="he-IL" dirty="0" smtClean="0">
                <a:latin typeface="David" panose="020E0502060401010101" pitchFamily="34" charset="-79"/>
                <a:cs typeface="David" panose="020E0502060401010101" pitchFamily="34" charset="-79"/>
              </a:rPr>
              <a:t>המאפשר </a:t>
            </a:r>
            <a:r>
              <a:rPr lang="he-IL" dirty="0">
                <a:latin typeface="David" panose="020E0502060401010101" pitchFamily="34" charset="-79"/>
                <a:cs typeface="David" panose="020E0502060401010101" pitchFamily="34" charset="-79"/>
              </a:rPr>
              <a:t>את נשיאת החמצן בדם </a:t>
            </a:r>
            <a:r>
              <a:rPr lang="he-IL" dirty="0" smtClean="0">
                <a:latin typeface="David" panose="020E0502060401010101" pitchFamily="34" charset="-79"/>
                <a:cs typeface="David" panose="020E0502060401010101" pitchFamily="34" charset="-79"/>
              </a:rPr>
              <a:t>.</a:t>
            </a:r>
          </a:p>
          <a:p>
            <a:endParaRPr lang="he-IL" sz="2100" dirty="0" smtClean="0">
              <a:latin typeface="David" panose="020E0502060401010101" pitchFamily="34" charset="-79"/>
              <a:cs typeface="David" panose="020E0502060401010101" pitchFamily="34" charset="-79"/>
            </a:endParaRPr>
          </a:p>
          <a:p>
            <a:endParaRPr lang="he-IL" sz="2100" dirty="0">
              <a:latin typeface="David" panose="020E0502060401010101" pitchFamily="34" charset="-79"/>
              <a:cs typeface="David" panose="020E0502060401010101" pitchFamily="34" charset="-79"/>
            </a:endParaRPr>
          </a:p>
          <a:p>
            <a:r>
              <a:rPr lang="he-IL" sz="2100" dirty="0" smtClean="0">
                <a:latin typeface="David" panose="020E0502060401010101" pitchFamily="34" charset="-79"/>
                <a:cs typeface="David" panose="020E0502060401010101" pitchFamily="34" charset="-79"/>
              </a:rPr>
              <a:t>                                       </a:t>
            </a:r>
            <a:r>
              <a:rPr lang="he-IL" sz="2100" b="1" dirty="0" smtClean="0">
                <a:latin typeface="David" panose="020E0502060401010101" pitchFamily="34" charset="-79"/>
                <a:cs typeface="David" panose="020E0502060401010101" pitchFamily="34" charset="-79"/>
              </a:rPr>
              <a:t>מולקולת ההמוגלובין</a:t>
            </a:r>
          </a:p>
        </p:txBody>
      </p:sp>
      <p:sp>
        <p:nvSpPr>
          <p:cNvPr id="4" name="מלבן 3"/>
          <p:cNvSpPr/>
          <p:nvPr/>
        </p:nvSpPr>
        <p:spPr>
          <a:xfrm>
            <a:off x="6096000" y="0"/>
            <a:ext cx="2438400" cy="646331"/>
          </a:xfrm>
          <a:prstGeom prst="rect">
            <a:avLst/>
          </a:prstGeom>
        </p:spPr>
        <p:txBody>
          <a:bodyPr wrap="square">
            <a:spAutoFit/>
          </a:bodyPr>
          <a:lstStyle/>
          <a:p>
            <a:pPr algn="ctr"/>
            <a:r>
              <a:rPr lang="he-IL" sz="3600" b="1" dirty="0" smtClean="0">
                <a:solidFill>
                  <a:srgbClr val="FF0000"/>
                </a:solidFill>
                <a:latin typeface="David" panose="020E0502060401010101" pitchFamily="34" charset="-79"/>
                <a:cs typeface="David" panose="020E0502060401010101" pitchFamily="34" charset="-79"/>
              </a:rPr>
              <a:t>סוגי אנמיות</a:t>
            </a:r>
            <a:r>
              <a:rPr lang="en-US" sz="3600" b="1" dirty="0" smtClean="0">
                <a:solidFill>
                  <a:srgbClr val="FF0000"/>
                </a:solidFill>
                <a:latin typeface="David" panose="020E0502060401010101" pitchFamily="34" charset="-79"/>
                <a:cs typeface="David" panose="020E0502060401010101" pitchFamily="34" charset="-79"/>
              </a:rPr>
              <a:t>:</a:t>
            </a:r>
            <a:endParaRPr lang="en-US" sz="3600" dirty="0">
              <a:solidFill>
                <a:srgbClr val="FF0000"/>
              </a:solidFill>
              <a:latin typeface="David" panose="020E0502060401010101" pitchFamily="34" charset="-79"/>
              <a:cs typeface="David" panose="020E0502060401010101" pitchFamily="34" charset="-79"/>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1624"/>
            <a:ext cx="7643643" cy="3704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4322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2875" y="314325"/>
            <a:ext cx="11925300" cy="2051685"/>
          </a:xfrm>
        </p:spPr>
        <p:txBody>
          <a:bodyPr>
            <a:normAutofit fontScale="90000"/>
          </a:bodyPr>
          <a:lstStyle/>
          <a:p>
            <a:pPr marL="91440" lvl="0" indent="-91440" algn="r">
              <a:lnSpc>
                <a:spcPct val="90000"/>
              </a:lnSpc>
              <a:spcBef>
                <a:spcPts val="1200"/>
              </a:spcBef>
              <a:spcAft>
                <a:spcPts val="200"/>
              </a:spcAft>
            </a:pPr>
            <a:r>
              <a:rPr lang="he-IL" sz="2100" spc="0" dirty="0" smtClean="0">
                <a:solidFill>
                  <a:srgbClr val="000000">
                    <a:lumMod val="75000"/>
                    <a:lumOff val="25000"/>
                  </a:srgbClr>
                </a:solidFill>
                <a:latin typeface="David" panose="020E0502060401010101" pitchFamily="34" charset="-79"/>
                <a:ea typeface="+mn-ea"/>
                <a:cs typeface="David" panose="020E0502060401010101" pitchFamily="34" charset="-79"/>
              </a:rPr>
              <a:t/>
            </a:r>
            <a:br>
              <a:rPr lang="he-IL" sz="2100" spc="0" dirty="0" smtClean="0">
                <a:solidFill>
                  <a:srgbClr val="000000">
                    <a:lumMod val="75000"/>
                    <a:lumOff val="25000"/>
                  </a:srgbClr>
                </a:solidFill>
                <a:latin typeface="David" panose="020E0502060401010101" pitchFamily="34" charset="-79"/>
                <a:ea typeface="+mn-ea"/>
                <a:cs typeface="David" panose="020E0502060401010101" pitchFamily="34" charset="-79"/>
              </a:rPr>
            </a:br>
            <a:r>
              <a:rPr lang="he-IL" sz="2100" spc="0" dirty="0">
                <a:solidFill>
                  <a:srgbClr val="000000">
                    <a:lumMod val="75000"/>
                    <a:lumOff val="25000"/>
                  </a:srgbClr>
                </a:solidFill>
                <a:latin typeface="David" panose="020E0502060401010101" pitchFamily="34" charset="-79"/>
                <a:ea typeface="+mn-ea"/>
                <a:cs typeface="David" panose="020E0502060401010101" pitchFamily="34" charset="-79"/>
              </a:rPr>
              <a:t/>
            </a:r>
            <a:br>
              <a:rPr lang="he-IL" sz="2100" spc="0" dirty="0">
                <a:solidFill>
                  <a:srgbClr val="000000">
                    <a:lumMod val="75000"/>
                    <a:lumOff val="25000"/>
                  </a:srgbClr>
                </a:solidFill>
                <a:latin typeface="David" panose="020E0502060401010101" pitchFamily="34" charset="-79"/>
                <a:ea typeface="+mn-ea"/>
                <a:cs typeface="David" panose="020E0502060401010101" pitchFamily="34" charset="-79"/>
              </a:rPr>
            </a:br>
            <a:r>
              <a:rPr lang="he-IL" sz="2100" spc="0" dirty="0" smtClean="0">
                <a:solidFill>
                  <a:srgbClr val="000000">
                    <a:lumMod val="75000"/>
                    <a:lumOff val="25000"/>
                  </a:srgbClr>
                </a:solidFill>
                <a:latin typeface="David" panose="020E0502060401010101" pitchFamily="34" charset="-79"/>
                <a:ea typeface="+mn-ea"/>
                <a:cs typeface="David" panose="020E0502060401010101" pitchFamily="34" charset="-79"/>
              </a:rPr>
              <a:t/>
            </a:r>
            <a:br>
              <a:rPr lang="he-IL" sz="2100" spc="0" dirty="0" smtClean="0">
                <a:solidFill>
                  <a:srgbClr val="000000">
                    <a:lumMod val="75000"/>
                    <a:lumOff val="25000"/>
                  </a:srgbClr>
                </a:solidFill>
                <a:latin typeface="David" panose="020E0502060401010101" pitchFamily="34" charset="-79"/>
                <a:ea typeface="+mn-ea"/>
                <a:cs typeface="David" panose="020E0502060401010101" pitchFamily="34" charset="-79"/>
              </a:rPr>
            </a:br>
            <a:r>
              <a:rPr lang="he-IL" sz="2100" spc="0" dirty="0">
                <a:solidFill>
                  <a:srgbClr val="000000">
                    <a:lumMod val="75000"/>
                    <a:lumOff val="25000"/>
                  </a:srgbClr>
                </a:solidFill>
                <a:latin typeface="David" panose="020E0502060401010101" pitchFamily="34" charset="-79"/>
                <a:ea typeface="+mn-ea"/>
                <a:cs typeface="David" panose="020E0502060401010101" pitchFamily="34" charset="-79"/>
              </a:rPr>
              <a:t/>
            </a:r>
            <a:br>
              <a:rPr lang="he-IL" sz="2100" spc="0" dirty="0">
                <a:solidFill>
                  <a:srgbClr val="000000">
                    <a:lumMod val="75000"/>
                    <a:lumOff val="25000"/>
                  </a:srgbClr>
                </a:solidFill>
                <a:latin typeface="David" panose="020E0502060401010101" pitchFamily="34" charset="-79"/>
                <a:ea typeface="+mn-ea"/>
                <a:cs typeface="David" panose="020E0502060401010101" pitchFamily="34" charset="-79"/>
              </a:rPr>
            </a:br>
            <a:r>
              <a:rPr lang="he-IL" sz="2100" spc="0" dirty="0" smtClean="0">
                <a:solidFill>
                  <a:srgbClr val="000000">
                    <a:lumMod val="75000"/>
                    <a:lumOff val="25000"/>
                  </a:srgbClr>
                </a:solidFill>
                <a:latin typeface="David" panose="020E0502060401010101" pitchFamily="34" charset="-79"/>
                <a:ea typeface="+mn-ea"/>
                <a:cs typeface="David" panose="020E0502060401010101" pitchFamily="34" charset="-79"/>
              </a:rPr>
              <a:t/>
            </a:r>
            <a:br>
              <a:rPr lang="he-IL" sz="2100" spc="0" dirty="0" smtClean="0">
                <a:solidFill>
                  <a:srgbClr val="000000">
                    <a:lumMod val="75000"/>
                    <a:lumOff val="25000"/>
                  </a:srgbClr>
                </a:solidFill>
                <a:latin typeface="David" panose="020E0502060401010101" pitchFamily="34" charset="-79"/>
                <a:ea typeface="+mn-ea"/>
                <a:cs typeface="David" panose="020E0502060401010101" pitchFamily="34" charset="-79"/>
              </a:rPr>
            </a:br>
            <a:r>
              <a:rPr lang="he-IL" sz="2100" spc="0" dirty="0">
                <a:solidFill>
                  <a:srgbClr val="000000">
                    <a:lumMod val="75000"/>
                    <a:lumOff val="25000"/>
                  </a:srgbClr>
                </a:solidFill>
                <a:latin typeface="David" panose="020E0502060401010101" pitchFamily="34" charset="-79"/>
                <a:ea typeface="+mn-ea"/>
                <a:cs typeface="David" panose="020E0502060401010101" pitchFamily="34" charset="-79"/>
              </a:rPr>
              <a:t/>
            </a:r>
            <a:br>
              <a:rPr lang="he-IL" sz="2100" spc="0" dirty="0">
                <a:solidFill>
                  <a:srgbClr val="000000">
                    <a:lumMod val="75000"/>
                    <a:lumOff val="25000"/>
                  </a:srgbClr>
                </a:solidFill>
                <a:latin typeface="David" panose="020E0502060401010101" pitchFamily="34" charset="-79"/>
                <a:ea typeface="+mn-ea"/>
                <a:cs typeface="David" panose="020E0502060401010101" pitchFamily="34" charset="-79"/>
              </a:rPr>
            </a:br>
            <a:r>
              <a:rPr lang="he-IL" sz="2100" spc="0" dirty="0" smtClean="0">
                <a:solidFill>
                  <a:srgbClr val="000000">
                    <a:lumMod val="75000"/>
                    <a:lumOff val="25000"/>
                  </a:srgbClr>
                </a:solidFill>
                <a:latin typeface="David" panose="020E0502060401010101" pitchFamily="34" charset="-79"/>
                <a:ea typeface="+mn-ea"/>
                <a:cs typeface="David" panose="020E0502060401010101" pitchFamily="34" charset="-79"/>
              </a:rPr>
              <a:t/>
            </a:r>
            <a:br>
              <a:rPr lang="he-IL" sz="2100" spc="0" dirty="0" smtClean="0">
                <a:solidFill>
                  <a:srgbClr val="000000">
                    <a:lumMod val="75000"/>
                    <a:lumOff val="25000"/>
                  </a:srgbClr>
                </a:solidFill>
                <a:latin typeface="David" panose="020E0502060401010101" pitchFamily="34" charset="-79"/>
                <a:ea typeface="+mn-ea"/>
                <a:cs typeface="David" panose="020E0502060401010101" pitchFamily="34" charset="-79"/>
              </a:rPr>
            </a:br>
            <a:r>
              <a:rPr lang="he-IL" sz="2100" spc="0" dirty="0">
                <a:solidFill>
                  <a:srgbClr val="000000">
                    <a:lumMod val="75000"/>
                    <a:lumOff val="25000"/>
                  </a:srgbClr>
                </a:solidFill>
                <a:latin typeface="David" panose="020E0502060401010101" pitchFamily="34" charset="-79"/>
                <a:ea typeface="+mn-ea"/>
                <a:cs typeface="David" panose="020E0502060401010101" pitchFamily="34" charset="-79"/>
              </a:rPr>
              <a:t/>
            </a:r>
            <a:br>
              <a:rPr lang="he-IL" sz="2100" spc="0" dirty="0">
                <a:solidFill>
                  <a:srgbClr val="000000">
                    <a:lumMod val="75000"/>
                    <a:lumOff val="25000"/>
                  </a:srgbClr>
                </a:solidFill>
                <a:latin typeface="David" panose="020E0502060401010101" pitchFamily="34" charset="-79"/>
                <a:ea typeface="+mn-ea"/>
                <a:cs typeface="David" panose="020E0502060401010101" pitchFamily="34" charset="-79"/>
              </a:rPr>
            </a:br>
            <a:r>
              <a:rPr lang="he-IL" sz="2100" spc="0" dirty="0" smtClean="0">
                <a:solidFill>
                  <a:srgbClr val="000000">
                    <a:lumMod val="75000"/>
                    <a:lumOff val="25000"/>
                  </a:srgbClr>
                </a:solidFill>
                <a:latin typeface="David" panose="020E0502060401010101" pitchFamily="34" charset="-79"/>
                <a:ea typeface="+mn-ea"/>
                <a:cs typeface="David" panose="020E0502060401010101" pitchFamily="34" charset="-79"/>
              </a:rPr>
              <a:t/>
            </a:r>
            <a:br>
              <a:rPr lang="he-IL" sz="2100" spc="0" dirty="0" smtClean="0">
                <a:solidFill>
                  <a:srgbClr val="000000">
                    <a:lumMod val="75000"/>
                    <a:lumOff val="25000"/>
                  </a:srgbClr>
                </a:solidFill>
                <a:latin typeface="David" panose="020E0502060401010101" pitchFamily="34" charset="-79"/>
                <a:ea typeface="+mn-ea"/>
                <a:cs typeface="David" panose="020E0502060401010101" pitchFamily="34" charset="-79"/>
              </a:rPr>
            </a:br>
            <a:r>
              <a:rPr lang="he-IL" sz="2100" spc="0" dirty="0">
                <a:solidFill>
                  <a:srgbClr val="000000">
                    <a:lumMod val="75000"/>
                    <a:lumOff val="25000"/>
                  </a:srgbClr>
                </a:solidFill>
                <a:latin typeface="David" panose="020E0502060401010101" pitchFamily="34" charset="-79"/>
                <a:ea typeface="+mn-ea"/>
                <a:cs typeface="David" panose="020E0502060401010101" pitchFamily="34" charset="-79"/>
              </a:rPr>
              <a:t/>
            </a:r>
            <a:br>
              <a:rPr lang="he-IL" sz="2100" spc="0" dirty="0">
                <a:solidFill>
                  <a:srgbClr val="000000">
                    <a:lumMod val="75000"/>
                    <a:lumOff val="25000"/>
                  </a:srgbClr>
                </a:solidFill>
                <a:latin typeface="David" panose="020E0502060401010101" pitchFamily="34" charset="-79"/>
                <a:ea typeface="+mn-ea"/>
                <a:cs typeface="David" panose="020E0502060401010101" pitchFamily="34" charset="-79"/>
              </a:rPr>
            </a:br>
            <a:r>
              <a:rPr lang="he-IL" sz="2100" spc="0" dirty="0" smtClean="0">
                <a:solidFill>
                  <a:srgbClr val="000000">
                    <a:lumMod val="75000"/>
                    <a:lumOff val="25000"/>
                  </a:srgbClr>
                </a:solidFill>
                <a:latin typeface="David" panose="020E0502060401010101" pitchFamily="34" charset="-79"/>
                <a:ea typeface="+mn-ea"/>
                <a:cs typeface="David" panose="020E0502060401010101" pitchFamily="34" charset="-79"/>
              </a:rPr>
              <a:t/>
            </a:r>
            <a:br>
              <a:rPr lang="he-IL" sz="2100" spc="0" dirty="0" smtClean="0">
                <a:solidFill>
                  <a:srgbClr val="000000">
                    <a:lumMod val="75000"/>
                    <a:lumOff val="25000"/>
                  </a:srgbClr>
                </a:solidFill>
                <a:latin typeface="David" panose="020E0502060401010101" pitchFamily="34" charset="-79"/>
                <a:ea typeface="+mn-ea"/>
                <a:cs typeface="David" panose="020E0502060401010101" pitchFamily="34" charset="-79"/>
              </a:rPr>
            </a:br>
            <a:r>
              <a:rPr lang="he-IL" sz="2100" spc="0" dirty="0">
                <a:solidFill>
                  <a:srgbClr val="000000">
                    <a:lumMod val="75000"/>
                    <a:lumOff val="25000"/>
                  </a:srgbClr>
                </a:solidFill>
                <a:latin typeface="David" panose="020E0502060401010101" pitchFamily="34" charset="-79"/>
                <a:ea typeface="+mn-ea"/>
                <a:cs typeface="David" panose="020E0502060401010101" pitchFamily="34" charset="-79"/>
              </a:rPr>
              <a:t/>
            </a:r>
            <a:br>
              <a:rPr lang="he-IL" sz="2100" spc="0" dirty="0">
                <a:solidFill>
                  <a:srgbClr val="000000">
                    <a:lumMod val="75000"/>
                    <a:lumOff val="25000"/>
                  </a:srgbClr>
                </a:solidFill>
                <a:latin typeface="David" panose="020E0502060401010101" pitchFamily="34" charset="-79"/>
                <a:ea typeface="+mn-ea"/>
                <a:cs typeface="David" panose="020E0502060401010101" pitchFamily="34" charset="-79"/>
              </a:rPr>
            </a:br>
            <a:r>
              <a:rPr lang="he-IL" sz="2100" spc="0" dirty="0" smtClean="0">
                <a:solidFill>
                  <a:srgbClr val="000000">
                    <a:lumMod val="75000"/>
                    <a:lumOff val="25000"/>
                  </a:srgbClr>
                </a:solidFill>
                <a:latin typeface="David" panose="020E0502060401010101" pitchFamily="34" charset="-79"/>
                <a:ea typeface="+mn-ea"/>
                <a:cs typeface="David" panose="020E0502060401010101" pitchFamily="34" charset="-79"/>
              </a:rPr>
              <a:t/>
            </a:r>
            <a:br>
              <a:rPr lang="he-IL" sz="2100" spc="0" dirty="0" smtClean="0">
                <a:solidFill>
                  <a:srgbClr val="000000">
                    <a:lumMod val="75000"/>
                    <a:lumOff val="25000"/>
                  </a:srgbClr>
                </a:solidFill>
                <a:latin typeface="David" panose="020E0502060401010101" pitchFamily="34" charset="-79"/>
                <a:ea typeface="+mn-ea"/>
                <a:cs typeface="David" panose="020E0502060401010101" pitchFamily="34" charset="-79"/>
              </a:rPr>
            </a:br>
            <a:r>
              <a:rPr lang="he-IL" sz="2100" spc="0" dirty="0">
                <a:solidFill>
                  <a:srgbClr val="000000">
                    <a:lumMod val="75000"/>
                    <a:lumOff val="25000"/>
                  </a:srgbClr>
                </a:solidFill>
                <a:latin typeface="David" panose="020E0502060401010101" pitchFamily="34" charset="-79"/>
                <a:ea typeface="+mn-ea"/>
                <a:cs typeface="David" panose="020E0502060401010101" pitchFamily="34" charset="-79"/>
              </a:rPr>
              <a:t/>
            </a:r>
            <a:br>
              <a:rPr lang="he-IL" sz="2100" spc="0" dirty="0">
                <a:solidFill>
                  <a:srgbClr val="000000">
                    <a:lumMod val="75000"/>
                    <a:lumOff val="25000"/>
                  </a:srgbClr>
                </a:solidFill>
                <a:latin typeface="David" panose="020E0502060401010101" pitchFamily="34" charset="-79"/>
                <a:ea typeface="+mn-ea"/>
                <a:cs typeface="David" panose="020E0502060401010101" pitchFamily="34" charset="-79"/>
              </a:rPr>
            </a:br>
            <a:r>
              <a:rPr lang="he-IL" sz="2100" spc="0" dirty="0" smtClean="0">
                <a:solidFill>
                  <a:srgbClr val="000000">
                    <a:lumMod val="75000"/>
                    <a:lumOff val="25000"/>
                  </a:srgbClr>
                </a:solidFill>
                <a:latin typeface="David" panose="020E0502060401010101" pitchFamily="34" charset="-79"/>
                <a:ea typeface="+mn-ea"/>
                <a:cs typeface="David" panose="020E0502060401010101" pitchFamily="34" charset="-79"/>
              </a:rPr>
              <a:t/>
            </a:r>
            <a:br>
              <a:rPr lang="he-IL" sz="2100" spc="0" dirty="0" smtClean="0">
                <a:solidFill>
                  <a:srgbClr val="000000">
                    <a:lumMod val="75000"/>
                    <a:lumOff val="25000"/>
                  </a:srgbClr>
                </a:solidFill>
                <a:latin typeface="David" panose="020E0502060401010101" pitchFamily="34" charset="-79"/>
                <a:ea typeface="+mn-ea"/>
                <a:cs typeface="David" panose="020E0502060401010101" pitchFamily="34" charset="-79"/>
              </a:rPr>
            </a:br>
            <a:r>
              <a:rPr lang="he-IL" sz="2100" spc="0" dirty="0">
                <a:solidFill>
                  <a:srgbClr val="000000">
                    <a:lumMod val="75000"/>
                    <a:lumOff val="25000"/>
                  </a:srgbClr>
                </a:solidFill>
                <a:latin typeface="David" panose="020E0502060401010101" pitchFamily="34" charset="-79"/>
                <a:ea typeface="+mn-ea"/>
                <a:cs typeface="David" panose="020E0502060401010101" pitchFamily="34" charset="-79"/>
              </a:rPr>
              <a:t/>
            </a:r>
            <a:br>
              <a:rPr lang="he-IL" sz="2100" spc="0" dirty="0">
                <a:solidFill>
                  <a:srgbClr val="000000">
                    <a:lumMod val="75000"/>
                    <a:lumOff val="25000"/>
                  </a:srgbClr>
                </a:solidFill>
                <a:latin typeface="David" panose="020E0502060401010101" pitchFamily="34" charset="-79"/>
                <a:ea typeface="+mn-ea"/>
                <a:cs typeface="David" panose="020E0502060401010101" pitchFamily="34" charset="-79"/>
              </a:rPr>
            </a:br>
            <a:r>
              <a:rPr lang="he-IL" sz="2700" b="1" spc="0" dirty="0">
                <a:solidFill>
                  <a:srgbClr val="000000">
                    <a:lumMod val="75000"/>
                    <a:lumOff val="25000"/>
                  </a:srgbClr>
                </a:solidFill>
                <a:latin typeface="David" panose="020E0502060401010101" pitchFamily="34" charset="-79"/>
                <a:ea typeface="+mn-ea"/>
                <a:cs typeface="David" panose="020E0502060401010101" pitchFamily="34" charset="-79"/>
              </a:rPr>
              <a:t>אנמיה </a:t>
            </a:r>
            <a:r>
              <a:rPr lang="he-IL" sz="2700" b="1" spc="0" dirty="0" err="1">
                <a:solidFill>
                  <a:srgbClr val="000000">
                    <a:lumMod val="75000"/>
                    <a:lumOff val="25000"/>
                  </a:srgbClr>
                </a:solidFill>
                <a:latin typeface="David" panose="020E0502060401010101" pitchFamily="34" charset="-79"/>
                <a:ea typeface="+mn-ea"/>
                <a:cs typeface="David" panose="020E0502060401010101" pitchFamily="34" charset="-79"/>
              </a:rPr>
              <a:t>מיקרוציטית</a:t>
            </a:r>
            <a:r>
              <a:rPr lang="he-IL" sz="2700" b="1" spc="0" dirty="0">
                <a:solidFill>
                  <a:srgbClr val="000000">
                    <a:lumMod val="75000"/>
                    <a:lumOff val="25000"/>
                  </a:srgbClr>
                </a:solidFill>
                <a:latin typeface="David" panose="020E0502060401010101" pitchFamily="34" charset="-79"/>
                <a:ea typeface="+mn-ea"/>
                <a:cs typeface="David" panose="020E0502060401010101" pitchFamily="34" charset="-79"/>
              </a:rPr>
              <a:t> / </a:t>
            </a:r>
            <a:r>
              <a:rPr lang="he-IL" sz="2700" b="1" spc="0" dirty="0" err="1">
                <a:solidFill>
                  <a:srgbClr val="000000">
                    <a:lumMod val="75000"/>
                    <a:lumOff val="25000"/>
                  </a:srgbClr>
                </a:solidFill>
                <a:latin typeface="David" panose="020E0502060401010101" pitchFamily="34" charset="-79"/>
                <a:ea typeface="+mn-ea"/>
                <a:cs typeface="David" panose="020E0502060401010101" pitchFamily="34" charset="-79"/>
              </a:rPr>
              <a:t>היפוכרומית</a:t>
            </a:r>
            <a:r>
              <a:rPr lang="he-IL" sz="2700" b="1" spc="0" dirty="0">
                <a:solidFill>
                  <a:srgbClr val="000000">
                    <a:lumMod val="75000"/>
                    <a:lumOff val="25000"/>
                  </a:srgbClr>
                </a:solidFill>
                <a:latin typeface="David" panose="020E0502060401010101" pitchFamily="34" charset="-79"/>
                <a:ea typeface="+mn-ea"/>
                <a:cs typeface="David" panose="020E0502060401010101" pitchFamily="34" charset="-79"/>
              </a:rPr>
              <a:t> </a:t>
            </a:r>
            <a:r>
              <a:rPr lang="he-IL" sz="2700" b="1" spc="0" dirty="0" smtClean="0">
                <a:solidFill>
                  <a:srgbClr val="000000">
                    <a:lumMod val="75000"/>
                    <a:lumOff val="25000"/>
                  </a:srgbClr>
                </a:solidFill>
                <a:latin typeface="David" panose="020E0502060401010101" pitchFamily="34" charset="-79"/>
                <a:ea typeface="+mn-ea"/>
                <a:cs typeface="David" panose="020E0502060401010101" pitchFamily="34" charset="-79"/>
              </a:rPr>
              <a:t> היא </a:t>
            </a:r>
            <a:r>
              <a:rPr lang="he-IL" sz="2700" spc="0" dirty="0" smtClean="0">
                <a:solidFill>
                  <a:srgbClr val="000000">
                    <a:lumMod val="75000"/>
                    <a:lumOff val="25000"/>
                  </a:srgbClr>
                </a:solidFill>
                <a:latin typeface="David" panose="020E0502060401010101" pitchFamily="34" charset="-79"/>
                <a:ea typeface="+mn-ea"/>
                <a:cs typeface="David" panose="020E0502060401010101" pitchFamily="34" charset="-79"/>
              </a:rPr>
              <a:t>אנמיה </a:t>
            </a:r>
            <a:r>
              <a:rPr lang="he-IL" sz="2700" spc="0" dirty="0">
                <a:solidFill>
                  <a:srgbClr val="000000">
                    <a:lumMod val="75000"/>
                    <a:lumOff val="25000"/>
                  </a:srgbClr>
                </a:solidFill>
                <a:latin typeface="David" panose="020E0502060401010101" pitchFamily="34" charset="-79"/>
                <a:ea typeface="+mn-ea"/>
                <a:cs typeface="David" panose="020E0502060401010101" pitchFamily="34" charset="-79"/>
              </a:rPr>
              <a:t>על רקע </a:t>
            </a:r>
            <a:r>
              <a:rPr lang="he-IL" sz="2700" spc="0" dirty="0" smtClean="0">
                <a:solidFill>
                  <a:srgbClr val="000000">
                    <a:lumMod val="75000"/>
                    <a:lumOff val="25000"/>
                  </a:srgbClr>
                </a:solidFill>
                <a:latin typeface="David" panose="020E0502060401010101" pitchFamily="34" charset="-79"/>
                <a:ea typeface="+mn-ea"/>
                <a:cs typeface="David" panose="020E0502060401010101" pitchFamily="34" charset="-79"/>
              </a:rPr>
              <a:t>של חוסר </a:t>
            </a:r>
            <a:r>
              <a:rPr lang="he-IL" sz="2700" spc="0" dirty="0">
                <a:solidFill>
                  <a:srgbClr val="000000">
                    <a:lumMod val="75000"/>
                    <a:lumOff val="25000"/>
                  </a:srgbClr>
                </a:solidFill>
                <a:latin typeface="David" panose="020E0502060401010101" pitchFamily="34" charset="-79"/>
                <a:ea typeface="+mn-ea"/>
                <a:cs typeface="David" panose="020E0502060401010101" pitchFamily="34" charset="-79"/>
              </a:rPr>
              <a:t>ברזל </a:t>
            </a:r>
            <a:r>
              <a:rPr lang="he-IL" sz="2700" spc="0" dirty="0" smtClean="0">
                <a:solidFill>
                  <a:srgbClr val="000000">
                    <a:lumMod val="75000"/>
                    <a:lumOff val="25000"/>
                  </a:srgbClr>
                </a:solidFill>
                <a:latin typeface="David" panose="020E0502060401010101" pitchFamily="34" charset="-79"/>
                <a:ea typeface="+mn-ea"/>
                <a:cs typeface="David" panose="020E0502060401010101" pitchFamily="34" charset="-79"/>
              </a:rPr>
              <a:t>.</a:t>
            </a:r>
            <a:r>
              <a:rPr lang="he-IL" sz="2700" b="1" spc="0" dirty="0" smtClean="0">
                <a:solidFill>
                  <a:srgbClr val="000000">
                    <a:lumMod val="75000"/>
                    <a:lumOff val="25000"/>
                  </a:srgbClr>
                </a:solidFill>
                <a:latin typeface="David" panose="020E0502060401010101" pitchFamily="34" charset="-79"/>
                <a:ea typeface="+mn-ea"/>
                <a:cs typeface="David" panose="020E0502060401010101" pitchFamily="34" charset="-79"/>
              </a:rPr>
              <a:t/>
            </a:r>
            <a:br>
              <a:rPr lang="he-IL" sz="2700" b="1" spc="0" dirty="0" smtClean="0">
                <a:solidFill>
                  <a:srgbClr val="000000">
                    <a:lumMod val="75000"/>
                    <a:lumOff val="25000"/>
                  </a:srgbClr>
                </a:solidFill>
                <a:latin typeface="David" panose="020E0502060401010101" pitchFamily="34" charset="-79"/>
                <a:ea typeface="+mn-ea"/>
                <a:cs typeface="David" panose="020E0502060401010101" pitchFamily="34" charset="-79"/>
              </a:rPr>
            </a:br>
            <a:r>
              <a:rPr lang="he-IL" sz="2700" spc="0" dirty="0" smtClean="0">
                <a:solidFill>
                  <a:srgbClr val="000000">
                    <a:lumMod val="75000"/>
                    <a:lumOff val="25000"/>
                  </a:srgbClr>
                </a:solidFill>
                <a:latin typeface="David" panose="020E0502060401010101" pitchFamily="34" charset="-79"/>
                <a:ea typeface="+mn-ea"/>
                <a:cs typeface="David" panose="020E0502060401010101" pitchFamily="34" charset="-79"/>
              </a:rPr>
              <a:t>האריטרוציטים </a:t>
            </a:r>
            <a:r>
              <a:rPr lang="he-IL" sz="2700" spc="0" dirty="0" err="1" smtClean="0">
                <a:solidFill>
                  <a:srgbClr val="000000">
                    <a:lumMod val="75000"/>
                    <a:lumOff val="25000"/>
                  </a:srgbClr>
                </a:solidFill>
                <a:latin typeface="David" panose="020E0502060401010101" pitchFamily="34" charset="-79"/>
                <a:ea typeface="+mn-ea"/>
                <a:cs typeface="David" panose="020E0502060401010101" pitchFamily="34" charset="-79"/>
              </a:rPr>
              <a:t>שיווצרו</a:t>
            </a:r>
            <a:r>
              <a:rPr lang="he-IL" sz="2700" spc="0" dirty="0" smtClean="0">
                <a:solidFill>
                  <a:srgbClr val="000000">
                    <a:lumMod val="75000"/>
                    <a:lumOff val="25000"/>
                  </a:srgbClr>
                </a:solidFill>
                <a:latin typeface="David" panose="020E0502060401010101" pitchFamily="34" charset="-79"/>
                <a:ea typeface="+mn-ea"/>
                <a:cs typeface="David" panose="020E0502060401010101" pitchFamily="34" charset="-79"/>
              </a:rPr>
              <a:t> יהיו </a:t>
            </a:r>
            <a:r>
              <a:rPr lang="he-IL" sz="2700" spc="0" dirty="0">
                <a:solidFill>
                  <a:srgbClr val="000000">
                    <a:lumMod val="75000"/>
                    <a:lumOff val="25000"/>
                  </a:srgbClr>
                </a:solidFill>
                <a:latin typeface="David" panose="020E0502060401010101" pitchFamily="34" charset="-79"/>
                <a:ea typeface="+mn-ea"/>
                <a:cs typeface="David" panose="020E0502060401010101" pitchFamily="34" charset="-79"/>
              </a:rPr>
              <a:t>חיוורים </a:t>
            </a:r>
            <a:r>
              <a:rPr lang="he-IL" sz="2700" spc="0" dirty="0" smtClean="0">
                <a:solidFill>
                  <a:srgbClr val="000000">
                    <a:lumMod val="75000"/>
                    <a:lumOff val="25000"/>
                  </a:srgbClr>
                </a:solidFill>
                <a:latin typeface="David" panose="020E0502060401010101" pitchFamily="34" charset="-79"/>
                <a:ea typeface="+mn-ea"/>
                <a:cs typeface="David" panose="020E0502060401010101" pitchFamily="34" charset="-79"/>
              </a:rPr>
              <a:t>בעלי נפח קטן מהתקין. </a:t>
            </a:r>
            <a:r>
              <a:rPr lang="he-IL" sz="2700" spc="0" dirty="0">
                <a:solidFill>
                  <a:srgbClr val="000000">
                    <a:lumMod val="75000"/>
                    <a:lumOff val="25000"/>
                  </a:srgbClr>
                </a:solidFill>
                <a:latin typeface="David" panose="020E0502060401010101" pitchFamily="34" charset="-79"/>
                <a:ea typeface="+mn-ea"/>
                <a:cs typeface="David" panose="020E0502060401010101" pitchFamily="34" charset="-79"/>
              </a:rPr>
              <a:t>בבדיקות </a:t>
            </a:r>
            <a:r>
              <a:rPr lang="he-IL" sz="2700" spc="0" dirty="0" smtClean="0">
                <a:solidFill>
                  <a:srgbClr val="000000">
                    <a:lumMod val="75000"/>
                    <a:lumOff val="25000"/>
                  </a:srgbClr>
                </a:solidFill>
                <a:latin typeface="David" panose="020E0502060401010101" pitchFamily="34" charset="-79"/>
                <a:ea typeface="+mn-ea"/>
                <a:cs typeface="David" panose="020E0502060401010101" pitchFamily="34" charset="-79"/>
              </a:rPr>
              <a:t>דם, </a:t>
            </a:r>
            <a:r>
              <a:rPr lang="he-IL" sz="2700" spc="0" dirty="0">
                <a:solidFill>
                  <a:srgbClr val="000000">
                    <a:lumMod val="75000"/>
                    <a:lumOff val="25000"/>
                  </a:srgbClr>
                </a:solidFill>
                <a:latin typeface="David" panose="020E0502060401010101" pitchFamily="34" charset="-79"/>
                <a:ea typeface="+mn-ea"/>
                <a:cs typeface="David" panose="020E0502060401010101" pitchFamily="34" charset="-79"/>
              </a:rPr>
              <a:t>הדבר </a:t>
            </a:r>
            <a:r>
              <a:rPr lang="he-IL" sz="2700" spc="0" dirty="0" smtClean="0">
                <a:solidFill>
                  <a:srgbClr val="000000">
                    <a:lumMod val="75000"/>
                    <a:lumOff val="25000"/>
                  </a:srgbClr>
                </a:solidFill>
                <a:latin typeface="David" panose="020E0502060401010101" pitchFamily="34" charset="-79"/>
                <a:ea typeface="+mn-ea"/>
                <a:cs typeface="David" panose="020E0502060401010101" pitchFamily="34" charset="-79"/>
              </a:rPr>
              <a:t>יתבטא בערכים </a:t>
            </a:r>
            <a:r>
              <a:rPr lang="he-IL" sz="2700" spc="0" dirty="0">
                <a:solidFill>
                  <a:srgbClr val="000000">
                    <a:lumMod val="75000"/>
                    <a:lumOff val="25000"/>
                  </a:srgbClr>
                </a:solidFill>
                <a:latin typeface="David" panose="020E0502060401010101" pitchFamily="34" charset="-79"/>
                <a:ea typeface="+mn-ea"/>
                <a:cs typeface="David" panose="020E0502060401010101" pitchFamily="34" charset="-79"/>
              </a:rPr>
              <a:t>נמוכים של </a:t>
            </a:r>
            <a:r>
              <a:rPr lang="en-US" sz="2700" b="1" spc="0" dirty="0">
                <a:solidFill>
                  <a:srgbClr val="000000">
                    <a:lumMod val="75000"/>
                    <a:lumOff val="25000"/>
                  </a:srgbClr>
                </a:solidFill>
                <a:latin typeface="David" panose="020E0502060401010101" pitchFamily="34" charset="-79"/>
                <a:ea typeface="+mn-ea"/>
                <a:cs typeface="David" panose="020E0502060401010101" pitchFamily="34" charset="-79"/>
              </a:rPr>
              <a:t>MCV</a:t>
            </a:r>
            <a:r>
              <a:rPr lang="en-US" sz="2700" spc="0" dirty="0">
                <a:solidFill>
                  <a:srgbClr val="000000">
                    <a:lumMod val="75000"/>
                    <a:lumOff val="25000"/>
                  </a:srgbClr>
                </a:solidFill>
                <a:latin typeface="David" panose="020E0502060401010101" pitchFamily="34" charset="-79"/>
                <a:ea typeface="+mn-ea"/>
                <a:cs typeface="David" panose="020E0502060401010101" pitchFamily="34" charset="-79"/>
              </a:rPr>
              <a:t> </a:t>
            </a:r>
            <a:r>
              <a:rPr lang="en-US" sz="2700" spc="0" dirty="0" smtClean="0">
                <a:solidFill>
                  <a:srgbClr val="000000">
                    <a:lumMod val="75000"/>
                    <a:lumOff val="25000"/>
                  </a:srgbClr>
                </a:solidFill>
                <a:latin typeface="David" panose="020E0502060401010101" pitchFamily="34" charset="-79"/>
                <a:ea typeface="+mn-ea"/>
                <a:cs typeface="David" panose="020E0502060401010101" pitchFamily="34" charset="-79"/>
              </a:rPr>
              <a:t>-Mean </a:t>
            </a:r>
            <a:r>
              <a:rPr lang="en-US" sz="2700" spc="0" dirty="0">
                <a:solidFill>
                  <a:srgbClr val="000000">
                    <a:lumMod val="75000"/>
                    <a:lumOff val="25000"/>
                  </a:srgbClr>
                </a:solidFill>
                <a:latin typeface="David" panose="020E0502060401010101" pitchFamily="34" charset="-79"/>
                <a:ea typeface="+mn-ea"/>
                <a:cs typeface="David" panose="020E0502060401010101" pitchFamily="34" charset="-79"/>
              </a:rPr>
              <a:t>corpuscular </a:t>
            </a:r>
            <a:r>
              <a:rPr lang="en-US" sz="2700" spc="0" dirty="0" smtClean="0">
                <a:solidFill>
                  <a:srgbClr val="000000">
                    <a:lumMod val="75000"/>
                    <a:lumOff val="25000"/>
                  </a:srgbClr>
                </a:solidFill>
                <a:latin typeface="David" panose="020E0502060401010101" pitchFamily="34" charset="-79"/>
                <a:ea typeface="+mn-ea"/>
                <a:cs typeface="David" panose="020E0502060401010101" pitchFamily="34" charset="-79"/>
              </a:rPr>
              <a:t>volume</a:t>
            </a:r>
            <a:r>
              <a:rPr lang="he-IL" sz="2700" spc="0" dirty="0" smtClean="0">
                <a:solidFill>
                  <a:srgbClr val="000000">
                    <a:lumMod val="75000"/>
                    <a:lumOff val="25000"/>
                  </a:srgbClr>
                </a:solidFill>
                <a:latin typeface="David" panose="020E0502060401010101" pitchFamily="34" charset="-79"/>
                <a:ea typeface="+mn-ea"/>
                <a:cs typeface="David" panose="020E0502060401010101" pitchFamily="34" charset="-79"/>
              </a:rPr>
              <a:t>   המייצג </a:t>
            </a:r>
            <a:r>
              <a:rPr lang="he-IL" sz="2700" spc="0" dirty="0">
                <a:solidFill>
                  <a:srgbClr val="000000">
                    <a:lumMod val="75000"/>
                    <a:lumOff val="25000"/>
                  </a:srgbClr>
                </a:solidFill>
                <a:latin typeface="David" panose="020E0502060401010101" pitchFamily="34" charset="-79"/>
                <a:ea typeface="+mn-ea"/>
                <a:cs typeface="David" panose="020E0502060401010101" pitchFamily="34" charset="-79"/>
              </a:rPr>
              <a:t>את הנפח הממוצע של </a:t>
            </a:r>
            <a:r>
              <a:rPr lang="he-IL" sz="2700" spc="0" dirty="0" smtClean="0">
                <a:solidFill>
                  <a:srgbClr val="000000">
                    <a:lumMod val="75000"/>
                    <a:lumOff val="25000"/>
                  </a:srgbClr>
                </a:solidFill>
                <a:latin typeface="David" panose="020E0502060401010101" pitchFamily="34" charset="-79"/>
                <a:ea typeface="+mn-ea"/>
                <a:cs typeface="David" panose="020E0502060401010101" pitchFamily="34" charset="-79"/>
              </a:rPr>
              <a:t>האריטרוציטים. הערך התקין ,</a:t>
            </a:r>
            <a:br>
              <a:rPr lang="he-IL" sz="2700" spc="0" dirty="0" smtClean="0">
                <a:solidFill>
                  <a:srgbClr val="000000">
                    <a:lumMod val="75000"/>
                    <a:lumOff val="25000"/>
                  </a:srgbClr>
                </a:solidFill>
                <a:latin typeface="David" panose="020E0502060401010101" pitchFamily="34" charset="-79"/>
                <a:ea typeface="+mn-ea"/>
                <a:cs typeface="David" panose="020E0502060401010101" pitchFamily="34" charset="-79"/>
              </a:rPr>
            </a:br>
            <a:r>
              <a:rPr lang="he-IL" sz="2700" spc="0" dirty="0" smtClean="0">
                <a:solidFill>
                  <a:srgbClr val="000000">
                    <a:lumMod val="75000"/>
                    <a:lumOff val="25000"/>
                  </a:srgbClr>
                </a:solidFill>
                <a:latin typeface="David" panose="020E0502060401010101" pitchFamily="34" charset="-79"/>
                <a:ea typeface="+mn-ea"/>
                <a:cs typeface="David" panose="020E0502060401010101" pitchFamily="34" charset="-79"/>
              </a:rPr>
              <a:t>הממוצע, הוא  </a:t>
            </a:r>
            <a:r>
              <a:rPr lang="en-US" sz="2700" spc="0" dirty="0">
                <a:solidFill>
                  <a:srgbClr val="000000">
                    <a:lumMod val="75000"/>
                    <a:lumOff val="25000"/>
                  </a:srgbClr>
                </a:solidFill>
                <a:latin typeface="David" panose="020E0502060401010101" pitchFamily="34" charset="-79"/>
                <a:ea typeface="+mn-ea"/>
                <a:cs typeface="David" panose="020E0502060401010101" pitchFamily="34" charset="-79"/>
              </a:rPr>
              <a:t>dl  </a:t>
            </a:r>
            <a:r>
              <a:rPr lang="he-IL" sz="2700" spc="0" dirty="0" smtClean="0">
                <a:solidFill>
                  <a:srgbClr val="000000">
                    <a:lumMod val="75000"/>
                    <a:lumOff val="25000"/>
                  </a:srgbClr>
                </a:solidFill>
                <a:latin typeface="David" panose="020E0502060401010101" pitchFamily="34" charset="-79"/>
                <a:ea typeface="+mn-ea"/>
                <a:cs typeface="David" panose="020E0502060401010101" pitchFamily="34" charset="-79"/>
              </a:rPr>
              <a:t>/</a:t>
            </a:r>
            <a:r>
              <a:rPr lang="en-US" sz="2700" spc="0" dirty="0" smtClean="0">
                <a:solidFill>
                  <a:srgbClr val="000000">
                    <a:lumMod val="75000"/>
                    <a:lumOff val="25000"/>
                  </a:srgbClr>
                </a:solidFill>
                <a:latin typeface="David" panose="020E0502060401010101" pitchFamily="34" charset="-79"/>
                <a:ea typeface="+mn-ea"/>
                <a:cs typeface="David" panose="020E0502060401010101" pitchFamily="34" charset="-79"/>
              </a:rPr>
              <a:t> mg</a:t>
            </a:r>
            <a:r>
              <a:rPr lang="he-IL" sz="2700" spc="0" dirty="0" smtClean="0">
                <a:solidFill>
                  <a:srgbClr val="000000">
                    <a:lumMod val="75000"/>
                    <a:lumOff val="25000"/>
                  </a:srgbClr>
                </a:solidFill>
                <a:latin typeface="David" panose="020E0502060401010101" pitchFamily="34" charset="-79"/>
                <a:ea typeface="+mn-ea"/>
                <a:cs typeface="David" panose="020E0502060401010101" pitchFamily="34" charset="-79"/>
              </a:rPr>
              <a:t>12.5</a:t>
            </a:r>
            <a:r>
              <a:rPr lang="en-US" sz="2700" spc="0" dirty="0" smtClean="0">
                <a:solidFill>
                  <a:srgbClr val="000000">
                    <a:lumMod val="75000"/>
                    <a:lumOff val="25000"/>
                  </a:srgbClr>
                </a:solidFill>
                <a:latin typeface="David" panose="020E0502060401010101" pitchFamily="34" charset="-79"/>
                <a:ea typeface="+mn-ea"/>
                <a:cs typeface="David" panose="020E0502060401010101" pitchFamily="34" charset="-79"/>
              </a:rPr>
              <a:t> </a:t>
            </a:r>
            <a:r>
              <a:rPr lang="he-IL" sz="2700" spc="0" dirty="0" smtClean="0">
                <a:solidFill>
                  <a:srgbClr val="000000">
                    <a:lumMod val="75000"/>
                    <a:lumOff val="25000"/>
                  </a:srgbClr>
                </a:solidFill>
                <a:latin typeface="David" panose="020E0502060401010101" pitchFamily="34" charset="-79"/>
                <a:ea typeface="+mn-ea"/>
                <a:cs typeface="David" panose="020E0502060401010101" pitchFamily="34" charset="-79"/>
              </a:rPr>
              <a:t>.</a:t>
            </a:r>
            <a:r>
              <a:rPr lang="he-IL" sz="2700" spc="0" dirty="0">
                <a:solidFill>
                  <a:srgbClr val="000000">
                    <a:lumMod val="75000"/>
                    <a:lumOff val="25000"/>
                  </a:srgbClr>
                </a:solidFill>
                <a:latin typeface="David" panose="020E0502060401010101" pitchFamily="34" charset="-79"/>
                <a:ea typeface="+mn-ea"/>
                <a:cs typeface="David" panose="020E0502060401010101" pitchFamily="34" charset="-79"/>
              </a:rPr>
              <a:t> </a:t>
            </a:r>
            <a:br>
              <a:rPr lang="he-IL" sz="2700" spc="0" dirty="0">
                <a:solidFill>
                  <a:srgbClr val="000000">
                    <a:lumMod val="75000"/>
                    <a:lumOff val="25000"/>
                  </a:srgbClr>
                </a:solidFill>
                <a:latin typeface="David" panose="020E0502060401010101" pitchFamily="34" charset="-79"/>
                <a:ea typeface="+mn-ea"/>
                <a:cs typeface="David" panose="020E0502060401010101" pitchFamily="34" charset="-79"/>
              </a:rPr>
            </a:br>
            <a:r>
              <a:rPr lang="he-IL" sz="2700" b="1" spc="0" dirty="0">
                <a:solidFill>
                  <a:srgbClr val="000000">
                    <a:lumMod val="75000"/>
                    <a:lumOff val="25000"/>
                  </a:srgbClr>
                </a:solidFill>
                <a:latin typeface="David" panose="020E0502060401010101" pitchFamily="34" charset="-79"/>
                <a:ea typeface="+mn-ea"/>
                <a:cs typeface="David" panose="020E0502060401010101" pitchFamily="34" charset="-79"/>
              </a:rPr>
              <a:t/>
            </a:r>
            <a:br>
              <a:rPr lang="he-IL" sz="2700" b="1" spc="0" dirty="0">
                <a:solidFill>
                  <a:srgbClr val="000000">
                    <a:lumMod val="75000"/>
                    <a:lumOff val="25000"/>
                  </a:srgbClr>
                </a:solidFill>
                <a:latin typeface="David" panose="020E0502060401010101" pitchFamily="34" charset="-79"/>
                <a:ea typeface="+mn-ea"/>
                <a:cs typeface="David" panose="020E0502060401010101" pitchFamily="34" charset="-79"/>
              </a:rPr>
            </a:br>
            <a:endParaRPr lang="he-IL" sz="2700" dirty="0"/>
          </a:p>
        </p:txBody>
      </p:sp>
      <p:sp>
        <p:nvSpPr>
          <p:cNvPr id="3" name="מציין מיקום תוכן 2"/>
          <p:cNvSpPr>
            <a:spLocks noGrp="1"/>
          </p:cNvSpPr>
          <p:nvPr>
            <p:ph idx="1"/>
          </p:nvPr>
        </p:nvSpPr>
        <p:spPr>
          <a:xfrm>
            <a:off x="1" y="1800225"/>
            <a:ext cx="12125324" cy="4068869"/>
          </a:xfrm>
        </p:spPr>
        <p:txBody>
          <a:bodyPr>
            <a:normAutofit/>
          </a:bodyPr>
          <a:lstStyle/>
          <a:p>
            <a:r>
              <a:rPr lang="he-IL" sz="2400" b="1" dirty="0">
                <a:solidFill>
                  <a:srgbClr val="000000">
                    <a:lumMod val="75000"/>
                    <a:lumOff val="25000"/>
                  </a:srgbClr>
                </a:solidFill>
                <a:latin typeface="David" panose="020E0502060401010101" pitchFamily="34" charset="-79"/>
                <a:cs typeface="David" panose="020E0502060401010101" pitchFamily="34" charset="-79"/>
              </a:rPr>
              <a:t>אטיולוגיה</a:t>
            </a:r>
          </a:p>
          <a:p>
            <a:r>
              <a:rPr lang="he-IL" sz="2400" dirty="0">
                <a:solidFill>
                  <a:srgbClr val="000000">
                    <a:lumMod val="75000"/>
                    <a:lumOff val="25000"/>
                  </a:srgbClr>
                </a:solidFill>
                <a:latin typeface="David" panose="020E0502060401010101" pitchFamily="34" charset="-79"/>
                <a:cs typeface="David" panose="020E0502060401010101" pitchFamily="34" charset="-79"/>
              </a:rPr>
              <a:t>1. </a:t>
            </a:r>
            <a:r>
              <a:rPr lang="he-IL" sz="2400" dirty="0" smtClean="0">
                <a:solidFill>
                  <a:srgbClr val="000000">
                    <a:lumMod val="75000"/>
                    <a:lumOff val="25000"/>
                  </a:srgbClr>
                </a:solidFill>
                <a:latin typeface="David" panose="020E0502060401010101" pitchFamily="34" charset="-79"/>
                <a:cs typeface="David" panose="020E0502060401010101" pitchFamily="34" charset="-79"/>
              </a:rPr>
              <a:t>מצב פיזיולוגי המביא ל</a:t>
            </a:r>
            <a:r>
              <a:rPr lang="he-IL" sz="2400" b="1" dirty="0" smtClean="0">
                <a:solidFill>
                  <a:srgbClr val="000000">
                    <a:lumMod val="75000"/>
                    <a:lumOff val="25000"/>
                  </a:srgbClr>
                </a:solidFill>
                <a:latin typeface="David" panose="020E0502060401010101" pitchFamily="34" charset="-79"/>
                <a:cs typeface="David" panose="020E0502060401010101" pitchFamily="34" charset="-79"/>
              </a:rPr>
              <a:t>דרישה </a:t>
            </a:r>
            <a:r>
              <a:rPr lang="he-IL" sz="2400" b="1" dirty="0">
                <a:solidFill>
                  <a:srgbClr val="000000">
                    <a:lumMod val="75000"/>
                    <a:lumOff val="25000"/>
                  </a:srgbClr>
                </a:solidFill>
                <a:latin typeface="David" panose="020E0502060401010101" pitchFamily="34" charset="-79"/>
                <a:cs typeface="David" panose="020E0502060401010101" pitchFamily="34" charset="-79"/>
              </a:rPr>
              <a:t>מוגברת </a:t>
            </a:r>
            <a:r>
              <a:rPr lang="he-IL" sz="2400" b="1" dirty="0" smtClean="0">
                <a:solidFill>
                  <a:srgbClr val="000000">
                    <a:lumMod val="75000"/>
                    <a:lumOff val="25000"/>
                  </a:srgbClr>
                </a:solidFill>
                <a:latin typeface="David" panose="020E0502060401010101" pitchFamily="34" charset="-79"/>
                <a:cs typeface="David" panose="020E0502060401010101" pitchFamily="34" charset="-79"/>
              </a:rPr>
              <a:t>לברזל</a:t>
            </a:r>
            <a:r>
              <a:rPr lang="he-IL" sz="2400" dirty="0" smtClean="0">
                <a:solidFill>
                  <a:srgbClr val="000000">
                    <a:lumMod val="75000"/>
                    <a:lumOff val="25000"/>
                  </a:srgbClr>
                </a:solidFill>
                <a:latin typeface="David" panose="020E0502060401010101" pitchFamily="34" charset="-79"/>
                <a:cs typeface="David" panose="020E0502060401010101" pitchFamily="34" charset="-79"/>
              </a:rPr>
              <a:t>, כמו בזמן </a:t>
            </a:r>
            <a:r>
              <a:rPr lang="he-IL" sz="2400" dirty="0">
                <a:solidFill>
                  <a:srgbClr val="000000">
                    <a:lumMod val="75000"/>
                    <a:lumOff val="25000"/>
                  </a:srgbClr>
                </a:solidFill>
                <a:latin typeface="David" panose="020E0502060401010101" pitchFamily="34" charset="-79"/>
                <a:cs typeface="David" panose="020E0502060401010101" pitchFamily="34" charset="-79"/>
              </a:rPr>
              <a:t>היריון או בזמן </a:t>
            </a:r>
            <a:r>
              <a:rPr lang="he-IL" sz="2400" dirty="0" smtClean="0">
                <a:solidFill>
                  <a:srgbClr val="000000">
                    <a:lumMod val="75000"/>
                    <a:lumOff val="25000"/>
                  </a:srgbClr>
                </a:solidFill>
                <a:latin typeface="David" panose="020E0502060401010101" pitchFamily="34" charset="-79"/>
                <a:cs typeface="David" panose="020E0502060401010101" pitchFamily="34" charset="-79"/>
              </a:rPr>
              <a:t>התפתחות  מואצת בינקות או בשנות הילדות. </a:t>
            </a:r>
          </a:p>
          <a:p>
            <a:endParaRPr lang="he-IL" sz="2400" dirty="0">
              <a:solidFill>
                <a:srgbClr val="000000">
                  <a:lumMod val="75000"/>
                  <a:lumOff val="25000"/>
                </a:srgbClr>
              </a:solidFill>
              <a:latin typeface="David" panose="020E0502060401010101" pitchFamily="34" charset="-79"/>
              <a:cs typeface="David" panose="020E0502060401010101" pitchFamily="34" charset="-79"/>
            </a:endParaRPr>
          </a:p>
          <a:p>
            <a:r>
              <a:rPr lang="he-IL" sz="2400" dirty="0">
                <a:solidFill>
                  <a:srgbClr val="000000">
                    <a:lumMod val="75000"/>
                    <a:lumOff val="25000"/>
                  </a:srgbClr>
                </a:solidFill>
                <a:latin typeface="David" panose="020E0502060401010101" pitchFamily="34" charset="-79"/>
                <a:cs typeface="David" panose="020E0502060401010101" pitchFamily="34" charset="-79"/>
              </a:rPr>
              <a:t>2. </a:t>
            </a:r>
            <a:r>
              <a:rPr lang="he-IL" sz="2400" b="1" dirty="0">
                <a:solidFill>
                  <a:srgbClr val="000000">
                    <a:lumMod val="75000"/>
                    <a:lumOff val="25000"/>
                  </a:srgbClr>
                </a:solidFill>
                <a:latin typeface="David" panose="020E0502060401010101" pitchFamily="34" charset="-79"/>
                <a:cs typeface="David" panose="020E0502060401010101" pitchFamily="34" charset="-79"/>
              </a:rPr>
              <a:t>איבוד </a:t>
            </a:r>
            <a:r>
              <a:rPr lang="he-IL" sz="2400" b="1" dirty="0" smtClean="0">
                <a:solidFill>
                  <a:srgbClr val="000000">
                    <a:lumMod val="75000"/>
                    <a:lumOff val="25000"/>
                  </a:srgbClr>
                </a:solidFill>
                <a:latin typeface="David" panose="020E0502060401010101" pitchFamily="34" charset="-79"/>
                <a:cs typeface="David" panose="020E0502060401010101" pitchFamily="34" charset="-79"/>
              </a:rPr>
              <a:t>ברזל</a:t>
            </a:r>
            <a:r>
              <a:rPr lang="he-IL" sz="2400" dirty="0" smtClean="0">
                <a:solidFill>
                  <a:srgbClr val="000000">
                    <a:lumMod val="75000"/>
                    <a:lumOff val="25000"/>
                  </a:srgbClr>
                </a:solidFill>
                <a:latin typeface="David" panose="020E0502060401010101" pitchFamily="34" charset="-79"/>
                <a:cs typeface="David" panose="020E0502060401010101" pitchFamily="34" charset="-79"/>
              </a:rPr>
              <a:t>,  </a:t>
            </a:r>
            <a:r>
              <a:rPr lang="he-IL" sz="2400" dirty="0">
                <a:solidFill>
                  <a:srgbClr val="000000">
                    <a:lumMod val="75000"/>
                    <a:lumOff val="25000"/>
                  </a:srgbClr>
                </a:solidFill>
                <a:latin typeface="David" panose="020E0502060401010101" pitchFamily="34" charset="-79"/>
                <a:cs typeface="David" panose="020E0502060401010101" pitchFamily="34" charset="-79"/>
              </a:rPr>
              <a:t>לרוב </a:t>
            </a:r>
            <a:r>
              <a:rPr lang="he-IL" sz="2400" dirty="0" smtClean="0">
                <a:solidFill>
                  <a:srgbClr val="000000">
                    <a:lumMod val="75000"/>
                    <a:lumOff val="25000"/>
                  </a:srgbClr>
                </a:solidFill>
                <a:latin typeface="David" panose="020E0502060401010101" pitchFamily="34" charset="-79"/>
                <a:cs typeface="David" panose="020E0502060401010101" pitchFamily="34" charset="-79"/>
              </a:rPr>
              <a:t>כתוצאה מדימום</a:t>
            </a:r>
            <a:r>
              <a:rPr lang="he-IL" sz="2400" dirty="0">
                <a:solidFill>
                  <a:srgbClr val="000000">
                    <a:lumMod val="75000"/>
                    <a:lumOff val="25000"/>
                  </a:srgbClr>
                </a:solidFill>
                <a:latin typeface="David" panose="020E0502060401010101" pitchFamily="34" charset="-79"/>
                <a:cs typeface="David" panose="020E0502060401010101" pitchFamily="34" charset="-79"/>
              </a:rPr>
              <a:t>. במקרים מסוימים גם דימום מסיבי במיוחד במהלך המחזור </a:t>
            </a:r>
            <a:r>
              <a:rPr lang="he-IL" sz="2400" dirty="0" smtClean="0">
                <a:solidFill>
                  <a:srgbClr val="000000">
                    <a:lumMod val="75000"/>
                    <a:lumOff val="25000"/>
                  </a:srgbClr>
                </a:solidFill>
                <a:latin typeface="David" panose="020E0502060401010101" pitchFamily="34" charset="-79"/>
                <a:cs typeface="David" panose="020E0502060401010101" pitchFamily="34" charset="-79"/>
              </a:rPr>
              <a:t>החודשי.</a:t>
            </a:r>
          </a:p>
          <a:p>
            <a:endParaRPr lang="he-IL" sz="2400" dirty="0">
              <a:solidFill>
                <a:srgbClr val="000000">
                  <a:lumMod val="75000"/>
                  <a:lumOff val="25000"/>
                </a:srgbClr>
              </a:solidFill>
              <a:latin typeface="David" panose="020E0502060401010101" pitchFamily="34" charset="-79"/>
              <a:cs typeface="David" panose="020E0502060401010101" pitchFamily="34" charset="-79"/>
            </a:endParaRPr>
          </a:p>
          <a:p>
            <a:r>
              <a:rPr lang="he-IL" sz="2400" dirty="0">
                <a:solidFill>
                  <a:srgbClr val="000000">
                    <a:lumMod val="75000"/>
                    <a:lumOff val="25000"/>
                  </a:srgbClr>
                </a:solidFill>
                <a:latin typeface="David" panose="020E0502060401010101" pitchFamily="34" charset="-79"/>
                <a:cs typeface="David" panose="020E0502060401010101" pitchFamily="34" charset="-79"/>
              </a:rPr>
              <a:t>3. </a:t>
            </a:r>
            <a:r>
              <a:rPr lang="he-IL" sz="2400" b="1" dirty="0" smtClean="0">
                <a:solidFill>
                  <a:srgbClr val="000000">
                    <a:lumMod val="75000"/>
                    <a:lumOff val="25000"/>
                  </a:srgbClr>
                </a:solidFill>
                <a:latin typeface="David" panose="020E0502060401010101" pitchFamily="34" charset="-79"/>
                <a:cs typeface="David" panose="020E0502060401010101" pitchFamily="34" charset="-79"/>
              </a:rPr>
              <a:t>רמת </a:t>
            </a:r>
            <a:r>
              <a:rPr lang="he-IL" sz="2400" b="1" dirty="0">
                <a:solidFill>
                  <a:srgbClr val="000000">
                    <a:lumMod val="75000"/>
                    <a:lumOff val="25000"/>
                  </a:srgbClr>
                </a:solidFill>
                <a:latin typeface="David" panose="020E0502060401010101" pitchFamily="34" charset="-79"/>
                <a:cs typeface="David" panose="020E0502060401010101" pitchFamily="34" charset="-79"/>
              </a:rPr>
              <a:t>ברזל </a:t>
            </a:r>
            <a:r>
              <a:rPr lang="he-IL" sz="2400" b="1" dirty="0" smtClean="0">
                <a:solidFill>
                  <a:srgbClr val="000000">
                    <a:lumMod val="75000"/>
                    <a:lumOff val="25000"/>
                  </a:srgbClr>
                </a:solidFill>
                <a:latin typeface="David" panose="020E0502060401010101" pitchFamily="34" charset="-79"/>
                <a:cs typeface="David" panose="020E0502060401010101" pitchFamily="34" charset="-79"/>
              </a:rPr>
              <a:t>מופחתת בדם,  ה</a:t>
            </a:r>
            <a:r>
              <a:rPr lang="he-IL" sz="2400" dirty="0" smtClean="0">
                <a:solidFill>
                  <a:srgbClr val="000000">
                    <a:lumMod val="75000"/>
                    <a:lumOff val="25000"/>
                  </a:srgbClr>
                </a:solidFill>
                <a:latin typeface="David" panose="020E0502060401010101" pitchFamily="34" charset="-79"/>
                <a:cs typeface="David" panose="020E0502060401010101" pitchFamily="34" charset="-79"/>
              </a:rPr>
              <a:t>יכולה לנבוע מבעיות ספיגה במערכת העיכול, </a:t>
            </a:r>
            <a:r>
              <a:rPr lang="he-IL" sz="2400" dirty="0">
                <a:solidFill>
                  <a:srgbClr val="000000">
                    <a:lumMod val="75000"/>
                    <a:lumOff val="25000"/>
                  </a:srgbClr>
                </a:solidFill>
                <a:latin typeface="David" panose="020E0502060401010101" pitchFamily="34" charset="-79"/>
                <a:cs typeface="David" panose="020E0502060401010101" pitchFamily="34" charset="-79"/>
              </a:rPr>
              <a:t>שגורמות לכך שהברזל </a:t>
            </a:r>
            <a:r>
              <a:rPr lang="he-IL" sz="2400" dirty="0" smtClean="0">
                <a:solidFill>
                  <a:srgbClr val="000000">
                    <a:lumMod val="75000"/>
                    <a:lumOff val="25000"/>
                  </a:srgbClr>
                </a:solidFill>
                <a:latin typeface="David" panose="020E0502060401010101" pitchFamily="34" charset="-79"/>
                <a:cs typeface="David" panose="020E0502060401010101" pitchFamily="34" charset="-79"/>
              </a:rPr>
              <a:t>שנצרך במזון </a:t>
            </a:r>
            <a:r>
              <a:rPr lang="he-IL" sz="2400" dirty="0">
                <a:solidFill>
                  <a:srgbClr val="000000">
                    <a:lumMod val="75000"/>
                    <a:lumOff val="25000"/>
                  </a:srgbClr>
                </a:solidFill>
                <a:latin typeface="David" panose="020E0502060401010101" pitchFamily="34" charset="-79"/>
                <a:cs typeface="David" panose="020E0502060401010101" pitchFamily="34" charset="-79"/>
              </a:rPr>
              <a:t>באופן </a:t>
            </a:r>
            <a:r>
              <a:rPr lang="he-IL" sz="2400" dirty="0" smtClean="0">
                <a:solidFill>
                  <a:srgbClr val="000000">
                    <a:lumMod val="75000"/>
                    <a:lumOff val="25000"/>
                  </a:srgbClr>
                </a:solidFill>
                <a:latin typeface="David" panose="020E0502060401010101" pitchFamily="34" charset="-79"/>
                <a:cs typeface="David" panose="020E0502060401010101" pitchFamily="34" charset="-79"/>
              </a:rPr>
              <a:t>תקין, לא </a:t>
            </a:r>
            <a:r>
              <a:rPr lang="he-IL" sz="2400" dirty="0">
                <a:solidFill>
                  <a:srgbClr val="000000">
                    <a:lumMod val="75000"/>
                    <a:lumOff val="25000"/>
                  </a:srgbClr>
                </a:solidFill>
                <a:latin typeface="David" panose="020E0502060401010101" pitchFamily="34" charset="-79"/>
                <a:cs typeface="David" panose="020E0502060401010101" pitchFamily="34" charset="-79"/>
              </a:rPr>
              <a:t>ייספג בצורה תקינה </a:t>
            </a:r>
            <a:r>
              <a:rPr lang="he-IL" sz="2400" dirty="0" smtClean="0">
                <a:solidFill>
                  <a:srgbClr val="000000">
                    <a:lumMod val="75000"/>
                    <a:lumOff val="25000"/>
                  </a:srgbClr>
                </a:solidFill>
                <a:latin typeface="David" panose="020E0502060401010101" pitchFamily="34" charset="-79"/>
                <a:cs typeface="David" panose="020E0502060401010101" pitchFamily="34" charset="-79"/>
              </a:rPr>
              <a:t>בגוף. כך למשל, אצל חולים </a:t>
            </a:r>
            <a:r>
              <a:rPr lang="he-IL" sz="2400" dirty="0">
                <a:solidFill>
                  <a:srgbClr val="000000">
                    <a:lumMod val="75000"/>
                    <a:lumOff val="25000"/>
                  </a:srgbClr>
                </a:solidFill>
                <a:latin typeface="David" panose="020E0502060401010101" pitchFamily="34" charset="-79"/>
                <a:cs typeface="David" panose="020E0502060401010101" pitchFamily="34" charset="-79"/>
              </a:rPr>
              <a:t>במחלת </a:t>
            </a:r>
            <a:r>
              <a:rPr lang="he-IL" sz="2400" dirty="0" err="1" smtClean="0">
                <a:solidFill>
                  <a:srgbClr val="000000">
                    <a:lumMod val="75000"/>
                    <a:lumOff val="25000"/>
                  </a:srgbClr>
                </a:solidFill>
                <a:latin typeface="David" panose="020E0502060401010101" pitchFamily="34" charset="-79"/>
                <a:cs typeface="David" panose="020E0502060401010101" pitchFamily="34" charset="-79"/>
              </a:rPr>
              <a:t>קרוהן</a:t>
            </a:r>
            <a:r>
              <a:rPr lang="he-IL" sz="2400" dirty="0" smtClean="0">
                <a:solidFill>
                  <a:srgbClr val="000000">
                    <a:lumMod val="75000"/>
                    <a:lumOff val="25000"/>
                  </a:srgbClr>
                </a:solidFill>
                <a:latin typeface="David" panose="020E0502060401010101" pitchFamily="34" charset="-79"/>
                <a:cs typeface="David" panose="020E0502060401010101" pitchFamily="34" charset="-79"/>
              </a:rPr>
              <a:t> או צליאק (דלקות במעי</a:t>
            </a:r>
            <a:r>
              <a:rPr lang="he-IL" sz="2400" dirty="0">
                <a:solidFill>
                  <a:srgbClr val="000000">
                    <a:lumMod val="75000"/>
                    <a:lumOff val="25000"/>
                  </a:srgbClr>
                </a:solidFill>
                <a:latin typeface="David" panose="020E0502060401010101" pitchFamily="34" charset="-79"/>
                <a:cs typeface="David" panose="020E0502060401010101" pitchFamily="34" charset="-79"/>
              </a:rPr>
              <a:t>). רמת ברזל </a:t>
            </a:r>
            <a:r>
              <a:rPr lang="he-IL" sz="2400" dirty="0" smtClean="0">
                <a:solidFill>
                  <a:srgbClr val="000000">
                    <a:lumMod val="75000"/>
                    <a:lumOff val="25000"/>
                  </a:srgbClr>
                </a:solidFill>
                <a:latin typeface="David" panose="020E0502060401010101" pitchFamily="34" charset="-79"/>
                <a:cs typeface="David" panose="020E0502060401010101" pitchFamily="34" charset="-79"/>
              </a:rPr>
              <a:t>מופחתת  </a:t>
            </a:r>
            <a:r>
              <a:rPr lang="he-IL" sz="2400" dirty="0">
                <a:solidFill>
                  <a:srgbClr val="000000">
                    <a:lumMod val="75000"/>
                    <a:lumOff val="25000"/>
                  </a:srgbClr>
                </a:solidFill>
                <a:latin typeface="David" panose="020E0502060401010101" pitchFamily="34" charset="-79"/>
                <a:cs typeface="David" panose="020E0502060401010101" pitchFamily="34" charset="-79"/>
              </a:rPr>
              <a:t>בדם </a:t>
            </a:r>
            <a:r>
              <a:rPr lang="he-IL" sz="2400" dirty="0" smtClean="0">
                <a:solidFill>
                  <a:srgbClr val="000000">
                    <a:lumMod val="75000"/>
                    <a:lumOff val="25000"/>
                  </a:srgbClr>
                </a:solidFill>
                <a:latin typeface="David" panose="020E0502060401010101" pitchFamily="34" charset="-79"/>
                <a:cs typeface="David" panose="020E0502060401010101" pitchFamily="34" charset="-79"/>
              </a:rPr>
              <a:t>יכולה לנבוע גם מירידה </a:t>
            </a:r>
            <a:r>
              <a:rPr lang="he-IL" sz="2400" dirty="0">
                <a:solidFill>
                  <a:srgbClr val="000000">
                    <a:lumMod val="75000"/>
                    <a:lumOff val="25000"/>
                  </a:srgbClr>
                </a:solidFill>
                <a:latin typeface="David" panose="020E0502060401010101" pitchFamily="34" charset="-79"/>
                <a:cs typeface="David" panose="020E0502060401010101" pitchFamily="34" charset="-79"/>
              </a:rPr>
              <a:t>בצריכת מזון </a:t>
            </a:r>
            <a:r>
              <a:rPr lang="he-IL" sz="2400" dirty="0" smtClean="0">
                <a:solidFill>
                  <a:srgbClr val="000000">
                    <a:lumMod val="75000"/>
                    <a:lumOff val="25000"/>
                  </a:srgbClr>
                </a:solidFill>
                <a:latin typeface="David" panose="020E0502060401010101" pitchFamily="34" charset="-79"/>
                <a:cs typeface="David" panose="020E0502060401010101" pitchFamily="34" charset="-79"/>
              </a:rPr>
              <a:t>העשיר בברזל, כמו בשר.</a:t>
            </a:r>
            <a:endParaRPr lang="he-IL" sz="2400" dirty="0">
              <a:solidFill>
                <a:srgbClr val="000000">
                  <a:lumMod val="75000"/>
                  <a:lumOff val="25000"/>
                </a:srgb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45101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97280" y="286603"/>
            <a:ext cx="11094720" cy="430849"/>
          </a:xfrm>
        </p:spPr>
        <p:txBody>
          <a:bodyPr>
            <a:normAutofit/>
          </a:bodyPr>
          <a:lstStyle/>
          <a:p>
            <a:pPr marL="91440" indent="-91440" algn="r">
              <a:lnSpc>
                <a:spcPct val="90000"/>
              </a:lnSpc>
              <a:spcBef>
                <a:spcPts val="1200"/>
              </a:spcBef>
              <a:spcAft>
                <a:spcPts val="200"/>
              </a:spcAft>
              <a:buClr>
                <a:schemeClr val="accent1"/>
              </a:buClr>
              <a:buSzPct val="100000"/>
              <a:buFont typeface="Calibri" panose="020F0502020204030204" pitchFamily="34" charset="0"/>
              <a:buChar char=" "/>
            </a:pPr>
            <a:r>
              <a:rPr lang="he-IL" sz="2400" b="1" dirty="0">
                <a:solidFill>
                  <a:srgbClr val="FF0000"/>
                </a:solidFill>
                <a:latin typeface="David" panose="020E0502060401010101" pitchFamily="34" charset="-79"/>
                <a:ea typeface="+mn-ea"/>
                <a:cs typeface="David" panose="020E0502060401010101" pitchFamily="34" charset="-79"/>
              </a:rPr>
              <a:t>סימנים </a:t>
            </a:r>
            <a:r>
              <a:rPr lang="he-IL" sz="2400" b="1" dirty="0" smtClean="0">
                <a:solidFill>
                  <a:srgbClr val="FF0000"/>
                </a:solidFill>
                <a:latin typeface="David" panose="020E0502060401010101" pitchFamily="34" charset="-79"/>
                <a:ea typeface="+mn-ea"/>
                <a:cs typeface="David" panose="020E0502060401010101" pitchFamily="34" charset="-79"/>
              </a:rPr>
              <a:t>ותסמינים המופיעים בחוסר ברזל</a:t>
            </a:r>
            <a:endParaRPr lang="he-IL" sz="2400" b="1" dirty="0">
              <a:solidFill>
                <a:srgbClr val="FF0000"/>
              </a:solidFill>
              <a:latin typeface="David" panose="020E0502060401010101" pitchFamily="34" charset="-79"/>
              <a:ea typeface="+mn-ea"/>
              <a:cs typeface="David" panose="020E0502060401010101" pitchFamily="34" charset="-79"/>
            </a:endParaRPr>
          </a:p>
        </p:txBody>
      </p:sp>
      <p:sp>
        <p:nvSpPr>
          <p:cNvPr id="3" name="מציין מיקום תוכן 2"/>
          <p:cNvSpPr>
            <a:spLocks noGrp="1"/>
          </p:cNvSpPr>
          <p:nvPr>
            <p:ph idx="1"/>
          </p:nvPr>
        </p:nvSpPr>
        <p:spPr>
          <a:xfrm>
            <a:off x="0" y="858129"/>
            <a:ext cx="12191999" cy="5430129"/>
          </a:xfrm>
        </p:spPr>
        <p:txBody>
          <a:bodyPr/>
          <a:lstStyle/>
          <a:p>
            <a:r>
              <a:rPr lang="he-IL" dirty="0" smtClean="0"/>
              <a:t>1. </a:t>
            </a:r>
            <a:r>
              <a:rPr lang="he-IL" b="1" dirty="0" smtClean="0"/>
              <a:t>במערכת העצבים </a:t>
            </a:r>
            <a:r>
              <a:rPr lang="he-IL" dirty="0" smtClean="0"/>
              <a:t>- עייפות</a:t>
            </a:r>
            <a:r>
              <a:rPr lang="he-IL" dirty="0"/>
              <a:t>, חולשה, סחרחורות, כאבי ראש, בעיות ריכוז וזיכרון, </a:t>
            </a:r>
            <a:r>
              <a:rPr lang="he-IL" dirty="0" smtClean="0"/>
              <a:t>דיכאון,</a:t>
            </a:r>
          </a:p>
          <a:p>
            <a:r>
              <a:rPr lang="he-IL" dirty="0"/>
              <a:t> </a:t>
            </a:r>
            <a:r>
              <a:rPr lang="he-IL" dirty="0" smtClean="0"/>
              <a:t>                               שינויים </a:t>
            </a:r>
            <a:r>
              <a:rPr lang="he-IL" dirty="0"/>
              <a:t>במצבי </a:t>
            </a:r>
            <a:r>
              <a:rPr lang="he-IL" dirty="0" smtClean="0"/>
              <a:t>רוח, שינויי תיאבון. </a:t>
            </a:r>
          </a:p>
          <a:p>
            <a:r>
              <a:rPr lang="he-IL" dirty="0" smtClean="0"/>
              <a:t> 2. </a:t>
            </a:r>
            <a:r>
              <a:rPr lang="he-IL" b="1" dirty="0"/>
              <a:t> </a:t>
            </a:r>
            <a:r>
              <a:rPr lang="he-IL" b="1" dirty="0" smtClean="0"/>
              <a:t>בעור</a:t>
            </a:r>
            <a:r>
              <a:rPr lang="he-IL" dirty="0" smtClean="0"/>
              <a:t> – הרגשת קור ו</a:t>
            </a:r>
            <a:r>
              <a:rPr lang="he-IL" dirty="0" smtClean="0">
                <a:latin typeface="David" panose="020E0502060401010101" pitchFamily="34" charset="-79"/>
                <a:cs typeface="David" panose="020E0502060401010101" pitchFamily="34" charset="-79"/>
              </a:rPr>
              <a:t>חיוורון,</a:t>
            </a:r>
            <a:r>
              <a:rPr lang="he-IL" dirty="0" smtClean="0"/>
              <a:t> ההמוגלובין נותן </a:t>
            </a:r>
            <a:r>
              <a:rPr lang="he-IL" dirty="0"/>
              <a:t>את הצבע האדום לדם </a:t>
            </a:r>
            <a:r>
              <a:rPr lang="he-IL" dirty="0" smtClean="0"/>
              <a:t>וגורם </a:t>
            </a:r>
            <a:r>
              <a:rPr lang="he-IL" dirty="0"/>
              <a:t>לגוון </a:t>
            </a:r>
            <a:endParaRPr lang="he-IL" dirty="0" smtClean="0"/>
          </a:p>
          <a:p>
            <a:r>
              <a:rPr lang="he-IL" dirty="0"/>
              <a:t> </a:t>
            </a:r>
            <a:r>
              <a:rPr lang="he-IL" dirty="0" smtClean="0"/>
              <a:t>            הוורוד </a:t>
            </a:r>
            <a:r>
              <a:rPr lang="he-IL" dirty="0"/>
              <a:t>של </a:t>
            </a:r>
            <a:r>
              <a:rPr lang="he-IL" dirty="0" smtClean="0"/>
              <a:t>העור. </a:t>
            </a:r>
          </a:p>
          <a:p>
            <a:r>
              <a:rPr lang="he-IL" dirty="0" smtClean="0"/>
              <a:t>3. </a:t>
            </a:r>
            <a:r>
              <a:rPr lang="he-IL" b="1" dirty="0" smtClean="0"/>
              <a:t>במערכת העיכול </a:t>
            </a:r>
            <a:r>
              <a:rPr lang="he-IL" dirty="0" smtClean="0"/>
              <a:t>–שינויים בצבע הצואה שהופכת להיות בהירה יותר.</a:t>
            </a:r>
          </a:p>
          <a:p>
            <a:r>
              <a:rPr lang="he-IL" dirty="0" smtClean="0"/>
              <a:t>4. </a:t>
            </a:r>
            <a:r>
              <a:rPr lang="he-IL" b="1" dirty="0" smtClean="0"/>
              <a:t>במערכת הקרדיווסקולרית </a:t>
            </a:r>
            <a:r>
              <a:rPr lang="he-IL" dirty="0" smtClean="0"/>
              <a:t>- דופק </a:t>
            </a:r>
            <a:r>
              <a:rPr lang="he-IL" dirty="0"/>
              <a:t>מוגבר </a:t>
            </a:r>
            <a:r>
              <a:rPr lang="he-IL" dirty="0" smtClean="0"/>
              <a:t>וקושי </a:t>
            </a:r>
            <a:r>
              <a:rPr lang="he-IL" dirty="0"/>
              <a:t>לבצע פעילות </a:t>
            </a:r>
            <a:r>
              <a:rPr lang="he-IL" dirty="0" smtClean="0"/>
              <a:t>גופנית, לחץ דם נמוך.</a:t>
            </a:r>
          </a:p>
          <a:p>
            <a:r>
              <a:rPr lang="he-IL" dirty="0" smtClean="0"/>
              <a:t>5. </a:t>
            </a:r>
            <a:r>
              <a:rPr lang="he-IL" b="1" dirty="0"/>
              <a:t>במערכת הנשימה </a:t>
            </a:r>
            <a:r>
              <a:rPr lang="he-IL" dirty="0"/>
              <a:t>– קוצר נשימה.</a:t>
            </a:r>
          </a:p>
          <a:p>
            <a:r>
              <a:rPr lang="he-IL" dirty="0"/>
              <a:t>6. </a:t>
            </a:r>
            <a:r>
              <a:rPr lang="he-IL" b="1" dirty="0"/>
              <a:t>בבדיקת דם </a:t>
            </a:r>
            <a:r>
              <a:rPr lang="he-IL" dirty="0"/>
              <a:t>-  המוגלובין, ברזל </a:t>
            </a:r>
            <a:r>
              <a:rPr lang="he-IL" dirty="0" err="1"/>
              <a:t>והמטוקריט</a:t>
            </a:r>
            <a:r>
              <a:rPr lang="he-IL" dirty="0"/>
              <a:t> נמוכים.</a:t>
            </a:r>
          </a:p>
          <a:p>
            <a:endParaRPr lang="he-IL" dirty="0"/>
          </a:p>
        </p:txBody>
      </p:sp>
      <p:pic>
        <p:nvPicPr>
          <p:cNvPr id="5" name="Picture 2" descr="תוצאת תמונה עבור תמונה של אנמי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7137"/>
            <a:ext cx="3931955" cy="3748337"/>
          </a:xfrm>
          <a:prstGeom prst="round2Same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898" y="1471970"/>
            <a:ext cx="1755775" cy="70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913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3200" b="1" dirty="0" smtClean="0">
                <a:solidFill>
                  <a:srgbClr val="FF0000"/>
                </a:solidFill>
                <a:latin typeface="David" panose="020E0502060401010101" pitchFamily="34" charset="-79"/>
                <a:cs typeface="David" panose="020E0502060401010101" pitchFamily="34" charset="-79"/>
              </a:rPr>
              <a:t>פתופיזיולוגיה</a:t>
            </a:r>
            <a:r>
              <a:rPr lang="he-IL" sz="3200" dirty="0" smtClean="0">
                <a:latin typeface="David" panose="020E0502060401010101" pitchFamily="34" charset="-79"/>
                <a:cs typeface="David" panose="020E0502060401010101" pitchFamily="34" charset="-79"/>
              </a:rPr>
              <a:t>:</a:t>
            </a:r>
            <a:r>
              <a:rPr lang="he-IL" sz="3200" dirty="0">
                <a:latin typeface="David" panose="020E0502060401010101" pitchFamily="34" charset="-79"/>
                <a:cs typeface="David" panose="020E0502060401010101" pitchFamily="34" charset="-79"/>
              </a:rPr>
              <a:t/>
            </a:r>
            <a:br>
              <a:rPr lang="he-IL" sz="3200" dirty="0">
                <a:latin typeface="David" panose="020E0502060401010101" pitchFamily="34" charset="-79"/>
                <a:cs typeface="David" panose="020E0502060401010101" pitchFamily="34" charset="-79"/>
              </a:rPr>
            </a:br>
            <a:endParaRPr lang="he-IL" sz="3200"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676275" y="1845734"/>
            <a:ext cx="10479405" cy="4023360"/>
          </a:xfrm>
        </p:spPr>
        <p:txBody>
          <a:bodyPr/>
          <a:lstStyle/>
          <a:p>
            <a:pPr>
              <a:buFont typeface="Wingdings" panose="05000000000000000000" pitchFamily="2" charset="2"/>
              <a:buChar char="§"/>
            </a:pPr>
            <a:r>
              <a:rPr lang="he-IL" dirty="0"/>
              <a:t> </a:t>
            </a:r>
            <a:r>
              <a:rPr lang="he-IL" dirty="0">
                <a:latin typeface="David" panose="020E0502060401010101" pitchFamily="34" charset="-79"/>
                <a:cs typeface="David" panose="020E0502060401010101" pitchFamily="34" charset="-79"/>
              </a:rPr>
              <a:t>הירידה באספקת החמצן לאיברי הגוף </a:t>
            </a:r>
            <a:r>
              <a:rPr lang="he-IL" dirty="0" smtClean="0">
                <a:latin typeface="David" panose="020E0502060401010101" pitchFamily="34" charset="-79"/>
                <a:cs typeface="David" panose="020E0502060401010101" pitchFamily="34" charset="-79"/>
              </a:rPr>
              <a:t>השונים, הם הגורמים לסימפטומים </a:t>
            </a:r>
            <a:r>
              <a:rPr lang="he-IL" dirty="0">
                <a:latin typeface="David" panose="020E0502060401010101" pitchFamily="34" charset="-79"/>
                <a:cs typeface="David" panose="020E0502060401010101" pitchFamily="34" charset="-79"/>
              </a:rPr>
              <a:t>שמופיעים </a:t>
            </a:r>
            <a:r>
              <a:rPr lang="he-IL" dirty="0" smtClean="0">
                <a:latin typeface="David" panose="020E0502060401010101" pitchFamily="34" charset="-79"/>
                <a:cs typeface="David" panose="020E0502060401010101" pitchFamily="34" charset="-79"/>
              </a:rPr>
              <a:t>באנמיה. </a:t>
            </a:r>
          </a:p>
          <a:p>
            <a:pPr>
              <a:buFont typeface="Wingdings" panose="05000000000000000000" pitchFamily="2" charset="2"/>
              <a:buChar char="§"/>
            </a:pPr>
            <a:endParaRPr lang="he-IL" dirty="0">
              <a:latin typeface="David" panose="020E0502060401010101" pitchFamily="34" charset="-79"/>
              <a:cs typeface="David" panose="020E0502060401010101" pitchFamily="34" charset="-79"/>
            </a:endParaRPr>
          </a:p>
          <a:p>
            <a:pPr>
              <a:buFont typeface="Wingdings" panose="05000000000000000000" pitchFamily="2" charset="2"/>
              <a:buChar char="§"/>
            </a:pPr>
            <a:r>
              <a:rPr lang="he-IL" dirty="0">
                <a:latin typeface="David" panose="020E0502060401010101" pitchFamily="34" charset="-79"/>
                <a:cs typeface="David" panose="020E0502060401010101" pitchFamily="34" charset="-79"/>
              </a:rPr>
              <a:t> רמה נמוכה של </a:t>
            </a:r>
            <a:r>
              <a:rPr lang="he-IL" dirty="0" smtClean="0">
                <a:latin typeface="David" panose="020E0502060401010101" pitchFamily="34" charset="-79"/>
                <a:cs typeface="David" panose="020E0502060401010101" pitchFamily="34" charset="-79"/>
              </a:rPr>
              <a:t>המוגלובין בדם גורמת גם לעלייה בקצב </a:t>
            </a:r>
            <a:r>
              <a:rPr lang="he-IL" dirty="0">
                <a:latin typeface="David" panose="020E0502060401010101" pitchFamily="34" charset="-79"/>
                <a:cs typeface="David" panose="020E0502060401010101" pitchFamily="34" charset="-79"/>
              </a:rPr>
              <a:t>פעולת </a:t>
            </a:r>
            <a:r>
              <a:rPr lang="he-IL" dirty="0" smtClean="0">
                <a:latin typeface="David" panose="020E0502060401010101" pitchFamily="34" charset="-79"/>
                <a:cs typeface="David" panose="020E0502060401010101" pitchFamily="34" charset="-79"/>
              </a:rPr>
              <a:t>הלב, מצב </a:t>
            </a:r>
            <a:r>
              <a:rPr lang="he-IL" dirty="0">
                <a:latin typeface="David" panose="020E0502060401010101" pitchFamily="34" charset="-79"/>
                <a:cs typeface="David" panose="020E0502060401010101" pitchFamily="34" charset="-79"/>
              </a:rPr>
              <a:t>זה עלול להוביל לדפיקות לב </a:t>
            </a:r>
            <a:r>
              <a:rPr lang="he-IL" dirty="0" smtClean="0">
                <a:latin typeface="David" panose="020E0502060401010101" pitchFamily="34" charset="-79"/>
                <a:cs typeface="David" panose="020E0502060401010101" pitchFamily="34" charset="-79"/>
              </a:rPr>
              <a:t>מהירות </a:t>
            </a:r>
            <a:r>
              <a:rPr lang="en-US" dirty="0" smtClean="0">
                <a:latin typeface="David" panose="020E0502060401010101" pitchFamily="34" charset="-79"/>
                <a:cs typeface="David" panose="020E0502060401010101" pitchFamily="34" charset="-79"/>
              </a:rPr>
              <a:t>Tachycardia</a:t>
            </a:r>
            <a:r>
              <a:rPr lang="he-IL" dirty="0" smtClean="0">
                <a:latin typeface="David" panose="020E0502060401010101" pitchFamily="34" charset="-79"/>
                <a:cs typeface="David" panose="020E0502060401010101" pitchFamily="34" charset="-79"/>
              </a:rPr>
              <a:t>, לעלייה בלחץ הדם  </a:t>
            </a:r>
            <a:r>
              <a:rPr lang="en-US" dirty="0" smtClean="0">
                <a:latin typeface="David" panose="020E0502060401010101" pitchFamily="34" charset="-79"/>
                <a:cs typeface="David" panose="020E0502060401010101" pitchFamily="34" charset="-79"/>
              </a:rPr>
              <a:t>Hypertension </a:t>
            </a:r>
            <a:r>
              <a:rPr lang="he-IL" dirty="0" smtClean="0">
                <a:latin typeface="David" panose="020E0502060401010101" pitchFamily="34" charset="-79"/>
                <a:cs typeface="David" panose="020E0502060401010101" pitchFamily="34" charset="-79"/>
              </a:rPr>
              <a:t>, ולקוצר נשימה </a:t>
            </a:r>
            <a:r>
              <a:rPr lang="en-US" dirty="0" smtClean="0"/>
              <a:t>Dyspnea</a:t>
            </a:r>
            <a:r>
              <a:rPr lang="he-IL" dirty="0" smtClean="0">
                <a:latin typeface="David" panose="020E0502060401010101" pitchFamily="34" charset="-79"/>
                <a:cs typeface="David" panose="020E0502060401010101" pitchFamily="34" charset="-79"/>
              </a:rPr>
              <a:t>. </a:t>
            </a:r>
          </a:p>
          <a:p>
            <a:pPr>
              <a:buFont typeface="Wingdings" panose="05000000000000000000" pitchFamily="2" charset="2"/>
              <a:buChar char="§"/>
            </a:pPr>
            <a:endParaRPr lang="he-IL" dirty="0">
              <a:latin typeface="David" panose="020E0502060401010101" pitchFamily="34" charset="-79"/>
              <a:cs typeface="David" panose="020E0502060401010101" pitchFamily="34" charset="-79"/>
            </a:endParaRPr>
          </a:p>
          <a:p>
            <a:pPr>
              <a:buFont typeface="Wingdings" panose="05000000000000000000" pitchFamily="2" charset="2"/>
              <a:buChar char="§"/>
            </a:pPr>
            <a:r>
              <a:rPr lang="he-IL" dirty="0">
                <a:latin typeface="David" panose="020E0502060401010101" pitchFamily="34" charset="-79"/>
                <a:cs typeface="David" panose="020E0502060401010101" pitchFamily="34" charset="-79"/>
              </a:rPr>
              <a:t>אנשים אשר סובלים ממחלות לב </a:t>
            </a:r>
            <a:r>
              <a:rPr lang="he-IL" dirty="0" smtClean="0">
                <a:latin typeface="David" panose="020E0502060401010101" pitchFamily="34" charset="-79"/>
                <a:cs typeface="David" panose="020E0502060401010101" pitchFamily="34" charset="-79"/>
              </a:rPr>
              <a:t>איסכמיות ומחלות ריאה, </a:t>
            </a:r>
            <a:r>
              <a:rPr lang="he-IL" dirty="0">
                <a:latin typeface="David" panose="020E0502060401010101" pitchFamily="34" charset="-79"/>
                <a:cs typeface="David" panose="020E0502060401010101" pitchFamily="34" charset="-79"/>
              </a:rPr>
              <a:t>רגישים במיוחד לירידה ברמות </a:t>
            </a:r>
            <a:r>
              <a:rPr lang="he-IL" dirty="0" smtClean="0">
                <a:latin typeface="David" panose="020E0502060401010101" pitchFamily="34" charset="-79"/>
                <a:cs typeface="David" panose="020E0502060401010101" pitchFamily="34" charset="-79"/>
              </a:rPr>
              <a:t>ההמוגלובין בדם, </a:t>
            </a:r>
            <a:r>
              <a:rPr lang="he-IL" dirty="0">
                <a:latin typeface="David" panose="020E0502060401010101" pitchFamily="34" charset="-79"/>
                <a:cs typeface="David" panose="020E0502060401010101" pitchFamily="34" charset="-79"/>
              </a:rPr>
              <a:t>ומצבם עלול להחמיר באופן ניכר כתוצאה מאנמיה. </a:t>
            </a:r>
          </a:p>
        </p:txBody>
      </p:sp>
    </p:spTree>
    <p:extLst>
      <p:ext uri="{BB962C8B-B14F-4D97-AF65-F5344CB8AC3E}">
        <p14:creationId xmlns:p14="http://schemas.microsoft.com/office/powerpoint/2010/main" val="602172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97280" y="286603"/>
            <a:ext cx="9734843" cy="613729"/>
          </a:xfrm>
        </p:spPr>
        <p:txBody>
          <a:bodyPr>
            <a:normAutofit/>
          </a:bodyPr>
          <a:lstStyle/>
          <a:p>
            <a:pPr algn="r"/>
            <a:r>
              <a:rPr lang="he-IL" sz="3600" b="1" dirty="0" smtClean="0">
                <a:solidFill>
                  <a:srgbClr val="FF0000"/>
                </a:solidFill>
                <a:latin typeface="David" panose="020E0502060401010101" pitchFamily="34" charset="-79"/>
                <a:cs typeface="David" panose="020E0502060401010101" pitchFamily="34" charset="-79"/>
              </a:rPr>
              <a:t>אבחון</a:t>
            </a:r>
            <a:endParaRPr lang="he-IL" sz="3600" b="1" dirty="0">
              <a:solidFill>
                <a:srgbClr val="FF0000"/>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0" y="2101932"/>
            <a:ext cx="11661569" cy="3521138"/>
          </a:xfrm>
        </p:spPr>
        <p:txBody>
          <a:bodyPr>
            <a:normAutofit fontScale="85000" lnSpcReduction="20000"/>
          </a:bodyPr>
          <a:lstStyle/>
          <a:p>
            <a:r>
              <a:rPr lang="he-IL" dirty="0" smtClean="0">
                <a:latin typeface="David" panose="020E0502060401010101" pitchFamily="34" charset="-79"/>
                <a:cs typeface="David" panose="020E0502060401010101" pitchFamily="34" charset="-79"/>
              </a:rPr>
              <a:t>בדיקות דם ל:</a:t>
            </a:r>
          </a:p>
          <a:p>
            <a:pPr>
              <a:buFont typeface="Wingdings" panose="05000000000000000000" pitchFamily="2" charset="2"/>
              <a:buChar char="q"/>
            </a:pPr>
            <a:r>
              <a:rPr lang="he-IL" dirty="0" smtClean="0">
                <a:latin typeface="David" panose="020E0502060401010101" pitchFamily="34" charset="-79"/>
                <a:cs typeface="David" panose="020E0502060401010101" pitchFamily="34" charset="-79"/>
              </a:rPr>
              <a:t>רמת האריטרוציטים </a:t>
            </a:r>
            <a:r>
              <a:rPr lang="he-IL" dirty="0">
                <a:latin typeface="David" panose="020E0502060401010101" pitchFamily="34" charset="-79"/>
                <a:cs typeface="David" panose="020E0502060401010101" pitchFamily="34" charset="-79"/>
              </a:rPr>
              <a:t>(</a:t>
            </a:r>
            <a:r>
              <a:rPr lang="en-US" dirty="0">
                <a:latin typeface="David" panose="020E0502060401010101" pitchFamily="34" charset="-79"/>
                <a:cs typeface="David" panose="020E0502060401010101" pitchFamily="34" charset="-79"/>
              </a:rPr>
              <a:t>(</a:t>
            </a:r>
            <a:r>
              <a:rPr lang="en-US" dirty="0" smtClean="0">
                <a:latin typeface="David" panose="020E0502060401010101" pitchFamily="34" charset="-79"/>
                <a:cs typeface="David" panose="020E0502060401010101" pitchFamily="34" charset="-79"/>
              </a:rPr>
              <a:t>RBC- </a:t>
            </a:r>
            <a:r>
              <a:rPr lang="en-US" dirty="0">
                <a:latin typeface="David" panose="020E0502060401010101" pitchFamily="34" charset="-79"/>
                <a:cs typeface="David" panose="020E0502060401010101" pitchFamily="34" charset="-79"/>
              </a:rPr>
              <a:t>red blood cell</a:t>
            </a:r>
            <a:r>
              <a:rPr lang="he-IL" dirty="0">
                <a:latin typeface="David" panose="020E0502060401010101" pitchFamily="34" charset="-79"/>
                <a:cs typeface="David" panose="020E0502060401010101" pitchFamily="34" charset="-79"/>
              </a:rPr>
              <a:t>  </a:t>
            </a:r>
            <a:r>
              <a:rPr lang="he-IL" dirty="0"/>
              <a:t>הערכים התקינים אצל גברים </a:t>
            </a:r>
            <a:r>
              <a:rPr lang="he-IL" dirty="0" smtClean="0"/>
              <a:t>14-18 </a:t>
            </a:r>
            <a:r>
              <a:rPr lang="he-IL" dirty="0"/>
              <a:t>גרם לדציליטר ואצל נשים </a:t>
            </a:r>
            <a:r>
              <a:rPr lang="he-IL" dirty="0" smtClean="0"/>
              <a:t>12-16 </a:t>
            </a:r>
            <a:r>
              <a:rPr lang="he-IL" dirty="0"/>
              <a:t>גרם לדציליטר. </a:t>
            </a:r>
            <a:endParaRPr lang="en-US" dirty="0">
              <a:latin typeface="David" panose="020E0502060401010101" pitchFamily="34" charset="-79"/>
              <a:cs typeface="David" panose="020E0502060401010101" pitchFamily="34" charset="-79"/>
            </a:endParaRPr>
          </a:p>
          <a:p>
            <a:pPr>
              <a:buFont typeface="Wingdings" panose="05000000000000000000" pitchFamily="2" charset="2"/>
              <a:buChar char="q"/>
            </a:pPr>
            <a:r>
              <a:rPr lang="he-IL" sz="2100" dirty="0">
                <a:latin typeface="David" panose="020E0502060401010101" pitchFamily="34" charset="-79"/>
                <a:cs typeface="David" panose="020E0502060401010101" pitchFamily="34" charset="-79"/>
              </a:rPr>
              <a:t>נפחן הממוצע של כדוריות הדם האדומות </a:t>
            </a:r>
            <a:r>
              <a:rPr lang="he-IL" sz="2100" dirty="0" smtClean="0">
                <a:latin typeface="David" panose="020E0502060401010101" pitchFamily="34" charset="-79"/>
                <a:cs typeface="David" panose="020E0502060401010101" pitchFamily="34" charset="-79"/>
              </a:rPr>
              <a:t>(</a:t>
            </a:r>
            <a:r>
              <a:rPr lang="en-US" sz="2100" dirty="0" smtClean="0">
                <a:latin typeface="David" panose="020E0502060401010101" pitchFamily="34" charset="-79"/>
                <a:cs typeface="David" panose="020E0502060401010101" pitchFamily="34" charset="-79"/>
              </a:rPr>
              <a:t> (</a:t>
            </a:r>
            <a:r>
              <a:rPr lang="en-US" sz="2100" dirty="0">
                <a:latin typeface="David" panose="020E0502060401010101" pitchFamily="34" charset="-79"/>
                <a:cs typeface="David" panose="020E0502060401010101" pitchFamily="34" charset="-79"/>
              </a:rPr>
              <a:t>MCV</a:t>
            </a:r>
            <a:r>
              <a:rPr lang="he-IL" sz="2100" dirty="0">
                <a:latin typeface="David" panose="020E0502060401010101" pitchFamily="34" charset="-79"/>
                <a:cs typeface="David" panose="020E0502060401010101" pitchFamily="34" charset="-79"/>
              </a:rPr>
              <a:t>ערכים תקינים: 79-97</a:t>
            </a:r>
          </a:p>
          <a:p>
            <a:pPr>
              <a:buFont typeface="Wingdings" panose="05000000000000000000" pitchFamily="2" charset="2"/>
              <a:buChar char="q"/>
            </a:pPr>
            <a:r>
              <a:rPr lang="he-IL" sz="2100" dirty="0">
                <a:latin typeface="David" panose="020E0502060401010101" pitchFamily="34" charset="-79"/>
                <a:cs typeface="David" panose="020E0502060401010101" pitchFamily="34" charset="-79"/>
              </a:rPr>
              <a:t>רמת ההמוגלובין (</a:t>
            </a:r>
            <a:r>
              <a:rPr lang="en-US" sz="2100" dirty="0">
                <a:latin typeface="David" panose="020E0502060401010101" pitchFamily="34" charset="-79"/>
                <a:cs typeface="David" panose="020E0502060401010101" pitchFamily="34" charset="-79"/>
              </a:rPr>
              <a:t>HB </a:t>
            </a:r>
            <a:r>
              <a:rPr lang="he-IL" sz="2100" dirty="0">
                <a:latin typeface="David" panose="020E0502060401010101" pitchFamily="34" charset="-79"/>
                <a:cs typeface="David" panose="020E0502060401010101" pitchFamily="34" charset="-79"/>
              </a:rPr>
              <a:t>)  הערך התקין  12-13 מ"ג לדציליטר</a:t>
            </a:r>
            <a:r>
              <a:rPr lang="he-IL" sz="2400" dirty="0"/>
              <a:t>. </a:t>
            </a:r>
            <a:r>
              <a:rPr lang="he-IL" sz="2100" dirty="0" smtClean="0">
                <a:latin typeface="David" panose="020E0502060401010101" pitchFamily="34" charset="-79"/>
                <a:cs typeface="David" panose="020E0502060401010101" pitchFamily="34" charset="-79"/>
              </a:rPr>
              <a:t>לנשים</a:t>
            </a:r>
            <a:r>
              <a:rPr lang="he-IL" sz="2100" dirty="0">
                <a:latin typeface="David" panose="020E0502060401010101" pitchFamily="34" charset="-79"/>
                <a:cs typeface="David" panose="020E0502060401010101" pitchFamily="34" charset="-79"/>
              </a:rPr>
              <a:t>, ולגברים </a:t>
            </a:r>
            <a:r>
              <a:rPr lang="he-IL" sz="2100" dirty="0" smtClean="0">
                <a:latin typeface="David" panose="020E0502060401010101" pitchFamily="34" charset="-79"/>
                <a:cs typeface="David" panose="020E0502060401010101" pitchFamily="34" charset="-79"/>
              </a:rPr>
              <a:t>14 מ"ג לדציליטר.</a:t>
            </a:r>
            <a:endParaRPr lang="he-IL" sz="2100" dirty="0">
              <a:latin typeface="David" panose="020E0502060401010101" pitchFamily="34" charset="-79"/>
              <a:cs typeface="David" panose="020E0502060401010101" pitchFamily="34" charset="-79"/>
            </a:endParaRPr>
          </a:p>
          <a:p>
            <a:pPr>
              <a:buFont typeface="Wingdings" panose="05000000000000000000" pitchFamily="2" charset="2"/>
              <a:buChar char="q"/>
            </a:pPr>
            <a:r>
              <a:rPr lang="he-IL" sz="2100" dirty="0" err="1">
                <a:latin typeface="David" panose="020E0502060401010101" pitchFamily="34" charset="-79"/>
                <a:cs typeface="David" panose="020E0502060401010101" pitchFamily="34" charset="-79"/>
              </a:rPr>
              <a:t>המטוקריט</a:t>
            </a:r>
            <a:r>
              <a:rPr lang="en-US" sz="2100" dirty="0">
                <a:latin typeface="David" panose="020E0502060401010101" pitchFamily="34" charset="-79"/>
                <a:cs typeface="David" panose="020E0502060401010101" pitchFamily="34" charset="-79"/>
              </a:rPr>
              <a:t> (HT )</a:t>
            </a:r>
            <a:r>
              <a:rPr lang="he-IL" sz="2100" dirty="0">
                <a:latin typeface="David" panose="020E0502060401010101" pitchFamily="34" charset="-79"/>
                <a:cs typeface="David" panose="020E0502060401010101" pitchFamily="34" charset="-79"/>
              </a:rPr>
              <a:t> נשים 36-46%, גברים 41-53%</a:t>
            </a:r>
          </a:p>
          <a:p>
            <a:pPr>
              <a:buFont typeface="Wingdings" panose="05000000000000000000" pitchFamily="2" charset="2"/>
              <a:buChar char="q"/>
            </a:pPr>
            <a:r>
              <a:rPr lang="he-IL" sz="2100" dirty="0" smtClean="0">
                <a:latin typeface="David" panose="020E0502060401010101" pitchFamily="34" charset="-79"/>
                <a:cs typeface="David" panose="020E0502060401010101" pitchFamily="34" charset="-79"/>
              </a:rPr>
              <a:t>רמת</a:t>
            </a:r>
            <a:r>
              <a:rPr lang="en-US" sz="2100" dirty="0">
                <a:latin typeface="David" panose="020E0502060401010101" pitchFamily="34" charset="-79"/>
                <a:cs typeface="David" panose="020E0502060401010101" pitchFamily="34" charset="-79"/>
              </a:rPr>
              <a:t>Mean Cellular Hemoglobin </a:t>
            </a:r>
            <a:r>
              <a:rPr lang="en-US" sz="2100" dirty="0" smtClean="0">
                <a:latin typeface="David" panose="020E0502060401010101" pitchFamily="34" charset="-79"/>
                <a:cs typeface="David" panose="020E0502060401010101" pitchFamily="34" charset="-79"/>
              </a:rPr>
              <a:t>Concentration</a:t>
            </a:r>
            <a:r>
              <a:rPr lang="he-IL" sz="2100" dirty="0" smtClean="0">
                <a:latin typeface="David" panose="020E0502060401010101" pitchFamily="34" charset="-79"/>
                <a:cs typeface="David" panose="020E0502060401010101" pitchFamily="34" charset="-79"/>
              </a:rPr>
              <a:t> - </a:t>
            </a:r>
            <a:r>
              <a:rPr lang="en-US" sz="2100" dirty="0">
                <a:latin typeface="David" panose="020E0502060401010101" pitchFamily="34" charset="-79"/>
                <a:cs typeface="David" panose="020E0502060401010101" pitchFamily="34" charset="-79"/>
              </a:rPr>
              <a:t>MCH</a:t>
            </a:r>
            <a:r>
              <a:rPr lang="he-IL" sz="2100" dirty="0">
                <a:latin typeface="David" panose="020E0502060401010101" pitchFamily="34" charset="-79"/>
                <a:cs typeface="David" panose="020E0502060401010101" pitchFamily="34" charset="-79"/>
              </a:rPr>
              <a:t> </a:t>
            </a:r>
            <a:r>
              <a:rPr lang="he-IL" dirty="0" smtClean="0"/>
              <a:t>ממוצע של כמות ההמוגלובין באריטרוציטים. </a:t>
            </a:r>
          </a:p>
          <a:p>
            <a:pPr marL="0" indent="0">
              <a:buNone/>
            </a:pPr>
            <a:r>
              <a:rPr lang="he-IL" dirty="0" smtClean="0"/>
              <a:t>ערכים תקינים</a:t>
            </a:r>
            <a:r>
              <a:rPr lang="he-IL" b="1" dirty="0" smtClean="0"/>
              <a:t>: </a:t>
            </a:r>
            <a:r>
              <a:rPr lang="he-IL" dirty="0" smtClean="0"/>
              <a:t>24-30</a:t>
            </a:r>
            <a:endParaRPr lang="he-IL" sz="2100" dirty="0" smtClean="0">
              <a:latin typeface="David" panose="020E0502060401010101" pitchFamily="34" charset="-79"/>
              <a:cs typeface="David" panose="020E0502060401010101" pitchFamily="34" charset="-79"/>
            </a:endParaRPr>
          </a:p>
          <a:p>
            <a:pPr>
              <a:buFont typeface="Wingdings" panose="05000000000000000000" pitchFamily="2" charset="2"/>
              <a:buChar char="q"/>
            </a:pPr>
            <a:r>
              <a:rPr lang="he-IL" sz="2100" dirty="0" smtClean="0">
                <a:latin typeface="David" panose="020E0502060401010101" pitchFamily="34" charset="-79"/>
                <a:cs typeface="David" panose="020E0502060401010101" pitchFamily="34" charset="-79"/>
              </a:rPr>
              <a:t>רמת </a:t>
            </a:r>
            <a:r>
              <a:rPr lang="he-IL" sz="2100" dirty="0" err="1">
                <a:latin typeface="David" panose="020E0502060401010101" pitchFamily="34" charset="-79"/>
                <a:cs typeface="David" panose="020E0502060401010101" pitchFamily="34" charset="-79"/>
              </a:rPr>
              <a:t>פריטין</a:t>
            </a:r>
            <a:r>
              <a:rPr lang="he-IL" sz="2100" dirty="0">
                <a:latin typeface="David" panose="020E0502060401010101" pitchFamily="34" charset="-79"/>
                <a:cs typeface="David" panose="020E0502060401010101" pitchFamily="34" charset="-79"/>
              </a:rPr>
              <a:t> ( </a:t>
            </a:r>
            <a:r>
              <a:rPr lang="en-US" sz="2100" dirty="0">
                <a:latin typeface="David" panose="020E0502060401010101" pitchFamily="34" charset="-79"/>
                <a:cs typeface="David" panose="020E0502060401010101" pitchFamily="34" charset="-79"/>
              </a:rPr>
              <a:t>  (</a:t>
            </a:r>
            <a:r>
              <a:rPr lang="en-US" sz="2100" dirty="0" smtClean="0">
                <a:latin typeface="David" panose="020E0502060401010101" pitchFamily="34" charset="-79"/>
                <a:cs typeface="David" panose="020E0502060401010101" pitchFamily="34" charset="-79"/>
              </a:rPr>
              <a:t>Ferritin</a:t>
            </a:r>
            <a:r>
              <a:rPr lang="he-IL" sz="2100" dirty="0" smtClean="0">
                <a:latin typeface="David" panose="020E0502060401010101" pitchFamily="34" charset="-79"/>
                <a:cs typeface="David" panose="020E0502060401010101" pitchFamily="34" charset="-79"/>
              </a:rPr>
              <a:t>מצביעה </a:t>
            </a:r>
            <a:r>
              <a:rPr lang="he-IL" sz="2100" dirty="0">
                <a:latin typeface="David" panose="020E0502060401010101" pitchFamily="34" charset="-79"/>
                <a:cs typeface="David" panose="020E0502060401010101" pitchFamily="34" charset="-79"/>
              </a:rPr>
              <a:t>על מצב  מאגרי הברזל שבגוף. ערכים תקינים: נשים </a:t>
            </a:r>
            <a:r>
              <a:rPr lang="he-IL" sz="2100" dirty="0" smtClean="0">
                <a:latin typeface="David" panose="020E0502060401010101" pitchFamily="34" charset="-79"/>
                <a:cs typeface="David" panose="020E0502060401010101" pitchFamily="34" charset="-79"/>
              </a:rPr>
              <a:t> 10-120,  </a:t>
            </a:r>
            <a:r>
              <a:rPr lang="he-IL" sz="2100" dirty="0">
                <a:latin typeface="David" panose="020E0502060401010101" pitchFamily="34" charset="-79"/>
                <a:cs typeface="David" panose="020E0502060401010101" pitchFamily="34" charset="-79"/>
              </a:rPr>
              <a:t>גברים </a:t>
            </a:r>
            <a:r>
              <a:rPr lang="he-IL" sz="2100" dirty="0" smtClean="0">
                <a:latin typeface="David" panose="020E0502060401010101" pitchFamily="34" charset="-79"/>
                <a:cs typeface="David" panose="020E0502060401010101" pitchFamily="34" charset="-79"/>
              </a:rPr>
              <a:t>20-250 ננוגרם </a:t>
            </a:r>
            <a:r>
              <a:rPr lang="he-IL" sz="2100" dirty="0">
                <a:latin typeface="David" panose="020E0502060401010101" pitchFamily="34" charset="-79"/>
                <a:cs typeface="David" panose="020E0502060401010101" pitchFamily="34" charset="-79"/>
              </a:rPr>
              <a:t>למיליליטר</a:t>
            </a:r>
          </a:p>
          <a:p>
            <a:pPr>
              <a:buFont typeface="Wingdings" panose="05000000000000000000" pitchFamily="2" charset="2"/>
              <a:buChar char="q"/>
            </a:pPr>
            <a:r>
              <a:rPr lang="he-IL" sz="2100" dirty="0">
                <a:latin typeface="David" panose="020E0502060401010101" pitchFamily="34" charset="-79"/>
                <a:cs typeface="David" panose="020E0502060401010101" pitchFamily="34" charset="-79"/>
              </a:rPr>
              <a:t>רמת </a:t>
            </a:r>
            <a:r>
              <a:rPr lang="he-IL" sz="2100" dirty="0" err="1">
                <a:latin typeface="David" panose="020E0502060401010101" pitchFamily="34" charset="-79"/>
                <a:cs typeface="David" panose="020E0502060401010101" pitchFamily="34" charset="-79"/>
              </a:rPr>
              <a:t>טרנספרין</a:t>
            </a:r>
            <a:r>
              <a:rPr lang="he-IL" sz="2100" dirty="0">
                <a:latin typeface="David" panose="020E0502060401010101" pitchFamily="34" charset="-79"/>
                <a:cs typeface="David" panose="020E0502060401010101" pitchFamily="34" charset="-79"/>
              </a:rPr>
              <a:t> </a:t>
            </a:r>
            <a:r>
              <a:rPr lang="en-US" sz="2100" dirty="0">
                <a:latin typeface="David" panose="020E0502060401010101" pitchFamily="34" charset="-79"/>
                <a:cs typeface="David" panose="020E0502060401010101" pitchFamily="34" charset="-79"/>
              </a:rPr>
              <a:t>(Transferrin)</a:t>
            </a:r>
            <a:r>
              <a:rPr lang="he-IL" sz="2100" dirty="0">
                <a:latin typeface="David" panose="020E0502060401010101" pitchFamily="34" charset="-79"/>
                <a:cs typeface="David" panose="020E0502060401010101" pitchFamily="34" charset="-79"/>
              </a:rPr>
              <a:t> </a:t>
            </a:r>
            <a:r>
              <a:rPr lang="he-IL" sz="2100" dirty="0" smtClean="0">
                <a:latin typeface="David" panose="020E0502060401010101" pitchFamily="34" charset="-79"/>
                <a:cs typeface="David" panose="020E0502060401010101" pitchFamily="34" charset="-79"/>
              </a:rPr>
              <a:t>מצביעה </a:t>
            </a:r>
            <a:r>
              <a:rPr lang="he-IL" sz="2100" dirty="0">
                <a:latin typeface="David" panose="020E0502060401010101" pitchFamily="34" charset="-79"/>
                <a:cs typeface="David" panose="020E0502060401010101" pitchFamily="34" charset="-79"/>
              </a:rPr>
              <a:t>על רמת הברזל בדם, ערכים תקינים: 160-360 רמת </a:t>
            </a:r>
            <a:r>
              <a:rPr lang="he-IL" sz="2100" dirty="0" err="1">
                <a:latin typeface="David" panose="020E0502060401010101" pitchFamily="34" charset="-79"/>
                <a:cs typeface="David" panose="020E0502060401010101" pitchFamily="34" charset="-79"/>
              </a:rPr>
              <a:t>הטרנספרין</a:t>
            </a:r>
            <a:r>
              <a:rPr lang="he-IL" sz="2100" dirty="0">
                <a:latin typeface="David" panose="020E0502060401010101" pitchFamily="34" charset="-79"/>
                <a:cs typeface="David" panose="020E0502060401010101" pitchFamily="34" charset="-79"/>
              </a:rPr>
              <a:t> נמצאת ביחס הפוך לרמת הברזל בדם (רמת ברזל נמוכה – רמת </a:t>
            </a:r>
            <a:r>
              <a:rPr lang="he-IL" sz="2100" dirty="0" err="1">
                <a:latin typeface="David" panose="020E0502060401010101" pitchFamily="34" charset="-79"/>
                <a:cs typeface="David" panose="020E0502060401010101" pitchFamily="34" charset="-79"/>
              </a:rPr>
              <a:t>טרנספרין</a:t>
            </a:r>
            <a:r>
              <a:rPr lang="he-IL" sz="2100" dirty="0">
                <a:latin typeface="David" panose="020E0502060401010101" pitchFamily="34" charset="-79"/>
                <a:cs typeface="David" panose="020E0502060401010101" pitchFamily="34" charset="-79"/>
              </a:rPr>
              <a:t> גבוהה</a:t>
            </a:r>
            <a:r>
              <a:rPr lang="he-IL" sz="2100" dirty="0" smtClean="0">
                <a:latin typeface="David" panose="020E0502060401010101" pitchFamily="34" charset="-79"/>
                <a:cs typeface="David" panose="020E0502060401010101" pitchFamily="34" charset="-79"/>
              </a:rPr>
              <a:t>).</a:t>
            </a:r>
            <a:endParaRPr lang="he-IL" sz="2100" dirty="0">
              <a:latin typeface="David" panose="020E0502060401010101" pitchFamily="34" charset="-79"/>
              <a:cs typeface="David" panose="020E0502060401010101" pitchFamily="34" charset="-79"/>
            </a:endParaRPr>
          </a:p>
        </p:txBody>
      </p:sp>
      <p:pic>
        <p:nvPicPr>
          <p:cNvPr id="5" name="Picture 2" descr="תוצאת תמונה עבור תמונה של בדיקות ד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53" y="396069"/>
            <a:ext cx="3051959" cy="212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761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4228" y="0"/>
            <a:ext cx="9312812" cy="1125415"/>
          </a:xfrm>
        </p:spPr>
        <p:txBody>
          <a:bodyPr>
            <a:normAutofit fontScale="90000"/>
          </a:bodyPr>
          <a:lstStyle/>
          <a:p>
            <a:pPr algn="ctr"/>
            <a:r>
              <a:rPr lang="he-IL" b="1" dirty="0" smtClean="0">
                <a:solidFill>
                  <a:srgbClr val="FF0000"/>
                </a:solidFill>
                <a:latin typeface="David" panose="020E0502060401010101" pitchFamily="34" charset="-79"/>
                <a:cs typeface="David" panose="020E0502060401010101" pitchFamily="34" charset="-79"/>
              </a:rPr>
              <a:t/>
            </a:r>
            <a:br>
              <a:rPr lang="he-IL" b="1" dirty="0" smtClean="0">
                <a:solidFill>
                  <a:srgbClr val="FF0000"/>
                </a:solidFill>
                <a:latin typeface="David" panose="020E0502060401010101" pitchFamily="34" charset="-79"/>
                <a:cs typeface="David" panose="020E0502060401010101" pitchFamily="34" charset="-79"/>
              </a:rPr>
            </a:br>
            <a:r>
              <a:rPr lang="he-IL" b="1" dirty="0">
                <a:solidFill>
                  <a:srgbClr val="FF0000"/>
                </a:solidFill>
                <a:latin typeface="David" panose="020E0502060401010101" pitchFamily="34" charset="-79"/>
                <a:cs typeface="David" panose="020E0502060401010101" pitchFamily="34" charset="-79"/>
              </a:rPr>
              <a:t/>
            </a:r>
            <a:br>
              <a:rPr lang="he-IL" b="1" dirty="0">
                <a:solidFill>
                  <a:srgbClr val="FF0000"/>
                </a:solidFill>
                <a:latin typeface="David" panose="020E0502060401010101" pitchFamily="34" charset="-79"/>
                <a:cs typeface="David" panose="020E0502060401010101" pitchFamily="34" charset="-79"/>
              </a:rPr>
            </a:br>
            <a:r>
              <a:rPr lang="he-IL" b="1" dirty="0" smtClean="0">
                <a:solidFill>
                  <a:srgbClr val="FF0000"/>
                </a:solidFill>
                <a:latin typeface="David" panose="020E0502060401010101" pitchFamily="34" charset="-79"/>
                <a:cs typeface="David" panose="020E0502060401010101" pitchFamily="34" charset="-79"/>
              </a:rPr>
              <a:t/>
            </a:r>
            <a:br>
              <a:rPr lang="he-IL" b="1" dirty="0" smtClean="0">
                <a:solidFill>
                  <a:srgbClr val="FF0000"/>
                </a:solidFill>
                <a:latin typeface="David" panose="020E0502060401010101" pitchFamily="34" charset="-79"/>
                <a:cs typeface="David" panose="020E0502060401010101" pitchFamily="34" charset="-79"/>
              </a:rPr>
            </a:br>
            <a:r>
              <a:rPr lang="he-IL" b="1" dirty="0">
                <a:solidFill>
                  <a:srgbClr val="FF0000"/>
                </a:solidFill>
                <a:latin typeface="David" panose="020E0502060401010101" pitchFamily="34" charset="-79"/>
                <a:cs typeface="David" panose="020E0502060401010101" pitchFamily="34" charset="-79"/>
              </a:rPr>
              <a:t/>
            </a:r>
            <a:br>
              <a:rPr lang="he-IL" b="1" dirty="0">
                <a:solidFill>
                  <a:srgbClr val="FF0000"/>
                </a:solidFill>
                <a:latin typeface="David" panose="020E0502060401010101" pitchFamily="34" charset="-79"/>
                <a:cs typeface="David" panose="020E0502060401010101" pitchFamily="34" charset="-79"/>
              </a:rPr>
            </a:br>
            <a:r>
              <a:rPr lang="he-IL" b="1" dirty="0" smtClean="0">
                <a:solidFill>
                  <a:srgbClr val="FF0000"/>
                </a:solidFill>
                <a:latin typeface="David" panose="020E0502060401010101" pitchFamily="34" charset="-79"/>
                <a:cs typeface="David" panose="020E0502060401010101" pitchFamily="34" charset="-79"/>
              </a:rPr>
              <a:t/>
            </a:r>
            <a:br>
              <a:rPr lang="he-IL" b="1" dirty="0" smtClean="0">
                <a:solidFill>
                  <a:srgbClr val="FF0000"/>
                </a:solidFill>
                <a:latin typeface="David" panose="020E0502060401010101" pitchFamily="34" charset="-79"/>
                <a:cs typeface="David" panose="020E0502060401010101" pitchFamily="34" charset="-79"/>
              </a:rPr>
            </a:br>
            <a:r>
              <a:rPr lang="he-IL" b="1" dirty="0">
                <a:solidFill>
                  <a:srgbClr val="FF0000"/>
                </a:solidFill>
                <a:latin typeface="David" panose="020E0502060401010101" pitchFamily="34" charset="-79"/>
                <a:cs typeface="David" panose="020E0502060401010101" pitchFamily="34" charset="-79"/>
              </a:rPr>
              <a:t/>
            </a:r>
            <a:br>
              <a:rPr lang="he-IL" b="1" dirty="0">
                <a:solidFill>
                  <a:srgbClr val="FF0000"/>
                </a:solidFill>
                <a:latin typeface="David" panose="020E0502060401010101" pitchFamily="34" charset="-79"/>
                <a:cs typeface="David" panose="020E0502060401010101" pitchFamily="34" charset="-79"/>
              </a:rPr>
            </a:br>
            <a:r>
              <a:rPr lang="he-IL" b="1" dirty="0" smtClean="0">
                <a:solidFill>
                  <a:srgbClr val="FF0000"/>
                </a:solidFill>
                <a:latin typeface="David" panose="020E0502060401010101" pitchFamily="34" charset="-79"/>
                <a:cs typeface="David" panose="020E0502060401010101" pitchFamily="34" charset="-79"/>
              </a:rPr>
              <a:t/>
            </a:r>
            <a:br>
              <a:rPr lang="he-IL" b="1" dirty="0" smtClean="0">
                <a:solidFill>
                  <a:srgbClr val="FF0000"/>
                </a:solidFill>
                <a:latin typeface="David" panose="020E0502060401010101" pitchFamily="34" charset="-79"/>
                <a:cs typeface="David" panose="020E0502060401010101" pitchFamily="34" charset="-79"/>
              </a:rPr>
            </a:br>
            <a:r>
              <a:rPr lang="he-IL" b="1" dirty="0">
                <a:solidFill>
                  <a:srgbClr val="FF0000"/>
                </a:solidFill>
                <a:latin typeface="David" panose="020E0502060401010101" pitchFamily="34" charset="-79"/>
                <a:cs typeface="David" panose="020E0502060401010101" pitchFamily="34" charset="-79"/>
              </a:rPr>
              <a:t/>
            </a:r>
            <a:br>
              <a:rPr lang="he-IL" b="1" dirty="0">
                <a:solidFill>
                  <a:srgbClr val="FF0000"/>
                </a:solidFill>
                <a:latin typeface="David" panose="020E0502060401010101" pitchFamily="34" charset="-79"/>
                <a:cs typeface="David" panose="020E0502060401010101" pitchFamily="34" charset="-79"/>
              </a:rPr>
            </a:br>
            <a:r>
              <a:rPr lang="he-IL" b="1" dirty="0" smtClean="0">
                <a:solidFill>
                  <a:srgbClr val="FF0000"/>
                </a:solidFill>
                <a:latin typeface="David" panose="020E0502060401010101" pitchFamily="34" charset="-79"/>
                <a:cs typeface="David" panose="020E0502060401010101" pitchFamily="34" charset="-79"/>
              </a:rPr>
              <a:t/>
            </a:r>
            <a:br>
              <a:rPr lang="he-IL" b="1" dirty="0" smtClean="0">
                <a:solidFill>
                  <a:srgbClr val="FF0000"/>
                </a:solidFill>
                <a:latin typeface="David" panose="020E0502060401010101" pitchFamily="34" charset="-79"/>
                <a:cs typeface="David" panose="020E0502060401010101" pitchFamily="34" charset="-79"/>
              </a:rPr>
            </a:br>
            <a:r>
              <a:rPr lang="he-IL" b="1" dirty="0" smtClean="0">
                <a:solidFill>
                  <a:srgbClr val="FF0000"/>
                </a:solidFill>
                <a:latin typeface="David" panose="020E0502060401010101" pitchFamily="34" charset="-79"/>
                <a:cs typeface="David" panose="020E0502060401010101" pitchFamily="34" charset="-79"/>
              </a:rPr>
              <a:t/>
            </a:r>
            <a:br>
              <a:rPr lang="he-IL" b="1" dirty="0" smtClean="0">
                <a:solidFill>
                  <a:srgbClr val="FF0000"/>
                </a:solidFill>
                <a:latin typeface="David" panose="020E0502060401010101" pitchFamily="34" charset="-79"/>
                <a:cs typeface="David" panose="020E0502060401010101" pitchFamily="34" charset="-79"/>
              </a:rPr>
            </a:br>
            <a:r>
              <a:rPr lang="he-IL" b="1" dirty="0">
                <a:solidFill>
                  <a:srgbClr val="FF0000"/>
                </a:solidFill>
                <a:latin typeface="David" panose="020E0502060401010101" pitchFamily="34" charset="-79"/>
                <a:cs typeface="David" panose="020E0502060401010101" pitchFamily="34" charset="-79"/>
              </a:rPr>
              <a:t/>
            </a:r>
            <a:br>
              <a:rPr lang="he-IL" b="1" dirty="0">
                <a:solidFill>
                  <a:srgbClr val="FF0000"/>
                </a:solidFill>
                <a:latin typeface="David" panose="020E0502060401010101" pitchFamily="34" charset="-79"/>
                <a:cs typeface="David" panose="020E0502060401010101" pitchFamily="34" charset="-79"/>
              </a:rPr>
            </a:br>
            <a:r>
              <a:rPr lang="he-IL" b="1" dirty="0" smtClean="0">
                <a:solidFill>
                  <a:srgbClr val="FF0000"/>
                </a:solidFill>
                <a:latin typeface="David" panose="020E0502060401010101" pitchFamily="34" charset="-79"/>
                <a:cs typeface="David" panose="020E0502060401010101" pitchFamily="34" charset="-79"/>
              </a:rPr>
              <a:t/>
            </a:r>
            <a:br>
              <a:rPr lang="he-IL" b="1" dirty="0" smtClean="0">
                <a:solidFill>
                  <a:srgbClr val="FF0000"/>
                </a:solidFill>
                <a:latin typeface="David" panose="020E0502060401010101" pitchFamily="34" charset="-79"/>
                <a:cs typeface="David" panose="020E0502060401010101" pitchFamily="34" charset="-79"/>
              </a:rPr>
            </a:br>
            <a:r>
              <a:rPr lang="he-IL" b="1" dirty="0">
                <a:solidFill>
                  <a:srgbClr val="FF0000"/>
                </a:solidFill>
                <a:latin typeface="David" panose="020E0502060401010101" pitchFamily="34" charset="-79"/>
                <a:cs typeface="David" panose="020E0502060401010101" pitchFamily="34" charset="-79"/>
              </a:rPr>
              <a:t/>
            </a:r>
            <a:br>
              <a:rPr lang="he-IL" b="1" dirty="0">
                <a:solidFill>
                  <a:srgbClr val="FF0000"/>
                </a:solidFill>
                <a:latin typeface="David" panose="020E0502060401010101" pitchFamily="34" charset="-79"/>
                <a:cs typeface="David" panose="020E0502060401010101" pitchFamily="34" charset="-79"/>
              </a:rPr>
            </a:br>
            <a:r>
              <a:rPr lang="he-IL" b="1" dirty="0" smtClean="0">
                <a:solidFill>
                  <a:srgbClr val="FF0000"/>
                </a:solidFill>
                <a:latin typeface="David" panose="020E0502060401010101" pitchFamily="34" charset="-79"/>
                <a:cs typeface="David" panose="020E0502060401010101" pitchFamily="34" charset="-79"/>
              </a:rPr>
              <a:t/>
            </a:r>
            <a:br>
              <a:rPr lang="he-IL" b="1" dirty="0" smtClean="0">
                <a:solidFill>
                  <a:srgbClr val="FF0000"/>
                </a:solidFill>
                <a:latin typeface="David" panose="020E0502060401010101" pitchFamily="34" charset="-79"/>
                <a:cs typeface="David" panose="020E0502060401010101" pitchFamily="34" charset="-79"/>
              </a:rPr>
            </a:br>
            <a:r>
              <a:rPr lang="he-IL" b="1" dirty="0">
                <a:solidFill>
                  <a:srgbClr val="FF0000"/>
                </a:solidFill>
                <a:latin typeface="David" panose="020E0502060401010101" pitchFamily="34" charset="-79"/>
                <a:cs typeface="David" panose="020E0502060401010101" pitchFamily="34" charset="-79"/>
              </a:rPr>
              <a:t/>
            </a:r>
            <a:br>
              <a:rPr lang="he-IL" b="1" dirty="0">
                <a:solidFill>
                  <a:srgbClr val="FF0000"/>
                </a:solidFill>
                <a:latin typeface="David" panose="020E0502060401010101" pitchFamily="34" charset="-79"/>
                <a:cs typeface="David" panose="020E0502060401010101" pitchFamily="34" charset="-79"/>
              </a:rPr>
            </a:br>
            <a:r>
              <a:rPr lang="he-IL" b="1" dirty="0" smtClean="0">
                <a:solidFill>
                  <a:srgbClr val="FF0000"/>
                </a:solidFill>
                <a:latin typeface="David" panose="020E0502060401010101" pitchFamily="34" charset="-79"/>
                <a:cs typeface="David" panose="020E0502060401010101" pitchFamily="34" charset="-79"/>
              </a:rPr>
              <a:t/>
            </a:r>
            <a:br>
              <a:rPr lang="he-IL" b="1" dirty="0" smtClean="0">
                <a:solidFill>
                  <a:srgbClr val="FF0000"/>
                </a:solidFill>
                <a:latin typeface="David" panose="020E0502060401010101" pitchFamily="34" charset="-79"/>
                <a:cs typeface="David" panose="020E0502060401010101" pitchFamily="34" charset="-79"/>
              </a:rPr>
            </a:br>
            <a:r>
              <a:rPr lang="he-IL" b="1" dirty="0">
                <a:solidFill>
                  <a:srgbClr val="FF0000"/>
                </a:solidFill>
                <a:latin typeface="David" panose="020E0502060401010101" pitchFamily="34" charset="-79"/>
                <a:cs typeface="David" panose="020E0502060401010101" pitchFamily="34" charset="-79"/>
              </a:rPr>
              <a:t/>
            </a:r>
            <a:br>
              <a:rPr lang="he-IL" b="1" dirty="0">
                <a:solidFill>
                  <a:srgbClr val="FF0000"/>
                </a:solidFill>
                <a:latin typeface="David" panose="020E0502060401010101" pitchFamily="34" charset="-79"/>
                <a:cs typeface="David" panose="020E0502060401010101" pitchFamily="34" charset="-79"/>
              </a:rPr>
            </a:br>
            <a:r>
              <a:rPr lang="he-IL" b="1" dirty="0" smtClean="0">
                <a:solidFill>
                  <a:srgbClr val="FF0000"/>
                </a:solidFill>
                <a:latin typeface="David" panose="020E0502060401010101" pitchFamily="34" charset="-79"/>
                <a:cs typeface="David" panose="020E0502060401010101" pitchFamily="34" charset="-79"/>
              </a:rPr>
              <a:t/>
            </a:r>
            <a:br>
              <a:rPr lang="he-IL" b="1" dirty="0" smtClean="0">
                <a:solidFill>
                  <a:srgbClr val="FF0000"/>
                </a:solidFill>
                <a:latin typeface="David" panose="020E0502060401010101" pitchFamily="34" charset="-79"/>
                <a:cs typeface="David" panose="020E0502060401010101" pitchFamily="34" charset="-79"/>
              </a:rPr>
            </a:br>
            <a:r>
              <a:rPr lang="he-IL" b="1" dirty="0">
                <a:solidFill>
                  <a:srgbClr val="FF0000"/>
                </a:solidFill>
                <a:latin typeface="David" panose="020E0502060401010101" pitchFamily="34" charset="-79"/>
                <a:cs typeface="David" panose="020E0502060401010101" pitchFamily="34" charset="-79"/>
              </a:rPr>
              <a:t/>
            </a:r>
            <a:br>
              <a:rPr lang="he-IL" b="1" dirty="0">
                <a:solidFill>
                  <a:srgbClr val="FF0000"/>
                </a:solidFill>
                <a:latin typeface="David" panose="020E0502060401010101" pitchFamily="34" charset="-79"/>
                <a:cs typeface="David" panose="020E0502060401010101" pitchFamily="34" charset="-79"/>
              </a:rPr>
            </a:br>
            <a:r>
              <a:rPr lang="he-IL" b="1" dirty="0" smtClean="0">
                <a:solidFill>
                  <a:srgbClr val="FF0000"/>
                </a:solidFill>
                <a:latin typeface="David" panose="020E0502060401010101" pitchFamily="34" charset="-79"/>
                <a:cs typeface="David" panose="020E0502060401010101" pitchFamily="34" charset="-79"/>
              </a:rPr>
              <a:t/>
            </a:r>
            <a:br>
              <a:rPr lang="he-IL" b="1" dirty="0" smtClean="0">
                <a:solidFill>
                  <a:srgbClr val="FF0000"/>
                </a:solidFill>
                <a:latin typeface="David" panose="020E0502060401010101" pitchFamily="34" charset="-79"/>
                <a:cs typeface="David" panose="020E0502060401010101" pitchFamily="34" charset="-79"/>
              </a:rPr>
            </a:br>
            <a:r>
              <a:rPr lang="he-IL" b="1" dirty="0">
                <a:solidFill>
                  <a:srgbClr val="FF0000"/>
                </a:solidFill>
                <a:latin typeface="David" panose="020E0502060401010101" pitchFamily="34" charset="-79"/>
                <a:cs typeface="David" panose="020E0502060401010101" pitchFamily="34" charset="-79"/>
              </a:rPr>
              <a:t/>
            </a:r>
            <a:br>
              <a:rPr lang="he-IL" b="1" dirty="0">
                <a:solidFill>
                  <a:srgbClr val="FF0000"/>
                </a:solidFill>
                <a:latin typeface="David" panose="020E0502060401010101" pitchFamily="34" charset="-79"/>
                <a:cs typeface="David" panose="020E0502060401010101" pitchFamily="34" charset="-79"/>
              </a:rPr>
            </a:br>
            <a:r>
              <a:rPr lang="he-IL" b="1" dirty="0" smtClean="0">
                <a:solidFill>
                  <a:srgbClr val="FF0000"/>
                </a:solidFill>
                <a:latin typeface="David" panose="020E0502060401010101" pitchFamily="34" charset="-79"/>
                <a:cs typeface="David" panose="020E0502060401010101" pitchFamily="34" charset="-79"/>
              </a:rPr>
              <a:t/>
            </a:r>
            <a:br>
              <a:rPr lang="he-IL" b="1" dirty="0" smtClean="0">
                <a:solidFill>
                  <a:srgbClr val="FF0000"/>
                </a:solidFill>
                <a:latin typeface="David" panose="020E0502060401010101" pitchFamily="34" charset="-79"/>
                <a:cs typeface="David" panose="020E0502060401010101" pitchFamily="34" charset="-79"/>
              </a:rPr>
            </a:br>
            <a:r>
              <a:rPr lang="he-IL" b="1" dirty="0">
                <a:solidFill>
                  <a:srgbClr val="FF0000"/>
                </a:solidFill>
                <a:latin typeface="David" panose="020E0502060401010101" pitchFamily="34" charset="-79"/>
                <a:cs typeface="David" panose="020E0502060401010101" pitchFamily="34" charset="-79"/>
              </a:rPr>
              <a:t/>
            </a:r>
            <a:br>
              <a:rPr lang="he-IL" b="1" dirty="0">
                <a:solidFill>
                  <a:srgbClr val="FF0000"/>
                </a:solidFill>
                <a:latin typeface="David" panose="020E0502060401010101" pitchFamily="34" charset="-79"/>
                <a:cs typeface="David" panose="020E0502060401010101" pitchFamily="34" charset="-79"/>
              </a:rPr>
            </a:br>
            <a:r>
              <a:rPr lang="he-IL" b="1" dirty="0" smtClean="0">
                <a:solidFill>
                  <a:srgbClr val="FF0000"/>
                </a:solidFill>
                <a:latin typeface="David" panose="020E0502060401010101" pitchFamily="34" charset="-79"/>
                <a:cs typeface="David" panose="020E0502060401010101" pitchFamily="34" charset="-79"/>
              </a:rPr>
              <a:t/>
            </a:r>
            <a:br>
              <a:rPr lang="he-IL" b="1" dirty="0" smtClean="0">
                <a:solidFill>
                  <a:srgbClr val="FF0000"/>
                </a:solidFill>
                <a:latin typeface="David" panose="020E0502060401010101" pitchFamily="34" charset="-79"/>
                <a:cs typeface="David" panose="020E0502060401010101" pitchFamily="34" charset="-79"/>
              </a:rPr>
            </a:br>
            <a:r>
              <a:rPr lang="he-IL" b="1" dirty="0" smtClean="0">
                <a:solidFill>
                  <a:srgbClr val="FF0000"/>
                </a:solidFill>
                <a:latin typeface="David" panose="020E0502060401010101" pitchFamily="34" charset="-79"/>
                <a:cs typeface="David" panose="020E0502060401010101" pitchFamily="34" charset="-79"/>
              </a:rPr>
              <a:t/>
            </a:r>
            <a:br>
              <a:rPr lang="he-IL" b="1" dirty="0" smtClean="0">
                <a:solidFill>
                  <a:srgbClr val="FF0000"/>
                </a:solidFill>
                <a:latin typeface="David" panose="020E0502060401010101" pitchFamily="34" charset="-79"/>
                <a:cs typeface="David" panose="020E0502060401010101" pitchFamily="34" charset="-79"/>
              </a:rPr>
            </a:br>
            <a:r>
              <a:rPr lang="he-IL" b="1" dirty="0">
                <a:solidFill>
                  <a:srgbClr val="FF0000"/>
                </a:solidFill>
                <a:latin typeface="David" panose="020E0502060401010101" pitchFamily="34" charset="-79"/>
                <a:cs typeface="David" panose="020E0502060401010101" pitchFamily="34" charset="-79"/>
              </a:rPr>
              <a:t/>
            </a:r>
            <a:br>
              <a:rPr lang="he-IL" b="1" dirty="0">
                <a:solidFill>
                  <a:srgbClr val="FF0000"/>
                </a:solidFill>
                <a:latin typeface="David" panose="020E0502060401010101" pitchFamily="34" charset="-79"/>
                <a:cs typeface="David" panose="020E0502060401010101" pitchFamily="34" charset="-79"/>
              </a:rPr>
            </a:br>
            <a:r>
              <a:rPr lang="he-IL" b="1" dirty="0" smtClean="0">
                <a:solidFill>
                  <a:srgbClr val="FF0000"/>
                </a:solidFill>
                <a:latin typeface="David" panose="020E0502060401010101" pitchFamily="34" charset="-79"/>
                <a:cs typeface="David" panose="020E0502060401010101" pitchFamily="34" charset="-79"/>
              </a:rPr>
              <a:t/>
            </a:r>
            <a:br>
              <a:rPr lang="he-IL" b="1" dirty="0" smtClean="0">
                <a:solidFill>
                  <a:srgbClr val="FF0000"/>
                </a:solidFill>
                <a:latin typeface="David" panose="020E0502060401010101" pitchFamily="34" charset="-79"/>
                <a:cs typeface="David" panose="020E0502060401010101" pitchFamily="34" charset="-79"/>
              </a:rPr>
            </a:br>
            <a:r>
              <a:rPr lang="he-IL" b="1" dirty="0">
                <a:solidFill>
                  <a:srgbClr val="FF0000"/>
                </a:solidFill>
                <a:latin typeface="David" panose="020E0502060401010101" pitchFamily="34" charset="-79"/>
                <a:cs typeface="David" panose="020E0502060401010101" pitchFamily="34" charset="-79"/>
              </a:rPr>
              <a:t/>
            </a:r>
            <a:br>
              <a:rPr lang="he-IL" b="1" dirty="0">
                <a:solidFill>
                  <a:srgbClr val="FF0000"/>
                </a:solidFill>
                <a:latin typeface="David" panose="020E0502060401010101" pitchFamily="34" charset="-79"/>
                <a:cs typeface="David" panose="020E0502060401010101" pitchFamily="34" charset="-79"/>
              </a:rPr>
            </a:br>
            <a:r>
              <a:rPr lang="he-IL" b="1" dirty="0" smtClean="0">
                <a:solidFill>
                  <a:srgbClr val="FF0000"/>
                </a:solidFill>
                <a:latin typeface="David" panose="020E0502060401010101" pitchFamily="34" charset="-79"/>
                <a:cs typeface="David" panose="020E0502060401010101" pitchFamily="34" charset="-79"/>
              </a:rPr>
              <a:t/>
            </a:r>
            <a:br>
              <a:rPr lang="he-IL" b="1" dirty="0" smtClean="0">
                <a:solidFill>
                  <a:srgbClr val="FF0000"/>
                </a:solidFill>
                <a:latin typeface="David" panose="020E0502060401010101" pitchFamily="34" charset="-79"/>
                <a:cs typeface="David" panose="020E0502060401010101" pitchFamily="34" charset="-79"/>
              </a:rPr>
            </a:br>
            <a:r>
              <a:rPr lang="he-IL" b="1" dirty="0">
                <a:solidFill>
                  <a:srgbClr val="FF0000"/>
                </a:solidFill>
                <a:latin typeface="David" panose="020E0502060401010101" pitchFamily="34" charset="-79"/>
                <a:cs typeface="David" panose="020E0502060401010101" pitchFamily="34" charset="-79"/>
              </a:rPr>
              <a:t/>
            </a:r>
            <a:br>
              <a:rPr lang="he-IL" b="1" dirty="0">
                <a:solidFill>
                  <a:srgbClr val="FF0000"/>
                </a:solidFill>
                <a:latin typeface="David" panose="020E0502060401010101" pitchFamily="34" charset="-79"/>
                <a:cs typeface="David" panose="020E0502060401010101" pitchFamily="34" charset="-79"/>
              </a:rPr>
            </a:br>
            <a:r>
              <a:rPr lang="he-IL" b="1" dirty="0" smtClean="0">
                <a:solidFill>
                  <a:srgbClr val="FF0000"/>
                </a:solidFill>
                <a:latin typeface="David" panose="020E0502060401010101" pitchFamily="34" charset="-79"/>
                <a:cs typeface="David" panose="020E0502060401010101" pitchFamily="34" charset="-79"/>
              </a:rPr>
              <a:t/>
            </a:r>
            <a:br>
              <a:rPr lang="he-IL" b="1" dirty="0" smtClean="0">
                <a:solidFill>
                  <a:srgbClr val="FF0000"/>
                </a:solidFill>
                <a:latin typeface="David" panose="020E0502060401010101" pitchFamily="34" charset="-79"/>
                <a:cs typeface="David" panose="020E0502060401010101" pitchFamily="34" charset="-79"/>
              </a:rPr>
            </a:br>
            <a:r>
              <a:rPr lang="he-IL" b="1" dirty="0">
                <a:solidFill>
                  <a:srgbClr val="FF0000"/>
                </a:solidFill>
                <a:latin typeface="David" panose="020E0502060401010101" pitchFamily="34" charset="-79"/>
                <a:cs typeface="David" panose="020E0502060401010101" pitchFamily="34" charset="-79"/>
              </a:rPr>
              <a:t/>
            </a:r>
            <a:br>
              <a:rPr lang="he-IL" b="1" dirty="0">
                <a:solidFill>
                  <a:srgbClr val="FF0000"/>
                </a:solidFill>
                <a:latin typeface="David" panose="020E0502060401010101" pitchFamily="34" charset="-79"/>
                <a:cs typeface="David" panose="020E0502060401010101" pitchFamily="34" charset="-79"/>
              </a:rPr>
            </a:br>
            <a:r>
              <a:rPr lang="he-IL" b="1" dirty="0" smtClean="0">
                <a:solidFill>
                  <a:srgbClr val="FF0000"/>
                </a:solidFill>
                <a:latin typeface="David" panose="020E0502060401010101" pitchFamily="34" charset="-79"/>
                <a:cs typeface="David" panose="020E0502060401010101" pitchFamily="34" charset="-79"/>
              </a:rPr>
              <a:t/>
            </a:r>
            <a:br>
              <a:rPr lang="he-IL" b="1" dirty="0" smtClean="0">
                <a:solidFill>
                  <a:srgbClr val="FF0000"/>
                </a:solidFill>
                <a:latin typeface="David" panose="020E0502060401010101" pitchFamily="34" charset="-79"/>
                <a:cs typeface="David" panose="020E0502060401010101" pitchFamily="34" charset="-79"/>
              </a:rPr>
            </a:br>
            <a:r>
              <a:rPr lang="en-US" dirty="0">
                <a:latin typeface="David" panose="020E0502060401010101" pitchFamily="34" charset="-79"/>
                <a:cs typeface="David" panose="020E0502060401010101" pitchFamily="34" charset="-79"/>
              </a:rPr>
              <a:t/>
            </a:r>
            <a:br>
              <a:rPr lang="en-US" dirty="0">
                <a:latin typeface="David" panose="020E0502060401010101" pitchFamily="34" charset="-79"/>
                <a:cs typeface="David" panose="020E0502060401010101" pitchFamily="34" charset="-79"/>
              </a:rPr>
            </a:br>
            <a:r>
              <a:rPr lang="he-IL" sz="3600" b="1" dirty="0">
                <a:solidFill>
                  <a:srgbClr val="FF0000"/>
                </a:solidFill>
                <a:latin typeface="David" panose="020E0502060401010101" pitchFamily="34" charset="-79"/>
                <a:cs typeface="David" panose="020E0502060401010101" pitchFamily="34" charset="-79"/>
              </a:rPr>
              <a:t>טיפול ומניעת </a:t>
            </a:r>
            <a:r>
              <a:rPr lang="he-IL" sz="3600" b="1" dirty="0" smtClean="0">
                <a:solidFill>
                  <a:srgbClr val="FF0000"/>
                </a:solidFill>
                <a:latin typeface="David" panose="020E0502060401010101" pitchFamily="34" charset="-79"/>
                <a:cs typeface="David" panose="020E0502060401010101" pitchFamily="34" charset="-79"/>
              </a:rPr>
              <a:t>אנמיה מחוסר ברזל</a:t>
            </a:r>
            <a:r>
              <a:rPr lang="he-IL" sz="3600" dirty="0"/>
              <a:t/>
            </a:r>
            <a:br>
              <a:rPr lang="he-IL" sz="3600" dirty="0"/>
            </a:br>
            <a:endParaRPr lang="he-IL" sz="3600" dirty="0"/>
          </a:p>
        </p:txBody>
      </p:sp>
      <p:sp>
        <p:nvSpPr>
          <p:cNvPr id="3" name="מציין מיקום תוכן 2"/>
          <p:cNvSpPr>
            <a:spLocks noGrp="1"/>
          </p:cNvSpPr>
          <p:nvPr>
            <p:ph idx="1"/>
          </p:nvPr>
        </p:nvSpPr>
        <p:spPr>
          <a:xfrm>
            <a:off x="112541" y="973537"/>
            <a:ext cx="11915335" cy="5202180"/>
          </a:xfrm>
        </p:spPr>
        <p:txBody>
          <a:bodyPr/>
          <a:lstStyle/>
          <a:p>
            <a:r>
              <a:rPr lang="he-IL" dirty="0" smtClean="0"/>
              <a:t>1</a:t>
            </a:r>
            <a:r>
              <a:rPr lang="he-IL" b="1" dirty="0">
                <a:latin typeface="David" panose="020E0502060401010101" pitchFamily="34" charset="-79"/>
                <a:cs typeface="David" panose="020E0502060401010101" pitchFamily="34" charset="-79"/>
              </a:rPr>
              <a:t>. ביצוע </a:t>
            </a:r>
            <a:r>
              <a:rPr lang="he-IL" b="1" dirty="0" smtClean="0">
                <a:latin typeface="David" panose="020E0502060401010101" pitchFamily="34" charset="-79"/>
                <a:cs typeface="David" panose="020E0502060401010101" pitchFamily="34" charset="-79"/>
              </a:rPr>
              <a:t>בדיקות </a:t>
            </a:r>
            <a:r>
              <a:rPr lang="he-IL" b="1" dirty="0">
                <a:latin typeface="David" panose="020E0502060401010101" pitchFamily="34" charset="-79"/>
                <a:cs typeface="David" panose="020E0502060401010101" pitchFamily="34" charset="-79"/>
              </a:rPr>
              <a:t>דם</a:t>
            </a:r>
            <a:r>
              <a:rPr lang="en-US" b="1"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תקופתיות</a:t>
            </a:r>
            <a:r>
              <a:rPr lang="he-IL" dirty="0" smtClean="0"/>
              <a:t> </a:t>
            </a:r>
            <a:r>
              <a:rPr lang="he-IL" dirty="0">
                <a:latin typeface="David" panose="020E0502060401010101" pitchFamily="34" charset="-79"/>
                <a:cs typeface="David" panose="020E0502060401010101" pitchFamily="34" charset="-79"/>
              </a:rPr>
              <a:t>לזיהוי</a:t>
            </a:r>
            <a:r>
              <a:rPr lang="en-US"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חסרים או עודפים של חומרים בפלסמת </a:t>
            </a:r>
            <a:r>
              <a:rPr lang="he-IL" dirty="0" smtClean="0">
                <a:latin typeface="David" panose="020E0502060401010101" pitchFamily="34" charset="-79"/>
                <a:cs typeface="David" panose="020E0502060401010101" pitchFamily="34" charset="-79"/>
              </a:rPr>
              <a:t>הדם</a:t>
            </a:r>
            <a:r>
              <a:rPr lang="en-US" dirty="0" smtClean="0">
                <a:latin typeface="David" panose="020E0502060401010101" pitchFamily="34" charset="-79"/>
                <a:cs typeface="David" panose="020E0502060401010101" pitchFamily="34" charset="-79"/>
              </a:rPr>
              <a:t>.</a:t>
            </a:r>
            <a:endParaRPr lang="he-IL" dirty="0" smtClean="0">
              <a:latin typeface="David" panose="020E0502060401010101" pitchFamily="34" charset="-79"/>
              <a:cs typeface="David" panose="020E0502060401010101" pitchFamily="34" charset="-79"/>
            </a:endParaRPr>
          </a:p>
          <a:p>
            <a:endParaRPr lang="en-US" dirty="0"/>
          </a:p>
          <a:p>
            <a:r>
              <a:rPr lang="he-IL" dirty="0" smtClean="0">
                <a:latin typeface="David" panose="020E0502060401010101" pitchFamily="34" charset="-79"/>
                <a:cs typeface="David" panose="020E0502060401010101" pitchFamily="34" charset="-79"/>
              </a:rPr>
              <a:t>2. </a:t>
            </a:r>
            <a:r>
              <a:rPr lang="he-IL" b="1" dirty="0" smtClean="0">
                <a:latin typeface="David" panose="020E0502060401010101" pitchFamily="34" charset="-79"/>
                <a:cs typeface="David" panose="020E0502060401010101" pitchFamily="34" charset="-79"/>
              </a:rPr>
              <a:t>תזונה </a:t>
            </a:r>
            <a:r>
              <a:rPr lang="he-IL" b="1" dirty="0">
                <a:latin typeface="David" panose="020E0502060401010101" pitchFamily="34" charset="-79"/>
                <a:cs typeface="David" panose="020E0502060401010101" pitchFamily="34" charset="-79"/>
              </a:rPr>
              <a:t>נכונה למניעת </a:t>
            </a:r>
            <a:r>
              <a:rPr lang="he-IL" b="1" dirty="0" smtClean="0">
                <a:latin typeface="David" panose="020E0502060401010101" pitchFamily="34" charset="-79"/>
                <a:cs typeface="David" panose="020E0502060401010101" pitchFamily="34" charset="-79"/>
              </a:rPr>
              <a:t>אנמיה-</a:t>
            </a:r>
            <a:r>
              <a:rPr lang="en-US" b="1" dirty="0" smtClean="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צריכת מזונות עשירים בברזל, </a:t>
            </a:r>
            <a:r>
              <a:rPr lang="he-IL" dirty="0" smtClean="0">
                <a:latin typeface="David" panose="020E0502060401010101" pitchFamily="34" charset="-79"/>
                <a:cs typeface="David" panose="020E0502060401010101" pitchFamily="34" charset="-79"/>
              </a:rPr>
              <a:t>שמקורם </a:t>
            </a:r>
            <a:r>
              <a:rPr lang="he-IL" dirty="0">
                <a:latin typeface="David" panose="020E0502060401010101" pitchFamily="34" charset="-79"/>
                <a:cs typeface="David" panose="020E0502060401010101" pitchFamily="34" charset="-79"/>
              </a:rPr>
              <a:t>במזונות מהחי כגון</a:t>
            </a:r>
            <a:r>
              <a:rPr lang="en-US" dirty="0">
                <a:latin typeface="David" panose="020E0502060401010101" pitchFamily="34" charset="-79"/>
                <a:cs typeface="David" panose="020E0502060401010101" pitchFamily="34" charset="-79"/>
              </a:rPr>
              <a:t>: </a:t>
            </a:r>
            <a:endParaRPr lang="he-IL"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בשר בקר</a:t>
            </a:r>
            <a:r>
              <a:rPr lang="en-US"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בשר הודו ועוף</a:t>
            </a:r>
            <a:r>
              <a:rPr lang="en-US"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ביצים. הברזל נספג טוב יותר ממזונות מן החי  מאשר ממזונות צמחיים</a:t>
            </a:r>
            <a:r>
              <a:rPr lang="en-US"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כמו קטניות</a:t>
            </a:r>
            <a:r>
              <a:rPr lang="en-US"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ירקות עליים </a:t>
            </a:r>
          </a:p>
          <a:p>
            <a:r>
              <a:rPr lang="he-IL" dirty="0">
                <a:latin typeface="David" panose="020E0502060401010101" pitchFamily="34" charset="-79"/>
                <a:cs typeface="David" panose="020E0502060401010101" pitchFamily="34" charset="-79"/>
              </a:rPr>
              <a:t>ודגנים מלאים</a:t>
            </a:r>
            <a:r>
              <a:rPr lang="en-US" dirty="0">
                <a:latin typeface="David" panose="020E0502060401010101" pitchFamily="34" charset="-79"/>
                <a:cs typeface="David" panose="020E0502060401010101" pitchFamily="34" charset="-79"/>
              </a:rPr>
              <a:t> .</a:t>
            </a:r>
          </a:p>
          <a:p>
            <a:endParaRPr lang="en-US" dirty="0"/>
          </a:p>
          <a:p>
            <a:r>
              <a:rPr lang="he-IL" dirty="0" smtClean="0"/>
              <a:t>3. </a:t>
            </a:r>
            <a:r>
              <a:rPr lang="he-IL" b="1" dirty="0">
                <a:latin typeface="David" panose="020E0502060401010101" pitchFamily="34" charset="-79"/>
                <a:cs typeface="David" panose="020E0502060401010101" pitchFamily="34" charset="-79"/>
              </a:rPr>
              <a:t>צריכת ויטמין </a:t>
            </a:r>
            <a:r>
              <a:rPr lang="en-US" b="1" dirty="0">
                <a:latin typeface="David" panose="020E0502060401010101" pitchFamily="34" charset="-79"/>
                <a:cs typeface="David" panose="020E0502060401010101" pitchFamily="34" charset="-79"/>
              </a:rPr>
              <a:t>  C</a:t>
            </a:r>
            <a:r>
              <a:rPr lang="he-IL" dirty="0">
                <a:latin typeface="David" panose="020E0502060401010101" pitchFamily="34" charset="-79"/>
                <a:cs typeface="David" panose="020E0502060401010101" pitchFamily="34" charset="-79"/>
              </a:rPr>
              <a:t>מסייעת לספיגת הברזל המתרחשת בתריסריון, ואילו  צריכת סידן ומאכלי חלב מפחיתה את יעילות ספיגת הברזל במערכת העיכול.</a:t>
            </a:r>
          </a:p>
          <a:p>
            <a:endParaRPr lang="he-IL" dirty="0"/>
          </a:p>
          <a:p>
            <a:r>
              <a:rPr lang="he-IL" dirty="0" smtClean="0"/>
              <a:t>4. בהתאם לתוצאות הבדיקות מתן </a:t>
            </a:r>
            <a:r>
              <a:rPr lang="he-IL" b="1" dirty="0" smtClean="0">
                <a:latin typeface="David" panose="020E0502060401010101" pitchFamily="34" charset="-79"/>
                <a:cs typeface="David" panose="020E0502060401010101" pitchFamily="34" charset="-79"/>
              </a:rPr>
              <a:t>תוספי </a:t>
            </a:r>
            <a:r>
              <a:rPr lang="he-IL" b="1" dirty="0">
                <a:latin typeface="David" panose="020E0502060401010101" pitchFamily="34" charset="-79"/>
                <a:cs typeface="David" panose="020E0502060401010101" pitchFamily="34" charset="-79"/>
              </a:rPr>
              <a:t>מזון שונים </a:t>
            </a:r>
            <a:r>
              <a:rPr lang="he-IL" dirty="0" smtClean="0">
                <a:latin typeface="David" panose="020E0502060401010101" pitchFamily="34" charset="-79"/>
                <a:cs typeface="David" panose="020E0502060401010101" pitchFamily="34" charset="-79"/>
              </a:rPr>
              <a:t>כמו </a:t>
            </a:r>
            <a:r>
              <a:rPr lang="he-IL" dirty="0">
                <a:latin typeface="David" panose="020E0502060401010101" pitchFamily="34" charset="-79"/>
                <a:cs typeface="David" panose="020E0502060401010101" pitchFamily="34" charset="-79"/>
              </a:rPr>
              <a:t>חומצה פולית, ויטמין </a:t>
            </a:r>
            <a:r>
              <a:rPr lang="en-US" dirty="0">
                <a:latin typeface="David" panose="020E0502060401010101" pitchFamily="34" charset="-79"/>
                <a:cs typeface="David" panose="020E0502060401010101" pitchFamily="34" charset="-79"/>
              </a:rPr>
              <a:t>B12 </a:t>
            </a:r>
            <a:r>
              <a:rPr lang="he-IL" dirty="0">
                <a:latin typeface="David" panose="020E0502060401010101" pitchFamily="34" charset="-79"/>
                <a:cs typeface="David" panose="020E0502060401010101" pitchFamily="34" charset="-79"/>
              </a:rPr>
              <a:t> וברזל , </a:t>
            </a:r>
            <a:r>
              <a:rPr lang="he-IL" dirty="0" smtClean="0">
                <a:latin typeface="David" panose="020E0502060401010101" pitchFamily="34" charset="-79"/>
                <a:cs typeface="David" panose="020E0502060401010101" pitchFamily="34" charset="-79"/>
              </a:rPr>
              <a:t>החיוניים </a:t>
            </a:r>
            <a:r>
              <a:rPr lang="he-IL" dirty="0">
                <a:latin typeface="David" panose="020E0502060401010101" pitchFamily="34" charset="-79"/>
                <a:cs typeface="David" panose="020E0502060401010101" pitchFamily="34" charset="-79"/>
              </a:rPr>
              <a:t>בייצור תקין </a:t>
            </a:r>
            <a:r>
              <a:rPr lang="he-IL" dirty="0" err="1" smtClean="0">
                <a:latin typeface="David" panose="020E0502060401010101" pitchFamily="34" charset="-79"/>
                <a:cs typeface="David" panose="020E0502060401010101" pitchFamily="34" charset="-79"/>
              </a:rPr>
              <a:t>שלההמוגלובין</a:t>
            </a:r>
            <a:r>
              <a:rPr lang="he-IL" dirty="0" smtClean="0">
                <a:latin typeface="David" panose="020E0502060401010101" pitchFamily="34" charset="-79"/>
                <a:cs typeface="David" panose="020E0502060401010101" pitchFamily="34" charset="-79"/>
              </a:rPr>
              <a:t> ותאי </a:t>
            </a:r>
            <a:r>
              <a:rPr lang="he-IL" dirty="0">
                <a:latin typeface="David" panose="020E0502060401010101" pitchFamily="34" charset="-79"/>
                <a:cs typeface="David" panose="020E0502060401010101" pitchFamily="34" charset="-79"/>
              </a:rPr>
              <a:t>הדם האדומים.</a:t>
            </a:r>
          </a:p>
          <a:p>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341073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88259" y="0"/>
            <a:ext cx="11633981" cy="584775"/>
          </a:xfrm>
          <a:prstGeom prst="rect">
            <a:avLst/>
          </a:prstGeom>
        </p:spPr>
        <p:txBody>
          <a:bodyPr wrap="square">
            <a:spAutoFit/>
          </a:bodyPr>
          <a:lstStyle/>
          <a:p>
            <a:r>
              <a:rPr lang="he-IL" sz="3200" b="1" dirty="0">
                <a:solidFill>
                  <a:srgbClr val="FF0000"/>
                </a:solidFill>
                <a:latin typeface="David" panose="020E0502060401010101" pitchFamily="34" charset="-79"/>
                <a:cs typeface="David" panose="020E0502060401010101" pitchFamily="34" charset="-79"/>
              </a:rPr>
              <a:t>2</a:t>
            </a:r>
            <a:r>
              <a:rPr lang="he-IL" sz="3200" b="1" dirty="0" smtClean="0">
                <a:solidFill>
                  <a:srgbClr val="FF0000"/>
                </a:solidFill>
                <a:latin typeface="David" panose="020E0502060401010101" pitchFamily="34" charset="-79"/>
                <a:cs typeface="David" panose="020E0502060401010101" pitchFamily="34" charset="-79"/>
              </a:rPr>
              <a:t>.  אנמיה על רקע של חסרים תזונתיים אחרים</a:t>
            </a:r>
            <a:r>
              <a:rPr lang="en-US" sz="3200" b="1" dirty="0" smtClean="0">
                <a:solidFill>
                  <a:srgbClr val="FF0000"/>
                </a:solidFill>
                <a:latin typeface="David" panose="020E0502060401010101" pitchFamily="34" charset="-79"/>
                <a:cs typeface="David" panose="020E0502060401010101" pitchFamily="34" charset="-79"/>
              </a:rPr>
              <a:t>: </a:t>
            </a:r>
            <a:r>
              <a:rPr lang="he-IL" sz="3200" b="1" dirty="0" smtClean="0">
                <a:solidFill>
                  <a:srgbClr val="FF0000"/>
                </a:solidFill>
                <a:latin typeface="David" panose="020E0502060401010101" pitchFamily="34" charset="-79"/>
                <a:cs typeface="David" panose="020E0502060401010101" pitchFamily="34" charset="-79"/>
              </a:rPr>
              <a:t>חומצה פולית וויטמין</a:t>
            </a:r>
            <a:r>
              <a:rPr lang="en-US" sz="3200" b="1" dirty="0" smtClean="0">
                <a:solidFill>
                  <a:srgbClr val="FF0000"/>
                </a:solidFill>
                <a:latin typeface="David" panose="020E0502060401010101" pitchFamily="34" charset="-79"/>
                <a:cs typeface="David" panose="020E0502060401010101" pitchFamily="34" charset="-79"/>
              </a:rPr>
              <a:t> B12.</a:t>
            </a:r>
            <a:endParaRPr lang="en-US" sz="3200" b="1" dirty="0">
              <a:solidFill>
                <a:srgbClr val="FF0000"/>
              </a:solidFill>
              <a:latin typeface="David" panose="020E0502060401010101" pitchFamily="34" charset="-79"/>
              <a:cs typeface="David" panose="020E0502060401010101" pitchFamily="34" charset="-79"/>
            </a:endParaRPr>
          </a:p>
        </p:txBody>
      </p:sp>
      <p:sp>
        <p:nvSpPr>
          <p:cNvPr id="4" name="מלבן 3"/>
          <p:cNvSpPr/>
          <p:nvPr/>
        </p:nvSpPr>
        <p:spPr>
          <a:xfrm>
            <a:off x="0" y="2285253"/>
            <a:ext cx="12077700" cy="1754326"/>
          </a:xfrm>
          <a:prstGeom prst="rect">
            <a:avLst/>
          </a:prstGeom>
        </p:spPr>
        <p:txBody>
          <a:bodyPr wrap="square">
            <a:spAutoFit/>
          </a:bodyPr>
          <a:lstStyle/>
          <a:p>
            <a:r>
              <a:rPr lang="he-IL" b="1" dirty="0">
                <a:solidFill>
                  <a:srgbClr val="FF0000"/>
                </a:solidFill>
                <a:latin typeface="Arial" panose="020B0604020202020204" pitchFamily="34" charset="0"/>
              </a:rPr>
              <a:t>מקורות לוויטמין בתזונה </a:t>
            </a:r>
            <a:r>
              <a:rPr lang="he-IL" dirty="0" smtClean="0">
                <a:solidFill>
                  <a:srgbClr val="252525"/>
                </a:solidFill>
                <a:latin typeface="Arial" panose="020B0604020202020204" pitchFamily="34" charset="0"/>
              </a:rPr>
              <a:t>: </a:t>
            </a:r>
            <a:r>
              <a:rPr lang="he-IL" b="1" dirty="0">
                <a:solidFill>
                  <a:srgbClr val="252525"/>
                </a:solidFill>
                <a:latin typeface="Arial" panose="020B0604020202020204" pitchFamily="34" charset="0"/>
              </a:rPr>
              <a:t>מוצרים מן </a:t>
            </a:r>
            <a:r>
              <a:rPr lang="he-IL" b="1" dirty="0" smtClean="0">
                <a:solidFill>
                  <a:srgbClr val="252525"/>
                </a:solidFill>
                <a:latin typeface="Arial" panose="020B0604020202020204" pitchFamily="34" charset="0"/>
              </a:rPr>
              <a:t>החי: </a:t>
            </a:r>
            <a:r>
              <a:rPr lang="he-IL" dirty="0">
                <a:latin typeface="Arial" panose="020B0604020202020204" pitchFamily="34" charset="0"/>
              </a:rPr>
              <a:t> </a:t>
            </a:r>
            <a:r>
              <a:rPr lang="he-IL" dirty="0" smtClean="0">
                <a:latin typeface="Arial" panose="020B0604020202020204" pitchFamily="34" charset="0"/>
              </a:rPr>
              <a:t>בשר</a:t>
            </a:r>
            <a:r>
              <a:rPr lang="he-IL" dirty="0">
                <a:latin typeface="Arial" panose="020B0604020202020204" pitchFamily="34" charset="0"/>
              </a:rPr>
              <a:t> (בעיקר בשר </a:t>
            </a:r>
            <a:r>
              <a:rPr lang="he-IL" dirty="0" smtClean="0">
                <a:latin typeface="Arial" panose="020B0604020202020204" pitchFamily="34" charset="0"/>
              </a:rPr>
              <a:t>בקר) </a:t>
            </a:r>
            <a:r>
              <a:rPr lang="he-IL" dirty="0">
                <a:latin typeface="Arial" panose="020B0604020202020204" pitchFamily="34" charset="0"/>
              </a:rPr>
              <a:t>ובמיוחד </a:t>
            </a:r>
            <a:r>
              <a:rPr lang="he-IL" dirty="0" smtClean="0">
                <a:latin typeface="Arial" panose="020B0604020202020204" pitchFamily="34" charset="0"/>
              </a:rPr>
              <a:t>כבד</a:t>
            </a:r>
            <a:r>
              <a:rPr lang="he-IL" dirty="0">
                <a:latin typeface="Arial" panose="020B0604020202020204" pitchFamily="34" charset="0"/>
              </a:rPr>
              <a:t> בשר, </a:t>
            </a:r>
            <a:r>
              <a:rPr lang="he-IL" dirty="0" smtClean="0">
                <a:latin typeface="Arial" panose="020B0604020202020204" pitchFamily="34" charset="0"/>
              </a:rPr>
              <a:t>דגים,</a:t>
            </a:r>
            <a:r>
              <a:rPr lang="he-IL" dirty="0">
                <a:latin typeface="Arial" panose="020B0604020202020204" pitchFamily="34" charset="0"/>
              </a:rPr>
              <a:t> </a:t>
            </a:r>
            <a:r>
              <a:rPr lang="he-IL" dirty="0" smtClean="0">
                <a:latin typeface="Arial" panose="020B0604020202020204" pitchFamily="34" charset="0"/>
              </a:rPr>
              <a:t>ביצים, מוצרי</a:t>
            </a:r>
            <a:r>
              <a:rPr lang="he-IL" dirty="0">
                <a:latin typeface="Arial" panose="020B0604020202020204" pitchFamily="34" charset="0"/>
              </a:rPr>
              <a:t> </a:t>
            </a:r>
            <a:r>
              <a:rPr lang="he-IL" dirty="0" smtClean="0">
                <a:latin typeface="Arial" panose="020B0604020202020204" pitchFamily="34" charset="0"/>
              </a:rPr>
              <a:t>חלב.</a:t>
            </a:r>
            <a:endParaRPr lang="he-IL" dirty="0">
              <a:latin typeface="Arial" panose="020B0604020202020204" pitchFamily="34" charset="0"/>
            </a:endParaRPr>
          </a:p>
          <a:p>
            <a:r>
              <a:rPr lang="he-IL" b="1" dirty="0" smtClean="0">
                <a:latin typeface="Arial" panose="020B0604020202020204" pitchFamily="34" charset="0"/>
              </a:rPr>
              <a:t>מקורות </a:t>
            </a:r>
            <a:r>
              <a:rPr lang="he-IL" b="1" dirty="0">
                <a:latin typeface="Arial" panose="020B0604020202020204" pitchFamily="34" charset="0"/>
              </a:rPr>
              <a:t>שלא מן </a:t>
            </a:r>
            <a:r>
              <a:rPr lang="he-IL" b="1" dirty="0" smtClean="0">
                <a:latin typeface="Arial" panose="020B0604020202020204" pitchFamily="34" charset="0"/>
              </a:rPr>
              <a:t>החי: </a:t>
            </a:r>
            <a:r>
              <a:rPr lang="en-US" dirty="0">
                <a:latin typeface="Arial" panose="020B0604020202020204" pitchFamily="34" charset="0"/>
              </a:rPr>
              <a:t> </a:t>
            </a:r>
            <a:r>
              <a:rPr lang="he-IL" dirty="0" smtClean="0">
                <a:latin typeface="Arial" panose="020B0604020202020204" pitchFamily="34" charset="0"/>
              </a:rPr>
              <a:t> דגני בוקר</a:t>
            </a:r>
            <a:r>
              <a:rPr lang="he-IL" dirty="0">
                <a:latin typeface="Arial" panose="020B0604020202020204" pitchFamily="34" charset="0"/>
              </a:rPr>
              <a:t> וחטיפים מועשרים, מוצרי </a:t>
            </a:r>
            <a:r>
              <a:rPr lang="he-IL" dirty="0" smtClean="0">
                <a:latin typeface="Arial" panose="020B0604020202020204" pitchFamily="34" charset="0"/>
              </a:rPr>
              <a:t>סויה</a:t>
            </a:r>
            <a:r>
              <a:rPr lang="he-IL" dirty="0">
                <a:latin typeface="Arial" panose="020B0604020202020204" pitchFamily="34" charset="0"/>
              </a:rPr>
              <a:t> מועשרים, </a:t>
            </a:r>
            <a:r>
              <a:rPr lang="he-IL" dirty="0" smtClean="0">
                <a:latin typeface="Arial" panose="020B0604020202020204" pitchFamily="34" charset="0"/>
              </a:rPr>
              <a:t>שמרים</a:t>
            </a:r>
            <a:r>
              <a:rPr lang="he-IL" dirty="0">
                <a:latin typeface="Arial" panose="020B0604020202020204" pitchFamily="34" charset="0"/>
              </a:rPr>
              <a:t> מועשרים </a:t>
            </a:r>
            <a:r>
              <a:rPr lang="he-IL" dirty="0" smtClean="0">
                <a:latin typeface="Arial" panose="020B0604020202020204" pitchFamily="34" charset="0"/>
              </a:rPr>
              <a:t>טבליות </a:t>
            </a:r>
            <a:r>
              <a:rPr lang="en-US" dirty="0" smtClean="0">
                <a:latin typeface="Arial" panose="020B0604020202020204" pitchFamily="34" charset="0"/>
              </a:rPr>
              <a:t>   B</a:t>
            </a:r>
            <a:r>
              <a:rPr lang="en-US" baseline="-25000" dirty="0" smtClean="0">
                <a:latin typeface="Arial" panose="020B0604020202020204" pitchFamily="34" charset="0"/>
              </a:rPr>
              <a:t>12</a:t>
            </a:r>
            <a:r>
              <a:rPr lang="he-IL" dirty="0" smtClean="0">
                <a:latin typeface="Arial" panose="020B0604020202020204" pitchFamily="34" charset="0"/>
              </a:rPr>
              <a:t>ועוד.</a:t>
            </a:r>
          </a:p>
          <a:p>
            <a:endParaRPr lang="he-IL" dirty="0">
              <a:latin typeface="Arial" panose="020B0604020202020204" pitchFamily="34" charset="0"/>
            </a:endParaRPr>
          </a:p>
          <a:p>
            <a:endParaRPr lang="he-IL" dirty="0" smtClean="0">
              <a:latin typeface="Arial" panose="020B0604020202020204" pitchFamily="34" charset="0"/>
            </a:endParaRPr>
          </a:p>
          <a:p>
            <a:endParaRPr lang="he-IL" dirty="0">
              <a:latin typeface="Arial" panose="020B0604020202020204" pitchFamily="34" charset="0"/>
            </a:endParaRPr>
          </a:p>
          <a:p>
            <a:endParaRPr lang="he-IL" dirty="0"/>
          </a:p>
        </p:txBody>
      </p:sp>
      <p:sp>
        <p:nvSpPr>
          <p:cNvPr id="5" name="מלבן 4"/>
          <p:cNvSpPr/>
          <p:nvPr/>
        </p:nvSpPr>
        <p:spPr>
          <a:xfrm>
            <a:off x="114300" y="3009898"/>
            <a:ext cx="11947712" cy="2862322"/>
          </a:xfrm>
          <a:prstGeom prst="rect">
            <a:avLst/>
          </a:prstGeom>
        </p:spPr>
        <p:txBody>
          <a:bodyPr wrap="square">
            <a:spAutoFit/>
          </a:bodyPr>
          <a:lstStyle/>
          <a:p>
            <a:r>
              <a:rPr lang="he-IL" b="1" dirty="0">
                <a:solidFill>
                  <a:srgbClr val="FF0000"/>
                </a:solidFill>
                <a:latin typeface="Arial" panose="020B0604020202020204" pitchFamily="34" charset="0"/>
              </a:rPr>
              <a:t>סיבות לחוסר </a:t>
            </a:r>
            <a:r>
              <a:rPr lang="he-IL" b="1" dirty="0" smtClean="0">
                <a:solidFill>
                  <a:srgbClr val="FF0000"/>
                </a:solidFill>
                <a:latin typeface="Arial" panose="020B0604020202020204" pitchFamily="34" charset="0"/>
              </a:rPr>
              <a:t>ויטמין  </a:t>
            </a:r>
          </a:p>
          <a:p>
            <a:r>
              <a:rPr lang="en-US" dirty="0" smtClean="0">
                <a:latin typeface="Arial" panose="020B0604020202020204" pitchFamily="34" charset="0"/>
              </a:rPr>
              <a:t>1</a:t>
            </a:r>
            <a:r>
              <a:rPr lang="he-IL" dirty="0" smtClean="0">
                <a:solidFill>
                  <a:srgbClr val="FF0000"/>
                </a:solidFill>
                <a:latin typeface="Arial" panose="020B0604020202020204" pitchFamily="34" charset="0"/>
              </a:rPr>
              <a:t>. </a:t>
            </a:r>
            <a:r>
              <a:rPr lang="he-IL" b="1" dirty="0" smtClean="0">
                <a:latin typeface="Arial" panose="020B0604020202020204" pitchFamily="34" charset="0"/>
              </a:rPr>
              <a:t>תת ספיגה של הוויטמין במעי </a:t>
            </a:r>
            <a:r>
              <a:rPr lang="he-IL" dirty="0" smtClean="0">
                <a:latin typeface="Arial" panose="020B0604020202020204" pitchFamily="34" charset="0"/>
              </a:rPr>
              <a:t>–</a:t>
            </a:r>
            <a:r>
              <a:rPr lang="he-IL" dirty="0" smtClean="0">
                <a:solidFill>
                  <a:srgbClr val="FF0000"/>
                </a:solidFill>
                <a:latin typeface="Arial" panose="020B0604020202020204" pitchFamily="34" charset="0"/>
              </a:rPr>
              <a:t> </a:t>
            </a:r>
            <a:r>
              <a:rPr lang="he-IL" dirty="0" smtClean="0">
                <a:latin typeface="Arial" panose="020B0604020202020204" pitchFamily="34" charset="0"/>
              </a:rPr>
              <a:t>א</a:t>
            </a:r>
            <a:r>
              <a:rPr lang="he-IL" dirty="0" smtClean="0">
                <a:solidFill>
                  <a:srgbClr val="FF0000"/>
                </a:solidFill>
                <a:latin typeface="Arial" panose="020B0604020202020204" pitchFamily="34" charset="0"/>
              </a:rPr>
              <a:t>.. </a:t>
            </a:r>
            <a:endParaRPr lang="en-US" dirty="0" smtClean="0">
              <a:latin typeface="Arial" panose="020B0604020202020204" pitchFamily="34" charset="0"/>
            </a:endParaRPr>
          </a:p>
          <a:p>
            <a:r>
              <a:rPr lang="he-IL" b="1" dirty="0" smtClean="0">
                <a:solidFill>
                  <a:srgbClr val="FF0000"/>
                </a:solidFill>
                <a:latin typeface="Arial" panose="020B0604020202020204" pitchFamily="34" charset="0"/>
              </a:rPr>
              <a:t>    </a:t>
            </a:r>
          </a:p>
          <a:p>
            <a:r>
              <a:rPr lang="he-IL" b="1" dirty="0" smtClean="0">
                <a:latin typeface="Arial" panose="020B0604020202020204" pitchFamily="34" charset="0"/>
              </a:rPr>
              <a:t>ב. </a:t>
            </a:r>
            <a:r>
              <a:rPr lang="he-IL" dirty="0"/>
              <a:t>לאחר כריתת קיבה מלאה / </a:t>
            </a:r>
            <a:r>
              <a:rPr lang="he-IL" dirty="0" smtClean="0"/>
              <a:t>חלקית.</a:t>
            </a:r>
          </a:p>
          <a:p>
            <a:r>
              <a:rPr lang="he-IL" b="1" dirty="0">
                <a:latin typeface="Arial" panose="020B0604020202020204" pitchFamily="34" charset="0"/>
              </a:rPr>
              <a:t> </a:t>
            </a:r>
            <a:r>
              <a:rPr lang="he-IL" b="1" dirty="0" smtClean="0">
                <a:latin typeface="Arial" panose="020B0604020202020204" pitchFamily="34" charset="0"/>
              </a:rPr>
              <a:t>   ג. </a:t>
            </a:r>
            <a:r>
              <a:rPr lang="he-IL" dirty="0"/>
              <a:t>דלקת קיבה </a:t>
            </a:r>
            <a:r>
              <a:rPr lang="he-IL" dirty="0" smtClean="0"/>
              <a:t>ניוונית.</a:t>
            </a:r>
          </a:p>
          <a:p>
            <a:r>
              <a:rPr lang="he-IL" b="1" dirty="0">
                <a:latin typeface="Arial" panose="020B0604020202020204" pitchFamily="34" charset="0"/>
              </a:rPr>
              <a:t> </a:t>
            </a:r>
            <a:r>
              <a:rPr lang="he-IL" b="1" dirty="0" smtClean="0">
                <a:latin typeface="Arial" panose="020B0604020202020204" pitchFamily="34" charset="0"/>
              </a:rPr>
              <a:t>   ד. </a:t>
            </a:r>
            <a:r>
              <a:rPr lang="he-IL" dirty="0"/>
              <a:t>מחלות שונות של המעי </a:t>
            </a:r>
            <a:r>
              <a:rPr lang="he-IL" dirty="0" smtClean="0"/>
              <a:t>הדק כמו צליאק, דלקת, גידולים וניתוחים במעי הדק.</a:t>
            </a:r>
          </a:p>
          <a:p>
            <a:endParaRPr lang="he-IL" dirty="0" smtClean="0"/>
          </a:p>
          <a:p>
            <a:r>
              <a:rPr lang="he-IL" b="1" dirty="0" smtClean="0">
                <a:latin typeface="Arial" panose="020B0604020202020204" pitchFamily="34" charset="0"/>
              </a:rPr>
              <a:t>2</a:t>
            </a:r>
            <a:r>
              <a:rPr lang="he-IL" b="1" dirty="0">
                <a:solidFill>
                  <a:srgbClr val="FF0000"/>
                </a:solidFill>
                <a:latin typeface="Arial" panose="020B0604020202020204" pitchFamily="34" charset="0"/>
              </a:rPr>
              <a:t>. </a:t>
            </a:r>
            <a:r>
              <a:rPr lang="he-IL" b="1" dirty="0">
                <a:latin typeface="Arial" panose="020B0604020202020204" pitchFamily="34" charset="0"/>
              </a:rPr>
              <a:t>תזונה </a:t>
            </a:r>
            <a:r>
              <a:rPr lang="he-IL" b="1" dirty="0" smtClean="0">
                <a:latin typeface="Arial" panose="020B0604020202020204" pitchFamily="34" charset="0"/>
              </a:rPr>
              <a:t>דלת </a:t>
            </a:r>
            <a:r>
              <a:rPr lang="he-IL" b="1" dirty="0">
                <a:latin typeface="Arial" panose="020B0604020202020204" pitchFamily="34" charset="0"/>
              </a:rPr>
              <a:t>ויטמין </a:t>
            </a:r>
            <a:r>
              <a:rPr lang="en-US" b="1" dirty="0" smtClean="0">
                <a:latin typeface="Arial" panose="020B0604020202020204" pitchFamily="34" charset="0"/>
              </a:rPr>
              <a:t>B12</a:t>
            </a:r>
            <a:endParaRPr lang="en-US" b="1" dirty="0">
              <a:latin typeface="Arial" panose="020B0604020202020204" pitchFamily="34" charset="0"/>
            </a:endParaRPr>
          </a:p>
          <a:p>
            <a:endParaRPr lang="en-US" b="1" dirty="0">
              <a:solidFill>
                <a:srgbClr val="FF0000"/>
              </a:solidFill>
              <a:latin typeface="Arial" panose="020B0604020202020204" pitchFamily="34" charset="0"/>
            </a:endParaRPr>
          </a:p>
          <a:p>
            <a:endParaRPr lang="en-US" b="1" dirty="0" smtClean="0">
              <a:solidFill>
                <a:srgbClr val="FF0000"/>
              </a:solidFill>
              <a:latin typeface="Arial" panose="020B0604020202020204" pitchFamily="34" charset="0"/>
            </a:endParaRPr>
          </a:p>
        </p:txBody>
      </p:sp>
      <p:sp>
        <p:nvSpPr>
          <p:cNvPr id="6" name="מלבן 5"/>
          <p:cNvSpPr/>
          <p:nvPr/>
        </p:nvSpPr>
        <p:spPr>
          <a:xfrm>
            <a:off x="9066820" y="2990334"/>
            <a:ext cx="662361" cy="369332"/>
          </a:xfrm>
          <a:prstGeom prst="rect">
            <a:avLst/>
          </a:prstGeom>
        </p:spPr>
        <p:txBody>
          <a:bodyPr wrap="none">
            <a:spAutoFit/>
          </a:bodyPr>
          <a:lstStyle/>
          <a:p>
            <a:r>
              <a:rPr lang="en-US" b="1" dirty="0">
                <a:solidFill>
                  <a:srgbClr val="FF0000"/>
                </a:solidFill>
                <a:latin typeface="Arial" panose="020B0604020202020204" pitchFamily="34" charset="0"/>
              </a:rPr>
              <a:t>: B</a:t>
            </a:r>
            <a:r>
              <a:rPr lang="en-US" b="1" baseline="-25000" dirty="0">
                <a:solidFill>
                  <a:srgbClr val="FF0000"/>
                </a:solidFill>
                <a:latin typeface="Arial" panose="020B0604020202020204" pitchFamily="34" charset="0"/>
              </a:rPr>
              <a:t>12</a:t>
            </a:r>
            <a:endParaRPr lang="en-US" b="1" dirty="0">
              <a:solidFill>
                <a:srgbClr val="FF0000"/>
              </a:solidFill>
              <a:latin typeface="Arial" panose="020B0604020202020204" pitchFamily="34" charset="0"/>
            </a:endParaRPr>
          </a:p>
        </p:txBody>
      </p:sp>
      <p:sp>
        <p:nvSpPr>
          <p:cNvPr id="7" name="מלבן 6"/>
          <p:cNvSpPr/>
          <p:nvPr/>
        </p:nvSpPr>
        <p:spPr>
          <a:xfrm>
            <a:off x="752475" y="3277590"/>
            <a:ext cx="8011516" cy="923330"/>
          </a:xfrm>
          <a:prstGeom prst="rect">
            <a:avLst/>
          </a:prstGeom>
        </p:spPr>
        <p:txBody>
          <a:bodyPr wrap="square">
            <a:spAutoFit/>
          </a:bodyPr>
          <a:lstStyle/>
          <a:p>
            <a:r>
              <a:rPr lang="he-IL" dirty="0" smtClean="0">
                <a:solidFill>
                  <a:srgbClr val="000000"/>
                </a:solidFill>
                <a:latin typeface="Arial" panose="020B0604020202020204" pitchFamily="34" charset="0"/>
              </a:rPr>
              <a:t>. עקב חוסר </a:t>
            </a:r>
            <a:r>
              <a:rPr lang="he-IL" dirty="0" smtClean="0">
                <a:latin typeface="Arial" panose="020B0604020202020204" pitchFamily="34" charset="0"/>
              </a:rPr>
              <a:t>בפקטור הפנימי </a:t>
            </a:r>
            <a:r>
              <a:rPr lang="en-US" dirty="0" smtClean="0">
                <a:latin typeface="Arial" panose="020B0604020202020204" pitchFamily="34" charset="0"/>
              </a:rPr>
              <a:t>Intrinsic </a:t>
            </a:r>
            <a:r>
              <a:rPr lang="en-US" dirty="0">
                <a:latin typeface="Arial" panose="020B0604020202020204" pitchFamily="34" charset="0"/>
              </a:rPr>
              <a:t>Factor</a:t>
            </a:r>
            <a:r>
              <a:rPr lang="he-IL" dirty="0">
                <a:latin typeface="Arial" panose="020B0604020202020204" pitchFamily="34" charset="0"/>
              </a:rPr>
              <a:t> (חומר הנוצר </a:t>
            </a:r>
            <a:r>
              <a:rPr lang="he-IL" dirty="0" smtClean="0">
                <a:latin typeface="Arial" panose="020B0604020202020204" pitchFamily="34" charset="0"/>
              </a:rPr>
              <a:t>בקיבה</a:t>
            </a:r>
            <a:r>
              <a:rPr lang="he-IL" dirty="0">
                <a:latin typeface="Arial" panose="020B0604020202020204" pitchFamily="34" charset="0"/>
              </a:rPr>
              <a:t> והנחוץ לספיגה של ויטמין </a:t>
            </a:r>
            <a:r>
              <a:rPr lang="en-US" dirty="0">
                <a:latin typeface="Arial" panose="020B0604020202020204" pitchFamily="34" charset="0"/>
              </a:rPr>
              <a:t>B</a:t>
            </a:r>
            <a:r>
              <a:rPr lang="en-US" baseline="-25000" dirty="0">
                <a:latin typeface="Arial" panose="020B0604020202020204" pitchFamily="34" charset="0"/>
              </a:rPr>
              <a:t>12</a:t>
            </a:r>
            <a:r>
              <a:rPr lang="en-US" dirty="0">
                <a:latin typeface="Arial" panose="020B0604020202020204" pitchFamily="34" charset="0"/>
              </a:rPr>
              <a:t> </a:t>
            </a:r>
            <a:r>
              <a:rPr lang="he-IL" dirty="0" smtClean="0">
                <a:latin typeface="Arial" panose="020B0604020202020204" pitchFamily="34" charset="0"/>
              </a:rPr>
              <a:t>  במעי הדק).</a:t>
            </a:r>
          </a:p>
          <a:p>
            <a:endParaRPr lang="he-IL" dirty="0"/>
          </a:p>
        </p:txBody>
      </p:sp>
      <p:sp>
        <p:nvSpPr>
          <p:cNvPr id="8" name="TextBox 7"/>
          <p:cNvSpPr txBox="1"/>
          <p:nvPr/>
        </p:nvSpPr>
        <p:spPr>
          <a:xfrm>
            <a:off x="2181951" y="2918012"/>
            <a:ext cx="184731" cy="369332"/>
          </a:xfrm>
          <a:prstGeom prst="rect">
            <a:avLst/>
          </a:prstGeom>
          <a:noFill/>
        </p:spPr>
        <p:txBody>
          <a:bodyPr wrap="none" rtlCol="1">
            <a:spAutoFit/>
          </a:bodyPr>
          <a:lstStyle/>
          <a:p>
            <a:endParaRPr lang="he-IL" dirty="0"/>
          </a:p>
        </p:txBody>
      </p:sp>
      <p:sp>
        <p:nvSpPr>
          <p:cNvPr id="9" name="לחצן פעולה: התאמה אישית 8">
            <a:hlinkClick r:id="" action="ppaction://noaction" highlightClick="1"/>
          </p:cNvPr>
          <p:cNvSpPr/>
          <p:nvPr/>
        </p:nvSpPr>
        <p:spPr>
          <a:xfrm>
            <a:off x="7463118" y="5957047"/>
            <a:ext cx="1042416" cy="10424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295834" y="591670"/>
            <a:ext cx="12057528" cy="2585323"/>
          </a:xfrm>
          <a:prstGeom prst="rect">
            <a:avLst/>
          </a:prstGeom>
        </p:spPr>
        <p:txBody>
          <a:bodyPr wrap="square">
            <a:spAutoFit/>
          </a:bodyPr>
          <a:lstStyle/>
          <a:p>
            <a:pPr algn="ctr"/>
            <a:r>
              <a:rPr lang="he-IL" b="1" dirty="0" smtClean="0">
                <a:solidFill>
                  <a:srgbClr val="FF0000"/>
                </a:solidFill>
                <a:latin typeface="arial" panose="020B0604020202020204" pitchFamily="34" charset="0"/>
              </a:rPr>
              <a:t>אנמיה </a:t>
            </a:r>
            <a:r>
              <a:rPr lang="he-IL" b="1" dirty="0">
                <a:solidFill>
                  <a:srgbClr val="FF0000"/>
                </a:solidFill>
                <a:latin typeface="arial" panose="020B0604020202020204" pitchFamily="34" charset="0"/>
              </a:rPr>
              <a:t>עקב חוסר </a:t>
            </a:r>
            <a:r>
              <a:rPr lang="he-IL" b="1" dirty="0" err="1">
                <a:solidFill>
                  <a:srgbClr val="FF0000"/>
                </a:solidFill>
                <a:latin typeface="arial" panose="020B0604020202020204" pitchFamily="34" charset="0"/>
              </a:rPr>
              <a:t>בויטמין</a:t>
            </a:r>
            <a:r>
              <a:rPr lang="he-IL" b="1" dirty="0">
                <a:solidFill>
                  <a:srgbClr val="FF0000"/>
                </a:solidFill>
                <a:latin typeface="arial" panose="020B0604020202020204" pitchFamily="34" charset="0"/>
              </a:rPr>
              <a:t> </a:t>
            </a:r>
            <a:r>
              <a:rPr lang="en-US" b="1" dirty="0">
                <a:solidFill>
                  <a:srgbClr val="FF0000"/>
                </a:solidFill>
                <a:latin typeface="arial" panose="020B0604020202020204" pitchFamily="34" charset="0"/>
              </a:rPr>
              <a:t>B-12</a:t>
            </a:r>
            <a:r>
              <a:rPr lang="he-IL" b="1" dirty="0">
                <a:solidFill>
                  <a:srgbClr val="FF0000"/>
                </a:solidFill>
                <a:latin typeface="arial" panose="020B0604020202020204" pitchFamily="34" charset="0"/>
              </a:rPr>
              <a:t> </a:t>
            </a:r>
            <a:endParaRPr lang="he-IL" b="1" dirty="0" smtClean="0">
              <a:solidFill>
                <a:srgbClr val="FF0000"/>
              </a:solidFill>
              <a:latin typeface="arial" panose="020B0604020202020204" pitchFamily="34" charset="0"/>
            </a:endParaRPr>
          </a:p>
          <a:p>
            <a:r>
              <a:rPr lang="he-IL" b="1" dirty="0" smtClean="0">
                <a:solidFill>
                  <a:srgbClr val="FF0000"/>
                </a:solidFill>
                <a:latin typeface="arial" panose="020B0604020202020204" pitchFamily="34" charset="0"/>
              </a:rPr>
              <a:t>מה </a:t>
            </a:r>
            <a:r>
              <a:rPr lang="he-IL" b="1" dirty="0">
                <a:solidFill>
                  <a:srgbClr val="FF0000"/>
                </a:solidFill>
                <a:latin typeface="arial" panose="020B0604020202020204" pitchFamily="34" charset="0"/>
              </a:rPr>
              <a:t>תפקידו של ויטמין </a:t>
            </a:r>
            <a:r>
              <a:rPr lang="en-US" b="1" dirty="0">
                <a:solidFill>
                  <a:srgbClr val="FF0000"/>
                </a:solidFill>
                <a:latin typeface="arial" panose="020B0604020202020204" pitchFamily="34" charset="0"/>
              </a:rPr>
              <a:t>B12</a:t>
            </a:r>
            <a:r>
              <a:rPr lang="he-IL" b="1" dirty="0" smtClean="0">
                <a:solidFill>
                  <a:srgbClr val="FF0000"/>
                </a:solidFill>
                <a:latin typeface="arial" panose="020B0604020202020204" pitchFamily="34" charset="0"/>
              </a:rPr>
              <a:t>?</a:t>
            </a:r>
            <a:endParaRPr lang="en-US" b="1" dirty="0">
              <a:solidFill>
                <a:srgbClr val="FF0000"/>
              </a:solidFill>
              <a:latin typeface="arial" panose="020B0604020202020204" pitchFamily="34" charset="0"/>
            </a:endParaRPr>
          </a:p>
          <a:p>
            <a:r>
              <a:rPr lang="he-IL" dirty="0">
                <a:ln w="0">
                  <a:noFill/>
                </a:ln>
              </a:rPr>
              <a:t>1. ויטמין </a:t>
            </a:r>
            <a:r>
              <a:rPr lang="en-US" dirty="0">
                <a:ln w="0">
                  <a:noFill/>
                </a:ln>
              </a:rPr>
              <a:t>B</a:t>
            </a:r>
            <a:r>
              <a:rPr lang="en-US" baseline="-25000" dirty="0">
                <a:ln w="0">
                  <a:noFill/>
                </a:ln>
              </a:rPr>
              <a:t>12</a:t>
            </a:r>
            <a:r>
              <a:rPr lang="en-US" dirty="0">
                <a:ln w="0">
                  <a:noFill/>
                </a:ln>
              </a:rPr>
              <a:t> </a:t>
            </a:r>
            <a:r>
              <a:rPr lang="he-IL" dirty="0">
                <a:ln w="0">
                  <a:noFill/>
                </a:ln>
              </a:rPr>
              <a:t> הוא תרכובת החיונית לייצור </a:t>
            </a:r>
            <a:r>
              <a:rPr lang="en-US" dirty="0">
                <a:ln w="0">
                  <a:noFill/>
                </a:ln>
              </a:rPr>
              <a:t>DNA </a:t>
            </a:r>
            <a:r>
              <a:rPr lang="he-IL" dirty="0">
                <a:ln w="0">
                  <a:noFill/>
                </a:ln>
              </a:rPr>
              <a:t> בתאים. </a:t>
            </a:r>
          </a:p>
          <a:p>
            <a:r>
              <a:rPr lang="he-IL" dirty="0">
                <a:ln w="0">
                  <a:noFill/>
                </a:ln>
              </a:rPr>
              <a:t>2. יצירת תאי דם על ידי מח העצם תלויה במיוחד בוויטמין זה. </a:t>
            </a:r>
          </a:p>
          <a:p>
            <a:r>
              <a:rPr lang="he-IL" dirty="0">
                <a:ln w="0">
                  <a:noFill/>
                </a:ln>
              </a:rPr>
              <a:t>3. הוא נחוץ מאוד לתפקוד מערכת העצבים.</a:t>
            </a:r>
            <a:r>
              <a:rPr lang="en-US" dirty="0">
                <a:ln w="0">
                  <a:noFill/>
                </a:ln>
                <a:latin typeface="arial" panose="020B0604020202020204" pitchFamily="34" charset="0"/>
              </a:rPr>
              <a:t> </a:t>
            </a:r>
            <a:endParaRPr lang="he-IL" dirty="0" smtClean="0">
              <a:ln w="0">
                <a:noFill/>
              </a:ln>
              <a:latin typeface="arial" panose="020B0604020202020204" pitchFamily="34" charset="0"/>
            </a:endParaRPr>
          </a:p>
          <a:p>
            <a:endParaRPr lang="he-IL" dirty="0">
              <a:ln w="0">
                <a:noFill/>
              </a:ln>
              <a:latin typeface="arial" panose="020B0604020202020204" pitchFamily="34" charset="0"/>
            </a:endParaRPr>
          </a:p>
          <a:p>
            <a:endParaRPr lang="en-US" dirty="0" smtClean="0">
              <a:ln w="0">
                <a:noFill/>
              </a:ln>
              <a:latin typeface="arial" panose="020B0604020202020204" pitchFamily="34" charset="0"/>
            </a:endParaRPr>
          </a:p>
          <a:p>
            <a:endParaRPr lang="he-IL" dirty="0" smtClean="0">
              <a:ln w="0">
                <a:noFill/>
              </a:ln>
              <a:latin typeface="arial" panose="020B0604020202020204" pitchFamily="34" charset="0"/>
            </a:endParaRPr>
          </a:p>
          <a:p>
            <a:r>
              <a:rPr lang="he-IL" dirty="0" smtClean="0">
                <a:ln w="0">
                  <a:noFill/>
                </a:ln>
                <a:latin typeface="arial" panose="020B0604020202020204" pitchFamily="34" charset="0"/>
              </a:rPr>
              <a:t>  </a:t>
            </a:r>
            <a:endParaRPr lang="en-US" dirty="0">
              <a:ln w="0">
                <a:noFill/>
              </a:ln>
              <a:latin typeface="arial" panose="020B0604020202020204" pitchFamily="34" charset="0"/>
            </a:endParaRPr>
          </a:p>
        </p:txBody>
      </p:sp>
    </p:spTree>
    <p:extLst>
      <p:ext uri="{BB962C8B-B14F-4D97-AF65-F5344CB8AC3E}">
        <p14:creationId xmlns:p14="http://schemas.microsoft.com/office/powerpoint/2010/main" val="1830221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מבט לאחור">
  <a:themeElements>
    <a:clrScheme name="מבט לאחור">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45459</TotalTime>
  <Words>1845</Words>
  <Application>Microsoft Office PowerPoint</Application>
  <PresentationFormat>מסך רחב</PresentationFormat>
  <Paragraphs>236</Paragraphs>
  <Slides>26</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26</vt:i4>
      </vt:variant>
    </vt:vector>
  </HeadingPairs>
  <TitlesOfParts>
    <vt:vector size="34" baseType="lpstr">
      <vt:lpstr>Arial</vt:lpstr>
      <vt:lpstr>Arial</vt:lpstr>
      <vt:lpstr>Calibri</vt:lpstr>
      <vt:lpstr>Calibri Light</vt:lpstr>
      <vt:lpstr>David</vt:lpstr>
      <vt:lpstr>Times New Roman</vt:lpstr>
      <vt:lpstr>Wingdings</vt:lpstr>
      <vt:lpstr>מבט לאחור</vt:lpstr>
      <vt:lpstr>המטולוגיה קליניקה </vt:lpstr>
      <vt:lpstr>   מחלות הקשורות למיעוט או ריבוי אריטרוציטים  </vt:lpstr>
      <vt:lpstr> </vt:lpstr>
      <vt:lpstr>                אנמיה מיקרוציטית / היפוכרומית  היא אנמיה על רקע של חוסר ברזל . האריטרוציטים שיווצרו יהיו חיוורים בעלי נפח קטן מהתקין. בבדיקות דם, הדבר יתבטא בערכים נמוכים של MCV -Mean corpuscular volume   המייצג את הנפח הממוצע של האריטרוציטים. הערך התקין , הממוצע, הוא  dl  / mg12.5 .   </vt:lpstr>
      <vt:lpstr>סימנים ותסמינים המופיעים בחוסר ברזל</vt:lpstr>
      <vt:lpstr>פתופיזיולוגיה: </vt:lpstr>
      <vt:lpstr>אבחון</vt:lpstr>
      <vt:lpstr>                                  טיפול ומניעת אנמיה מחוסר ברזל </vt:lpstr>
      <vt:lpstr>מצגת של PowerPoint</vt:lpstr>
      <vt:lpstr>מצגת של PowerPoint</vt:lpstr>
      <vt:lpstr> ב. הרס מוגבר של תאי דם אדומים</vt:lpstr>
      <vt:lpstr>מצגת של PowerPoint</vt:lpstr>
      <vt:lpstr>מצגת של PowerPoint</vt:lpstr>
      <vt:lpstr>הפרשת הבילירובין מהגוף (בשתן ובצואה)</vt:lpstr>
      <vt:lpstr>          הטיפול: 1. במרבית המקרים האנמיה איננה חמורה ולא נדרש כל טיפול.   2. אם האנמיה מופיעה לאחר חשיפה לתרופה, הרופא המטפל ישקול את הקשר לתרופה ואת הצורך להפסיקה.   3. אסור לחולים אלה לקבל תרופות מקבוצת הסולפה למשל  Resprim, אסור להם לאכול פול,  ואסור להם לבוא במגע עם נפטלין (חומר נגד עש).  4. לעיתים רחוקות קצב פירוק האריטרוציטים מהיר ויש צורך במתן עירוי דם.</vt:lpstr>
      <vt:lpstr>ג. מחלות כרוניות הפוגעות בייצור האריטרוציטים</vt:lpstr>
      <vt:lpstr>תהליך דלקתי              Inflammation   וזיהום Infection - </vt:lpstr>
      <vt:lpstr>מצגת של PowerPoint</vt:lpstr>
      <vt:lpstr>מצגת של PowerPoint</vt:lpstr>
      <vt:lpstr>מניעה</vt:lpstr>
      <vt:lpstr>מחלות אוטואימוניות    </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המטולוגיה ולימפה</dc:title>
  <dc:creator>USER</dc:creator>
  <cp:lastModifiedBy>USER</cp:lastModifiedBy>
  <cp:revision>110</cp:revision>
  <dcterms:created xsi:type="dcterms:W3CDTF">2016-10-24T20:42:54Z</dcterms:created>
  <dcterms:modified xsi:type="dcterms:W3CDTF">2020-03-16T08:25:39Z</dcterms:modified>
</cp:coreProperties>
</file>