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1"/>
  </p:notesMasterIdLst>
  <p:sldIdLst>
    <p:sldId id="256" r:id="rId2"/>
    <p:sldId id="262" r:id="rId3"/>
    <p:sldId id="257" r:id="rId4"/>
    <p:sldId id="308" r:id="rId5"/>
    <p:sldId id="276" r:id="rId6"/>
    <p:sldId id="263" r:id="rId7"/>
    <p:sldId id="309" r:id="rId8"/>
    <p:sldId id="266" r:id="rId9"/>
    <p:sldId id="264" r:id="rId10"/>
    <p:sldId id="265" r:id="rId11"/>
    <p:sldId id="267" r:id="rId12"/>
    <p:sldId id="304" r:id="rId13"/>
    <p:sldId id="311" r:id="rId14"/>
    <p:sldId id="260" r:id="rId15"/>
    <p:sldId id="261" r:id="rId16"/>
    <p:sldId id="313" r:id="rId17"/>
    <p:sldId id="314" r:id="rId18"/>
    <p:sldId id="268" r:id="rId19"/>
    <p:sldId id="269" r:id="rId20"/>
    <p:sldId id="270" r:id="rId21"/>
    <p:sldId id="271" r:id="rId22"/>
    <p:sldId id="272" r:id="rId23"/>
    <p:sldId id="273" r:id="rId24"/>
    <p:sldId id="316" r:id="rId25"/>
    <p:sldId id="300" r:id="rId26"/>
    <p:sldId id="274" r:id="rId27"/>
    <p:sldId id="258" r:id="rId28"/>
    <p:sldId id="280" r:id="rId29"/>
    <p:sldId id="279" r:id="rId30"/>
    <p:sldId id="281" r:id="rId31"/>
    <p:sldId id="285" r:id="rId32"/>
    <p:sldId id="318" r:id="rId33"/>
    <p:sldId id="282" r:id="rId34"/>
    <p:sldId id="283" r:id="rId35"/>
    <p:sldId id="284" r:id="rId36"/>
    <p:sldId id="286" r:id="rId37"/>
    <p:sldId id="299" r:id="rId38"/>
    <p:sldId id="287" r:id="rId39"/>
    <p:sldId id="290" r:id="rId40"/>
    <p:sldId id="307" r:id="rId41"/>
    <p:sldId id="297" r:id="rId42"/>
    <p:sldId id="298" r:id="rId43"/>
    <p:sldId id="292" r:id="rId44"/>
    <p:sldId id="306" r:id="rId45"/>
    <p:sldId id="301" r:id="rId46"/>
    <p:sldId id="291" r:id="rId47"/>
    <p:sldId id="295" r:id="rId48"/>
    <p:sldId id="303" r:id="rId49"/>
    <p:sldId id="305" r:id="rId5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40" autoAdjust="0"/>
    <p:restoredTop sz="94660"/>
  </p:normalViewPr>
  <p:slideViewPr>
    <p:cSldViewPr snapToGrid="0" showGuides="1">
      <p:cViewPr>
        <p:scale>
          <a:sx n="96" d="100"/>
          <a:sy n="96" d="100"/>
        </p:scale>
        <p:origin x="9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35F9DC9-1ADA-4379-A64A-1BD24C787E9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83F02F2-0D3B-41C4-8E4D-C478D44E62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907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6815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AD5178B2-609E-439A-AA43-F83DF77033EC}" type="slidenum">
              <a:rPr lang="he-IL" altLang="he-IL"/>
              <a:pPr algn="l"/>
              <a:t>18</a:t>
            </a:fld>
            <a:endParaRPr lang="en-US" altLang="he-IL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815803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04782D09-E051-4D82-8BC4-733EC25BFF90}" type="slidenum">
              <a:rPr lang="he-IL" altLang="he-IL"/>
              <a:pPr algn="l"/>
              <a:t>19</a:t>
            </a:fld>
            <a:endParaRPr lang="en-US" altLang="he-IL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3898990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5FED13D3-D46D-4A35-9693-6435B19D8460}" type="slidenum">
              <a:rPr lang="he-IL" altLang="he-IL"/>
              <a:pPr algn="l"/>
              <a:t>20</a:t>
            </a:fld>
            <a:endParaRPr lang="en-US" altLang="he-IL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3571590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F4317E87-49E4-467D-9ECE-CAA8C1B70EE8}" type="slidenum">
              <a:rPr lang="he-IL" altLang="he-IL"/>
              <a:pPr algn="l"/>
              <a:t>21</a:t>
            </a:fld>
            <a:endParaRPr lang="en-US" altLang="he-IL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3439697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670B3B40-0182-4E7E-85CB-6F546EAA1512}" type="slidenum">
              <a:rPr lang="he-IL" altLang="he-IL"/>
              <a:pPr algn="l"/>
              <a:t>22</a:t>
            </a:fld>
            <a:endParaRPr lang="en-US" altLang="he-IL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526593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169CEB04-1FFA-43E0-BEAD-2502B33CDD4F}" type="slidenum">
              <a:rPr lang="he-IL" altLang="he-IL"/>
              <a:pPr algn="l"/>
              <a:t>23</a:t>
            </a:fld>
            <a:endParaRPr lang="en-US" altLang="he-IL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2555436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7B764-2724-4FB1-B3D6-141FDB8D5E98}" type="slidenum">
              <a:rPr lang="he-IL" altLang="he-IL"/>
              <a:pPr/>
              <a:t>24</a:t>
            </a:fld>
            <a:endParaRPr lang="en-US" altLang="he-IL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211956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1559FB50-8DFB-4E43-B8F3-BDE13FAE58E4}" type="slidenum">
              <a:rPr lang="he-IL" altLang="he-IL"/>
              <a:pPr algn="l"/>
              <a:t>26</a:t>
            </a:fld>
            <a:endParaRPr lang="en-US" altLang="he-IL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467819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4211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26A1C-49F5-43B7-9BBA-A6954D90850F}" type="slidenum">
              <a:rPr lang="he-IL" altLang="he-IL"/>
              <a:pPr/>
              <a:t>32</a:t>
            </a:fld>
            <a:endParaRPr lang="en-US" altLang="he-IL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9430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4958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33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78574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39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88118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44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55915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49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89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F20E4B-6A57-4E82-82A2-839A4394E9A5}" type="slidenum">
              <a:rPr lang="he-IL" altLang="he-IL" sz="1200"/>
              <a:pPr eaLnBrk="1" hangingPunct="1"/>
              <a:t>5</a:t>
            </a:fld>
            <a:endParaRPr lang="en-US" altLang="he-IL" sz="120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he-IL" altLang="he-IL" smtClean="0"/>
              <a:t>התירואיד "האמיתי" – 2 אונות המחוברות ע"י האיסטמוס</a:t>
            </a:r>
            <a:endParaRPr lang="en-US" altLang="he-IL" smtClean="0"/>
          </a:p>
        </p:txBody>
      </p:sp>
    </p:spTree>
    <p:extLst>
      <p:ext uri="{BB962C8B-B14F-4D97-AF65-F5344CB8AC3E}">
        <p14:creationId xmlns:p14="http://schemas.microsoft.com/office/powerpoint/2010/main" val="368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074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</a:pPr>
            <a:fld id="{84210B3E-B5D1-476B-8C2C-5E7A7D1164DE}" type="slidenum">
              <a:rPr lang="he-IL" altLang="he-IL" smtClean="0"/>
              <a:pPr algn="l">
                <a:spcBef>
                  <a:spcPct val="0"/>
                </a:spcBef>
              </a:pPr>
              <a:t>8</a:t>
            </a:fld>
            <a:endParaRPr lang="en-US" altLang="he-IL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smtClean="0"/>
              <a:t>  תמונה של תריס    נ 68 ו- 70</a:t>
            </a:r>
            <a:endParaRPr lang="en-US" altLang="he-IL" smtClean="0"/>
          </a:p>
        </p:txBody>
      </p:sp>
    </p:spTree>
    <p:extLst>
      <p:ext uri="{BB962C8B-B14F-4D97-AF65-F5344CB8AC3E}">
        <p14:creationId xmlns:p14="http://schemas.microsoft.com/office/powerpoint/2010/main" val="4255461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1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3E4B7-907B-4DF6-AE9C-0A769A31AC67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0713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E4451-B382-48E8-8C17-AC9C1817B336}" type="slidenum">
              <a:rPr lang="en-US" altLang="he-IL"/>
              <a:pPr/>
              <a:t>16</a:t>
            </a:fld>
            <a:endParaRPr lang="en-US" altLang="he-IL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altLang="he-IL"/>
              <a:t>בקרת ההפרשה:</a:t>
            </a:r>
          </a:p>
          <a:p>
            <a:pPr algn="r" rtl="1"/>
            <a:r>
              <a:rPr lang="he-IL" altLang="he-IL"/>
              <a:t>ההיפותלמוס משחרר </a:t>
            </a:r>
            <a:r>
              <a:rPr lang="en-US" altLang="he-IL"/>
              <a:t>TRH</a:t>
            </a:r>
            <a:r>
              <a:rPr lang="he-IL" altLang="he-IL"/>
              <a:t> (</a:t>
            </a:r>
            <a:r>
              <a:rPr lang="en-US" altLang="he-IL"/>
              <a:t>thyrotropin releasing hormone</a:t>
            </a:r>
            <a:r>
              <a:rPr lang="he-IL" altLang="he-IL"/>
              <a:t>) אשר משפיע על ההיפופיזה הקדמית לשחרר </a:t>
            </a:r>
            <a:r>
              <a:rPr lang="en-US" altLang="he-IL"/>
              <a:t>TSH</a:t>
            </a:r>
            <a:r>
              <a:rPr lang="he-IL" altLang="he-IL"/>
              <a:t> (</a:t>
            </a:r>
            <a:r>
              <a:rPr lang="en-US" altLang="he-IL"/>
              <a:t>thyroid stimulating hormone</a:t>
            </a:r>
            <a:r>
              <a:rPr lang="he-IL" altLang="he-IL"/>
              <a:t>).</a:t>
            </a:r>
          </a:p>
          <a:p>
            <a:pPr algn="r" rtl="1"/>
            <a:r>
              <a:rPr lang="en-US" altLang="he-IL"/>
              <a:t>TSH</a:t>
            </a:r>
            <a:r>
              <a:rPr lang="he-IL" altLang="he-IL"/>
              <a:t> משפיע על בלוטת התריס לשחרר לדם יותר הורמוני תריס כאשר רמות גבוהות של הורמוני תריס גורמים לדיכוי הפרשה של </a:t>
            </a:r>
            <a:r>
              <a:rPr lang="en-US" altLang="he-IL"/>
              <a:t>TSH</a:t>
            </a:r>
            <a:r>
              <a:rPr lang="he-IL" altLang="he-IL"/>
              <a:t> ו- </a:t>
            </a:r>
            <a:r>
              <a:rPr lang="en-US" altLang="he-IL"/>
              <a:t>TRH</a:t>
            </a:r>
            <a:r>
              <a:rPr lang="he-IL" altLang="he-IL"/>
              <a:t>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46783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3830F-C82C-46B7-920E-39A93865F8EC}" type="slidenum">
              <a:rPr lang="he-IL" altLang="he-IL"/>
              <a:pPr/>
              <a:t>17</a:t>
            </a:fld>
            <a:endParaRPr lang="en-US" altLang="he-IL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0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59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238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3660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he-I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CA23-8B0A-4459-9623-7B24980490A5}" type="datetime1">
              <a:rPr lang="en-US"/>
              <a:pPr>
                <a:defRPr/>
              </a:pPr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3708-170D-40DA-B1ED-D2AFDD70E94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880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66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10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245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24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636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448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93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709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6E0404-BD4F-4C68-8295-C938B48BE4F8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55FA64-2E59-4387-A276-32C93E363A42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06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47700" y="1701800"/>
            <a:ext cx="10952480" cy="4160012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7451" y="2068020"/>
            <a:ext cx="10058400" cy="213568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he-IL" sz="7200" b="1" spc="-50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אנדוקרינולוגיה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he-IL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אנטומיה-פיזיולוגיה-קליניקה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he-IL" sz="3600" b="1" spc="-50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בלוטת התריס(המגן)  ויותרת התריס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he-IL" sz="3600" b="1" spc="-50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en-US" sz="3600" b="1" spc="-50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Thyroid &amp; parathyroid gland</a:t>
            </a:r>
            <a:endParaRPr lang="he-IL" sz="3600" b="1" spc="-50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61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endParaRPr lang="he-I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10359-3B0B-4079-8196-E6513EB5A146}" type="slidenum">
              <a:rPr lang="he-IL" altLang="he-IL"/>
              <a:pPr>
                <a:defRPr/>
              </a:pPr>
              <a:t>10</a:t>
            </a:fld>
            <a:endParaRPr lang="en-US" altLang="he-IL"/>
          </a:p>
        </p:txBody>
      </p:sp>
      <p:pic>
        <p:nvPicPr>
          <p:cNvPr id="5" name="Picture 2" descr="table 18-06 figure 1"/>
          <p:cNvPicPr>
            <a:picLocks noGrp="1" noChangeAspect="1" noChangeArrowheads="1"/>
          </p:cNvPicPr>
          <p:nvPr>
            <p:ph idx="1"/>
          </p:nvPr>
        </p:nvPicPr>
        <p:blipFill>
          <a:blip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7100" y="116633"/>
            <a:ext cx="10452100" cy="622334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table 18-06 figure 1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71"/>
            <a:ext cx="11571818" cy="6574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1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endParaRPr lang="he-I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78E1F-9F13-4726-9FA7-4FC79C344550}" type="slidenum">
              <a:rPr lang="he-IL" altLang="he-IL"/>
              <a:pPr>
                <a:defRPr/>
              </a:pPr>
              <a:t>11</a:t>
            </a:fld>
            <a:endParaRPr lang="en-US" altLang="he-IL"/>
          </a:p>
        </p:txBody>
      </p:sp>
      <p:pic>
        <p:nvPicPr>
          <p:cNvPr id="101380" name="Picture 2" descr="table 18-06 fig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7400" y="0"/>
            <a:ext cx="10414000" cy="610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6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76664" y="6363846"/>
            <a:ext cx="10058400" cy="1450757"/>
          </a:xfrm>
        </p:spPr>
        <p:txBody>
          <a:bodyPr>
            <a:norm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2338901" y="46369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העברה של הורמונים בגוף</a:t>
            </a:r>
            <a:r>
              <a:rPr lang="en-US" sz="2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" y="1181685"/>
            <a:ext cx="12191999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1.הורמונים אינם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נעים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בדם באופן חופשי.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כשהם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עוברים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לזרם הדם הם קשורים לחלבון טרנספר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עד שהם מגיעים לתא המטרה,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אחרת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הם יפורקו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ע"י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האנזימים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2. הורמון  שקשור לחלבון אינו פעיל.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רק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כאשר ההורמון  משוחרר מהחלבון, כשהוא מגיע לקולטן של תא המטרה, הוא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יכול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להשפיע.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3. כשבודקים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רמת הורמון צריך לדעת אם בודקים את ההורמון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החופשי או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את ההורמון הקשור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לחלבון.</a:t>
            </a:r>
            <a: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8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en-US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4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קשירת ההורמון לקולטן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מפעילה שרשרת תגובות  כימיות, שמסתיימות בפעילות הספציפית של תא המטרה. 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811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309965"/>
            <a:ext cx="5377912" cy="5920354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49" y="381000"/>
            <a:ext cx="8375651" cy="1295400"/>
          </a:xfrm>
        </p:spPr>
        <p:txBody>
          <a:bodyPr rtlCol="0"/>
          <a:lstStyle/>
          <a:p>
            <a:pPr algn="ctr">
              <a:defRPr/>
            </a:pPr>
            <a:r>
              <a:rPr lang="en-US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Thyroid Stimulating Hormone (TSH)</a:t>
            </a: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3792416" y="1711569"/>
            <a:ext cx="7772400" cy="4114800"/>
          </a:xfrm>
        </p:spPr>
        <p:txBody>
          <a:bodyPr/>
          <a:lstStyle/>
          <a:p>
            <a:r>
              <a:rPr lang="he-IL" altLang="he-IL" sz="24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הגורם </a:t>
            </a:r>
            <a:r>
              <a:rPr lang="he-IL" alt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להפרשה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Thyroid Releasing Hormone (TRH)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מההיפותלמוס - משפיע על </a:t>
            </a:r>
            <a:r>
              <a:rPr lang="he-IL" altLang="he-IL" sz="2400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האדנו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היפופיזה להפריש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/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400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תאי </a:t>
            </a:r>
            <a:r>
              <a:rPr lang="he-IL" altLang="he-IL" sz="2400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מטרה של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en-US" alt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התאים </a:t>
            </a:r>
            <a:r>
              <a:rPr lang="he-IL" altLang="he-IL" sz="2400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הפוליקולריים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בבלוטת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התירואיד</a:t>
            </a:r>
          </a:p>
          <a:p>
            <a:pPr eaLnBrk="1" hangingPunct="1"/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המגן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הגורם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להפרשת הורמוני התירואיד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T3   T4</a:t>
            </a:r>
          </a:p>
        </p:txBody>
      </p:sp>
      <p:sp>
        <p:nvSpPr>
          <p:cNvPr id="91140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10FB10E-2AC8-460E-825B-7B9857C00E00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4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-84405"/>
            <a:ext cx="7270750" cy="620713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המסלול ההורמונלי</a:t>
            </a:r>
            <a:endParaRPr lang="en-US" altLang="he-IL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87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A836EB9-1D54-4597-8420-BF84F1A67A3D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14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188" name="Text Box 3"/>
          <p:cNvSpPr txBox="1">
            <a:spLocks noChangeArrowheads="1"/>
          </p:cNvSpPr>
          <p:nvPr/>
        </p:nvSpPr>
        <p:spPr bwMode="auto">
          <a:xfrm>
            <a:off x="4295775" y="404813"/>
            <a:ext cx="327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rgbClr val="FF0000"/>
                </a:solidFill>
                <a:latin typeface="Times New Roman" panose="02020603050405020304" pitchFamily="18" charset="0"/>
              </a:rPr>
              <a:t>בלוטת הפרשה 1</a:t>
            </a:r>
            <a:endParaRPr lang="en-US" altLang="he-IL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189" name="Text Box 4"/>
          <p:cNvSpPr txBox="1">
            <a:spLocks noChangeArrowheads="1"/>
          </p:cNvSpPr>
          <p:nvPr/>
        </p:nvSpPr>
        <p:spPr bwMode="auto">
          <a:xfrm>
            <a:off x="4440238" y="981075"/>
            <a:ext cx="2284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1</a:t>
            </a:r>
            <a:r>
              <a:rPr lang="he-IL" altLang="he-IL" sz="3200" b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b="1">
                <a:solidFill>
                  <a:schemeClr val="bg1"/>
                </a:solidFill>
                <a:latin typeface="Times New Roman" panose="02020603050405020304" pitchFamily="18" charset="0"/>
              </a:rPr>
              <a:t>11</a:t>
            </a:r>
            <a:endParaRPr lang="en-US" altLang="he-IL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415421" y="3085393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2</a:t>
            </a:r>
            <a:endParaRPr lang="en-US" alt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6024563" y="3213101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אברי מטרה</a:t>
            </a:r>
            <a:endParaRPr lang="en-US" altLang="he-IL" sz="2400" b="1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6381140" y="1168840"/>
            <a:ext cx="0" cy="317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6096000" y="1916114"/>
            <a:ext cx="0" cy="3127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H="1">
            <a:off x="4857972" y="2940930"/>
            <a:ext cx="719137" cy="3889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6040829" y="2940930"/>
            <a:ext cx="504825" cy="3603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545816" y="3999866"/>
            <a:ext cx="274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הפרשה 3</a:t>
            </a:r>
            <a:endParaRPr lang="en-US" alt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3892110" y="5852576"/>
            <a:ext cx="205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אברי מטרה</a:t>
            </a:r>
            <a:endParaRPr lang="en-US" altLang="he-IL" sz="2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3373218" y="4932705"/>
            <a:ext cx="280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3</a:t>
            </a:r>
            <a:endParaRPr lang="en-US" altLang="he-IL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>
            <a:off x="4730262" y="4766532"/>
            <a:ext cx="0" cy="3143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4885006" y="3769899"/>
            <a:ext cx="0" cy="358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 flipH="1">
            <a:off x="4873138" y="5656384"/>
            <a:ext cx="9525" cy="3698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4856871" y="1484314"/>
            <a:ext cx="2362200" cy="46037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sz="2400" b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TRH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3359150" y="4330506"/>
            <a:ext cx="3048000" cy="461963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התירואיד</a:t>
            </a:r>
            <a:endParaRPr lang="en-US" alt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3301781" y="5263345"/>
            <a:ext cx="3048000" cy="461962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התירואיד</a:t>
            </a:r>
            <a:endParaRPr lang="en-US" alt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3457625" y="3395467"/>
            <a:ext cx="2600325" cy="461962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sz="2400" b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4295775" y="2492376"/>
            <a:ext cx="3048000" cy="461963"/>
          </a:xfrm>
          <a:prstGeom prst="rect">
            <a:avLst/>
          </a:pr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 err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אדנו</a:t>
            </a:r>
            <a:r>
              <a:rPr lang="he-IL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-היפופיזה</a:t>
            </a:r>
            <a:endParaRPr lang="en-US" alt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4583114" y="765176"/>
            <a:ext cx="2820987" cy="461963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היפותלמוס</a:t>
            </a:r>
            <a:endParaRPr lang="en-US" altLang="he-IL" sz="2400" b="1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3208" name="מלבן 1"/>
          <p:cNvSpPr>
            <a:spLocks noChangeArrowheads="1"/>
          </p:cNvSpPr>
          <p:nvPr/>
        </p:nvSpPr>
        <p:spPr bwMode="auto">
          <a:xfrm>
            <a:off x="4873625" y="2060576"/>
            <a:ext cx="1798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e-IL" altLang="he-IL" sz="20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הפרשה </a:t>
            </a:r>
            <a:r>
              <a:rPr lang="he-IL" altLang="he-IL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endParaRPr lang="en-US" altLang="he-IL" b="1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405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990600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מנגנוני </a:t>
            </a:r>
            <a:r>
              <a:rPr lang="he-IL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בקרה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4211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5430B306-5159-4924-AB0E-82D553F22278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4648200" y="1355725"/>
            <a:ext cx="281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בלוטת הפרשה</a:t>
            </a: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4943476" y="2492375"/>
            <a:ext cx="2271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הורמון 1</a:t>
            </a: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4872039" y="3500439"/>
            <a:ext cx="287972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תאי מטרה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בלוטת הפרשה</a:t>
            </a: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5" name="Text Box 6"/>
          <p:cNvSpPr txBox="1">
            <a:spLocks noChangeArrowheads="1"/>
          </p:cNvSpPr>
          <p:nvPr/>
        </p:nvSpPr>
        <p:spPr bwMode="auto">
          <a:xfrm>
            <a:off x="3810001" y="5470525"/>
            <a:ext cx="2271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הורמון 2</a:t>
            </a: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6" name="Text Box 7"/>
          <p:cNvSpPr txBox="1">
            <a:spLocks noChangeArrowheads="1"/>
          </p:cNvSpPr>
          <p:nvPr/>
        </p:nvSpPr>
        <p:spPr bwMode="auto">
          <a:xfrm>
            <a:off x="6324600" y="5470525"/>
            <a:ext cx="2584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Times New Roman" panose="02020603050405020304" pitchFamily="18" charset="0"/>
              </a:rPr>
              <a:t>תוצאה אחרת</a:t>
            </a:r>
            <a:endParaRPr lang="en-US" altLang="he-IL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7" name="Text Box 8"/>
          <p:cNvSpPr txBox="1">
            <a:spLocks noChangeArrowheads="1"/>
          </p:cNvSpPr>
          <p:nvPr/>
        </p:nvSpPr>
        <p:spPr bwMode="auto">
          <a:xfrm>
            <a:off x="7824788" y="1196976"/>
            <a:ext cx="2514600" cy="830263"/>
          </a:xfrm>
          <a:prstGeom prst="rect">
            <a:avLst/>
          </a:prstGeom>
          <a:noFill/>
          <a:ln w="28575" cap="rnd">
            <a:solidFill>
              <a:srgbClr val="99FFCC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היזון חוזר חיובי</a:t>
            </a:r>
            <a:endParaRPr lang="en-US" altLang="he-IL" sz="2400" b="1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4218" name="Text Box 9"/>
          <p:cNvSpPr txBox="1">
            <a:spLocks noChangeArrowheads="1"/>
          </p:cNvSpPr>
          <p:nvPr/>
        </p:nvSpPr>
        <p:spPr bwMode="auto">
          <a:xfrm>
            <a:off x="2743200" y="3124201"/>
            <a:ext cx="2133600" cy="830263"/>
          </a:xfrm>
          <a:prstGeom prst="rect">
            <a:avLst/>
          </a:prstGeom>
          <a:noFill/>
          <a:ln w="28575" cap="rnd">
            <a:solidFill>
              <a:srgbClr val="00FF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מנגנון היזון חוזר שלילי</a:t>
            </a:r>
            <a:endParaRPr lang="en-US" altLang="he-IL" sz="2400" b="1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4219" name="Line 10"/>
          <p:cNvSpPr>
            <a:spLocks noChangeShapeType="1"/>
          </p:cNvSpPr>
          <p:nvPr/>
        </p:nvSpPr>
        <p:spPr bwMode="auto">
          <a:xfrm>
            <a:off x="6096000" y="1981200"/>
            <a:ext cx="0" cy="6556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0" name="Line 11"/>
          <p:cNvSpPr>
            <a:spLocks noChangeShapeType="1"/>
          </p:cNvSpPr>
          <p:nvPr/>
        </p:nvSpPr>
        <p:spPr bwMode="auto">
          <a:xfrm>
            <a:off x="6096000" y="3276600"/>
            <a:ext cx="0" cy="368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1" name="Line 12"/>
          <p:cNvSpPr>
            <a:spLocks noChangeShapeType="1"/>
          </p:cNvSpPr>
          <p:nvPr/>
        </p:nvSpPr>
        <p:spPr bwMode="auto">
          <a:xfrm flipH="1">
            <a:off x="4953000" y="4495800"/>
            <a:ext cx="11430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2" name="Line 13"/>
          <p:cNvSpPr>
            <a:spLocks noChangeShapeType="1"/>
          </p:cNvSpPr>
          <p:nvPr/>
        </p:nvSpPr>
        <p:spPr bwMode="auto">
          <a:xfrm>
            <a:off x="6096000" y="4495800"/>
            <a:ext cx="12192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3" name="Text Box 14"/>
          <p:cNvSpPr txBox="1">
            <a:spLocks noChangeArrowheads="1"/>
          </p:cNvSpPr>
          <p:nvPr/>
        </p:nvSpPr>
        <p:spPr bwMode="auto">
          <a:xfrm>
            <a:off x="8040688" y="333375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b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גורם ראשוני</a:t>
            </a:r>
            <a:endParaRPr lang="en-US" altLang="he-IL" b="1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4224" name="Freeform 15"/>
          <p:cNvSpPr>
            <a:spLocks/>
          </p:cNvSpPr>
          <p:nvPr/>
        </p:nvSpPr>
        <p:spPr bwMode="auto">
          <a:xfrm>
            <a:off x="6248400" y="1041400"/>
            <a:ext cx="1905000" cy="406400"/>
          </a:xfrm>
          <a:custGeom>
            <a:avLst/>
            <a:gdLst>
              <a:gd name="T0" fmla="*/ 2147483646 w 1200"/>
              <a:gd name="T1" fmla="*/ 2147483646 h 256"/>
              <a:gd name="T2" fmla="*/ 2147483646 w 1200"/>
              <a:gd name="T3" fmla="*/ 2147483646 h 256"/>
              <a:gd name="T4" fmla="*/ 0 w 1200"/>
              <a:gd name="T5" fmla="*/ 2147483646 h 256"/>
              <a:gd name="T6" fmla="*/ 0 60000 65536"/>
              <a:gd name="T7" fmla="*/ 0 60000 65536"/>
              <a:gd name="T8" fmla="*/ 0 60000 65536"/>
              <a:gd name="T9" fmla="*/ 0 w 1200"/>
              <a:gd name="T10" fmla="*/ 0 h 256"/>
              <a:gd name="T11" fmla="*/ 1200 w 1200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256">
                <a:moveTo>
                  <a:pt x="1200" y="160"/>
                </a:moveTo>
                <a:cubicBezTo>
                  <a:pt x="1060" y="80"/>
                  <a:pt x="920" y="0"/>
                  <a:pt x="720" y="16"/>
                </a:cubicBezTo>
                <a:cubicBezTo>
                  <a:pt x="520" y="32"/>
                  <a:pt x="128" y="216"/>
                  <a:pt x="0" y="256"/>
                </a:cubicBezTo>
              </a:path>
            </a:pathLst>
          </a:custGeom>
          <a:noFill/>
          <a:ln w="85725" cap="flat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5" name="Freeform 16"/>
          <p:cNvSpPr>
            <a:spLocks/>
          </p:cNvSpPr>
          <p:nvPr/>
        </p:nvSpPr>
        <p:spPr bwMode="auto">
          <a:xfrm>
            <a:off x="2279650" y="1677988"/>
            <a:ext cx="3429000" cy="5181600"/>
          </a:xfrm>
          <a:custGeom>
            <a:avLst/>
            <a:gdLst>
              <a:gd name="T0" fmla="*/ 2147483646 w 2160"/>
              <a:gd name="T1" fmla="*/ 2147483646 h 3264"/>
              <a:gd name="T2" fmla="*/ 2147483646 w 2160"/>
              <a:gd name="T3" fmla="*/ 2147483646 h 3264"/>
              <a:gd name="T4" fmla="*/ 2147483646 w 2160"/>
              <a:gd name="T5" fmla="*/ 2147483646 h 3264"/>
              <a:gd name="T6" fmla="*/ 2147483646 w 2160"/>
              <a:gd name="T7" fmla="*/ 2147483646 h 3264"/>
              <a:gd name="T8" fmla="*/ 2147483646 w 2160"/>
              <a:gd name="T9" fmla="*/ 0 h 3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"/>
              <a:gd name="T16" fmla="*/ 0 h 3264"/>
              <a:gd name="T17" fmla="*/ 2160 w 2160"/>
              <a:gd name="T18" fmla="*/ 3264 h 3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" h="3264">
                <a:moveTo>
                  <a:pt x="2160" y="2784"/>
                </a:moveTo>
                <a:cubicBezTo>
                  <a:pt x="2044" y="2892"/>
                  <a:pt x="1928" y="3000"/>
                  <a:pt x="1680" y="3024"/>
                </a:cubicBezTo>
                <a:cubicBezTo>
                  <a:pt x="1432" y="3048"/>
                  <a:pt x="936" y="3264"/>
                  <a:pt x="672" y="2928"/>
                </a:cubicBezTo>
                <a:cubicBezTo>
                  <a:pt x="408" y="2592"/>
                  <a:pt x="0" y="1496"/>
                  <a:pt x="96" y="1008"/>
                </a:cubicBezTo>
                <a:cubicBezTo>
                  <a:pt x="192" y="520"/>
                  <a:pt x="720" y="260"/>
                  <a:pt x="1248" y="0"/>
                </a:cubicBezTo>
              </a:path>
            </a:pathLst>
          </a:custGeom>
          <a:noFill/>
          <a:ln w="76200" cap="flat">
            <a:solidFill>
              <a:srgbClr val="00FF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4226" name="Rectangle 17"/>
          <p:cNvSpPr>
            <a:spLocks noChangeArrowheads="1"/>
          </p:cNvSpPr>
          <p:nvPr/>
        </p:nvSpPr>
        <p:spPr bwMode="auto">
          <a:xfrm>
            <a:off x="3810000" y="5562600"/>
            <a:ext cx="5334000" cy="609600"/>
          </a:xfrm>
          <a:prstGeom prst="rect">
            <a:avLst/>
          </a:prstGeom>
          <a:noFill/>
          <a:ln w="9525">
            <a:solidFill>
              <a:srgbClr val="FFFF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e-IL" altLang="he-I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27" name="Text Box 18"/>
          <p:cNvSpPr txBox="1">
            <a:spLocks noChangeArrowheads="1"/>
          </p:cNvSpPr>
          <p:nvPr/>
        </p:nvSpPr>
        <p:spPr bwMode="auto">
          <a:xfrm>
            <a:off x="5805488" y="898526"/>
            <a:ext cx="747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4000" b="1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endParaRPr lang="en-US" altLang="he-IL" sz="4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28" name="Text Box 19"/>
          <p:cNvSpPr txBox="1">
            <a:spLocks noChangeArrowheads="1"/>
          </p:cNvSpPr>
          <p:nvPr/>
        </p:nvSpPr>
        <p:spPr bwMode="auto">
          <a:xfrm>
            <a:off x="4281488" y="1676401"/>
            <a:ext cx="7477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4000" b="1">
                <a:solidFill>
                  <a:schemeClr val="tx1"/>
                </a:solidFill>
                <a:latin typeface="Times New Roman" panose="02020603050405020304" pitchFamily="18" charset="0"/>
              </a:rPr>
              <a:t>-</a:t>
            </a:r>
            <a:endParaRPr lang="en-US" altLang="he-IL" sz="4000" b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60" name="Text Box 20"/>
          <p:cNvSpPr txBox="1">
            <a:spLocks noChangeArrowheads="1"/>
          </p:cNvSpPr>
          <p:nvPr/>
        </p:nvSpPr>
        <p:spPr bwMode="auto">
          <a:xfrm>
            <a:off x="8183563" y="620714"/>
            <a:ext cx="2362200" cy="70802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dirty="0">
                <a:solidFill>
                  <a:schemeClr val="bg1"/>
                </a:solidFill>
                <a:latin typeface="Times New Roman" panose="02020603050405020304" pitchFamily="18" charset="0"/>
              </a:rPr>
              <a:t>Thyrotropin TRH Releasing Hormone</a:t>
            </a:r>
            <a:endParaRPr lang="en-US" altLang="he-IL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1" name="Text Box 21"/>
          <p:cNvSpPr txBox="1">
            <a:spLocks noChangeArrowheads="1"/>
          </p:cNvSpPr>
          <p:nvPr/>
        </p:nvSpPr>
        <p:spPr bwMode="auto">
          <a:xfrm>
            <a:off x="4800600" y="4149726"/>
            <a:ext cx="3048000" cy="46037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התירואיד</a:t>
            </a:r>
            <a:endParaRPr lang="en-US" alt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3503613" y="5805488"/>
            <a:ext cx="3048000" cy="461962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התירואיד</a:t>
            </a:r>
            <a:endParaRPr lang="en-US" alt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4943475" y="2852738"/>
            <a:ext cx="2743200" cy="461962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4440238" y="1700213"/>
            <a:ext cx="3048000" cy="461962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400" b="1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אדנו-היפופיזה</a:t>
            </a:r>
            <a:endParaRPr lang="en-US" altLang="he-IL" sz="2400" b="1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07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figure 18-1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07" y="225803"/>
            <a:ext cx="10802319" cy="6097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3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24418" y="260350"/>
            <a:ext cx="11015133" cy="668338"/>
          </a:xfrm>
        </p:spPr>
        <p:txBody>
          <a:bodyPr>
            <a:normAutofit fontScale="90000"/>
          </a:bodyPr>
          <a:lstStyle/>
          <a:p>
            <a:pPr algn="r"/>
            <a:r>
              <a:rPr lang="he-IL" altLang="he-IL"/>
              <a:t>מנגנון ויסות הורמוני התריס.</a:t>
            </a:r>
            <a:endParaRPr lang="en-US" altLang="he-IL"/>
          </a:p>
        </p:txBody>
      </p:sp>
      <p:grpSp>
        <p:nvGrpSpPr>
          <p:cNvPr id="162821" name="Group 5"/>
          <p:cNvGrpSpPr>
            <a:grpSpLocks/>
          </p:cNvGrpSpPr>
          <p:nvPr/>
        </p:nvGrpSpPr>
        <p:grpSpPr bwMode="auto">
          <a:xfrm>
            <a:off x="0" y="876300"/>
            <a:ext cx="12192000" cy="5564189"/>
            <a:chOff x="158" y="890"/>
            <a:chExt cx="4150" cy="3312"/>
          </a:xfrm>
        </p:grpSpPr>
        <p:pic>
          <p:nvPicPr>
            <p:cNvPr id="162822" name="Picture 6" descr="axis"/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890"/>
              <a:ext cx="4080" cy="3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823" name="Text Box 7"/>
            <p:cNvSpPr txBox="1">
              <a:spLocks noChangeArrowheads="1"/>
            </p:cNvSpPr>
            <p:nvPr/>
          </p:nvSpPr>
          <p:spPr bwMode="auto">
            <a:xfrm>
              <a:off x="2736" y="1849"/>
              <a:ext cx="239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0" eaLnBrk="0" hangingPunct="0"/>
              <a:r>
                <a:rPr lang="en-US" altLang="he-IL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T3</a:t>
              </a:r>
            </a:p>
          </p:txBody>
        </p:sp>
        <p:sp>
          <p:nvSpPr>
            <p:cNvPr id="162824" name="AutoShape 8"/>
            <p:cNvSpPr>
              <a:spLocks noChangeArrowheads="1"/>
            </p:cNvSpPr>
            <p:nvPr/>
          </p:nvSpPr>
          <p:spPr bwMode="auto">
            <a:xfrm rot="12256467">
              <a:off x="3197" y="1576"/>
              <a:ext cx="1111" cy="440"/>
            </a:xfrm>
            <a:custGeom>
              <a:avLst/>
              <a:gdLst>
                <a:gd name="G0" fmla="+- 0 0 0"/>
                <a:gd name="G1" fmla="+- -10598656 0 0"/>
                <a:gd name="G2" fmla="+- 0 0 -10598656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0598656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0598656"/>
                <a:gd name="G36" fmla="sin G34 -10598656"/>
                <a:gd name="G37" fmla="+/ -10598656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515 w 21600"/>
                <a:gd name="T5" fmla="*/ 137 h 21600"/>
                <a:gd name="T6" fmla="*/ 3108 w 21600"/>
                <a:gd name="T7" fmla="*/ 8259 h 21600"/>
                <a:gd name="T8" fmla="*/ 11657 w 21600"/>
                <a:gd name="T9" fmla="*/ 5468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8470" y="5399"/>
                    <a:pt x="6403" y="6894"/>
                    <a:pt x="5672" y="9106"/>
                  </a:cubicBezTo>
                  <a:lnTo>
                    <a:pt x="544" y="7412"/>
                  </a:lnTo>
                  <a:cubicBezTo>
                    <a:pt x="2006" y="2988"/>
                    <a:pt x="6140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rtl="0" eaLnBrk="0" hangingPunct="0"/>
              <a:endParaRPr lang="he-IL" altLang="he-IL" sz="2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endParaRPr>
            </a:p>
          </p:txBody>
        </p:sp>
        <p:sp>
          <p:nvSpPr>
            <p:cNvPr id="162825" name="Text Box 9"/>
            <p:cNvSpPr txBox="1">
              <a:spLocks noChangeArrowheads="1"/>
            </p:cNvSpPr>
            <p:nvPr/>
          </p:nvSpPr>
          <p:spPr bwMode="auto">
            <a:xfrm>
              <a:off x="3600" y="1273"/>
              <a:ext cx="239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rtl="0" eaLnBrk="0" hangingPunct="0"/>
              <a:r>
                <a:rPr lang="en-US" altLang="he-IL" sz="24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T3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19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3219" y="0"/>
            <a:ext cx="11290300" cy="8636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קליניקה </a:t>
            </a:r>
            <a:r>
              <a:rPr lang="he-IL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יתר פעילות של בלוטת התירואיד </a:t>
            </a:r>
            <a:r>
              <a:rPr lang="en-US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Hyperthyroidism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241300" y="835198"/>
            <a:ext cx="11950700" cy="6022802"/>
          </a:xfrm>
        </p:spPr>
        <p:txBody>
          <a:bodyPr/>
          <a:lstStyle/>
          <a:p>
            <a:pPr>
              <a:buFontTx/>
              <a:buNone/>
            </a:pP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יתר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פעילות של בלוטת המגן מתפתחת כאשר בלוטת המגן מייצרת הורמון בכמות גדולה מידי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buFontTx/>
              <a:buNone/>
            </a:pP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במצב זה יש הגברה של תפקודי גוף חיוניים: הגברה של קצב חילוף החומרים וצריכת אנרגיה. הגוף פועל בקצב מוגבר.</a:t>
            </a: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Tx/>
              <a:buNone/>
            </a:pPr>
            <a:r>
              <a:rPr lang="he-IL" alt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alt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הסיבות </a:t>
            </a:r>
            <a:r>
              <a:rPr lang="he-IL" altLang="he-IL" sz="2400" b="1" spc="-5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להיפרתירואידיזם</a:t>
            </a:r>
            <a:r>
              <a:rPr lang="he-IL" altLang="he-IL" sz="2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r>
              <a:rPr lang="he-IL" alt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1. תגובה חיסונית </a:t>
            </a:r>
            <a:r>
              <a:rPr lang="he-IL" altLang="he-IL" sz="2800" dirty="0">
                <a:solidFill>
                  <a:srgbClr val="FF00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2800" dirty="0">
                <a:solidFill>
                  <a:srgbClr val="FF00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מחלת </a:t>
            </a:r>
            <a:r>
              <a:rPr lang="he-IL" alt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גרייבס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Graves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מחלה אוטואימונית, בה יוצר הגוף נוגדנים המגיבים כנגד הקולטן (רצפטור) של ההורמון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כתגובה , בלוטת התריס מייצרת כמויות מוגברות של הורמוני התירואיד. </a:t>
            </a:r>
            <a:endParaRPr lang="he-IL" alt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מחלת </a:t>
            </a:r>
            <a:r>
              <a:rPr lang="he-IL" alt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גרייבס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נפוצה ומהווה 60%- 80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% מכלל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צורות</a:t>
            </a:r>
          </a:p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פעילות היתר של התירואיד.</a:t>
            </a:r>
          </a:p>
          <a:p>
            <a:pPr>
              <a:buFontTx/>
              <a:buNone/>
            </a:pPr>
            <a:endParaRPr lang="he-IL" altLang="he-IL" sz="2800" dirty="0">
              <a:solidFill>
                <a:srgbClr val="FF00FF"/>
              </a:solidFill>
            </a:endParaRPr>
          </a:p>
          <a:p>
            <a:pPr>
              <a:buFontTx/>
              <a:buNone/>
            </a:pPr>
            <a:endParaRPr lang="he-IL" altLang="he-IL" dirty="0" smtClean="0">
              <a:solidFill>
                <a:srgbClr val="FF00FF"/>
              </a:solidFill>
            </a:endParaRPr>
          </a:p>
          <a:p>
            <a:pPr>
              <a:buFontTx/>
              <a:buNone/>
            </a:pPr>
            <a:endParaRPr lang="en-US" altLang="he-IL" sz="2400" dirty="0">
              <a:solidFill>
                <a:srgbClr val="FF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8366"/>
            <a:ext cx="4712677" cy="2279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idx="1"/>
          </p:nvPr>
        </p:nvSpPr>
        <p:spPr>
          <a:xfrm>
            <a:off x="108488" y="0"/>
            <a:ext cx="11938861" cy="6381750"/>
          </a:xfrm>
        </p:spPr>
        <p:txBody>
          <a:bodyPr/>
          <a:lstStyle/>
          <a:p>
            <a:r>
              <a:rPr lang="he-IL" alt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2. דלקת בבלוטת </a:t>
            </a:r>
            <a:r>
              <a:rPr lang="he-IL" altLang="he-IL" sz="28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התירואיד  </a:t>
            </a:r>
            <a:r>
              <a:rPr lang="en-US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thyroiditis</a:t>
            </a:r>
            <a:endParaRPr lang="he-IL" altLang="he-IL" sz="2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הדלקת נגרמת ברוב </a:t>
            </a:r>
            <a:r>
              <a:rPr lang="he-IL" alt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המקרים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כתוצאה ממחלה ויראלית</a:t>
            </a:r>
            <a:r>
              <a:rPr lang="he-IL" altLang="he-IL" sz="2800" dirty="0">
                <a:solidFill>
                  <a:srgbClr val="FF00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הפוגעת בין השאר בבלוטת התירואיד. </a:t>
            </a:r>
          </a:p>
          <a:p>
            <a:pPr>
              <a:lnSpc>
                <a:spcPct val="100000"/>
              </a:lnSpc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בעקבות הדלקת מתפתחת יתר-פעילות של הבלוטה,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מכיוון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שלימפוציטים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מסוג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הורסים את הזקיקים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 בלוטת התריס, וגורמים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לשחרור מוגבר של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הורמוני התריס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ו-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לזרם הדם. 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בשלב ההתחלתי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מופיעה עלייה ברמת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חופשי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בדם - יתר-פעילות של הבלוטה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ורמות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נמוכות של ההורמון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buFont typeface="Calibri" panose="020F0502020204030204" pitchFamily="34" charset="0"/>
              <a:buNone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בשלב מאוחר יותר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אם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הדלקת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נמשכת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לאחר שתאי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הבלוטה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נהרסו, מגיע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שלב המאופיין ברמות נמוכות של </a:t>
            </a:r>
            <a:r>
              <a:rPr lang="en-US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וברמות גבוהות של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תת פעילות של הבלוטה . </a:t>
            </a:r>
          </a:p>
          <a:p>
            <a:pPr>
              <a:buFont typeface="Calibri" panose="020F0502020204030204" pitchFamily="34" charset="0"/>
              <a:buNone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שלב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זה יכול להימשך ממספר שבועות עד 6 ח'.</a:t>
            </a:r>
          </a:p>
          <a:p>
            <a:pPr>
              <a:buFont typeface="Calibri" panose="020F0502020204030204" pitchFamily="34" charset="0"/>
              <a:buNone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לכ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15% מהסובלים מתסמונת זו, נגרם מצב של תת-פעילות של הבלוטה.</a:t>
            </a:r>
            <a:r>
              <a:rPr lang="en-US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buFontTx/>
              <a:buNone/>
            </a:pPr>
            <a:endParaRPr lang="en-US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087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28778" y="0"/>
            <a:ext cx="7772400" cy="872197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התריס – מיקום אנטומי</a:t>
            </a:r>
            <a:endParaRPr lang="en-US" alt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5235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78220F4-0B0F-4AD8-94FB-E8CF65C3E628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5236" name="Picture 1028" descr="n 7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1961"/>
            <a:ext cx="2971800" cy="36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hyroi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561" y="3188677"/>
            <a:ext cx="4407384" cy="310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1027"/>
          <p:cNvSpPr>
            <a:spLocks noGrp="1" noChangeArrowheads="1"/>
          </p:cNvSpPr>
          <p:nvPr>
            <p:ph idx="1"/>
          </p:nvPr>
        </p:nvSpPr>
        <p:spPr>
          <a:xfrm>
            <a:off x="2912012" y="1057397"/>
            <a:ext cx="9140385" cy="48768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לבלוטה צורת פרפר,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היא ממוקמת בקדמת הצוואר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מתחת לגרוגרת, עוטפת את קנה הנשימה מלפנים ומשני צדדיו.</a:t>
            </a:r>
            <a:r>
              <a:rPr lang="he-IL" altLang="he-IL" sz="2400" dirty="0" smtClean="0"/>
              <a:t>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הבלוטה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בנויה משתי אונות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lobes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Thyroid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המחוברות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ביניהן באזור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הנקרא </a:t>
            </a:r>
            <a:r>
              <a:rPr lang="en-US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Isthmus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-מיצר </a:t>
            </a:r>
            <a:r>
              <a:rPr lang="he-IL" altLang="he-IL" sz="2400" b="1" dirty="0" smtClean="0"/>
              <a:t>.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גודלן נע בין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1.5-6סמ' ומשקלן 20-30 גר'.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שתי האונות מחוברות זו לזו, אך כל אחת יכולה לתפקד באופן עצמאי גם אם אחת האונות נפגעה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 הוסרה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בניתוח. 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/>
            <a:r>
              <a:rPr lang="he-IL" altLang="he-IL" sz="2400" b="1" u="sng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</a:t>
            </a: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9966" y="250907"/>
            <a:ext cx="11551403" cy="61928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e-IL" alt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altLang="he-IL" sz="28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גידול שפיר - </a:t>
            </a:r>
            <a:r>
              <a:rPr lang="he-IL" altLang="he-IL" sz="28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אדנומה</a:t>
            </a:r>
            <a:r>
              <a:rPr lang="he-IL" altLang="he-IL" sz="28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- </a:t>
            </a:r>
            <a:r>
              <a:rPr lang="en-US" altLang="he-IL" sz="28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toxic adenoma</a:t>
            </a:r>
            <a:r>
              <a:rPr lang="he-IL" altLang="he-IL" sz="2800" dirty="0" smtClean="0"/>
              <a:t>: </a:t>
            </a:r>
            <a:endParaRPr lang="he-IL" altLang="he-IL" sz="2800" dirty="0"/>
          </a:p>
          <a:p>
            <a:pPr>
              <a:defRPr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גידול רקמתי שפיר (לא ממאיר) של אחד או מספר זקיקים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בבלוטה, הם מייצרים כמויות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גדולות של הורמוני 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ו-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. </a:t>
            </a:r>
          </a:p>
          <a:p>
            <a:pPr>
              <a:defRPr/>
            </a:pP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ו-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הנוצרים בעודף ע"י </a:t>
            </a:r>
            <a:r>
              <a:rPr lang="he-IL" altLang="he-IL" sz="2800" dirty="0" err="1">
                <a:latin typeface="David" panose="020E0502060401010101" pitchFamily="34" charset="-79"/>
                <a:cs typeface="David" panose="020E0502060401010101" pitchFamily="34" charset="-79"/>
              </a:rPr>
              <a:t>האדנומות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מדכאים את יצירת ה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בהיפופיזה, כתוצאה מכך יורדת יצירת ההורמונים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ו-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בחלקי הבלוטה האחרים. הבלוטה עצמה קטנה עקב ירידה ברמת ה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>
              <a:defRPr/>
            </a:pP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8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4. היפרתירואידיזם כתוצאה מעודף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יוד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בלוטת התירואיד סופחת באופן פעיל יוד מהדם.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עודף יוד, היכול להגביר את הסינתזה והשחרור של הורמוני תירואיד,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הסיבה לכך:</a:t>
            </a:r>
            <a:endParaRPr lang="en-US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1. אכילת מזון עתיר ביוד.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2. חשיפה לצילומי הדמיה עם יוד כחומר ניגוד.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3. חשיפה לתרופות עתירות ביוד. </a:t>
            </a:r>
            <a:endParaRPr lang="en-US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66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2454384"/>
          </a:xfrm>
        </p:spPr>
        <p:txBody>
          <a:bodyPr rtlCol="0">
            <a:normAutofit fontScale="90000"/>
          </a:bodyPr>
          <a:lstStyle/>
          <a:p>
            <a:pPr algn="r">
              <a:lnSpc>
                <a:spcPct val="150000"/>
              </a:lnSpc>
              <a:defRPr/>
            </a:pPr>
            <a:r>
              <a:rPr lang="he-IL" altLang="he-IL" sz="2800" dirty="0">
                <a:solidFill>
                  <a:srgbClr val="FF00FF"/>
                </a:solidFill>
              </a:rPr>
              <a:t>    </a:t>
            </a:r>
            <a:r>
              <a:rPr lang="he-IL" altLang="he-IL" sz="2800" dirty="0" smtClean="0">
                <a:solidFill>
                  <a:srgbClr val="FF00FF"/>
                </a:solidFill>
              </a:rPr>
              <a:t/>
            </a:r>
            <a:br>
              <a:rPr lang="he-IL" altLang="he-IL" sz="2800" dirty="0" smtClean="0">
                <a:solidFill>
                  <a:srgbClr val="FF00FF"/>
                </a:solidFill>
              </a:rPr>
            </a:br>
            <a:r>
              <a:rPr lang="he-IL" altLang="he-IL" sz="2800" dirty="0">
                <a:solidFill>
                  <a:srgbClr val="FF00FF"/>
                </a:solidFill>
              </a:rPr>
              <a:t/>
            </a:r>
            <a:br>
              <a:rPr lang="he-IL" altLang="he-IL" sz="2800" dirty="0">
                <a:solidFill>
                  <a:srgbClr val="FF00FF"/>
                </a:solidFill>
              </a:rPr>
            </a:br>
            <a:r>
              <a:rPr lang="he-IL" altLang="he-IL" sz="2800" dirty="0" smtClean="0">
                <a:solidFill>
                  <a:srgbClr val="FF00FF"/>
                </a:solidFill>
              </a:rPr>
              <a:t/>
            </a:r>
            <a:br>
              <a:rPr lang="he-IL" altLang="he-IL" sz="2800" dirty="0" smtClean="0">
                <a:solidFill>
                  <a:srgbClr val="FF00FF"/>
                </a:solidFill>
              </a:rPr>
            </a:br>
            <a:r>
              <a:rPr lang="he-IL" altLang="he-IL" sz="2800" dirty="0">
                <a:solidFill>
                  <a:srgbClr val="FF00FF"/>
                </a:solidFill>
              </a:rPr>
              <a:t/>
            </a:r>
            <a:br>
              <a:rPr lang="he-IL" altLang="he-IL" sz="2800" dirty="0">
                <a:solidFill>
                  <a:srgbClr val="FF00FF"/>
                </a:solidFill>
              </a:rPr>
            </a:br>
            <a:r>
              <a:rPr lang="he-IL" altLang="he-IL" sz="2800" dirty="0" smtClean="0">
                <a:solidFill>
                  <a:srgbClr val="FF00FF"/>
                </a:solidFill>
              </a:rPr>
              <a:t/>
            </a:r>
            <a:br>
              <a:rPr lang="he-IL" altLang="he-IL" sz="2800" dirty="0" smtClean="0">
                <a:solidFill>
                  <a:srgbClr val="FF00FF"/>
                </a:solidFill>
              </a:rPr>
            </a:br>
            <a:r>
              <a:rPr lang="he-IL" altLang="he-IL" sz="2800" dirty="0">
                <a:solidFill>
                  <a:srgbClr val="FF00FF"/>
                </a:solidFill>
              </a:rPr>
              <a:t/>
            </a:r>
            <a:br>
              <a:rPr lang="he-IL" altLang="he-IL" sz="2800" dirty="0">
                <a:solidFill>
                  <a:srgbClr val="FF00FF"/>
                </a:solidFill>
              </a:rPr>
            </a:br>
            <a:r>
              <a:rPr lang="he-IL" altLang="he-IL" sz="2800" dirty="0" smtClean="0">
                <a:solidFill>
                  <a:srgbClr val="FF00FF"/>
                </a:solidFill>
              </a:rPr>
              <a:t> </a:t>
            </a:r>
            <a:r>
              <a:rPr lang="he-IL" altLang="he-IL" sz="2800" b="1" dirty="0">
                <a:solidFill>
                  <a:schemeClr val="tx1"/>
                </a:solidFill>
              </a:rPr>
              <a:t>5. </a:t>
            </a:r>
            <a:r>
              <a:rPr lang="he-IL" altLang="he-IL" sz="3100" b="1" dirty="0">
                <a:solidFill>
                  <a:schemeClr val="tx1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מחסור ביוד  </a:t>
            </a:r>
            <a: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אינו </a:t>
            </a:r>
            <a:r>
              <a:rPr lang="he-IL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מאפשר את יצירת הורמוני התירואיד הבנויים  </a:t>
            </a:r>
            <a:r>
              <a:rPr lang="he-IL" altLang="he-IL" sz="3100" dirty="0" err="1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מטירוזין</a:t>
            </a:r>
            <a:r>
              <a:rPr lang="he-IL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ומאטומי יוד</a:t>
            </a:r>
            <a: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.</a:t>
            </a:r>
            <a:b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</a:br>
            <a: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</a:t>
            </a:r>
            <a:r>
              <a:rPr lang="he-IL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חוסר בהורמון גורם להפרשה מוגברת של </a:t>
            </a:r>
            <a:r>
              <a:rPr lang="en-US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TRH</a:t>
            </a:r>
            <a:r>
              <a:rPr lang="he-IL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מההיפותלמוס וזה גורם לשחרור מוגבר של </a:t>
            </a:r>
            <a:r>
              <a:rPr lang="en-US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TSH</a:t>
            </a:r>
            <a:r>
              <a:rPr lang="he-IL" altLang="he-IL" sz="3100" dirty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מההיפופיזה. </a:t>
            </a:r>
            <a: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/>
            </a:r>
            <a:br>
              <a:rPr lang="he-IL" altLang="he-IL" sz="3100" dirty="0" smtClean="0"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</a:br>
            <a:endParaRPr lang="en-US" altLang="he-IL" sz="3100" dirty="0"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58886"/>
            <a:ext cx="12083512" cy="5073650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אולם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ההורמונים </a:t>
            </a:r>
            <a:r>
              <a:rPr lang="en-US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ו</a:t>
            </a:r>
            <a:r>
              <a:rPr lang="en-US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T4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אשר אמורים לגרום למשוב שלילי, לא נוצרים ולא מופרשים בגלל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החוסר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ביוד. לכן לא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פועל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מנגנון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המשוב השלילי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להורמוני ההיפותלמוס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וההיפופיזה. חוסר כרוני של יוד גורם להגדלת הבלוטה אך ללא יצירת הורמונים. הבלוטה גדלה עקב גירוי מתמיד של   </a:t>
            </a:r>
            <a:endParaRPr lang="en-US" altLang="he-IL" sz="2800" spc="-5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TRH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ו- </a:t>
            </a:r>
            <a:r>
              <a:rPr lang="en-US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התגובה לכך היא 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הגדלת הבלוטה ויצירת </a:t>
            </a:r>
            <a:r>
              <a:rPr lang="he-IL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זפק </a:t>
            </a:r>
            <a:r>
              <a:rPr lang="en-US" alt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Goiter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altLang="he-IL" sz="2800" b="1" spc="-50" dirty="0">
                <a:latin typeface="David" panose="020E0502060401010101" pitchFamily="34" charset="-79"/>
                <a:cs typeface="David" panose="020E0502060401010101" pitchFamily="34" charset="-79"/>
              </a:rPr>
              <a:t>6.</a:t>
            </a:r>
            <a:r>
              <a:rPr lang="he-IL" alt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b="1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מתן </a:t>
            </a:r>
            <a:r>
              <a:rPr lang="he-IL" sz="2800" b="1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תרופת </a:t>
            </a:r>
            <a:r>
              <a:rPr lang="he-IL" sz="2800" b="1" spc="-50" dirty="0">
                <a:latin typeface="David" panose="020E0502060401010101" pitchFamily="34" charset="-79"/>
                <a:cs typeface="David" panose="020E0502060401010101" pitchFamily="34" charset="-79"/>
              </a:rPr>
              <a:t>הורמון בלוטת התריס </a:t>
            </a:r>
            <a:r>
              <a:rPr lang="en-US" sz="2800" b="1" spc="-50" dirty="0">
                <a:latin typeface="David" panose="020E0502060401010101" pitchFamily="34" charset="-79"/>
                <a:cs typeface="David" panose="020E0502060401010101" pitchFamily="34" charset="-79"/>
              </a:rPr>
              <a:t>Thyroxin </a:t>
            </a:r>
            <a:r>
              <a:rPr lang="he-IL" sz="2800" b="1" spc="-50" dirty="0">
                <a:latin typeface="David" panose="020E0502060401010101" pitchFamily="34" charset="-79"/>
                <a:cs typeface="David" panose="020E0502060401010101" pitchFamily="34" charset="-79"/>
              </a:rPr>
              <a:t> בכמות  </a:t>
            </a:r>
            <a:r>
              <a:rPr lang="he-IL" sz="2800" b="1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גדולה מדי </a:t>
            </a:r>
            <a:r>
              <a:rPr 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במצב של תת-פעילות </a:t>
            </a:r>
            <a:r>
              <a:rPr lang="he-IL" sz="2800" spc="-50" dirty="0">
                <a:latin typeface="David" panose="020E0502060401010101" pitchFamily="34" charset="-79"/>
                <a:cs typeface="David" panose="020E0502060401010101" pitchFamily="34" charset="-79"/>
              </a:rPr>
              <a:t>של בלוטת </a:t>
            </a:r>
            <a:r>
              <a:rPr lang="he-IL" sz="28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התריס.</a:t>
            </a:r>
            <a:endParaRPr lang="en-US" altLang="he-IL" sz="2800" spc="-5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341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40831" y="158091"/>
            <a:ext cx="8229600" cy="850900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he-IL" altLang="he-IL" sz="2400" b="1" dirty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סימנים ותסמינים להיפרתירואידיזם</a:t>
            </a:r>
            <a:r>
              <a:rPr lang="he-IL" altLang="he-IL" sz="2400" u="sng" dirty="0">
                <a:solidFill>
                  <a:srgbClr val="FF00FF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endParaRPr lang="en-US" altLang="he-IL" sz="2400" u="sng" dirty="0">
              <a:solidFill>
                <a:srgbClr val="FF00FF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01478" y="1002008"/>
            <a:ext cx="11005519" cy="5175251"/>
          </a:xfrm>
        </p:spPr>
        <p:txBody>
          <a:bodyPr rtlCol="0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2800" dirty="0"/>
              <a:t> </a:t>
            </a: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עודף בהורמון גורם לעודף באספקת החמצן לתאים, בעליית שיעור </a:t>
            </a:r>
            <a:r>
              <a:rPr lang="he-IL" altLang="he-IL" sz="34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המטבוליזם ועלייה </a:t>
            </a: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בתפקודי הגוף. </a:t>
            </a:r>
            <a:endParaRPr lang="he-IL" altLang="he-IL" sz="3400" spc="-5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b="1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400" b="1" spc="-50" dirty="0">
                <a:latin typeface="David" panose="020E0502060401010101" pitchFamily="34" charset="-79"/>
                <a:cs typeface="David" panose="020E0502060401010101" pitchFamily="34" charset="-79"/>
              </a:rPr>
              <a:t>הסימנים והתסמינים הם:</a:t>
            </a:r>
          </a:p>
          <a:p>
            <a:pPr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1.הלב פועם במהירות, הדופק ולחץ הדם </a:t>
            </a:r>
            <a:r>
              <a:rPr lang="he-IL" altLang="he-IL" sz="34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עולים,</a:t>
            </a:r>
            <a:endParaRPr lang="he-IL" altLang="he-IL" sz="3400" spc="-5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2.עליית חום הגוף  בשל פעילות מטבולית מוגברת הפולטת  חום, </a:t>
            </a:r>
            <a:r>
              <a:rPr lang="he-IL" altLang="he-IL" sz="34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והעור </a:t>
            </a: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לח בשל הזעה </a:t>
            </a:r>
            <a:r>
              <a:rPr lang="he-IL" altLang="he-IL" sz="3400" spc="-5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מוגברת, </a:t>
            </a:r>
            <a:endParaRPr lang="he-IL" altLang="he-IL" sz="3400" spc="-5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3.קשיי שינה ועצבנות,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4.תיאבון מוגבר אך יחד עם זאת ירידה במשקל,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5.פעולת מעיים תכופה ושלשולים,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 6.תחושת חולשה,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7.עור תפוח ולעתים מעובה באזור השוקיים,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8.עיניים רגישות לעור שנראות לעתים נפוחות, אדומות ובולטות,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9. תחושת בלבול.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e-IL" altLang="he-IL" sz="3400" spc="-50" dirty="0">
                <a:latin typeface="David" panose="020E0502060401010101" pitchFamily="34" charset="-79"/>
                <a:cs typeface="David" panose="020E0502060401010101" pitchFamily="34" charset="-79"/>
              </a:rPr>
              <a:t>10. שינויים בעור-היפרפיגמנטציה,  צבע אופייני כהה, בעיקר באזורי הגפיים ובמיוחד בקדמת השוק. </a:t>
            </a:r>
            <a:endParaRPr lang="en-US" altLang="he-IL" sz="3400" spc="-5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59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1" y="188913"/>
            <a:ext cx="8208963" cy="4318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he-IL" altLang="he-IL" sz="2800" b="1" dirty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סימנים נוספים במחלת גרייבס</a:t>
            </a:r>
            <a:endParaRPr lang="en-US" altLang="he-IL" sz="2800" b="1" dirty="0">
              <a:solidFill>
                <a:srgbClr val="FF0000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12" y="2564904"/>
            <a:ext cx="20193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548681"/>
            <a:ext cx="11964692" cy="5832475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he-IL" altLang="he-I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מעבר לסימנים הרגילים של היפרתירואידיזם מתקיימים במחלת גרייבס שלושה סימנים אופייניים: </a:t>
            </a:r>
          </a:p>
          <a:p>
            <a:pPr marL="0" indent="0">
              <a:buNone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1.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זפק </a:t>
            </a:r>
            <a:r>
              <a:rPr lang="en-US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goiter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 הגדלת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הבלוטה כתוצאה מהפרשת יתר של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שנקשר לקולטים של-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TSH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ומשפיע כגורם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גדילה,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והבלוטה גדלה.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אם הבלוטה גדולה מידי היא לוחצת על קנה הנשימה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והושט.</a:t>
            </a:r>
          </a:p>
          <a:p>
            <a:pPr marL="0" indent="0"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Exophthalmos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בליטה של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גלגלי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העיניים,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הנובעת מהשפעת מערכת החיסון על רקמת החיבור בגלגל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העין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הגורמת לדלקת והצטברות נוזלים בארובות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העין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3.עקב הדלקת בעיניים, החולה מתקשה להפעיל את שרירי עיניו, </a:t>
            </a:r>
          </a:p>
          <a:p>
            <a:pPr marL="0" indent="0"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לתאם את תנועות העיניים, דבר שעלול לגרום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לראייה כפולה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</a:p>
          <a:p>
            <a:pPr marL="0" indent="0"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למבט בוהה  ואף לאי היכולת לסגור את העפעפיי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ם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הדבר דורש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מתן סטרואידים או ניתוח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לתיקון המצב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5" y="4589843"/>
            <a:ext cx="23812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7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7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56544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12080" y="3360003"/>
            <a:ext cx="10058400" cy="145075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8674" name="Picture 2" descr="תוצאת תמונה עבור ‪hyperthyroidism symptoms pictures with tremors‬‏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17" y="0"/>
            <a:ext cx="12298017" cy="642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3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63515"/>
            <a:ext cx="8229600" cy="483600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he-IL" altLang="he-IL" sz="2400" b="1" dirty="0">
                <a:solidFill>
                  <a:srgbClr val="FF0000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אבחון היפרתירואידיזם</a:t>
            </a:r>
            <a:endParaRPr lang="en-US" altLang="he-IL" sz="2400" b="1" dirty="0">
              <a:solidFill>
                <a:srgbClr val="FF0000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37588" y="780875"/>
            <a:ext cx="11954412" cy="5697417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1. בדיקת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רמת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ההורמון </a:t>
            </a:r>
            <a:r>
              <a:rPr lang="en-US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TSH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המופרש מההיפופיזה: </a:t>
            </a:r>
          </a:p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רמת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ההורמון </a:t>
            </a:r>
            <a:r>
              <a:rPr lang="en-US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TSH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בדם תהיה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נמוכה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כאשר הבלוטה בפעילות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יתר, היפרתירואידיזם, בעקבות המשוב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השלילי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המופעל כאשר רמת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בדם גבוהות.</a:t>
            </a: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רמת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ההורמון </a:t>
            </a:r>
            <a:r>
              <a:rPr lang="en-US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TSH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בדם תהיה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גבוהה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כאשר הבלוטה בתת פעילות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 היפותירואידיזם </a:t>
            </a:r>
          </a:p>
          <a:p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כאשר רמת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בדם נמוכה.</a:t>
            </a: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2.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בדיקת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רמת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הורמוני התירואיד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3. בדיקת הבלוטה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בהדמיה על-קולית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(אולטרסאונד),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לקביעת נוכחות גידול בבלוטה.</a:t>
            </a:r>
          </a:p>
          <a:p>
            <a:pPr>
              <a:defRPr/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4.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הזרקת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יוד </a:t>
            </a:r>
            <a:r>
              <a:rPr lang="he-IL" alt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רדיואקטיבי </a:t>
            </a:r>
            <a:r>
              <a:rPr lang="he-IL" alt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סריקה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של הבלוטה 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בעזרת </a:t>
            </a: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מכשיר הקולט ומודד את עוצמת קרינת היוד מהבלוטה</a:t>
            </a:r>
            <a:r>
              <a:rPr lang="he-IL" alt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sz="2800" dirty="0"/>
              <a:t>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עוצמת הפליטה הרדיואקטיבית יכולה לשמש כמדד לפעילות המטבולית של הבלוטה. </a:t>
            </a: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5. 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לקיחת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ביופסיה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 מבלוטת התריס במטרה להבחין בין 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סרטן למצבים אחרים.</a:t>
            </a: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endParaRPr lang="he-IL" alt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135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37037" y="0"/>
            <a:ext cx="10058400" cy="500797"/>
          </a:xfrm>
        </p:spPr>
        <p:txBody>
          <a:bodyPr>
            <a:normAutofit fontScale="90000"/>
          </a:bodyPr>
          <a:lstStyle/>
          <a:p>
            <a:pPr algn="r"/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7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הטיפול </a:t>
            </a:r>
            <a:r>
              <a:rPr lang="he-IL" sz="2700" b="1" dirty="0" err="1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בהיפרתירואידיזם</a:t>
            </a:r>
            <a:endParaRPr lang="he-IL" sz="27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0" y="804079"/>
            <a:ext cx="1219200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הטיפול ביתר פעילות הבלוטה מתמקד במתן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תרופות המדכאות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פעילותה: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buFontTx/>
              <a:buAutoNum type="arabicPeriod"/>
            </a:pP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תרופות נוגדות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הורמוני בלוטת התירואיד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- קבוצת תרופות זו מטרתה למנוע ניצול יוד ליצירת הורמוני התירואיד, ובכך הן מאטות את פעולת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הבלוטה. </a:t>
            </a:r>
          </a:p>
          <a:p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buFontTx/>
              <a:buAutoNum type="arabicPeriod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ביוד רדיואקטיבי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-תאי בלוטת התריס קולטים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יוד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ליצירת ההורמונים.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לכן,תאי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הבלוטה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יקלטו יוד רדיואקטיבי שיגרום להרס תאי הבלוטה.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הטיפול נחשב לבטוח כיוון שאטומים של יוד נקלטים בתאי בלוטת התריס בלבד ואין להם השפעות על תאים אחרים בגוף. 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מרבית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המטופלים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יפתחו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מצב של תת-פעילות של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הבלוטה בעקבות טיפול זה, ומצב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 תת-פעילות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ניתן </a:t>
            </a: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לטפל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באמצעות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תחליפים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הורמונליים.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ניתוח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כריתה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חלקית  או מלאה של בלוטת התירואיד</a:t>
            </a:r>
            <a:r>
              <a:rPr lang="he-IL" altLang="he-IL" sz="2400" dirty="0" smtClean="0"/>
              <a:t>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Thyroidectomy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כתוצאה מגידול והסכנות בכך: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א. המטופל מפתח מצב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 תת-פעילות בלוטת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התריס ו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הפתרון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נטילת </a:t>
            </a:r>
            <a:r>
              <a:rPr lang="he-IL" alt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תירוקסין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לכל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החיים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ב. פגיעה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בבלוטת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הפרתירואיד הנכרתת גם היא בזמן הניתוח ושתפקידה לווסת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את  רמת הסידן בגוף.</a:t>
            </a: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altLang="he-IL" sz="2400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05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700" y="404665"/>
            <a:ext cx="10807700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סיבוכי היפרתירואידיזם: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החמרה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 הסימפטומים הנובעת מאי טיפול במחלה הראשונית או חוסר היענות לטיפול מסיבות שונות: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1.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נזק בלתי הפיך לגלגל העין-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Exophthalmos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הסיכון העיקרי הוא התייבשות העין ופגיעה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בראייה עקב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חוסר היכולת לסגור את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העיניים.</a:t>
            </a: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2.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הפרעות קצב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לבביות,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דפיקות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לב מוגברות, המופיעות בעקבות דרישה מוגברת של תאי הגוף לאספקת דם כתוצאה מעליית רמת המטבוליזם ועליית תפוקת הלב. כתוצאה מכך יכול להופיע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פרפור פרוזדורים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ואף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הפרעות חמורות מכך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עצבנות יתר ואי סבילות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לחום 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הגורמים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ל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חוסר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יכולת לתפקד במהלך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היום. 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מניעה</a:t>
            </a:r>
            <a:r>
              <a:rPr 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מכיוון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שגרייבס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היא מחלה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אוטואימונית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לא ניתן למנוע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את הופעת המחלה או תסמיניה. </a:t>
            </a:r>
          </a:p>
          <a:p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33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5782" y="418454"/>
            <a:ext cx="10058400" cy="64049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תת-פעילות של בלוטת התריס </a:t>
            </a:r>
            <a:r>
              <a:rPr lang="en-US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Hypothyroidism</a:t>
            </a:r>
            <a:r>
              <a:rPr lang="en-US" sz="32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0" y="1039725"/>
            <a:ext cx="116857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 fontAlgn="auto">
              <a:defRPr/>
            </a:pP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 פעילות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בלוטת התריס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גורמת לחוסר איזון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הורמונלי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המתבטא ברמה נמוכה של הורמוני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הבלוטה</a:t>
            </a:r>
            <a:r>
              <a:rPr lang="he-IL" sz="2400" dirty="0" smtClean="0"/>
              <a:t>.</a:t>
            </a:r>
            <a:r>
              <a:rPr lang="he-IL" alt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</a:p>
          <a:p>
            <a:pPr marL="91440" indent="-91440" fontAlgn="auto">
              <a:defRPr/>
            </a:pPr>
            <a:r>
              <a:rPr lang="he-IL" alt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הסיבות </a:t>
            </a:r>
            <a:r>
              <a:rPr lang="he-IL" alt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לתת פעילות של הבלוטה: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תת-פעילות </a:t>
            </a:r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ראשונית של בלוטת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התריס -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מחלת </a:t>
            </a:r>
            <a:r>
              <a:rPr lang="he-IL" alt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השימוטו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hlink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r>
              <a:rPr lang="he-IL" alt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מחלה אוטואימונית בה המערכת החיסונית פוגעת בתאי הבלוטה, וכתוצאה מכך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התריס אינה מפרישה הורמונים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בכמות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מספקת.</a:t>
            </a:r>
          </a:p>
          <a:p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גם טיפול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ביוד רדיואקטיבי הניתן לחולי סרטן בלוטת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התריס יכול לגרום לתת-פעילות ראשונית של בלוטת התריס שגורמת לערכים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גבוהים של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TSH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בדם.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2.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תת-פעילות </a:t>
            </a:r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שניונית של בלוטת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התריס -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ההיפופיזה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אינה מפרישה כמות מספקת של ההורמון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TSH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וכתוצאה מכך, נגרם גירוי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מופחת של בלוטת התריס להפרשת הורמוני הבלוטה, דבר המתבטא בתת-פעילות. גורמים נפוצים לתת פעילות שניונית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הם: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נזק שנגרם לבלוטת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ההיפופיזה,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כגון גידול, קרינה, ניתוח או פגיעת ראש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תת-פעילות </a:t>
            </a:r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שלישונית של בלוטת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התריס </a:t>
            </a:r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ההיפותלמוס אינה מייצרת כמות מספקת של הורמון מגרה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 TRH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שתפקידו הוא לגרות את בלוטת 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האדנוהיפופיזה להפריש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את הורמון ה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TSH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כאשר רמת ה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  TRH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נמוכה מדי, גם רמת ה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TSH </a:t>
            </a:r>
            <a:r>
              <a:rPr lang="he-IL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תהיה נמוכה וכך נוצרת תת פעילות של בלוטת התריס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r>
              <a:rPr lang="he-I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altLang="he-IL" sz="2400" dirty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156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46325" y="287339"/>
            <a:ext cx="7278688" cy="909637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התריס </a:t>
            </a:r>
            <a:r>
              <a:rPr lang="en-US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Thyroid gland</a:t>
            </a:r>
            <a:endParaRPr 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2A146-A5B5-48F8-A45A-1BC6BDF64CE1}" type="slidenum">
              <a:rPr lang="he-IL" altLang="he-IL"/>
              <a:pPr>
                <a:defRPr/>
              </a:pPr>
              <a:t>3</a:t>
            </a:fld>
            <a:endParaRPr lang="en-US" altLang="he-IL" dirty="0"/>
          </a:p>
        </p:txBody>
      </p:sp>
      <p:pic>
        <p:nvPicPr>
          <p:cNvPr id="11268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963" y="1258279"/>
            <a:ext cx="6400799" cy="528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2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0280" y="-108753"/>
            <a:ext cx="11221720" cy="703997"/>
          </a:xfrm>
        </p:spPr>
        <p:txBody>
          <a:bodyPr>
            <a:normAutofit/>
          </a:bodyPr>
          <a:lstStyle/>
          <a:p>
            <a:pPr algn="r"/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סימנים וסימפטומים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0" y="648608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חולים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הסובלים מתת פעילות של הבלוטה מראים תסמינים שונים כתלות בגיל הופעת המחלה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1. אצל ילודים - 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Congenital Hypothyroidism 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הילודים יסבלו מפיגור שכלי חמור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ובעיות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התפתחותיות חמורות כאשר הם לא מאובחנים או אינם מקבלים טיפול בשלבים מוקדמים ככל האפשר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2. המטופלים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הסובלים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Hashimoto's thyroiditis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(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נקראת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גם </a:t>
            </a:r>
            <a:r>
              <a:rPr lang="he-IL" alt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דלקת </a:t>
            </a:r>
            <a:r>
              <a:rPr lang="he-IL" alt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כרונית </a:t>
            </a:r>
            <a:r>
              <a:rPr lang="he-IL" alt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אוטואימונית)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יציגו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תסמינים של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:  א. עור יבש</a:t>
            </a:r>
            <a:endParaRPr lang="en-US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ב. דופק איטי (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Bradycardia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) ויתר לחץ-דם (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Hypertension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),</a:t>
            </a: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ג. נשירת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שיער או שיער שביר וחלש הנוטה להישבר,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ד. גבות מדולדלות (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סימן מאפיין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מאד),</a:t>
            </a: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ה. עייפות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,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ו. רגישות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מוגברת לקור,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ז. השמנה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למרות תיאבון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מופחת ועלייה ברמת הכולסטרול 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LDL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ח. נפיחות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בפנים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ובעפעפיים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ט.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שינויים הורמונליים כמו 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אי סדירות של המחזור החודשי.</a:t>
            </a: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י. זפק 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Goiter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הגדלת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בלוטת התריס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עקב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הפעלתה ביתר,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בניסיון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להגביר את ייצור הורמוני בלוטת התריס.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endParaRPr lang="en-US" sz="2400" dirty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5554"/>
            <a:ext cx="1870649" cy="276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336" y="3236231"/>
            <a:ext cx="1949202" cy="296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7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תוצאת תמונה עבור תמונה של תת פעילות בלוטת התריס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64" y="-175233"/>
            <a:ext cx="10851736" cy="644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0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8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12192000" cy="674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43" name="Line 3"/>
          <p:cNvSpPr>
            <a:spLocks noChangeShapeType="1"/>
          </p:cNvSpPr>
          <p:nvPr/>
        </p:nvSpPr>
        <p:spPr bwMode="auto">
          <a:xfrm>
            <a:off x="1007534" y="6597650"/>
            <a:ext cx="432011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958825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18915" y="193838"/>
            <a:ext cx="10058400" cy="361097"/>
          </a:xfrm>
        </p:spPr>
        <p:txBody>
          <a:bodyPr>
            <a:noAutofit/>
          </a:bodyPr>
          <a:lstStyle/>
          <a:p>
            <a:pPr algn="r"/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פתופיזיולוגיה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0" y="922683"/>
            <a:ext cx="119799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תת פעילות של הבלוטה יכולה לנבוע ממספר גורמים גנטיים, סביבתיים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או שילובם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א. תת פעילות על רקע אוטואימוני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(Hashimoto's thyroiditis)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מתפתחת לרוב כתוצאה משילוב בין גורמים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גנטיים  (גנים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הקשורים לייצור תאי מערכת החיסון) ספציפיים וגורמים סביבתיים.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מחלה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זו מתאפיינת באטרופיה (דלדול או ניוון) של הבלוטה המלווה לרוב בתסנין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לימפוציטים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המכיל תאי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T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-B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משופעלים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לעיתים ניתן להבחין גם בהיווצרות רקמה פיברוטית (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צלקתית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(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שאיננה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פונקציונאלית במקום רקמת הבלוטה התקינה. הרס רקמת הבלוטה מתרחש בעיקר ע"י תאי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 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שהורגים את תאי המטרה שלהם (במקרה זה התאים המרכיבים את הבלוטה מזוהים באופן פתולוגי כתאי המטרה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שלהם).</a:t>
            </a:r>
          </a:p>
          <a:p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ב. מנגנון נוסף בו מתרחש הרס הבלוטה הוא ע"י הגברת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הרג תאי הבלוטה  באפופטוזיס (מוות תאי מתוכנן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(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</a:p>
          <a:p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ג. </a:t>
            </a:r>
            <a:r>
              <a:rPr lang="he-IL" sz="2400" dirty="0" err="1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בכ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- 20% החולים ישנם נוגדנים כנגד הרצפטור ל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–TSH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בבלוטת התריס.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הנוגדנים נקשרים לרצפטור וע"י כך מונעים מהורמון 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-TSH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להתקשר אליו ולגרות ייצור של הורמוני התריס בבלוטה. כתוצאה מחוסר ייצור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ההורמונים,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הבלוטה עלולה להתנוון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400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0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20664" y="0"/>
            <a:ext cx="10058400" cy="564297"/>
          </a:xfrm>
        </p:spPr>
        <p:txBody>
          <a:bodyPr>
            <a:normAutofit/>
          </a:bodyPr>
          <a:lstStyle/>
          <a:p>
            <a:pPr algn="r"/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דיאגנוזה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283920" y="418453"/>
            <a:ext cx="119080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האבחנה נעשית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על סמך בדיקות דם של "פרופיל הורמוני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בלוטת התריס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"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1. ההורמונים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הנבדקים בדם הם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T3 ,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T4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 ו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TSH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. באדם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בריא הורמון 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-TSH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נקשר לרצפטורים שלו על גבי התאים בבלוטת המגן. בעקבות קישורו מועבר סיגנל לבלוטה לייצר את הורמוני התריס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T3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-T4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ייצור ההורמונים הנ"ל מפעיל  משוב שלילי להיפופיזה להפסיק את ייצור 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 TSH.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כאשר משוב זה לא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פועל, ההיפופיזה ממשיכה לייצר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TSH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ורמתו בדם עולה. כלומר, רמות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TSH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גבוהות בדם בשילוב עם רמות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T3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-T4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נמוכות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יעידו על  תת או חוסר תפקוד של בלוטת המגן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2. אם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עולה החשד למחלה אוטואימונית ניתן לבדוק האם קיימים בדם נוגדנים כנגד בלוטת התריס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en-US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3. מדידת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חום גוף שיהיה בד"כ נמוך מהנורמה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4. בתינוקות נהוג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לבצע בדיקה ראשונית של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רמת הורמוני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התריס בדם בסמוך למועד לידתם .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בדיקות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המעבדה בשילוב עם ממצאם קליניים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מתאימים,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מספקים בד"כ את האבחנה כי מדובר בתת פעילות של בלוטת המגן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400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2626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57680" y="1"/>
            <a:ext cx="10023503" cy="490330"/>
          </a:xfrm>
        </p:spPr>
        <p:txBody>
          <a:bodyPr>
            <a:normAutofit/>
          </a:bodyPr>
          <a:lstStyle/>
          <a:p>
            <a:pPr algn="r"/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הטיפול</a:t>
            </a:r>
            <a:endParaRPr 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27992" y="590826"/>
            <a:ext cx="1168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הטיפול הניתן תלוי במידת תפקוד הבלוטה, כאשר הטיפול המקובל כולל מתן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תרופות, נגזרות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סינטטיות של הורמוני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בלוטת התריס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he-IL" sz="2400" dirty="0" smtClean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התרופות הניתנות הן טירוקסין סינטטי , בהתאם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לתוצאות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התקופתיות של רמת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ההורמונים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בדם נלקחת התרופה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מידי יום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400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2293277"/>
            <a:ext cx="12090400" cy="409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he-IL" sz="2400" b="1" spc="-50" dirty="0" smtClean="0">
                <a:solidFill>
                  <a:srgbClr val="FF00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סיבוכים</a:t>
            </a:r>
            <a:endParaRPr lang="he-IL" sz="2400" b="1" spc="-50" dirty="0">
              <a:solidFill>
                <a:srgbClr val="FF00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Goit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er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הגדלת בלוטת התריס עקב הפעלתה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ביתר,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בניסיון להגביר את ייצור הורמוני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בלוטת התריס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התפתחות של בעיות לבביות עקב רמות גבוהות של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LDL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, שרמתו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גבוהה בחולים עם תת פעילות הבלוטה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דיכאון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השפעה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על המצב המנטלי של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המטופל.</a:t>
            </a:r>
          </a:p>
          <a:p>
            <a:pPr marL="342900" indent="-342900">
              <a:buFont typeface="+mj-lt"/>
              <a:buAutoNum type="arabicPeriod"/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פגיעה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בפוריות והעלאת הסיכון לפגמים גנטיים בעובר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נוירופתיה - כאשר רמת הורמוני התריס בדם אינה מאוזנת, קיימת סכנה להיווצרות פגיעה בתחושתיות העצבית הפריפרית, לאיבוד שליטה בטונוס השרירים ובפעילותם ודלדול שרירים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פגיעה בהתפתחות הקוגניטיבית, בתת פעילות מולדת שאיננה מטופלת בזמן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Hyperthyroidism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- מתן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עודף של תרופות המגבירות את פעילות הבלוטה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שעלול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להוביל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ליתר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פעילות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הבלוטה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,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המהווה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אף הוא מצב פתולוגי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b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</a:br>
            <a:endParaRPr lang="en-US" sz="2400" dirty="0">
              <a:solidFill>
                <a:srgbClr val="000000"/>
              </a:solidFill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6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13497"/>
          </a:xfrm>
        </p:spPr>
        <p:txBody>
          <a:bodyPr>
            <a:normAutofit/>
          </a:bodyPr>
          <a:lstStyle/>
          <a:p>
            <a:pPr algn="r"/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רפואה מונעת בתת פעילות בלוטת התריס</a:t>
            </a:r>
            <a:endParaRPr lang="he-IL" sz="28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71959" y="1179995"/>
            <a:ext cx="114539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ניתן להפחית את הסיכון לתת פעילות של בלוטת התריס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ע"י: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צריכת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יוד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– צריכה מספקת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החיונית לסינתזת הורמוני התריס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T3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</a:t>
            </a:r>
            <a:r>
              <a:rPr lang="en-US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-T4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אלה נמצאים במזון, בקרקע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עליה מגדלים גידולים חקלאיים, במאכלי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ים, בדגים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ובאצות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r>
              <a:rPr lang="he-IL" sz="2400" dirty="0"/>
              <a:t> </a:t>
            </a:r>
            <a:endParaRPr lang="he-IL" sz="2400" dirty="0" smtClean="0"/>
          </a:p>
          <a:p>
            <a:pPr>
              <a:lnSpc>
                <a:spcPct val="150000"/>
              </a:lnSpc>
            </a:pPr>
            <a:endParaRPr lang="he-IL" sz="2400" dirty="0" smtClean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בדיקות סקר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- מניעה המתבצעת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בביה"ח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מיד לאחר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הלידה,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ע"י עריכת בדיקות סקר לבדיקת רמות הורמוני התריס 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בדם,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ומתן טיפול תרופתי מיידי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כאשר מתגלה תת פעילות.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הטיפול התרופתי הניתן כבר בשלבים כה מוקדמים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בחיים,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מונע את התפתחות תת הפעילות של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בלוטת התריס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ועל ידי כך </a:t>
            </a:r>
            <a:r>
              <a:rPr lang="he-IL" sz="2400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נמנעים הסיבוכים </a:t>
            </a:r>
            <a:r>
              <a:rPr lang="he-IL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המתלווים למצב זה</a:t>
            </a:r>
            <a:r>
              <a:rPr lang="en-US" sz="2400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400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75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9080" y="0"/>
            <a:ext cx="10058400" cy="1450757"/>
          </a:xfrm>
        </p:spPr>
        <p:txBody>
          <a:bodyPr/>
          <a:lstStyle/>
          <a:p>
            <a:endParaRPr lang="he-IL"/>
          </a:p>
        </p:txBody>
      </p:sp>
      <p:pic>
        <p:nvPicPr>
          <p:cNvPr id="27650" name="Picture 2" descr="תוצאת תמונה עבור ‪food rich with iodine pictures‬‏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44" y="0"/>
            <a:ext cx="11379200" cy="624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86645" y="532970"/>
            <a:ext cx="9605355" cy="1561548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יותרת התריס - הפרא-תירואיד       </a:t>
            </a:r>
            <a:r>
              <a:rPr lang="en-US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en-US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Parathyroid Hormone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en-US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r>
              <a:rPr lang="he-IL" altLang="he-IL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he-IL" altLang="he-IL" sz="3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ארבע בלוטות בגודל אפון קטן הנמצאות בצידי החלק האחורי של </a:t>
            </a:r>
            <a:b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בלוטת התריס.</a:t>
            </a:r>
            <a:b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45774" y="3162299"/>
            <a:ext cx="120462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he-IL" alt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פעולה זו של בלוטות יותרת התריס  על בקרת משק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הסידן וויסות רמת הסידן 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בגוף  מבוצעת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על ידי  הפרשת הורמון </a:t>
            </a:r>
            <a:r>
              <a:rPr lang="en-US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PTH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: </a:t>
            </a:r>
          </a:p>
          <a:p>
            <a:pPr marL="342900" indent="-34290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כאשר רמת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הסידן בדם יורדת, הבלוטה מפרישה את ההורמון אשר גורם לעליית רמת הסידן בדם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.  </a:t>
            </a:r>
          </a:p>
          <a:p>
            <a:pPr marL="342900" indent="-34290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כאשר רמת הסידן עולה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 חזרה לרמה תקינה, בלוטת יותרת התריס מפסיקה לייצר את ההורמון ( משוב שלילי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). </a:t>
            </a:r>
          </a:p>
          <a:p>
            <a:pPr marL="342900" indent="-34290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בלוטת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יותרת התריס מקבלת מידע על כמויות הסידן בגוף על ידי הקולטן לסידן שנמצא על  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פני התאים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של בלוטת יותרת התריס. 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בתגובה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לירידה או עליה בכמות הסידן, 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תאי הבלוטה  מפרישים </a:t>
            </a:r>
            <a:r>
              <a:rPr lang="he-IL" alt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או לא </a:t>
            </a:r>
            <a:r>
              <a:rPr lang="he-IL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מפרישים </a:t>
            </a:r>
            <a:r>
              <a:rPr lang="en-US" alt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PTH </a:t>
            </a:r>
          </a:p>
        </p:txBody>
      </p:sp>
      <p:sp>
        <p:nvSpPr>
          <p:cNvPr id="7" name="מלבן 6"/>
          <p:cNvSpPr/>
          <p:nvPr/>
        </p:nvSpPr>
        <p:spPr>
          <a:xfrm>
            <a:off x="1790700" y="2291834"/>
            <a:ext cx="4597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0" smtClean="0">
                <a:effectLst/>
              </a:rPr>
              <a:t> </a:t>
            </a:r>
            <a:endParaRPr lang="he-IL" dirty="0"/>
          </a:p>
        </p:txBody>
      </p:sp>
      <p:pic>
        <p:nvPicPr>
          <p:cNvPr id="17412" name="Picture 4" descr="תוצאת תמונה עבור תמונה של יותרת התריס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670"/>
            <a:ext cx="3768386" cy="267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>
          <a:xfrm>
            <a:off x="1736036" y="1348352"/>
            <a:ext cx="104559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r>
              <a:rPr lang="he-IL" sz="24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תפקיד הבלוטות</a:t>
            </a:r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: לווסת את רמת </a:t>
            </a:r>
            <a:r>
              <a:rPr 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הסידן והזרחן בדם בהשפעת הורמון </a:t>
            </a:r>
            <a:r>
              <a:rPr lang="en-US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PTH</a:t>
            </a:r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השפעת </a:t>
            </a:r>
            <a:r>
              <a:rPr lang="en-US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PTH</a:t>
            </a:r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- </a:t>
            </a:r>
            <a:r>
              <a:rPr lang="en-US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Parathyroid Hormone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מתבטאת </a:t>
            </a:r>
            <a:r>
              <a:rPr 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ב: </a:t>
            </a:r>
            <a: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/>
            </a:r>
            <a:b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</a:br>
            <a:r>
              <a:rPr 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1.מעבר סידן מהעצמות לדם.</a:t>
            </a:r>
            <a: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/>
            </a:r>
            <a:b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</a:br>
            <a:r>
              <a:rPr 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2.מניעת הפרשת סידן </a:t>
            </a:r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בשתן.</a:t>
            </a:r>
            <a: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/>
            </a:r>
            <a:b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</a:br>
            <a:r>
              <a:rPr lang="he-IL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 3.השפעה על ספיגת סידן ממערכת העיכול לדם בתיווך ויטמין </a:t>
            </a:r>
            <a:r>
              <a:rPr lang="en-US" sz="24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D</a:t>
            </a:r>
            <a:r>
              <a:rPr lang="he-IL" sz="24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.</a:t>
            </a:r>
          </a:p>
          <a:p>
            <a:endParaRPr lang="he-IL" sz="2400" spc="-50" dirty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  <a:p>
            <a:endParaRPr lang="he-IL" sz="2400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50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301139" y="123986"/>
            <a:ext cx="6942791" cy="1363851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6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להורמון </a:t>
            </a: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ה-</a:t>
            </a:r>
            <a:r>
              <a:rPr lang="en-US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PTH </a:t>
            </a: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altLang="he-IL" sz="36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שלושה אתרי פעילות עיקריים</a:t>
            </a:r>
            <a:r>
              <a:rPr lang="he-IL" altLang="he-IL" sz="36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9622162" y="6492875"/>
            <a:ext cx="1312025" cy="365125"/>
          </a:xfrm>
        </p:spPr>
        <p:txBody>
          <a:bodyPr/>
          <a:lstStyle/>
          <a:p>
            <a:pPr>
              <a:defRPr/>
            </a:pPr>
            <a:fld id="{EDA0FFCF-87CF-4E47-8E37-DF715933055C}" type="slidenum">
              <a:rPr lang="he-IL" altLang="he-IL"/>
              <a:pPr>
                <a:defRPr/>
              </a:pPr>
              <a:t>39</a:t>
            </a:fld>
            <a:endParaRPr lang="en-US" altLang="he-IL"/>
          </a:p>
        </p:txBody>
      </p:sp>
      <p:pic>
        <p:nvPicPr>
          <p:cNvPr id="8" name="Picture 2" descr="תוצאת תמונה עבור תמונה של בלוטת הפאראתירואיד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2956"/>
            <a:ext cx="3009900" cy="260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9" name="מלבן 2"/>
          <p:cNvSpPr>
            <a:spLocks noChangeArrowheads="1"/>
          </p:cNvSpPr>
          <p:nvPr/>
        </p:nvSpPr>
        <p:spPr bwMode="auto">
          <a:xfrm>
            <a:off x="0" y="1868674"/>
            <a:ext cx="1209923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>
              <a:buFontTx/>
              <a:buAutoNum type="arabicPeriod"/>
            </a:pP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עצם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 - ה-</a:t>
            </a:r>
            <a:r>
              <a:rPr lang="en-US" altLang="he-IL" dirty="0">
                <a:latin typeface="David" panose="020E0502060401010101" pitchFamily="34" charset="-79"/>
                <a:cs typeface="David" panose="020E0502060401010101" pitchFamily="34" charset="-79"/>
              </a:rPr>
              <a:t> PTH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משפיע על העצמות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, וגורם </a:t>
            </a:r>
            <a:r>
              <a:rPr lang="he-IL" alt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לירידה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במידת בניית העצם ו</a:t>
            </a:r>
            <a:r>
              <a:rPr lang="he-IL" alt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לעלייה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 במידת פירוק העצם ובכך לשחרור סידן וזרחן מהעצמות לדם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he-IL" alt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2. מערכת </a:t>
            </a: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העיכול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 - ויטמין </a:t>
            </a:r>
            <a:r>
              <a:rPr lang="en-US" altLang="he-IL" dirty="0">
                <a:latin typeface="David" panose="020E0502060401010101" pitchFamily="34" charset="-79"/>
                <a:cs typeface="David" panose="020E0502060401010101" pitchFamily="34" charset="-79"/>
              </a:rPr>
              <a:t>D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המגיע לגוף מהמזון וגם נבנה מפרו-וויטמין שנמצא מתחת לעור, הופך לוויטמין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 בהשפעת קרינה על סגולית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UV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 וויטמין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בין אם מתקבל מהמזון ובין אם נבנה בעור, מובל אל תאי הכבד. בכבד חל שינוי ראשוני במולקולות הוויטמין , ובצורתו החדשה הוא מגיע לכליות. </a:t>
            </a:r>
          </a:p>
          <a:p>
            <a:pPr algn="r" rtl="1"/>
            <a:endParaRPr lang="he-IL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כליות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- בסיוע ה-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,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 נעשה שינוי שני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במולקולות וויטמין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  הן הופכות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להיות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לוויטמין </a:t>
            </a:r>
            <a:r>
              <a:rPr lang="en-US" altLang="he-IL" dirty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פעיל שמעלה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את מידת הספיגה של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סידן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מהמזון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במעי הדק. </a:t>
            </a:r>
          </a:p>
          <a:p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נוסף לכך, ה-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dirty="0"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 מונע הפרשת סידן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לשתן  ע"י הגברת הספיגה החוזרת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של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הסידן </a:t>
            </a:r>
            <a:r>
              <a:rPr lang="en-US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.(reabsorption)</a:t>
            </a:r>
          </a:p>
          <a:p>
            <a:r>
              <a:rPr lang="en-US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alt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r" rtl="1"/>
            <a:endParaRPr lang="he-IL" alt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endParaRPr lang="he-IL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endParaRPr lang="he-IL" alt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18983" y="8429191"/>
            <a:ext cx="10789919" cy="5471529"/>
          </a:xfr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348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figure 18-10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73" y="1"/>
            <a:ext cx="9422687" cy="586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מציין מיקום תוכן 5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2226" y="1522012"/>
            <a:ext cx="7659758" cy="5170336"/>
          </a:xfrm>
        </p:spPr>
      </p:pic>
    </p:spTree>
    <p:extLst>
      <p:ext uri="{BB962C8B-B14F-4D97-AF65-F5344CB8AC3E}">
        <p14:creationId xmlns:p14="http://schemas.microsoft.com/office/powerpoint/2010/main" val="8629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604604"/>
            <a:ext cx="11701780" cy="1703432"/>
          </a:xfrm>
        </p:spPr>
        <p:txBody>
          <a:bodyPr>
            <a:noAutofit/>
          </a:bodyPr>
          <a:lstStyle/>
          <a:p>
            <a:pPr algn="r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23009" y="173935"/>
            <a:ext cx="10312400" cy="431800"/>
          </a:xfrm>
        </p:spPr>
        <p:txBody>
          <a:bodyPr>
            <a:noAutofit/>
          </a:bodyPr>
          <a:lstStyle/>
          <a:p>
            <a:r>
              <a:rPr 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קליניקה – היפרפראתירואידיזם- </a:t>
            </a:r>
            <a:r>
              <a:rPr lang="en-US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Hyperparathyroidism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800" dirty="0"/>
          </a:p>
          <a:p>
            <a:endParaRPr lang="he-IL" sz="28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72278" y="636817"/>
            <a:ext cx="120197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יתר של הבלוטה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נפוצה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ויכולה להתבטא באחד משני מצבים: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מצב של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יתר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ראשונית</a:t>
            </a:r>
          </a:p>
          <a:p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ומצב של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יתר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משנית.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במצב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של 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יתר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ראשונית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מבחינים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בשני סוגי הפרעה עיקריים: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א. </a:t>
            </a:r>
            <a:r>
              <a:rPr 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אדנומה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(גידול שפיר)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– ההפרעה השכיחה ביותר (כ-85%), הנובעת מגידול שפיר על הבלוטה, המפריש עודף של 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כתוצאה מכך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רמת הסידן בדם עולה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Hypercalcemia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 ועלולים להופיע הסימנים הבאים: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1. אבנים בכליות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2. שקיעת סידן ברקמות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3. פגיעה בצפיפות העצם ונטייה מוגברת לשברים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(אוסטיאופורוזיס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). </a:t>
            </a:r>
            <a:b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הטיפול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הוצאת הבלוטה בה נמצאת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האדנומה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הגוף יכול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להסתדר עם בלוטה יחידה, ועל כן לאחר הסרת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האדנומה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אין פגיעה ביכולת הגוף לייצר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PTH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ולאזן את רמת הסידן בדם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ב. </a:t>
            </a:r>
            <a:r>
              <a:rPr 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היפרפלזיה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הגדלה של כל ארבע הבלוטות וכולן מפרישות עודף של 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PTH 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לעיתים נדירות (בפחות מ-1% מהחולים), מדובר בגידול ממאיר -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קרצינומה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של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פעילות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יתר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משנית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מופיעה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אצל חולים הסובלים מאי ספיקה של הכליות או מחוסר בוויטמין 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4993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495275"/>
          </a:xfrm>
        </p:spPr>
        <p:txBody>
          <a:bodyPr>
            <a:normAutofit/>
          </a:bodyPr>
          <a:lstStyle/>
          <a:p>
            <a:pPr algn="r"/>
            <a:r>
              <a:rPr lang="he-IL" sz="2800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היפוֹפאראתירואידיזם</a:t>
            </a:r>
            <a:r>
              <a:rPr lang="he-IL" sz="2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Hyperparathyroidism</a:t>
            </a:r>
            <a:endParaRPr lang="en-US" sz="28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991892"/>
            <a:ext cx="12006470" cy="4625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תת-פעילות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של בלוטת יותרת התריס :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רמה נמוכה של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וכתוצאה מכך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רמה נמוכה של סידן בדם </a:t>
            </a:r>
            <a:r>
              <a:rPr lang="en-US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Hypocalcemia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הסימנים והתסמינים העיקריים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עקב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רמה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נמוכה של סידן בדם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1. התכווצויות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שרירים, בעיקר באזור הפנים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והגפיים (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טטניה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). </a:t>
            </a:r>
          </a:p>
          <a:p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2.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דימום תת-עורי והפרעות בקצב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הלב, במקרים חמורים.</a:t>
            </a:r>
          </a:p>
          <a:p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טיפול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במחלה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מתן סידן וויטמין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או מתן עירוי של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PTH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0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6732104" cy="6858000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מאזן סידן </a:t>
            </a:r>
            <a:r>
              <a:rPr lang="en-US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(calcium)</a:t>
            </a: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1"/>
            <a:ext cx="12059478" cy="5486399"/>
          </a:xfrm>
        </p:spPr>
        <p:txBody>
          <a:bodyPr>
            <a:normAutofit/>
          </a:bodyPr>
          <a:lstStyle/>
          <a:p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המשתתפים בוויסות רמת הסידן בדם הם: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עצם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כליה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מערכת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עיכול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הורמונים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המשפיעים על איברי מטרה אלו</a:t>
            </a: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eaLnBrk="1" hangingPunct="1">
              <a:buFontTx/>
              <a:buNone/>
            </a:pPr>
            <a:r>
              <a:rPr lang="he-IL" alt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רמות סידן בדם חשובות לפעילות </a:t>
            </a:r>
            <a:r>
              <a:rPr lang="he-IL" altLang="he-IL" b="1" dirty="0" smtClean="0">
                <a:solidFill>
                  <a:schemeClr val="bg1"/>
                </a:solidFill>
              </a:rPr>
              <a:t>תקינה של השרירים, כולל שריר הלב</a:t>
            </a:r>
            <a:endParaRPr lang="he-IL" altLang="he-IL" b="1" u="sng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he-IL" alt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רמות סידן נמוכות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  <a:r>
              <a:rPr lang="he-IL" alt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טטניות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(התכווצויות) בשרירים</a:t>
            </a:r>
          </a:p>
          <a:p>
            <a:pPr eaLnBrk="1" hangingPunct="1"/>
            <a:endParaRPr lang="he-IL" altLang="he-IL" sz="2400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/>
            <a:r>
              <a:rPr lang="he-IL" altLang="he-IL" sz="2400" u="sng" dirty="0">
                <a:latin typeface="David" panose="020E0502060401010101" pitchFamily="34" charset="-79"/>
                <a:cs typeface="David" panose="020E0502060401010101" pitchFamily="34" charset="-79"/>
              </a:rPr>
              <a:t>רמות סידן גבוהות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שיתוק רפה בשרירים, הפרעות קצב בלב.</a:t>
            </a:r>
          </a:p>
          <a:p>
            <a:pPr eaLnBrk="1" hangingPunct="1"/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547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425A423-4334-4D8B-BAE2-B98D6B29AC3D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43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9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803562"/>
            <a:ext cx="12192000" cy="6054437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535382" y="304800"/>
            <a:ext cx="587432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מאזן הסידן בדם</a:t>
            </a:r>
            <a:endParaRPr lang="he-IL" sz="20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11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תוצאת תמונה עבור תמונת מאכלים עם סיד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4962"/>
            <a:ext cx="12279728" cy="47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0" y="673100"/>
            <a:ext cx="9271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רק החלב הינו מקור מומלץ לסידן</a:t>
            </a:r>
            <a:endParaRPr lang="he-IL" sz="28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295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1459F3D-FE8C-4983-BECA-56598F7C7C74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46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8521148" cy="699052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ההורמונים המשפיעים על רמות הסידן בדם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52277" name="Group 5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543220"/>
              </p:ext>
            </p:extLst>
          </p:nvPr>
        </p:nvGraphicFramePr>
        <p:xfrm>
          <a:off x="1769649" y="1205948"/>
          <a:ext cx="8285162" cy="4927741"/>
        </p:xfrm>
        <a:graphic>
          <a:graphicData uri="http://schemas.openxmlformats.org/drawingml/2006/table">
            <a:tbl>
              <a:tblPr rtl="1"/>
              <a:tblGrid>
                <a:gridCol w="1787483"/>
                <a:gridCol w="2192448"/>
                <a:gridCol w="2233940"/>
                <a:gridCol w="2071291"/>
              </a:tblGrid>
              <a:tr h="904791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קלציטונין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פארא</a:t>
                      </a: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-תירואיד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ויטמין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</a:t>
                      </a: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572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עצם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עיכוב </a:t>
                      </a:r>
                      <a:r>
                        <a:rPr kumimoji="0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אוסטאוקלסטים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הגברת </a:t>
                      </a:r>
                      <a:r>
                        <a:rPr kumimoji="0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אוסטאובלסטים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הגברת </a:t>
                      </a:r>
                      <a:r>
                        <a:rPr kumimoji="0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אוסטאובלסטים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46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כליה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הגברת ספיגה בחזרה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667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מערכת  העיכול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מגביר ספיגה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מגביר ספיגה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63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אפקט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מוריד סידן בדם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מעלה סידן בדם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מעלה סידן בדם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44" marR="91444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3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FD028-E81A-4260-ACDB-01BD0C78DCFD}" type="slidenum">
              <a:rPr lang="he-IL" altLang="he-IL"/>
              <a:pPr>
                <a:defRPr/>
              </a:pPr>
              <a:t>47</a:t>
            </a:fld>
            <a:endParaRPr lang="en-US" altLang="he-IL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8641"/>
            <a:ext cx="8977188" cy="6264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2812" y="271105"/>
            <a:ext cx="9984008" cy="751783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טבלת סיכום קליניקה של התירואיד</a:t>
            </a:r>
            <a:endParaRPr 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192644"/>
              </p:ext>
            </p:extLst>
          </p:nvPr>
        </p:nvGraphicFramePr>
        <p:xfrm>
          <a:off x="168812" y="1012875"/>
          <a:ext cx="12023188" cy="50957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33468"/>
                <a:gridCol w="2428679"/>
                <a:gridCol w="2288442"/>
                <a:gridCol w="2428679"/>
                <a:gridCol w="2343920"/>
              </a:tblGrid>
              <a:tr h="1603716"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ריכוז הורמון מעודד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TSH</a:t>
                      </a:r>
                    </a:p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מההיפופיזה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גבוה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נמוך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נמוך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גבוה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5998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ריכוז הורמון של </a:t>
                      </a:r>
                      <a:r>
                        <a:rPr lang="he-IL" sz="2800" b="1" kern="12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הבלוטה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 T3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 T4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גבוה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גבוה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נמוך</a:t>
                      </a:r>
                      <a:endParaRPr lang="en-US" sz="2800" b="1" kern="1200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נמוך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5998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אבחנה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היפר ממקור היפופיזה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היפר ממקור בלוטה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chemeClr val="bg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היפו ממקור היפופיזה</a:t>
                      </a:r>
                      <a:endParaRPr lang="en-US" sz="2800" b="1" kern="1200" dirty="0">
                        <a:solidFill>
                          <a:schemeClr val="bg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היפו ממקור בלוטה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67286" y="0"/>
            <a:ext cx="11924714" cy="6195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800" b="1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סיפור מקרה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על פניו, </a:t>
            </a:r>
            <a:r>
              <a:rPr lang="he-IL" sz="2400" dirty="0" smtClean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הכול 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נראה תקין בחייה של </a:t>
            </a:r>
            <a:r>
              <a:rPr lang="he-IL" sz="2400" dirty="0" smtClean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א' 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היא אמנם הרגישה באי אלו שינויים שחלו בחודשים האחרונים בחייה, אך אלה, כך נראה היה לה, היו שינויים שרק עשו לה טוב בחיים. היא הרגישה </a:t>
            </a:r>
            <a:r>
              <a:rPr lang="he-IL" sz="2400" b="1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ערנית במיוחד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למרות שעבדה במשמרות לילה וכשכבר הלכה לישון, הייתה מתעוררת אחרי שלוש-ארבע שעות שינה בלבד, ערנית ומלאת אנרגיה להמשיך עם מטלות היום, כאילו ישנה שמונה או עשר שעות רצופות. מבחינתה של א' לא הייתה כל בעיה. היא אמנם הרגישה לפעמים איזשהו </a:t>
            </a:r>
            <a:r>
              <a:rPr lang="he-IL" sz="2400" b="1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רעד קל בידיים </a:t>
            </a:r>
            <a:r>
              <a:rPr lang="he-IL" sz="2400" b="1" dirty="0" smtClean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והזעה</a:t>
            </a:r>
            <a:r>
              <a:rPr lang="he-IL" sz="2400" dirty="0" smtClean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קצת 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יותר מהרגיל, אך הסימפטומים הללו לא נראו לה כמשהו חריג שיש לחשוד בו. נהפוך הוא, למצב הזה היה אפילו בונוס: היא החלה </a:t>
            </a:r>
            <a:r>
              <a:rPr lang="he-IL" sz="2400" b="1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לרדת במשקל 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והצליחה לרזות הרבה יותר מכל הדיאטות השונות שניסתה במהלך חייה</a:t>
            </a:r>
            <a:r>
              <a:rPr lang="en-US" sz="2400" dirty="0">
                <a:solidFill>
                  <a:srgbClr val="676767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br>
              <a:rPr lang="en-US" sz="2400" dirty="0">
                <a:solidFill>
                  <a:srgbClr val="676767"/>
                </a:solidFill>
                <a:latin typeface="David" panose="020E0502060401010101" pitchFamily="34" charset="-79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ההתמוטטות באה במפתיע ובוקר אחד היא קרסה אל תוך </a:t>
            </a:r>
            <a:r>
              <a:rPr lang="he-IL" sz="2400" b="1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עייפות וחולשה כללית חריפה</a:t>
            </a:r>
            <a:r>
              <a:rPr lang="he-IL" sz="2400" dirty="0">
                <a:solidFill>
                  <a:srgbClr val="676767"/>
                </a:solidFill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, עד כדי חוסר יכולת לקום מהמיטה. </a:t>
            </a:r>
            <a:endParaRPr lang="he-IL" sz="2400" dirty="0" smtClean="0">
              <a:solidFill>
                <a:srgbClr val="676767"/>
              </a:solidFill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</a:pPr>
            <a:r>
              <a:rPr lang="he-IL" sz="2400" b="1" dirty="0" smtClean="0">
                <a:solidFill>
                  <a:srgbClr val="676767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ממה לדעתכם סובלת אישה זו?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6156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figure 18-10c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901701"/>
            <a:ext cx="8531225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66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2546252"/>
            <a:ext cx="5317588" cy="4311748"/>
          </a:xfrm>
          <a:prstGeom prst="rect">
            <a:avLst/>
          </a:prstGeom>
          <a:blipFill>
            <a:blip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616634"/>
            <a:ext cx="11788725" cy="5040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הבלוטה מורכבת מכ-30 מיליון זקיקים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follicle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המשמשים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יחידות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תפקודיות. כל זקיק מוקף משכבת תאי אפיתל שבתוכה חומר הנקרא </a:t>
            </a: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colloid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ה-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colloid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מכיל מאגר גדול של הורמון התירואיד וכן את חומרי המוצא לבנייתו: החומצה האמינית </a:t>
            </a: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תירוזין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ויוד.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היוד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נכנס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עם המזון למערכת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העיכול ונספג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לדם, בעיקר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לבלוטת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התירואיד</a:t>
            </a:r>
            <a:r>
              <a:rPr lang="he-IL" sz="2400" dirty="0" smtClean="0"/>
              <a:t>.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בלוטת התירואיד, היא הבלוטה האנדוקרינית היחידה שמכילה מאגר גדול של הורמון המספיק  לצרכי הגוף למשך שלושה חודשים.</a:t>
            </a:r>
          </a:p>
          <a:p>
            <a:pPr mar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בין כל התאים קיימת רקמת חיבור המכילה כלי דם רבים, אליהם עוברים ההורמונים. </a:t>
            </a:r>
          </a:p>
          <a:p>
            <a:pPr mar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הורמון התירואיד הוא למעשה שני הורמונים: </a:t>
            </a: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T3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 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מכיל 3 אטומי יוד,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T4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מכיל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4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אטומי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יוד.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כשהורמונים אלה מופרשים מהתירואיד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הם אינם מסיסים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במים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ולכן נקשרים לחלבונים בדם.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T4  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נמצא בכמות רבה פי 20 מ-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   T3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אך </a:t>
            </a:r>
            <a:r>
              <a:rPr lang="en-US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ניתק מהחלבון מהר יותר, ולכן נכנס  לתאי המטרה מהר יותר,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ועיקר ההשפעה הפיזיולוגית היא של </a:t>
            </a:r>
            <a:r>
              <a:rPr lang="en-US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T3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הורמוני בלוטת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התריס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חודרים לתוך התאים ונקשרים לקולטנים בתוך גרעין התא.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בין הזקיקים נמצאים 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תאים </a:t>
            </a:r>
            <a:r>
              <a:rPr lang="he-IL" alt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פארא-פוליקולריים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en-US" altLang="he-IL" sz="24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para-</a:t>
            </a:r>
            <a:r>
              <a:rPr lang="en-US" altLang="he-IL" sz="2400" u="sng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follicul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אשר מפרישים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את הורמון </a:t>
            </a:r>
            <a:r>
              <a:rPr lang="he-IL" alt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הקלציטונין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defRPr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107810" y="0"/>
            <a:ext cx="8002588" cy="67945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he-IL" altLang="he-IL" sz="32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בלוטת התריס – מבנה מיקרוסקופי </a:t>
            </a:r>
            <a:endParaRPr lang="en-US" alt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6261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FB35D7D-B89B-4D2F-8829-26B5EF1F4897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figure 18-10b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2262"/>
            <a:ext cx="11925300" cy="571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12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796492" y="-168813"/>
            <a:ext cx="7494588" cy="693737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בלוטת התריס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2489982" y="509563"/>
            <a:ext cx="9702018" cy="5722425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הבלוטה מפרישה את הורמוני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התירואיד: </a:t>
            </a:r>
            <a:r>
              <a:rPr lang="he-IL" altLang="he-IL" sz="25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תירוקסין, טריודותירונין </a:t>
            </a:r>
            <a:r>
              <a:rPr lang="he-IL" altLang="he-IL" sz="25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וקלצטונין.</a:t>
            </a:r>
            <a:endParaRPr lang="he-IL" altLang="he-IL" sz="2400" b="1" dirty="0">
              <a:effectLst>
                <a:outerShdw blurRad="38100" dist="38100" dir="2700000" algn="tl">
                  <a:srgbClr val="C0C0C0"/>
                </a:outerShdw>
              </a:effectLst>
              <a:cs typeface="David" pitchFamily="34" charset="-79"/>
            </a:endParaRPr>
          </a:p>
          <a:p>
            <a:pPr>
              <a:defRPr/>
            </a:pPr>
            <a:r>
              <a:rPr lang="he-IL" altLang="he-IL" sz="2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תירוקסין, טריודותירונין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Tx/>
              <a:buFont typeface="Wingdings" panose="05000000000000000000" pitchFamily="2" charset="2"/>
              <a:buChar char="q"/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מסייעים בקצב חילוף החומרים, הקצב המטבולי, בכל תאי הגוף.-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קביעת ה-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BMR </a:t>
            </a:r>
            <a:r>
              <a:rPr lang="en-US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Metabolic Rate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Basal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אשר נמדד במנוחה באמצעות מדידת ייצור האנרגיה בגוף.</a:t>
            </a: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Tx/>
              <a:buFont typeface="Wingdings" panose="05000000000000000000" pitchFamily="2" charset="2"/>
              <a:buChar char="q"/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מסייעים בוויסות תהליכי צמיחה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תאים, גדילה והתפתחות, והתמיינות רקמות. </a:t>
            </a:r>
            <a:endParaRPr lang="en-US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מעלים את טמפרטורת הגוף </a:t>
            </a:r>
            <a:endParaRPr lang="en-US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Tx/>
              <a:buFont typeface="Wingdings" panose="05000000000000000000" pitchFamily="2" charset="2"/>
              <a:buChar char="q"/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לב: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מעלים  קצב הלב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ו-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Cardiac output</a:t>
            </a: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Tx/>
              <a:buFont typeface="Wingdings" panose="05000000000000000000" pitchFamily="2" charset="2"/>
              <a:buChar char="q"/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מעיים: מגבירים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פעולת המעיים.</a:t>
            </a:r>
            <a:endParaRPr lang="en-US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altLang="he-IL" sz="2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הורמון </a:t>
            </a:r>
            <a:r>
              <a:rPr lang="he-IL" altLang="he-IL" sz="2600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הקלציטונין</a:t>
            </a:r>
            <a:r>
              <a:rPr lang="he-IL" altLang="he-IL" sz="2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altLang="he-IL" sz="2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Calcitonin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אחראי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על: מאזן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הסידן בגוף.</a:t>
            </a:r>
          </a:p>
          <a:p>
            <a:pPr>
              <a:defRPr/>
            </a:pP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מופרש מתאי </a:t>
            </a:r>
            <a:r>
              <a:rPr lang="en-US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en-US" altLang="he-IL" sz="2400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parafollicular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אשר נמצאים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בין הזקיקים.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ההורמון מעודד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ספיגת סידן לעצם ע"י תאים בוני עצם, ומעכב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יציאת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סידן מהעצם ע"י תאים הורסי עצם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>
              <a:defRPr/>
            </a:pP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הפרשתו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מושפעת ישירות מרמות הסידן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בדם -רמות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סידן גבוהות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מגבירות </a:t>
            </a:r>
            <a:r>
              <a:rPr lang="he-IL" alt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הפרשת 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ההורמון. הורמון </a:t>
            </a:r>
            <a:r>
              <a:rPr lang="he-IL" altLang="he-IL" sz="2400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הפארא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-תירואיד הוא האנטגוניסט של </a:t>
            </a:r>
            <a:r>
              <a:rPr lang="he-IL" altLang="he-IL" sz="2400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הקלציטונין</a:t>
            </a: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pPr>
              <a:defRPr/>
            </a:pPr>
            <a:r>
              <a:rPr lang="he-IL" alt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פעילותם של שני הורמונים אלה מביאה לוויסות רמת הסידן בדם.</a:t>
            </a:r>
          </a:p>
          <a:p>
            <a:pPr>
              <a:defRPr/>
            </a:pPr>
            <a:endParaRPr lang="en-US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endParaRPr 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endParaRPr lang="en-US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>
              <a:defRPr/>
            </a:pPr>
            <a:endParaRPr lang="he-IL" altLang="he-IL" sz="24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9333" name="Picture 4" descr="n 72a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4775" cy="30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2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436D8E5-66B0-4E03-88B7-6C26ED6515C9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3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346326" y="287338"/>
            <a:ext cx="7134225" cy="620712"/>
          </a:xfrm>
        </p:spPr>
        <p:txBody>
          <a:bodyPr rtlCol="0"/>
          <a:lstStyle/>
          <a:p>
            <a:pPr algn="ctr">
              <a:defRPr/>
            </a:pPr>
            <a:r>
              <a:rPr lang="he-IL" altLang="he-IL" sz="36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הורמוני התירואיד</a:t>
            </a:r>
            <a:endParaRPr lang="en-US" altLang="he-IL" sz="36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7283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47F9A9E-FCD8-4A68-B108-17B7FB557D44}" type="slidenum">
              <a:rPr lang="he-IL" altLang="he-IL" sz="1400">
                <a:solidFill>
                  <a:srgbClr val="FFA82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he-IL" sz="1400">
              <a:solidFill>
                <a:srgbClr val="FFA82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284" name="Text Box 3"/>
          <p:cNvSpPr txBox="1">
            <a:spLocks noChangeArrowheads="1"/>
          </p:cNvSpPr>
          <p:nvPr/>
        </p:nvSpPr>
        <p:spPr bwMode="auto">
          <a:xfrm>
            <a:off x="1752600" y="2133600"/>
            <a:ext cx="259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קישור ל-</a:t>
            </a:r>
            <a:r>
              <a:rPr lang="en-US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Thyroglobulin</a:t>
            </a:r>
          </a:p>
        </p:txBody>
      </p:sp>
      <p:sp>
        <p:nvSpPr>
          <p:cNvPr id="97285" name="Text Box 4"/>
          <p:cNvSpPr txBox="1">
            <a:spLocks noChangeArrowheads="1"/>
          </p:cNvSpPr>
          <p:nvPr/>
        </p:nvSpPr>
        <p:spPr bwMode="auto">
          <a:xfrm>
            <a:off x="3962400" y="4419600"/>
            <a:ext cx="1828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Thyroxin (T4)</a:t>
            </a:r>
          </a:p>
        </p:txBody>
      </p:sp>
      <p:sp>
        <p:nvSpPr>
          <p:cNvPr id="97286" name="Text Box 5"/>
          <p:cNvSpPr txBox="1">
            <a:spLocks noChangeArrowheads="1"/>
          </p:cNvSpPr>
          <p:nvPr/>
        </p:nvSpPr>
        <p:spPr bwMode="auto">
          <a:xfrm>
            <a:off x="6019800" y="4419600"/>
            <a:ext cx="342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Thriiodothyronine (T3)</a:t>
            </a:r>
          </a:p>
        </p:txBody>
      </p:sp>
      <p:sp>
        <p:nvSpPr>
          <p:cNvPr id="97287" name="Text Box 6"/>
          <p:cNvSpPr txBox="1">
            <a:spLocks noChangeArrowheads="1"/>
          </p:cNvSpPr>
          <p:nvPr/>
        </p:nvSpPr>
        <p:spPr bwMode="auto">
          <a:xfrm>
            <a:off x="7896225" y="2997201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מולקולות יוד </a:t>
            </a:r>
            <a:r>
              <a:rPr lang="en-US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(I)</a:t>
            </a:r>
          </a:p>
        </p:txBody>
      </p:sp>
      <p:sp>
        <p:nvSpPr>
          <p:cNvPr id="97288" name="Text Box 7"/>
          <p:cNvSpPr txBox="1">
            <a:spLocks noChangeArrowheads="1"/>
          </p:cNvSpPr>
          <p:nvPr/>
        </p:nvSpPr>
        <p:spPr bwMode="auto">
          <a:xfrm>
            <a:off x="8686800" y="1828801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מזון</a:t>
            </a:r>
            <a:endParaRPr lang="en-US" altLang="he-IL" sz="2800" b="1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7289" name="Rectangle 8"/>
          <p:cNvSpPr>
            <a:spLocks noChangeArrowheads="1"/>
          </p:cNvSpPr>
          <p:nvPr/>
        </p:nvSpPr>
        <p:spPr bwMode="auto">
          <a:xfrm>
            <a:off x="3792538" y="4292600"/>
            <a:ext cx="5715000" cy="13716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e-IL" altLang="he-I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290" name="AutoShape 9"/>
          <p:cNvSpPr>
            <a:spLocks noChangeArrowheads="1"/>
          </p:cNvSpPr>
          <p:nvPr/>
        </p:nvSpPr>
        <p:spPr bwMode="auto">
          <a:xfrm>
            <a:off x="4511675" y="5445125"/>
            <a:ext cx="3962400" cy="685800"/>
          </a:xfrm>
          <a:prstGeom prst="curvedUpArrow">
            <a:avLst>
              <a:gd name="adj1" fmla="val 115556"/>
              <a:gd name="adj2" fmla="val 231111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e-IL" altLang="he-I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724400" y="6186488"/>
            <a:ext cx="2819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800" b="1">
                <a:solidFill>
                  <a:schemeClr val="tx1"/>
                </a:solidFill>
                <a:latin typeface="Arial" panose="020B0604020202020204" pitchFamily="34" charset="0"/>
              </a:rPr>
              <a:t>רקמות פריפריות</a:t>
            </a:r>
            <a:endParaRPr lang="en-US" altLang="he-IL" sz="28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5087938" y="2924176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e-IL" altLang="he-IL" sz="2800" b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חומצת אמינו טירוזין</a:t>
            </a:r>
            <a:endParaRPr lang="en-US" altLang="he-IL" sz="2800" b="1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>
            <a:off x="9525000" y="23622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 flipH="1">
            <a:off x="4876800" y="3962400"/>
            <a:ext cx="2362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>
            <a:off x="7239000" y="3962400"/>
            <a:ext cx="609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6" name="Line 16"/>
          <p:cNvSpPr>
            <a:spLocks noChangeShapeType="1"/>
          </p:cNvSpPr>
          <p:nvPr/>
        </p:nvSpPr>
        <p:spPr bwMode="auto">
          <a:xfrm>
            <a:off x="6248400" y="3429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>
            <a:off x="6265405" y="3964822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8" name="Line 18"/>
          <p:cNvSpPr>
            <a:spLocks noChangeShapeType="1"/>
          </p:cNvSpPr>
          <p:nvPr/>
        </p:nvSpPr>
        <p:spPr bwMode="auto">
          <a:xfrm flipV="1">
            <a:off x="9296400" y="3429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7299" name="Line 19"/>
          <p:cNvSpPr>
            <a:spLocks noChangeShapeType="1"/>
          </p:cNvSpPr>
          <p:nvPr/>
        </p:nvSpPr>
        <p:spPr bwMode="auto">
          <a:xfrm>
            <a:off x="3657600" y="2991174"/>
            <a:ext cx="636534" cy="131913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84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1935</Words>
  <Application>Microsoft Office PowerPoint</Application>
  <PresentationFormat>מסך רחב</PresentationFormat>
  <Paragraphs>343</Paragraphs>
  <Slides>49</Slides>
  <Notes>23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Light</vt:lpstr>
      <vt:lpstr>David</vt:lpstr>
      <vt:lpstr>Times New Roman</vt:lpstr>
      <vt:lpstr>Wingdings</vt:lpstr>
      <vt:lpstr>ערכת נושא Office</vt:lpstr>
      <vt:lpstr>מצגת של PowerPoint</vt:lpstr>
      <vt:lpstr>בלוטת התריס – מיקום אנטומי</vt:lpstr>
      <vt:lpstr>בלוטת התריס Thyroid gland</vt:lpstr>
      <vt:lpstr>מצגת של PowerPoint</vt:lpstr>
      <vt:lpstr>מצגת של PowerPoint</vt:lpstr>
      <vt:lpstr>בלוטת התריס – מבנה מיקרוסקופי </vt:lpstr>
      <vt:lpstr>מצגת של PowerPoint</vt:lpstr>
      <vt:lpstr>תפקידי בלוטת התריס</vt:lpstr>
      <vt:lpstr>הורמוני התירואיד</vt:lpstr>
      <vt:lpstr>מצגת של PowerPoint</vt:lpstr>
      <vt:lpstr>מצגת של PowerPoint</vt:lpstr>
      <vt:lpstr>מצגת של PowerPoint</vt:lpstr>
      <vt:lpstr>Thyroid Stimulating Hormone (TSH) </vt:lpstr>
      <vt:lpstr>המסלול ההורמונלי</vt:lpstr>
      <vt:lpstr>מנגנוני בקרה</vt:lpstr>
      <vt:lpstr>מצגת של PowerPoint</vt:lpstr>
      <vt:lpstr>מנגנון ויסות הורמוני התריס.</vt:lpstr>
      <vt:lpstr>              קליניקה - יתר פעילות של בלוטת התירואיד Hyperthyroidism</vt:lpstr>
      <vt:lpstr>מצגת של PowerPoint</vt:lpstr>
      <vt:lpstr>מצגת של PowerPoint</vt:lpstr>
      <vt:lpstr>           5. מחסור ביוד  אינו מאפשר את יצירת הורמוני התירואיד הבנויים  מטירוזין ומאטומי יוד.  חוסר בהורמון גורם להפרשה מוגברת של TRH מההיפותלמוס וזה גורם לשחרור מוגבר של TSH מההיפופיזה.  </vt:lpstr>
      <vt:lpstr>סימנים ותסמינים להיפרתירואידיזם:</vt:lpstr>
      <vt:lpstr>סימנים נוספים במחלת גרייבס</vt:lpstr>
      <vt:lpstr>מצגת של PowerPoint</vt:lpstr>
      <vt:lpstr>מצגת של PowerPoint</vt:lpstr>
      <vt:lpstr>אבחון היפרתירואידיזם</vt:lpstr>
      <vt:lpstr> הטיפול בהיפרתירואידיזם</vt:lpstr>
      <vt:lpstr>מצגת של PowerPoint</vt:lpstr>
      <vt:lpstr>תת-פעילות של בלוטת התריס Hypothyroidism </vt:lpstr>
      <vt:lpstr>סימנים וסימפטומים</vt:lpstr>
      <vt:lpstr>מצגת של PowerPoint</vt:lpstr>
      <vt:lpstr>מצגת של PowerPoint</vt:lpstr>
      <vt:lpstr>פתופיזיולוגיה</vt:lpstr>
      <vt:lpstr>דיאגנוזה</vt:lpstr>
      <vt:lpstr>הטיפול</vt:lpstr>
      <vt:lpstr>רפואה מונעת בתת פעילות בלוטת התריס</vt:lpstr>
      <vt:lpstr>מצגת של PowerPoint</vt:lpstr>
      <vt:lpstr>   בלוטת יותרת התריס - הפרא-תירואיד          Parathyroid Hormone (PTH) ארבע בלוטות בגודל אפון קטן הנמצאות בצידי החלק האחורי של  בלוטת התריס. </vt:lpstr>
      <vt:lpstr>     להורמון ה-PTH   שלושה אתרי פעילות עיקריים: </vt:lpstr>
      <vt:lpstr>מצגת של PowerPoint</vt:lpstr>
      <vt:lpstr> 1</vt:lpstr>
      <vt:lpstr>היפוֹפאראתירואידיזם Hyperparathyroidism</vt:lpstr>
      <vt:lpstr>מאזן סידן (calcium) </vt:lpstr>
      <vt:lpstr>מצגת של PowerPoint</vt:lpstr>
      <vt:lpstr>מצגת של PowerPoint</vt:lpstr>
      <vt:lpstr>ההורמונים המשפיעים על רמות הסידן בדם</vt:lpstr>
      <vt:lpstr>מצגת של PowerPoint</vt:lpstr>
      <vt:lpstr>טבלת סיכום קליניקה של התירואיד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1</cp:revision>
  <dcterms:modified xsi:type="dcterms:W3CDTF">2020-03-16T08:23:47Z</dcterms:modified>
</cp:coreProperties>
</file>