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6"/>
  </p:notesMasterIdLst>
  <p:sldIdLst>
    <p:sldId id="256" r:id="rId2"/>
    <p:sldId id="278" r:id="rId3"/>
    <p:sldId id="279" r:id="rId4"/>
    <p:sldId id="258" r:id="rId5"/>
    <p:sldId id="280" r:id="rId6"/>
    <p:sldId id="259" r:id="rId7"/>
    <p:sldId id="262" r:id="rId8"/>
    <p:sldId id="268" r:id="rId9"/>
    <p:sldId id="297" r:id="rId10"/>
    <p:sldId id="269" r:id="rId11"/>
    <p:sldId id="284" r:id="rId12"/>
    <p:sldId id="272" r:id="rId13"/>
    <p:sldId id="264" r:id="rId14"/>
    <p:sldId id="298" r:id="rId15"/>
    <p:sldId id="303" r:id="rId16"/>
    <p:sldId id="260" r:id="rId17"/>
    <p:sldId id="305" r:id="rId18"/>
    <p:sldId id="285" r:id="rId19"/>
    <p:sldId id="270" r:id="rId20"/>
    <p:sldId id="302" r:id="rId21"/>
    <p:sldId id="273" r:id="rId22"/>
    <p:sldId id="306" r:id="rId23"/>
    <p:sldId id="304" r:id="rId24"/>
    <p:sldId id="290" r:id="rId25"/>
    <p:sldId id="274" r:id="rId26"/>
    <p:sldId id="275" r:id="rId27"/>
    <p:sldId id="307" r:id="rId28"/>
    <p:sldId id="291" r:id="rId29"/>
    <p:sldId id="276" r:id="rId30"/>
    <p:sldId id="292" r:id="rId31"/>
    <p:sldId id="293" r:id="rId32"/>
    <p:sldId id="295" r:id="rId33"/>
    <p:sldId id="296" r:id="rId34"/>
    <p:sldId id="277" r:id="rId3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15" autoAdjust="0"/>
    <p:restoredTop sz="95186" autoAdjust="0"/>
  </p:normalViewPr>
  <p:slideViewPr>
    <p:cSldViewPr snapToGrid="0">
      <p:cViewPr varScale="1">
        <p:scale>
          <a:sx n="92" d="100"/>
          <a:sy n="92" d="100"/>
        </p:scale>
        <p:origin x="4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F1E0926-6D3B-4CE0-9CDA-2B12D0C8B8FA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0BD2BD2-2664-4F8A-A468-89A191E437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0204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D2BD2-2664-4F8A-A468-89A191E4371E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481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6EB4-ACE1-485A-BEF6-543338733D39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0A1F-EBC9-42BD-A700-CB471D645C36}" type="slidenum">
              <a:rPr lang="he-IL" smtClean="0"/>
              <a:t>‹#›</a:t>
            </a:fld>
            <a:endParaRPr lang="he-I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05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6EB4-ACE1-485A-BEF6-543338733D39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0A1F-EBC9-42BD-A700-CB471D645C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527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6EB4-ACE1-485A-BEF6-543338733D39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0A1F-EBC9-42BD-A700-CB471D645C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149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6EB4-ACE1-485A-BEF6-543338733D39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0A1F-EBC9-42BD-A700-CB471D645C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727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6EB4-ACE1-485A-BEF6-543338733D39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0A1F-EBC9-42BD-A700-CB471D645C36}" type="slidenum">
              <a:rPr lang="he-IL" smtClean="0"/>
              <a:t>‹#›</a:t>
            </a:fld>
            <a:endParaRPr lang="he-I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52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6EB4-ACE1-485A-BEF6-543338733D39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0A1F-EBC9-42BD-A700-CB471D645C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714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6EB4-ACE1-485A-BEF6-543338733D39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0A1F-EBC9-42BD-A700-CB471D645C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300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6EB4-ACE1-485A-BEF6-543338733D39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0A1F-EBC9-42BD-A700-CB471D645C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614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6EB4-ACE1-485A-BEF6-543338733D39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0A1F-EBC9-42BD-A700-CB471D645C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084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3EA6EB4-ACE1-485A-BEF6-543338733D39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B20A1F-EBC9-42BD-A700-CB471D645C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921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6EB4-ACE1-485A-BEF6-543338733D39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0A1F-EBC9-42BD-A700-CB471D645C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787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3EA6EB4-ACE1-485A-BEF6-543338733D39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2B20A1F-EBC9-42BD-A700-CB471D645C36}" type="slidenum">
              <a:rPr lang="he-IL" smtClean="0"/>
              <a:t>‹#›</a:t>
            </a:fld>
            <a:endParaRPr lang="he-I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61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958848"/>
          </a:xfrm>
        </p:spPr>
        <p:txBody>
          <a:bodyPr>
            <a:normAutofit/>
          </a:bodyPr>
          <a:lstStyle/>
          <a:p>
            <a:pPr algn="ctr"/>
            <a:r>
              <a:rPr lang="he-IL" altLang="he-IL" sz="48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אנדוקרינולוגיה</a:t>
            </a:r>
            <a:br>
              <a:rPr lang="he-IL" altLang="he-IL" sz="48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he-IL" sz="40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אנטומיה-פיזיולוגיה-קליניקה – רפואה מונעת </a:t>
            </a:r>
            <a:br>
              <a:rPr lang="he-IL" altLang="he-IL" sz="40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he-IL" sz="40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בלוטת יותרת הכליה </a:t>
            </a:r>
            <a:r>
              <a:rPr lang="en-US" altLang="he-IL" sz="40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Adrenal</a:t>
            </a:r>
            <a:endParaRPr lang="he-IL" sz="40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1026" name="Picture 2" descr="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544" y="2386941"/>
            <a:ext cx="5244027" cy="393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9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17600" y="275316"/>
            <a:ext cx="10701866" cy="32299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he-IL" sz="3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Adrenal </a:t>
            </a:r>
            <a:r>
              <a:rPr lang="en-US" altLang="he-IL" sz="36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cortex</a:t>
            </a:r>
            <a:endParaRPr lang="he-IL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191911" y="923713"/>
            <a:ext cx="12047221" cy="50812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בלוטת האדרנל בנויה משלוש שכבות, כאשר כל אחת מפרישה הורמון סטרואידי אחר:</a:t>
            </a:r>
          </a:p>
          <a:p>
            <a:pPr marL="457200" indent="-4572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שכבה חיצונית – מפרישה 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מינרלקורטיקואידים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שתפקידם לווסת את רמת המינרלים בדם. </a:t>
            </a:r>
          </a:p>
          <a:p>
            <a:pPr marL="0" indent="0">
              <a:lnSpc>
                <a:spcPct val="150000"/>
              </a:lnSpc>
              <a:buClrTx/>
              <a:buNone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ההורמון היחיד שיש לו השפעה פיזיולוגית הוא 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האלדוסטרון 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Aldosterone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שמיוצר מכולסטרול.</a:t>
            </a:r>
          </a:p>
          <a:p>
            <a:pPr marL="0" indent="0">
              <a:lnSpc>
                <a:spcPct val="150000"/>
              </a:lnSpc>
              <a:buClrTx/>
              <a:buNone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תפקידו העיקרי לפקח על ריכוז המינרלים (נתרן ואשלגן) בדם ועל מאזן הנוזלים בגוף, </a:t>
            </a:r>
            <a:endParaRPr lang="he-IL" sz="24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lnSpc>
                <a:spcPct val="150000"/>
              </a:lnSpc>
              <a:buClrTx/>
              <a:buNone/>
            </a:pP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כך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מפקח 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אלדוסטרון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גם על לחץ הדם. </a:t>
            </a:r>
          </a:p>
          <a:p>
            <a:pPr marL="0" indent="0">
              <a:lnSpc>
                <a:spcPct val="150000"/>
              </a:lnSpc>
              <a:buClrTx/>
              <a:buNone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האלדוסטרון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מגביר את הספיגה החוזרת של יוני נתרן מהתסנין לדם, באבובית המפותלת המרוחקת של הנפרונים בכליות. </a:t>
            </a:r>
          </a:p>
          <a:p>
            <a:pPr marL="0" indent="0">
              <a:lnSpc>
                <a:spcPct val="150000"/>
              </a:lnSpc>
              <a:buClrTx/>
              <a:buNone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כשרמת הנתרן בדם גבוהה  מהנורמה – יופרש נתרן בשתן. </a:t>
            </a:r>
          </a:p>
        </p:txBody>
      </p:sp>
    </p:spTree>
    <p:extLst>
      <p:ext uri="{BB962C8B-B14F-4D97-AF65-F5344CB8AC3E}">
        <p14:creationId xmlns:p14="http://schemas.microsoft.com/office/powerpoint/2010/main" val="340325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4933" y="293511"/>
            <a:ext cx="9767148" cy="108373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he-IL" sz="31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Aldosterone  (Mineralocorticoids )</a:t>
            </a:r>
            <a:r>
              <a:rPr lang="he-IL" alt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886177"/>
            <a:ext cx="11313725" cy="54243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altLang="he-IL" sz="24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השפעת </a:t>
            </a:r>
            <a:r>
              <a:rPr lang="he-IL" altLang="he-IL" sz="2400" b="1" dirty="0" err="1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אלדוסטרון</a:t>
            </a:r>
            <a:r>
              <a:rPr lang="he-IL" altLang="he-IL" sz="24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במערכת : </a:t>
            </a:r>
            <a:r>
              <a:rPr lang="en-US" altLang="he-IL" sz="24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altLang="he-IL" sz="24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Renin </a:t>
            </a:r>
            <a:r>
              <a:rPr lang="en-US" altLang="he-IL" sz="24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–Angiotensin- </a:t>
            </a:r>
            <a:r>
              <a:rPr lang="en-US" altLang="he-IL" sz="24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Aldosterone System</a:t>
            </a:r>
            <a:r>
              <a:rPr lang="he-IL" altLang="he-IL" sz="24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 </a:t>
            </a:r>
            <a:r>
              <a:rPr lang="en-US" altLang="he-IL" sz="24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RAAS</a:t>
            </a:r>
            <a:r>
              <a:rPr lang="he-IL" altLang="he-IL" sz="24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  <a:p>
            <a:pPr marL="0" indent="0">
              <a:buNone/>
            </a:pPr>
            <a:endParaRPr lang="he-IL" altLang="he-IL" sz="24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r>
              <a:rPr lang="he-IL" alt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בעקבות ירידה </a:t>
            </a:r>
            <a:r>
              <a:rPr lang="he-IL"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בלחץ הדם </a:t>
            </a:r>
            <a:r>
              <a:rPr lang="he-IL" alt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(למשל, עקב </a:t>
            </a:r>
            <a:r>
              <a:rPr lang="he-IL"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התייבשות, איבוד נתרן) תאים מיוחדים בכליה (</a:t>
            </a:r>
            <a:r>
              <a:rPr lang="en-US"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Juxtaglomerular cells</a:t>
            </a:r>
            <a:r>
              <a:rPr lang="he-IL"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) חשים בכך ומפרישים הורמון הנקרא </a:t>
            </a:r>
            <a:r>
              <a:rPr lang="he-IL" altLang="he-IL" sz="2400" b="1" dirty="0" err="1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רנין</a:t>
            </a:r>
            <a:r>
              <a:rPr lang="he-IL" alt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altLang="he-IL" sz="24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Renin</a:t>
            </a:r>
            <a:r>
              <a:rPr lang="he-IL" altLang="he-IL" sz="24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</a:p>
          <a:p>
            <a:pPr marL="228600" indent="-228600"/>
            <a:r>
              <a:rPr lang="he-IL" altLang="he-IL" sz="2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רנין</a:t>
            </a:r>
            <a:r>
              <a:rPr lang="he-IL" alt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מפעיל </a:t>
            </a:r>
            <a:r>
              <a:rPr lang="he-IL" altLang="he-IL" sz="2400" b="1" dirty="0" err="1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אנגיוטנסינוגן</a:t>
            </a:r>
            <a:r>
              <a:rPr lang="he-IL" alt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בלתי </a:t>
            </a:r>
            <a:r>
              <a:rPr lang="he-IL" alt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פעיל, ליצירת הורמון פעיל </a:t>
            </a:r>
            <a:r>
              <a:rPr lang="he-IL" altLang="he-IL" sz="2400" b="1" dirty="0" err="1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אנגיוטנסין</a:t>
            </a:r>
            <a:r>
              <a:rPr lang="he-IL" altLang="he-IL" sz="24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1,</a:t>
            </a:r>
            <a:r>
              <a:rPr lang="he-IL" alt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alt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I</a:t>
            </a:r>
            <a:r>
              <a:rPr lang="he-IL" alt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alt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Angiotensin</a:t>
            </a:r>
            <a:r>
              <a:rPr lang="he-IL" alt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</a:p>
          <a:p>
            <a:pPr marL="228600" indent="-228600"/>
            <a:r>
              <a:rPr lang="he-IL" alt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שעובר לריאות, שם הופך בהשפעת האנזים </a:t>
            </a:r>
            <a:r>
              <a:rPr lang="en-US" alt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Angiotensin </a:t>
            </a:r>
            <a:r>
              <a:rPr lang="en-US" alt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converting </a:t>
            </a:r>
            <a:r>
              <a:rPr lang="en-US" alt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enzyme=</a:t>
            </a:r>
            <a:r>
              <a:rPr lang="en-US" altLang="he-IL" sz="24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ACE</a:t>
            </a:r>
            <a:r>
              <a:rPr lang="he-IL" alt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lang="he-IL" alt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sz="2400" b="1" dirty="0" err="1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לאנגיוטנסין</a:t>
            </a:r>
            <a:r>
              <a:rPr lang="he-IL" altLang="he-IL" sz="24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altLang="he-IL" sz="24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</a:t>
            </a:r>
            <a:r>
              <a:rPr lang="he-IL" altLang="he-IL" sz="24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שלו מספר </a:t>
            </a:r>
            <a:r>
              <a:rPr lang="he-IL"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השפעות:</a:t>
            </a:r>
          </a:p>
          <a:p>
            <a:pPr marL="228600" indent="-228600">
              <a:buFontTx/>
              <a:buAutoNum type="arabicPeriod"/>
            </a:pPr>
            <a:r>
              <a:rPr lang="he-IL"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כיווץ </a:t>
            </a:r>
            <a:r>
              <a:rPr lang="he-IL" alt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קוטר כלי </a:t>
            </a:r>
            <a:r>
              <a:rPr lang="he-IL"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דם – כיווץ זה גורם לעליה בלחץ </a:t>
            </a:r>
            <a:r>
              <a:rPr lang="he-IL" alt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הדם.</a:t>
            </a:r>
            <a:endParaRPr lang="he-IL" alt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28600" indent="-228600">
              <a:buFontTx/>
              <a:buAutoNum type="arabicPeriod"/>
            </a:pPr>
            <a:r>
              <a:rPr lang="he-IL" alt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השפעה על קורטקס האדרנל להפריש </a:t>
            </a:r>
            <a:r>
              <a:rPr lang="he-IL" altLang="he-IL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אלדוסטרון</a:t>
            </a:r>
            <a:r>
              <a:rPr lang="he-IL" alt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alt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Aldosterone</a:t>
            </a:r>
            <a:r>
              <a:rPr lang="he-IL" alt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שמשפיע על הכליה וגורם לאגירת נתרן וסילוק אשלגן. פעולה זו מאפשרת ספיגת מים בכליה וע"י כך העלאה של נפח הדם ולחץ הדם.</a:t>
            </a:r>
            <a:endParaRPr lang="he-IL" alt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4399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28887" y="180623"/>
            <a:ext cx="10040057" cy="846667"/>
          </a:xfrm>
          <a:prstGeom prst="rect">
            <a:avLst/>
          </a:prstGeom>
        </p:spPr>
        <p:txBody>
          <a:bodyPr/>
          <a:lstStyle>
            <a:lvl1pPr algn="l" rtl="1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altLang="he-IL" sz="2400" b="1" dirty="0" smtClean="0">
                <a:solidFill>
                  <a:srgbClr val="FF0000"/>
                </a:solidFill>
                <a:latin typeface="David" panose="020E0502060401010101" pitchFamily="34" charset="-79"/>
                <a:ea typeface="Arial Unicode MS" pitchFamily="34" charset="-128"/>
                <a:cs typeface="David" panose="020E0502060401010101" pitchFamily="34" charset="-79"/>
              </a:rPr>
              <a:t>הבקרה </a:t>
            </a:r>
            <a:r>
              <a:rPr lang="he-IL" altLang="he-IL" sz="2400" b="1" dirty="0">
                <a:solidFill>
                  <a:srgbClr val="FF0000"/>
                </a:solidFill>
                <a:latin typeface="David" panose="020E0502060401010101" pitchFamily="34" charset="-79"/>
                <a:ea typeface="Arial Unicode MS" pitchFamily="34" charset="-128"/>
                <a:cs typeface="David" panose="020E0502060401010101" pitchFamily="34" charset="-79"/>
              </a:rPr>
              <a:t>על הפרשת האלדוסטרון.</a:t>
            </a:r>
            <a:endParaRPr lang="en-US" altLang="he-IL" sz="2400" b="1" dirty="0">
              <a:solidFill>
                <a:srgbClr val="FF0000"/>
              </a:solidFill>
              <a:latin typeface="David" panose="020E0502060401010101" pitchFamily="34" charset="-79"/>
              <a:ea typeface="Arial Unicode MS" pitchFamily="34" charset="-128"/>
              <a:cs typeface="David" panose="020E0502060401010101" pitchFamily="34" charset="-79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673599" y="1121658"/>
            <a:ext cx="2127427" cy="5847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sz="1600" b="1" u="none" dirty="0">
                <a:latin typeface="David" panose="020E0502060401010101" pitchFamily="34" charset="-79"/>
                <a:ea typeface="Arial Unicode MS" pitchFamily="34" charset="-128"/>
                <a:cs typeface="David" panose="020E0502060401010101" pitchFamily="34" charset="-79"/>
              </a:rPr>
              <a:t>ירידת לחץ הדם</a:t>
            </a:r>
            <a:r>
              <a:rPr lang="he-IL" altLang="he-IL" sz="1600" u="none" dirty="0">
                <a:latin typeface="David" panose="020E0502060401010101" pitchFamily="34" charset="-79"/>
                <a:ea typeface="Arial Unicode MS" pitchFamily="34" charset="-128"/>
                <a:cs typeface="David" panose="020E0502060401010101" pitchFamily="34" charset="-79"/>
              </a:rPr>
              <a:t> (בעקבות איבוד מים או דימום)</a:t>
            </a:r>
            <a:endParaRPr lang="en-US" altLang="he-IL" sz="1600" u="none" dirty="0">
              <a:latin typeface="David" panose="020E0502060401010101" pitchFamily="34" charset="-79"/>
              <a:ea typeface="Arial Unicode MS" pitchFamily="34" charset="-128"/>
              <a:cs typeface="David" panose="020E0502060401010101" pitchFamily="34" charset="-79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5768622" y="1727201"/>
            <a:ext cx="11289" cy="40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943476" y="3145366"/>
            <a:ext cx="143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he-IL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849461" y="2069573"/>
            <a:ext cx="1511300" cy="5847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sz="1600" b="1" u="none" dirty="0">
                <a:latin typeface="David" panose="020E0502060401010101" pitchFamily="34" charset="-79"/>
                <a:ea typeface="Arial Unicode MS" pitchFamily="34" charset="-128"/>
                <a:cs typeface="David" panose="020E0502060401010101" pitchFamily="34" charset="-79"/>
              </a:rPr>
              <a:t>הפרשת </a:t>
            </a:r>
            <a:r>
              <a:rPr lang="he-IL" altLang="he-IL" sz="1600" b="1" u="none" dirty="0" err="1">
                <a:latin typeface="David" panose="020E0502060401010101" pitchFamily="34" charset="-79"/>
                <a:ea typeface="Arial Unicode MS" pitchFamily="34" charset="-128"/>
                <a:cs typeface="David" panose="020E0502060401010101" pitchFamily="34" charset="-79"/>
              </a:rPr>
              <a:t>רנין</a:t>
            </a:r>
            <a:r>
              <a:rPr lang="he-IL" altLang="he-IL" sz="1600" b="1" u="none" dirty="0">
                <a:latin typeface="David" panose="020E0502060401010101" pitchFamily="34" charset="-79"/>
                <a:ea typeface="Arial Unicode MS" pitchFamily="34" charset="-128"/>
                <a:cs typeface="David" panose="020E0502060401010101" pitchFamily="34" charset="-79"/>
              </a:rPr>
              <a:t> בכליה</a:t>
            </a:r>
            <a:endParaRPr lang="en-US" altLang="he-IL" sz="1600" b="1" u="none" dirty="0">
              <a:latin typeface="David" panose="020E0502060401010101" pitchFamily="34" charset="-79"/>
              <a:ea typeface="Arial Unicode MS" pitchFamily="34" charset="-128"/>
              <a:cs typeface="David" panose="020E0502060401010101" pitchFamily="34" charset="-79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H="1">
            <a:off x="5681486" y="2607733"/>
            <a:ext cx="19403" cy="32455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923822" y="2921001"/>
            <a:ext cx="4391377" cy="338554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sz="1600" b="1" u="none" dirty="0" err="1">
                <a:latin typeface="David" panose="020E0502060401010101" pitchFamily="34" charset="-79"/>
                <a:ea typeface="Arial Unicode MS" pitchFamily="34" charset="-128"/>
                <a:cs typeface="David" panose="020E0502060401010101" pitchFamily="34" charset="-79"/>
              </a:rPr>
              <a:t>אנגיוטנסינוגן</a:t>
            </a:r>
            <a:r>
              <a:rPr lang="he-IL" altLang="he-IL" sz="1600" b="1" u="none" dirty="0">
                <a:latin typeface="David" panose="020E0502060401010101" pitchFamily="34" charset="-79"/>
                <a:ea typeface="Arial Unicode MS" pitchFamily="34" charset="-128"/>
                <a:cs typeface="David" panose="020E0502060401010101" pitchFamily="34" charset="-79"/>
              </a:rPr>
              <a:t> </a:t>
            </a:r>
            <a:r>
              <a:rPr lang="he-IL" altLang="he-IL" sz="1600" b="1" u="none" dirty="0" smtClean="0">
                <a:latin typeface="David" panose="020E0502060401010101" pitchFamily="34" charset="-79"/>
                <a:ea typeface="Arial Unicode MS" pitchFamily="34" charset="-128"/>
                <a:cs typeface="David" panose="020E0502060401010101" pitchFamily="34" charset="-79"/>
              </a:rPr>
              <a:t>בלתי פעיל הופך </a:t>
            </a:r>
            <a:r>
              <a:rPr lang="he-IL" altLang="he-IL" sz="1600" b="1" u="none" dirty="0" err="1">
                <a:latin typeface="David" panose="020E0502060401010101" pitchFamily="34" charset="-79"/>
                <a:ea typeface="Arial Unicode MS" pitchFamily="34" charset="-128"/>
                <a:cs typeface="David" panose="020E0502060401010101" pitchFamily="34" charset="-79"/>
              </a:rPr>
              <a:t>לאנגיוטנסין</a:t>
            </a:r>
            <a:r>
              <a:rPr lang="he-IL" altLang="he-IL" sz="1600" b="1" u="none" dirty="0">
                <a:latin typeface="David" panose="020E0502060401010101" pitchFamily="34" charset="-79"/>
                <a:ea typeface="Arial Unicode MS" pitchFamily="34" charset="-128"/>
                <a:cs typeface="David" panose="020E0502060401010101" pitchFamily="34" charset="-79"/>
              </a:rPr>
              <a:t> </a:t>
            </a:r>
            <a:r>
              <a:rPr lang="he-IL" altLang="he-IL" sz="1600" b="1" u="none" dirty="0" smtClean="0">
                <a:latin typeface="David" panose="020E0502060401010101" pitchFamily="34" charset="-79"/>
                <a:ea typeface="Arial Unicode MS" pitchFamily="34" charset="-128"/>
                <a:cs typeface="David" panose="020E0502060401010101" pitchFamily="34" charset="-79"/>
              </a:rPr>
              <a:t>1  פעיל</a:t>
            </a:r>
            <a:endParaRPr lang="en-US" altLang="he-IL" sz="1600" b="1" u="none" dirty="0">
              <a:latin typeface="David" panose="020E0502060401010101" pitchFamily="34" charset="-79"/>
              <a:ea typeface="Arial Unicode MS" pitchFamily="34" charset="-128"/>
              <a:cs typeface="David" panose="020E0502060401010101" pitchFamily="34" charset="-79"/>
            </a:endParaRP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5655734" y="3285066"/>
            <a:ext cx="11288" cy="7450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4511676" y="4581525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he-IL"/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4594578" y="4036837"/>
            <a:ext cx="2408767" cy="307777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sz="1400" b="1" u="none" dirty="0" err="1">
                <a:latin typeface="David" panose="020E0502060401010101" pitchFamily="34" charset="-79"/>
                <a:ea typeface="Arial Unicode MS" pitchFamily="34" charset="-128"/>
                <a:cs typeface="David" panose="020E0502060401010101" pitchFamily="34" charset="-79"/>
              </a:rPr>
              <a:t>אנגיוטנסין</a:t>
            </a:r>
            <a:r>
              <a:rPr lang="he-IL" altLang="he-IL" sz="1400" b="1" u="none" dirty="0">
                <a:latin typeface="David" panose="020E0502060401010101" pitchFamily="34" charset="-79"/>
                <a:ea typeface="Arial Unicode MS" pitchFamily="34" charset="-128"/>
                <a:cs typeface="David" panose="020E0502060401010101" pitchFamily="34" charset="-79"/>
              </a:rPr>
              <a:t> </a:t>
            </a:r>
            <a:r>
              <a:rPr lang="he-IL" altLang="he-IL" sz="1400" b="1" u="none" dirty="0" smtClean="0">
                <a:latin typeface="David" panose="020E0502060401010101" pitchFamily="34" charset="-79"/>
                <a:ea typeface="Arial Unicode MS" pitchFamily="34" charset="-128"/>
                <a:cs typeface="David" panose="020E0502060401010101" pitchFamily="34" charset="-79"/>
              </a:rPr>
              <a:t>1 הופך </a:t>
            </a:r>
            <a:r>
              <a:rPr lang="he-IL" altLang="he-IL" sz="1400" b="1" u="none" dirty="0" err="1">
                <a:latin typeface="David" panose="020E0502060401010101" pitchFamily="34" charset="-79"/>
                <a:ea typeface="Arial Unicode MS" pitchFamily="34" charset="-128"/>
                <a:cs typeface="David" panose="020E0502060401010101" pitchFamily="34" charset="-79"/>
              </a:rPr>
              <a:t>לאנגיוטנסין</a:t>
            </a:r>
            <a:r>
              <a:rPr lang="he-IL" altLang="he-IL" sz="1400" b="1" u="none" dirty="0">
                <a:latin typeface="David" panose="020E0502060401010101" pitchFamily="34" charset="-79"/>
                <a:ea typeface="Arial Unicode MS" pitchFamily="34" charset="-128"/>
                <a:cs typeface="David" panose="020E0502060401010101" pitchFamily="34" charset="-79"/>
              </a:rPr>
              <a:t> 2</a:t>
            </a:r>
            <a:endParaRPr lang="en-US" altLang="he-IL" sz="1400" b="1" u="none" dirty="0">
              <a:latin typeface="David" panose="020E0502060401010101" pitchFamily="34" charset="-79"/>
              <a:ea typeface="Arial Unicode MS" pitchFamily="34" charset="-128"/>
              <a:cs typeface="David" panose="020E0502060401010101" pitchFamily="34" charset="-79"/>
            </a:endParaRPr>
          </a:p>
        </p:txBody>
      </p:sp>
      <p:sp>
        <p:nvSpPr>
          <p:cNvPr id="12" name="Line 21"/>
          <p:cNvSpPr>
            <a:spLocks noChangeShapeType="1"/>
          </p:cNvSpPr>
          <p:nvPr/>
        </p:nvSpPr>
        <p:spPr bwMode="auto">
          <a:xfrm>
            <a:off x="5591175" y="4437064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4111449" y="4718404"/>
            <a:ext cx="2952750" cy="307777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sz="1400" b="1" u="none" dirty="0">
                <a:latin typeface="David" panose="020E0502060401010101" pitchFamily="34" charset="-79"/>
                <a:ea typeface="Arial Unicode MS" pitchFamily="34" charset="-128"/>
                <a:cs typeface="David" panose="020E0502060401010101" pitchFamily="34" charset="-79"/>
              </a:rPr>
              <a:t>יצור והפרשת אלדוסטרון ע"י תאי האדרנל</a:t>
            </a:r>
            <a:endParaRPr lang="en-US" altLang="he-IL" sz="1400" b="1" u="none" dirty="0">
              <a:latin typeface="David" panose="020E0502060401010101" pitchFamily="34" charset="-79"/>
              <a:ea typeface="Arial Unicode MS" pitchFamily="34" charset="-128"/>
              <a:cs typeface="David" panose="020E0502060401010101" pitchFamily="34" charset="-79"/>
            </a:endParaRPr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>
            <a:off x="5664200" y="5084763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4190473" y="5403675"/>
            <a:ext cx="3203749" cy="307777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sz="1400" b="1" u="none" dirty="0">
                <a:latin typeface="David" panose="020E0502060401010101" pitchFamily="34" charset="-79"/>
                <a:ea typeface="Arial Unicode MS" pitchFamily="34" charset="-128"/>
                <a:cs typeface="David" panose="020E0502060401010101" pitchFamily="34" charset="-79"/>
              </a:rPr>
              <a:t>קליטת נתרן ומים ע"י תאי הכליה חזרה לדם</a:t>
            </a:r>
            <a:endParaRPr lang="en-US" altLang="he-IL" sz="1400" b="1" u="none" dirty="0">
              <a:latin typeface="David" panose="020E0502060401010101" pitchFamily="34" charset="-79"/>
              <a:ea typeface="Arial Unicode MS" pitchFamily="34" charset="-128"/>
              <a:cs typeface="David" panose="020E0502060401010101" pitchFamily="34" charset="-79"/>
            </a:endParaRPr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5591175" y="61658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>
            <a:off x="5652911" y="5703889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4086578" y="5979938"/>
            <a:ext cx="2283354" cy="338554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sz="1600" b="1" u="none" dirty="0">
                <a:latin typeface="David" panose="020E0502060401010101" pitchFamily="34" charset="-79"/>
                <a:ea typeface="Arial Unicode MS" pitchFamily="34" charset="-128"/>
                <a:cs typeface="David" panose="020E0502060401010101" pitchFamily="34" charset="-79"/>
              </a:rPr>
              <a:t>עליית לחץ הדם</a:t>
            </a:r>
            <a:endParaRPr lang="en-US" altLang="he-IL" sz="1600" b="1" u="none" dirty="0">
              <a:latin typeface="David" panose="020E0502060401010101" pitchFamily="34" charset="-79"/>
              <a:ea typeface="Arial Unicode MS" pitchFamily="34" charset="-128"/>
              <a:cs typeface="David" panose="020E0502060401010101" pitchFamily="34" charset="-79"/>
            </a:endParaRPr>
          </a:p>
        </p:txBody>
      </p:sp>
      <p:sp>
        <p:nvSpPr>
          <p:cNvPr id="19" name="Line 29"/>
          <p:cNvSpPr>
            <a:spLocks noChangeShapeType="1"/>
          </p:cNvSpPr>
          <p:nvPr/>
        </p:nvSpPr>
        <p:spPr bwMode="auto">
          <a:xfrm>
            <a:off x="6481234" y="6192132"/>
            <a:ext cx="2016125" cy="0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0" name="Line 30"/>
          <p:cNvSpPr>
            <a:spLocks noChangeShapeType="1"/>
          </p:cNvSpPr>
          <p:nvPr/>
        </p:nvSpPr>
        <p:spPr bwMode="auto">
          <a:xfrm flipV="1">
            <a:off x="8553803" y="2435932"/>
            <a:ext cx="0" cy="3744913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1" name="Line 31"/>
          <p:cNvSpPr>
            <a:spLocks noChangeShapeType="1"/>
          </p:cNvSpPr>
          <p:nvPr/>
        </p:nvSpPr>
        <p:spPr bwMode="auto">
          <a:xfrm flipH="1">
            <a:off x="6383339" y="2492375"/>
            <a:ext cx="1944687" cy="0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2" name="Line 32"/>
          <p:cNvSpPr>
            <a:spLocks noChangeShapeType="1"/>
          </p:cNvSpPr>
          <p:nvPr/>
        </p:nvSpPr>
        <p:spPr bwMode="auto">
          <a:xfrm>
            <a:off x="4817887" y="3809647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2325511" y="3653897"/>
            <a:ext cx="26105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sz="1400" b="1" u="none" dirty="0">
                <a:latin typeface="David" panose="020E0502060401010101" pitchFamily="34" charset="-79"/>
                <a:ea typeface="Arial Unicode MS" pitchFamily="34" charset="-128"/>
                <a:cs typeface="David" panose="020E0502060401010101" pitchFamily="34" charset="-79"/>
              </a:rPr>
              <a:t>עובר עם זרם הדם אל הריאות</a:t>
            </a:r>
            <a:endParaRPr lang="en-US" altLang="he-IL" sz="1400" b="1" u="none" dirty="0">
              <a:latin typeface="David" panose="020E0502060401010101" pitchFamily="34" charset="-79"/>
              <a:ea typeface="Arial Unicode MS" pitchFamily="34" charset="-128"/>
              <a:cs typeface="David" panose="020E0502060401010101" pitchFamily="34" charset="-79"/>
            </a:endParaRPr>
          </a:p>
        </p:txBody>
      </p:sp>
      <p:sp>
        <p:nvSpPr>
          <p:cNvPr id="24" name="Line 34"/>
          <p:cNvSpPr>
            <a:spLocks noChangeShapeType="1"/>
          </p:cNvSpPr>
          <p:nvPr/>
        </p:nvSpPr>
        <p:spPr bwMode="auto">
          <a:xfrm>
            <a:off x="3730802" y="4236156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6468534" y="4405490"/>
            <a:ext cx="31721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sz="1400" b="1" u="none" dirty="0" err="1" smtClean="0">
                <a:latin typeface="David" panose="020E0502060401010101" pitchFamily="34" charset="-79"/>
                <a:ea typeface="Arial Unicode MS" pitchFamily="34" charset="-128"/>
                <a:cs typeface="David" panose="020E0502060401010101" pitchFamily="34" charset="-79"/>
              </a:rPr>
              <a:t>אנגיוטנסין</a:t>
            </a:r>
            <a:r>
              <a:rPr lang="he-IL" altLang="he-IL" sz="1400" b="1" u="none" dirty="0" smtClean="0">
                <a:latin typeface="David" panose="020E0502060401010101" pitchFamily="34" charset="-79"/>
                <a:ea typeface="Arial Unicode MS" pitchFamily="34" charset="-128"/>
                <a:cs typeface="David" panose="020E0502060401010101" pitchFamily="34" charset="-79"/>
              </a:rPr>
              <a:t> 2  </a:t>
            </a:r>
            <a:r>
              <a:rPr lang="he-IL" altLang="he-IL" sz="1400" b="1" u="none" dirty="0">
                <a:latin typeface="David" panose="020E0502060401010101" pitchFamily="34" charset="-79"/>
                <a:ea typeface="Arial Unicode MS" pitchFamily="34" charset="-128"/>
                <a:cs typeface="David" panose="020E0502060401010101" pitchFamily="34" charset="-79"/>
              </a:rPr>
              <a:t>עובר עם זרם הדם אל האדרנל</a:t>
            </a:r>
            <a:endParaRPr lang="en-US" altLang="he-IL" sz="1400" b="1" u="none" dirty="0">
              <a:latin typeface="David" panose="020E0502060401010101" pitchFamily="34" charset="-79"/>
              <a:ea typeface="Arial Unicode MS" pitchFamily="34" charset="-128"/>
              <a:cs typeface="David" panose="020E0502060401010101" pitchFamily="34" charset="-79"/>
            </a:endParaRP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1557867" y="4081992"/>
            <a:ext cx="22422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sz="1400" b="1" u="none" dirty="0">
                <a:latin typeface="David" panose="020E0502060401010101" pitchFamily="34" charset="-79"/>
                <a:ea typeface="Arial Unicode MS" pitchFamily="34" charset="-128"/>
                <a:cs typeface="David" panose="020E0502060401010101" pitchFamily="34" charset="-79"/>
              </a:rPr>
              <a:t>בעזרת האנזים </a:t>
            </a:r>
            <a:r>
              <a:rPr lang="en-US" altLang="he-IL" sz="1400" b="1" u="none" dirty="0">
                <a:latin typeface="David" panose="020E0502060401010101" pitchFamily="34" charset="-79"/>
                <a:ea typeface="Arial Unicode MS" pitchFamily="34" charset="-128"/>
                <a:cs typeface="David" panose="020E0502060401010101" pitchFamily="34" charset="-79"/>
              </a:rPr>
              <a:t>ACE</a:t>
            </a:r>
            <a:r>
              <a:rPr lang="he-IL" altLang="he-IL" sz="1400" b="1" u="none" dirty="0">
                <a:latin typeface="David" panose="020E0502060401010101" pitchFamily="34" charset="-79"/>
                <a:ea typeface="Arial Unicode MS" pitchFamily="34" charset="-128"/>
                <a:cs typeface="David" panose="020E0502060401010101" pitchFamily="34" charset="-79"/>
              </a:rPr>
              <a:t> בריאות</a:t>
            </a:r>
            <a:endParaRPr lang="en-US" altLang="he-IL" sz="1400" b="1" u="none" dirty="0">
              <a:latin typeface="David" panose="020E0502060401010101" pitchFamily="34" charset="-79"/>
              <a:ea typeface="Arial Unicode MS" pitchFamily="34" charset="-128"/>
              <a:cs typeface="David" panose="020E0502060401010101" pitchFamily="34" charset="-79"/>
            </a:endParaRPr>
          </a:p>
        </p:txBody>
      </p:sp>
      <p:sp>
        <p:nvSpPr>
          <p:cNvPr id="26" name="Line 36"/>
          <p:cNvSpPr>
            <a:spLocks noChangeShapeType="1"/>
          </p:cNvSpPr>
          <p:nvPr/>
        </p:nvSpPr>
        <p:spPr bwMode="auto">
          <a:xfrm flipH="1" flipV="1">
            <a:off x="5630334" y="4547658"/>
            <a:ext cx="1030110" cy="243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8457494" y="3858508"/>
            <a:ext cx="1341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sz="2000" b="1" u="none" dirty="0">
                <a:latin typeface="David" panose="020E0502060401010101" pitchFamily="34" charset="-79"/>
                <a:ea typeface="Arial Unicode MS" pitchFamily="34" charset="-128"/>
                <a:cs typeface="David" panose="020E0502060401010101" pitchFamily="34" charset="-79"/>
              </a:rPr>
              <a:t>משוב שלילי</a:t>
            </a:r>
            <a:endParaRPr lang="en-US" altLang="he-IL" sz="2000" b="1" u="none" dirty="0">
              <a:latin typeface="David" panose="020E0502060401010101" pitchFamily="34" charset="-79"/>
              <a:ea typeface="Arial Unicode MS" pitchFamily="34" charset="-128"/>
              <a:cs typeface="David" panose="020E0502060401010101" pitchFamily="34" charset="-79"/>
            </a:endParaRP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6908801" y="965024"/>
            <a:ext cx="50348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sz="2000" b="1" u="none" dirty="0">
                <a:latin typeface="David" panose="020E0502060401010101" pitchFamily="34" charset="-79"/>
                <a:ea typeface="Arial Unicode MS" pitchFamily="34" charset="-128"/>
                <a:cs typeface="David" panose="020E0502060401010101" pitchFamily="34" charset="-79"/>
              </a:rPr>
              <a:t>ויסות ספיגת הנתרן ע"י האלדוסטרון מהווה אחד ממנגנוני הבקרה על לחץ הדם</a:t>
            </a:r>
            <a:r>
              <a:rPr lang="he-IL" altLang="he-IL" sz="2000" b="1" u="none" dirty="0" smtClean="0">
                <a:latin typeface="David" panose="020E0502060401010101" pitchFamily="34" charset="-79"/>
                <a:ea typeface="Arial Unicode MS" pitchFamily="34" charset="-128"/>
                <a:cs typeface="David" panose="020E0502060401010101" pitchFamily="34" charset="-79"/>
              </a:rPr>
              <a:t>. המנגנון </a:t>
            </a:r>
            <a:r>
              <a:rPr lang="he-IL" altLang="he-IL" sz="2000" b="1" u="none" dirty="0">
                <a:latin typeface="David" panose="020E0502060401010101" pitchFamily="34" charset="-79"/>
                <a:ea typeface="Arial Unicode MS" pitchFamily="34" charset="-128"/>
                <a:cs typeface="David" panose="020E0502060401010101" pitchFamily="34" charset="-79"/>
              </a:rPr>
              <a:t>מופעל ע"י ירידת לחץ הדם, ומופסק ע"י עלייתו.</a:t>
            </a:r>
            <a:endParaRPr lang="en-US" altLang="he-IL" sz="2000" b="1" u="none" dirty="0">
              <a:latin typeface="David" panose="020E0502060401010101" pitchFamily="34" charset="-79"/>
              <a:ea typeface="Arial Unicode MS" pitchFamily="34" charset="-128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2697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3321051" y="418572"/>
            <a:ext cx="6934200" cy="914400"/>
          </a:xfrm>
        </p:spPr>
        <p:txBody>
          <a:bodyPr rtlCol="0"/>
          <a:lstStyle/>
          <a:p>
            <a:pPr algn="ctr">
              <a:defRPr/>
            </a:pPr>
            <a:r>
              <a:rPr lang="he-IL" altLang="he-IL" sz="28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הבקרה על הפרשת האלדוסטרון</a:t>
            </a:r>
            <a:r>
              <a:rPr lang="he-IL" altLang="he-IL" sz="2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2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he-IL" sz="2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מערכת </a:t>
            </a:r>
            <a:r>
              <a:rPr lang="he-IL" altLang="he-IL" sz="28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רנין</a:t>
            </a:r>
            <a:r>
              <a:rPr lang="he-IL" alt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lang="he-IL" altLang="he-IL" sz="28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אנגיוטנסין</a:t>
            </a:r>
            <a:endParaRPr lang="en-US" altLang="he-IL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4931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36F8B59-C5BE-4546-AED1-0104E44E28C6}" type="slidenum">
              <a:rPr lang="he-IL" altLang="he-IL" sz="1400">
                <a:solidFill>
                  <a:srgbClr val="FFA8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en-US" altLang="he-IL" sz="1400">
              <a:solidFill>
                <a:srgbClr val="FFA8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932" name="AutoShape 3"/>
          <p:cNvSpPr>
            <a:spLocks noChangeArrowheads="1"/>
          </p:cNvSpPr>
          <p:nvPr/>
        </p:nvSpPr>
        <p:spPr bwMode="auto">
          <a:xfrm rot="53614">
            <a:off x="4875213" y="4649788"/>
            <a:ext cx="3276600" cy="609600"/>
          </a:xfrm>
          <a:prstGeom prst="curvedDownArrow">
            <a:avLst>
              <a:gd name="adj1" fmla="val 98741"/>
              <a:gd name="adj2" fmla="val 215000"/>
              <a:gd name="adj3" fmla="val 31250"/>
            </a:avLst>
          </a:prstGeom>
          <a:solidFill>
            <a:srgbClr val="FFB95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he-IL" altLang="he-IL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933" name="Oval 4"/>
          <p:cNvSpPr>
            <a:spLocks noChangeArrowheads="1"/>
          </p:cNvSpPr>
          <p:nvPr/>
        </p:nvSpPr>
        <p:spPr bwMode="auto">
          <a:xfrm>
            <a:off x="10134600" y="3200400"/>
            <a:ext cx="457200" cy="3124200"/>
          </a:xfrm>
          <a:prstGeom prst="ellips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he-IL" altLang="he-IL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934" name="Line 5"/>
          <p:cNvSpPr>
            <a:spLocks noChangeShapeType="1"/>
          </p:cNvSpPr>
          <p:nvPr/>
        </p:nvSpPr>
        <p:spPr bwMode="auto">
          <a:xfrm>
            <a:off x="1524000" y="3200400"/>
            <a:ext cx="8839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4935" name="Text Box 6"/>
          <p:cNvSpPr txBox="1">
            <a:spLocks noChangeArrowheads="1"/>
          </p:cNvSpPr>
          <p:nvPr/>
        </p:nvSpPr>
        <p:spPr bwMode="auto">
          <a:xfrm>
            <a:off x="1524000" y="4049714"/>
            <a:ext cx="2286000" cy="903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he-IL" sz="2100">
                <a:solidFill>
                  <a:schemeClr val="tx1"/>
                </a:solidFill>
                <a:latin typeface="Times New Roman" panose="02020603050405020304" pitchFamily="18" charset="0"/>
              </a:rPr>
              <a:t>Angiotensinogen</a:t>
            </a:r>
            <a:endParaRPr lang="he-IL" altLang="he-IL" sz="21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e-IL" altLang="he-IL" sz="210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אנגיוטנסינוגן</a:t>
            </a:r>
            <a:endParaRPr lang="en-US" altLang="he-IL" sz="210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4936" name="Text Box 7"/>
          <p:cNvSpPr txBox="1">
            <a:spLocks noChangeArrowheads="1"/>
          </p:cNvSpPr>
          <p:nvPr/>
        </p:nvSpPr>
        <p:spPr bwMode="auto">
          <a:xfrm>
            <a:off x="3352800" y="5334000"/>
            <a:ext cx="1905000" cy="90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he-IL" sz="2100">
                <a:solidFill>
                  <a:schemeClr val="tx1"/>
                </a:solidFill>
                <a:latin typeface="Times New Roman" panose="02020603050405020304" pitchFamily="18" charset="0"/>
              </a:rPr>
              <a:t>Angiotensin-I</a:t>
            </a:r>
            <a:endParaRPr lang="he-IL" altLang="he-IL" sz="21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e-IL" altLang="he-IL" sz="210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אנגיוטנסין 1</a:t>
            </a:r>
            <a:endParaRPr lang="en-US" altLang="he-IL" sz="210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4937" name="Text Box 8"/>
          <p:cNvSpPr txBox="1">
            <a:spLocks noChangeArrowheads="1"/>
          </p:cNvSpPr>
          <p:nvPr/>
        </p:nvSpPr>
        <p:spPr bwMode="auto">
          <a:xfrm>
            <a:off x="4619977" y="3310467"/>
            <a:ext cx="1219200" cy="8679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he-IL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Renin</a:t>
            </a:r>
            <a:endParaRPr lang="he-IL" altLang="he-IL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e-IL" altLang="he-IL" sz="2800" b="1" dirty="0" err="1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רנין</a:t>
            </a:r>
            <a:endParaRPr lang="en-US" altLang="he-IL" sz="28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4938" name="Text Box 9"/>
          <p:cNvSpPr txBox="1">
            <a:spLocks noChangeArrowheads="1"/>
          </p:cNvSpPr>
          <p:nvPr/>
        </p:nvSpPr>
        <p:spPr bwMode="auto">
          <a:xfrm rot="40888">
            <a:off x="5638800" y="4191001"/>
            <a:ext cx="1447800" cy="955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e-IL" altLang="he-IL" sz="28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אנזים </a:t>
            </a:r>
            <a:r>
              <a:rPr lang="he-IL" altLang="he-IL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ה- </a:t>
            </a:r>
            <a:r>
              <a:rPr lang="en-US" altLang="he-IL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ACE</a:t>
            </a:r>
          </a:p>
        </p:txBody>
      </p:sp>
      <p:sp>
        <p:nvSpPr>
          <p:cNvPr id="124939" name="Text Box 10"/>
          <p:cNvSpPr txBox="1">
            <a:spLocks noChangeArrowheads="1"/>
          </p:cNvSpPr>
          <p:nvPr/>
        </p:nvSpPr>
        <p:spPr bwMode="auto">
          <a:xfrm>
            <a:off x="6248400" y="5268914"/>
            <a:ext cx="1828800" cy="903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he-IL" sz="2100">
                <a:solidFill>
                  <a:schemeClr val="tx1"/>
                </a:solidFill>
                <a:latin typeface="Times New Roman" panose="02020603050405020304" pitchFamily="18" charset="0"/>
              </a:rPr>
              <a:t>Angiotensin-II</a:t>
            </a:r>
            <a:endParaRPr lang="he-IL" altLang="he-IL" sz="21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e-IL" altLang="he-IL" sz="210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אנגיוטנסין 2</a:t>
            </a:r>
            <a:endParaRPr lang="en-US" altLang="he-IL" sz="210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4940" name="Text Box 11"/>
          <p:cNvSpPr txBox="1">
            <a:spLocks noChangeArrowheads="1"/>
          </p:cNvSpPr>
          <p:nvPr/>
        </p:nvSpPr>
        <p:spPr bwMode="auto">
          <a:xfrm>
            <a:off x="8305800" y="5256214"/>
            <a:ext cx="1752600" cy="885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he-IL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Aldosterone</a:t>
            </a:r>
            <a:endParaRPr lang="he-IL" altLang="he-IL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e-IL" altLang="he-IL" sz="21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אלדוסטרון</a:t>
            </a:r>
            <a:endParaRPr lang="en-US" altLang="he-IL" sz="21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4941" name="AutoShape 12"/>
          <p:cNvSpPr>
            <a:spLocks noChangeArrowheads="1"/>
          </p:cNvSpPr>
          <p:nvPr/>
        </p:nvSpPr>
        <p:spPr bwMode="auto">
          <a:xfrm>
            <a:off x="4495800" y="1143000"/>
            <a:ext cx="2362200" cy="1828800"/>
          </a:xfrm>
          <a:prstGeom prst="irregularSeal2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he-IL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89" name="AutoShape 13"/>
          <p:cNvSpPr>
            <a:spLocks noChangeArrowheads="1"/>
          </p:cNvSpPr>
          <p:nvPr/>
        </p:nvSpPr>
        <p:spPr bwMode="auto">
          <a:xfrm>
            <a:off x="1521178" y="1253067"/>
            <a:ext cx="2125134" cy="1532466"/>
          </a:xfrm>
          <a:prstGeom prst="star5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>
              <a:defRPr/>
            </a:pPr>
            <a:r>
              <a:rPr lang="he-IL" sz="28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כבד</a:t>
            </a:r>
            <a:endParaRPr lang="en-US" sz="28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4943" name="AutoShape 14"/>
          <p:cNvSpPr>
            <a:spLocks noChangeArrowheads="1"/>
          </p:cNvSpPr>
          <p:nvPr/>
        </p:nvSpPr>
        <p:spPr bwMode="auto">
          <a:xfrm>
            <a:off x="4617156" y="2314222"/>
            <a:ext cx="699912" cy="530578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e-IL" altLang="he-IL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he-IL" altLang="he-IL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e-IL" altLang="he-IL" sz="28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כליה</a:t>
            </a:r>
            <a:endParaRPr lang="en-US" altLang="he-IL" sz="28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he-IL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944" name="AutoShape 15"/>
          <p:cNvSpPr>
            <a:spLocks noChangeArrowheads="1"/>
          </p:cNvSpPr>
          <p:nvPr/>
        </p:nvSpPr>
        <p:spPr bwMode="auto">
          <a:xfrm rot="2523521">
            <a:off x="2830513" y="3429000"/>
            <a:ext cx="2667000" cy="1447800"/>
          </a:xfrm>
          <a:prstGeom prst="curvedDownArrow">
            <a:avLst>
              <a:gd name="adj1" fmla="val 33840"/>
              <a:gd name="adj2" fmla="val 73684"/>
              <a:gd name="adj3" fmla="val 33333"/>
            </a:avLst>
          </a:prstGeom>
          <a:solidFill>
            <a:srgbClr val="FFB95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he-IL" altLang="he-IL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945" name="Line 16"/>
          <p:cNvSpPr>
            <a:spLocks noChangeShapeType="1"/>
          </p:cNvSpPr>
          <p:nvPr/>
        </p:nvSpPr>
        <p:spPr bwMode="auto">
          <a:xfrm>
            <a:off x="1524000" y="6324600"/>
            <a:ext cx="8839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4946" name="Line 17"/>
          <p:cNvSpPr>
            <a:spLocks noChangeShapeType="1"/>
          </p:cNvSpPr>
          <p:nvPr/>
        </p:nvSpPr>
        <p:spPr bwMode="auto">
          <a:xfrm flipH="1">
            <a:off x="2438400" y="2286000"/>
            <a:ext cx="76200" cy="1752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4947" name="Line 18"/>
          <p:cNvSpPr>
            <a:spLocks noChangeShapeType="1"/>
          </p:cNvSpPr>
          <p:nvPr/>
        </p:nvSpPr>
        <p:spPr bwMode="auto">
          <a:xfrm flipH="1">
            <a:off x="4800600" y="2852738"/>
            <a:ext cx="22860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4948" name="Line 19"/>
          <p:cNvSpPr>
            <a:spLocks noChangeShapeType="1"/>
          </p:cNvSpPr>
          <p:nvPr/>
        </p:nvSpPr>
        <p:spPr bwMode="auto">
          <a:xfrm flipV="1">
            <a:off x="7772400" y="2667000"/>
            <a:ext cx="457200" cy="25908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4949" name="Line 20"/>
          <p:cNvSpPr>
            <a:spLocks noChangeShapeType="1"/>
          </p:cNvSpPr>
          <p:nvPr/>
        </p:nvSpPr>
        <p:spPr bwMode="auto">
          <a:xfrm>
            <a:off x="8991600" y="2590800"/>
            <a:ext cx="381000" cy="2590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7213600" y="1975556"/>
            <a:ext cx="23255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28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בלוטת האדרנל</a:t>
            </a:r>
          </a:p>
        </p:txBody>
      </p:sp>
    </p:spTree>
    <p:extLst>
      <p:ext uri="{BB962C8B-B14F-4D97-AF65-F5344CB8AC3E}">
        <p14:creationId xmlns:p14="http://schemas.microsoft.com/office/powerpoint/2010/main" val="304792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0" y="610024"/>
            <a:ext cx="118833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2. </a:t>
            </a:r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השכבה האמצעית של קורטקס האדרנל–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מפרישה </a:t>
            </a:r>
            <a:r>
              <a:rPr lang="he-IL" sz="2000" b="1" dirty="0" err="1">
                <a:latin typeface="David" panose="020E0502060401010101" pitchFamily="34" charset="-79"/>
                <a:cs typeface="David" panose="020E0502060401010101" pitchFamily="34" charset="-79"/>
              </a:rPr>
              <a:t>גלוקוקורטיקואידים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וההורמון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העיקרי שיש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לו השפעה פיזיולוגית הוא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</a:t>
            </a:r>
          </a:p>
          <a:p>
            <a:pPr>
              <a:buClrTx/>
            </a:pP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</a:t>
            </a:r>
            <a:r>
              <a:rPr lang="he-IL" b="1" dirty="0" err="1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הקורטיזול</a:t>
            </a:r>
            <a:r>
              <a:rPr lang="he-IL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Cortisol</a:t>
            </a: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שמיוצר מכולסטרול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ופועל על כל תאי הגוף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pPr>
              <a:buClrTx/>
            </a:pP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buClrTx/>
              <a:buFont typeface="+mj-lt"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פירוק חלבונים</a:t>
            </a:r>
            <a:r>
              <a:rPr lang="he-IL" altLang="he-IL" dirty="0">
                <a:latin typeface="David" panose="020E0502060401010101" pitchFamily="34" charset="-79"/>
                <a:cs typeface="David" panose="020E0502060401010101" pitchFamily="34" charset="-79"/>
              </a:rPr>
              <a:t> – בעיקר סיבי שריר. הפירוק לחומצות אמיניות מאפשר מקור נוסף לייצור אנרגיה או יצירת חלבונים אחרים בתאים.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he-IL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יצירת גלוקוז</a:t>
            </a:r>
            <a:r>
              <a:rPr lang="he-IL" altLang="he-IL" dirty="0">
                <a:latin typeface="David" panose="020E0502060401010101" pitchFamily="34" charset="-79"/>
                <a:cs typeface="David" panose="020E0502060401010101" pitchFamily="34" charset="-79"/>
              </a:rPr>
              <a:t> – בתגובה </a:t>
            </a:r>
            <a:r>
              <a:rPr lang="he-IL"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לגלוקורטיקואידים</a:t>
            </a:r>
            <a:r>
              <a:rPr lang="he-IL" altLang="he-IL" dirty="0">
                <a:latin typeface="David" panose="020E0502060401010101" pitchFamily="34" charset="-79"/>
                <a:cs typeface="David" panose="020E0502060401010101" pitchFamily="34" charset="-79"/>
              </a:rPr>
              <a:t> הכבד מייצר גלוקוז מחומצות אמיניות וחומצה </a:t>
            </a:r>
            <a:r>
              <a:rPr lang="he-IL"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לקטית</a:t>
            </a:r>
            <a:r>
              <a:rPr lang="he-IL" altLang="he-IL" dirty="0">
                <a:latin typeface="David" panose="020E0502060401010101" pitchFamily="34" charset="-79"/>
                <a:cs typeface="David" panose="020E0502060401010101" pitchFamily="34" charset="-79"/>
              </a:rPr>
              <a:t>, ומאפשר גלוקוז זמין לתאי המוח ותאים אחרים. תהליך זה של בניית גלוקוז נקרא </a:t>
            </a:r>
            <a:r>
              <a:rPr lang="he-IL" altLang="he-IL" b="1" dirty="0" err="1">
                <a:latin typeface="David" panose="020E0502060401010101" pitchFamily="34" charset="-79"/>
                <a:cs typeface="David" panose="020E0502060401010101" pitchFamily="34" charset="-79"/>
              </a:rPr>
              <a:t>גלוקוניאוגנזה</a:t>
            </a:r>
            <a:r>
              <a:rPr lang="he-IL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gluconeogenesis</a:t>
            </a:r>
            <a:r>
              <a:rPr lang="he-IL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r>
              <a:rPr lang="he-IL" altLang="he-IL" dirty="0">
                <a:latin typeface="David" panose="020E0502060401010101" pitchFamily="34" charset="-79"/>
                <a:cs typeface="David" panose="020E0502060401010101" pitchFamily="34" charset="-79"/>
              </a:rPr>
              <a:t> ריכוז גלוקוז גבוה בדם, מעלה את הסכנה להתפתחות תנגודת לאינסולין  </a:t>
            </a: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en-US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Insulin resistance</a:t>
            </a:r>
            <a:r>
              <a:rPr lang="he-IL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).</a:t>
            </a:r>
            <a:endParaRPr lang="he-IL"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buClrTx/>
              <a:buFont typeface="+mj-lt"/>
              <a:buAutoNum type="arabicPeriod"/>
            </a:pPr>
            <a:r>
              <a:rPr lang="he-IL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פירוק שומן </a:t>
            </a:r>
            <a:r>
              <a:rPr lang="en-US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lipolysis </a:t>
            </a:r>
            <a:r>
              <a:rPr lang="he-IL" altLang="he-IL" dirty="0">
                <a:latin typeface="David" panose="020E0502060401010101" pitchFamily="34" charset="-79"/>
                <a:cs typeface="David" panose="020E0502060401010101" pitchFamily="34" charset="-79"/>
              </a:rPr>
              <a:t> -  פירוק טריגליצרידים ושחרור חומצות שומן לדם, כמקור ליצירת אנרגיה.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he-IL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התמודדות עם </a:t>
            </a:r>
            <a:r>
              <a:rPr lang="he-IL" alt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מצבי לחץ </a:t>
            </a:r>
            <a:r>
              <a:rPr lang="en-US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stress</a:t>
            </a:r>
            <a:r>
              <a:rPr lang="he-IL" altLang="he-IL" dirty="0">
                <a:latin typeface="David" panose="020E0502060401010101" pitchFamily="34" charset="-79"/>
                <a:cs typeface="David" panose="020E0502060401010101" pitchFamily="34" charset="-79"/>
              </a:rPr>
              <a:t> – על ידי אספקת גלוקוז ומקורות אנרגיה חלופיים וכן כיווץ קוטר כלי דם כהתמודדות עם איבוד דם 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he-IL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אפקט נוגד דלקת </a:t>
            </a:r>
            <a:r>
              <a:rPr lang="en-US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anti-inflammatory effect</a:t>
            </a:r>
            <a:r>
              <a:rPr lang="he-IL" altLang="he-IL" dirty="0">
                <a:latin typeface="David" panose="020E0502060401010101" pitchFamily="34" charset="-79"/>
                <a:cs typeface="David" panose="020E0502060401010101" pitchFamily="34" charset="-79"/>
              </a:rPr>
              <a:t> – עיכוב פעילות לויקוציטים המשתתפים בתהליך הדלקתי. הבעיה היא שעיכוב זה גם מעכב תיקון של רקמות פגועות וריפוי פצעים, (ישנו שימוש רב </a:t>
            </a:r>
            <a:r>
              <a:rPr lang="he-IL"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בגלוקוקורטיקואידים</a:t>
            </a:r>
            <a:r>
              <a:rPr lang="he-IL" altLang="he-IL" dirty="0">
                <a:latin typeface="David" panose="020E0502060401010101" pitchFamily="34" charset="-79"/>
                <a:cs typeface="David" panose="020E0502060401010101" pitchFamily="34" charset="-79"/>
              </a:rPr>
              <a:t> כטיפול למחלות דלקתיות – </a:t>
            </a:r>
            <a:r>
              <a:rPr lang="en-US" altLang="he-IL" dirty="0">
                <a:latin typeface="David" panose="020E0502060401010101" pitchFamily="34" charset="-79"/>
                <a:cs typeface="David" panose="020E0502060401010101" pitchFamily="34" charset="-79"/>
              </a:rPr>
              <a:t>rheumatoid arthritis</a:t>
            </a:r>
            <a:r>
              <a:rPr lang="he-IL" altLang="he-IL" dirty="0">
                <a:latin typeface="David" panose="020E0502060401010101" pitchFamily="34" charset="-79"/>
                <a:cs typeface="David" panose="020E0502060401010101" pitchFamily="34" charset="-79"/>
              </a:rPr>
              <a:t>, אסטמה ומחלות אוטואימוניות שונות).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he-IL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דיכוי התגובה החיסונית</a:t>
            </a:r>
            <a:r>
              <a:rPr lang="he-IL" altLang="he-IL" dirty="0">
                <a:latin typeface="David" panose="020E0502060401010101" pitchFamily="34" charset="-79"/>
                <a:cs typeface="David" panose="020E0502060401010101" pitchFamily="34" charset="-79"/>
              </a:rPr>
              <a:t> – מינון גבוה של </a:t>
            </a:r>
            <a:r>
              <a:rPr lang="he-IL"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גלוקוקורטיקואידים</a:t>
            </a:r>
            <a:r>
              <a:rPr lang="he-IL" altLang="he-IL" dirty="0">
                <a:latin typeface="David" panose="020E0502060401010101" pitchFamily="34" charset="-79"/>
                <a:cs typeface="David" panose="020E0502060401010101" pitchFamily="34" charset="-79"/>
              </a:rPr>
              <a:t> מדכא את פעילות מערכת החיסון ומשמש לטיפול ארוך טווח לאחר השתלת איברים ומחלות אוטואימוניות שונות. כתוצאה מכך, הגוף חשוף לפגיעה של אנטיגנים פתוגניים.</a:t>
            </a:r>
          </a:p>
          <a:p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  חומרים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דומים בהרכבם הכימי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לקורטיזול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נקראים סטרואידים והם: קורטיזון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והידרוקורטיזון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, הם ניתנים במחלות שונות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3.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שכבה הפנימית של קורטקס האדרנל– מפרישה </a:t>
            </a:r>
            <a:r>
              <a:rPr lang="he-IL" sz="2000" b="1" dirty="0" err="1">
                <a:latin typeface="David" panose="020E0502060401010101" pitchFamily="34" charset="-79"/>
                <a:cs typeface="David" panose="020E0502060401010101" pitchFamily="34" charset="-79"/>
              </a:rPr>
              <a:t>גונדוקורטיקואידים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, הורמוני מין גבריים, אנדרוגנים, המופרשים בכמות קטנה וגורמים להגברת סימני המין המשניים בגברים, בעיקר הגדלת מסת השריר והגברת השיעור על הגוף.</a:t>
            </a: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" y="0"/>
            <a:ext cx="11809446" cy="27392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altLang="he-IL" sz="24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</a:t>
            </a:r>
            <a:r>
              <a:rPr lang="he-IL" altLang="he-IL" sz="2800" b="1" spc="-50" dirty="0">
                <a:solidFill>
                  <a:srgbClr val="FF0000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השפעת</a:t>
            </a:r>
            <a:r>
              <a:rPr lang="en-US" altLang="he-IL" sz="2800" b="1" spc="-50" dirty="0">
                <a:solidFill>
                  <a:srgbClr val="FF0000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Cortisol ( Glucocorticoids) </a:t>
            </a:r>
          </a:p>
          <a:p>
            <a:pPr algn="ctr"/>
            <a:endParaRPr lang="en-US" altLang="he-IL" sz="2400" b="1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2400" b="1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2400" b="1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altLang="he-IL" sz="24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altLang="he-IL" sz="24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altLang="he-IL" sz="2400" b="1" dirty="0" smtClean="0"/>
              <a:t/>
            </a:r>
            <a:br>
              <a:rPr lang="en-US" altLang="he-IL" sz="2400" b="1" dirty="0" smtClean="0"/>
            </a:br>
            <a:endParaRPr lang="he-IL" sz="24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6341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•          Adrenal cortexGlucocorticoids mineralocorticoids sexHydro cortisone corticosteron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0" y="180623"/>
            <a:ext cx="11697195" cy="617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22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2604911" y="135466"/>
            <a:ext cx="7772400" cy="564445"/>
          </a:xfrm>
        </p:spPr>
        <p:txBody>
          <a:bodyPr rtlCol="0"/>
          <a:lstStyle/>
          <a:p>
            <a:pPr algn="ctr">
              <a:defRPr/>
            </a:pPr>
            <a:r>
              <a:rPr lang="en-US" altLang="he-IL" sz="3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Adrenal medulla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347134" y="615244"/>
            <a:ext cx="11844866" cy="560493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sz="45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המדולה, </a:t>
            </a:r>
            <a:r>
              <a:rPr lang="he-IL" sz="4500" dirty="0" smtClean="0">
                <a:latin typeface="David" panose="020E0502060401010101" pitchFamily="34" charset="-79"/>
                <a:cs typeface="David" panose="020E0502060401010101" pitchFamily="34" charset="-79"/>
              </a:rPr>
              <a:t>ליבת </a:t>
            </a:r>
            <a:r>
              <a:rPr lang="he-IL" sz="4500" dirty="0">
                <a:latin typeface="David" panose="020E0502060401010101" pitchFamily="34" charset="-79"/>
                <a:cs typeface="David" panose="020E0502060401010101" pitchFamily="34" charset="-79"/>
              </a:rPr>
              <a:t>יותרת </a:t>
            </a:r>
            <a:r>
              <a:rPr lang="he-IL" sz="45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הכליה, </a:t>
            </a:r>
            <a:r>
              <a:rPr lang="he-IL" altLang="he-IL" sz="45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4500" dirty="0">
                <a:latin typeface="David" panose="020E0502060401010101" pitchFamily="34" charset="-79"/>
                <a:cs typeface="David" panose="020E0502060401010101" pitchFamily="34" charset="-79"/>
              </a:rPr>
              <a:t>מהווה כעשירית ממסת </a:t>
            </a:r>
            <a:r>
              <a:rPr lang="he-IL" sz="45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בלוטת האדרנל. המדולה היא  </a:t>
            </a:r>
            <a:r>
              <a:rPr lang="he-IL" sz="4500" dirty="0">
                <a:latin typeface="David" panose="020E0502060401010101" pitchFamily="34" charset="-79"/>
                <a:cs typeface="David" panose="020E0502060401010101" pitchFamily="34" charset="-79"/>
              </a:rPr>
              <a:t>חלק </a:t>
            </a:r>
            <a:r>
              <a:rPr lang="he-IL" sz="45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המערכת הסימפתטית, בנויה </a:t>
            </a:r>
            <a:r>
              <a:rPr lang="he-IL" altLang="he-IL" sz="45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sz="4500" dirty="0">
                <a:latin typeface="David" panose="020E0502060401010101" pitchFamily="34" charset="-79"/>
                <a:cs typeface="David" panose="020E0502060401010101" pitchFamily="34" charset="-79"/>
              </a:rPr>
              <a:t>מתאי עצב שהתמחו בהפרשת נוירוטרנסמיטרים המשמשים כהורמונים מכיוון  שהם מופרשים אל זרם הדם (ולא  אל הסינפסה).  </a:t>
            </a:r>
            <a:endParaRPr lang="he-IL" altLang="he-IL" sz="45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45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ההורמונים </a:t>
            </a:r>
            <a:r>
              <a:rPr lang="he-IL" sz="4500" dirty="0">
                <a:latin typeface="David" panose="020E0502060401010101" pitchFamily="34" charset="-79"/>
                <a:cs typeface="David" panose="020E0502060401010101" pitchFamily="34" charset="-79"/>
              </a:rPr>
              <a:t>המופרשים מתאי המדולה של בלוטת </a:t>
            </a:r>
            <a:r>
              <a:rPr lang="he-IL" sz="4500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יותרת הכליה, מופרשים </a:t>
            </a:r>
            <a:r>
              <a:rPr lang="he-IL" sz="4500" dirty="0">
                <a:latin typeface="David" panose="020E0502060401010101" pitchFamily="34" charset="-79"/>
                <a:cs typeface="David" panose="020E0502060401010101" pitchFamily="34" charset="-79"/>
              </a:rPr>
              <a:t>גם מקצות העצבים </a:t>
            </a:r>
            <a:r>
              <a:rPr lang="he-IL" sz="45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הסימפתטיים.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altLang="he-IL" sz="45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הפרשת </a:t>
            </a:r>
            <a:r>
              <a:rPr lang="he-IL" altLang="he-IL" sz="4500" dirty="0">
                <a:latin typeface="David" panose="020E0502060401010101" pitchFamily="34" charset="-79"/>
                <a:cs typeface="David" panose="020E0502060401010101" pitchFamily="34" charset="-79"/>
              </a:rPr>
              <a:t>ההורמונים </a:t>
            </a:r>
            <a:r>
              <a:rPr lang="he-IL" altLang="he-IL" sz="45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מתאי </a:t>
            </a:r>
            <a:r>
              <a:rPr lang="he-IL" altLang="he-IL" sz="4500" dirty="0">
                <a:latin typeface="David" panose="020E0502060401010101" pitchFamily="34" charset="-79"/>
                <a:cs typeface="David" panose="020E0502060401010101" pitchFamily="34" charset="-79"/>
              </a:rPr>
              <a:t>המדולה </a:t>
            </a:r>
            <a:r>
              <a:rPr lang="he-IL" altLang="he-IL" sz="45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של האדרנל </a:t>
            </a:r>
            <a:r>
              <a:rPr lang="he-IL" altLang="he-IL" sz="4500" dirty="0">
                <a:latin typeface="David" panose="020E0502060401010101" pitchFamily="34" charset="-79"/>
                <a:cs typeface="David" panose="020E0502060401010101" pitchFamily="34" charset="-79"/>
              </a:rPr>
              <a:t>אל זרם </a:t>
            </a:r>
            <a:r>
              <a:rPr lang="he-IL" altLang="he-IL" sz="45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הדם, נעשית בהשפעת המערכת </a:t>
            </a:r>
            <a:r>
              <a:rPr lang="he-IL" altLang="he-IL" sz="4500" dirty="0">
                <a:latin typeface="David" panose="020E0502060401010101" pitchFamily="34" charset="-79"/>
                <a:cs typeface="David" panose="020E0502060401010101" pitchFamily="34" charset="-79"/>
              </a:rPr>
              <a:t>הסימפתטית </a:t>
            </a:r>
            <a:r>
              <a:rPr lang="he-IL" altLang="he-IL" sz="45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המופעלת במצבי לחץ.</a:t>
            </a:r>
            <a:r>
              <a:rPr lang="he-IL" sz="2800" dirty="0"/>
              <a:t> </a:t>
            </a:r>
            <a:endParaRPr lang="he-IL" sz="28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he-IL" altLang="he-IL" sz="4500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altLang="he-IL" sz="4500" dirty="0" smtClean="0">
                <a:latin typeface="David" panose="020E0502060401010101" pitchFamily="34" charset="-79"/>
                <a:cs typeface="David" panose="020E0502060401010101" pitchFamily="34" charset="-79"/>
              </a:rPr>
              <a:t>  המדולה מפרישה הורמונים חלבוניים, קטכולמינים: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altLang="he-IL" sz="4500" dirty="0" smtClean="0">
                <a:latin typeface="David" panose="020E0502060401010101" pitchFamily="34" charset="-79"/>
                <a:cs typeface="David" panose="020E0502060401010101" pitchFamily="34" charset="-79"/>
              </a:rPr>
              <a:t>1. הורמון </a:t>
            </a:r>
            <a:r>
              <a:rPr lang="en-US" altLang="he-IL" sz="45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Adrenalin</a:t>
            </a:r>
            <a:r>
              <a:rPr lang="he-IL" altLang="he-IL" sz="4500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sz="4500" dirty="0" smtClean="0">
                <a:latin typeface="David" panose="020E0502060401010101" pitchFamily="34" charset="-79"/>
                <a:cs typeface="David" panose="020E0502060401010101" pitchFamily="34" charset="-79"/>
              </a:rPr>
              <a:t>(אפינפרין) - ההורמון העיקרי המופרש מתאי המדולה (80% מנפח ההורמונים)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he-IL" altLang="he-IL" sz="45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altLang="he-IL" sz="4500" dirty="0" smtClean="0">
                <a:latin typeface="David" panose="020E0502060401010101" pitchFamily="34" charset="-79"/>
                <a:cs typeface="David" panose="020E0502060401010101" pitchFamily="34" charset="-79"/>
              </a:rPr>
              <a:t>2. הורמון </a:t>
            </a:r>
            <a:r>
              <a:rPr lang="en-US" altLang="he-IL" sz="45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Noradrenalin</a:t>
            </a:r>
            <a:r>
              <a:rPr lang="en-US" altLang="he-IL" sz="45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sz="4500" dirty="0" smtClean="0">
                <a:latin typeface="David" panose="020E0502060401010101" pitchFamily="34" charset="-79"/>
                <a:cs typeface="David" panose="020E0502060401010101" pitchFamily="34" charset="-79"/>
              </a:rPr>
              <a:t> (נוראפינפרין) –20% מנפח ההורמונים המופרשים מתאי המדולה.</a:t>
            </a:r>
            <a:endParaRPr lang="he-IL" altLang="he-IL" sz="45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altLang="he-IL" sz="4500" dirty="0">
                <a:latin typeface="David" panose="020E0502060401010101" pitchFamily="34" charset="-79"/>
                <a:cs typeface="David" panose="020E0502060401010101" pitchFamily="34" charset="-79"/>
              </a:rPr>
              <a:t>אדרנלין ונוראדרנלין, דומים </a:t>
            </a:r>
            <a:r>
              <a:rPr lang="he-IL" altLang="he-IL" sz="45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מאד </a:t>
            </a:r>
            <a:r>
              <a:rPr lang="he-IL" altLang="he-IL" sz="4500" dirty="0">
                <a:latin typeface="David" panose="020E0502060401010101" pitchFamily="34" charset="-79"/>
                <a:cs typeface="David" panose="020E0502060401010101" pitchFamily="34" charset="-79"/>
              </a:rPr>
              <a:t>במבנה הכימי שלהם</a:t>
            </a:r>
            <a:r>
              <a:rPr lang="he-IL" altLang="he-IL" sz="4500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r>
              <a:rPr lang="he-IL" sz="45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4500" dirty="0">
                <a:latin typeface="David" panose="020E0502060401010101" pitchFamily="34" charset="-79"/>
                <a:cs typeface="David" panose="020E0502060401010101" pitchFamily="34" charset="-79"/>
              </a:rPr>
              <a:t>שניהם מופרשים במצבי לחץ נפשי או </a:t>
            </a:r>
            <a:r>
              <a:rPr lang="he-IL" sz="4500" dirty="0" smtClean="0">
                <a:latin typeface="David" panose="020E0502060401010101" pitchFamily="34" charset="-79"/>
                <a:cs typeface="David" panose="020E0502060401010101" pitchFamily="34" charset="-79"/>
              </a:rPr>
              <a:t>גופני.</a:t>
            </a:r>
            <a:endParaRPr lang="he-IL" altLang="he-IL" sz="45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en-US" altLang="he-IL" sz="45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4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0836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E09A45F-A648-49D6-B840-1E47984ECB87}" type="slidenum">
              <a:rPr lang="he-IL" altLang="he-IL" sz="1400">
                <a:solidFill>
                  <a:srgbClr val="FFA8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en-US" altLang="he-IL" sz="1400">
              <a:solidFill>
                <a:srgbClr val="FFA8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53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80010" y="80010"/>
            <a:ext cx="11967210" cy="5344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he-IL" sz="24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השפעות האדרנלין:</a:t>
            </a:r>
          </a:p>
          <a:p>
            <a:pPr>
              <a:lnSpc>
                <a:spcPct val="120000"/>
              </a:lnSpc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1. מעלה את הדופק ע"י הגברת קצב הלב ועוצמת התכווצות שריר הלב.</a:t>
            </a:r>
          </a:p>
          <a:p>
            <a:pPr>
              <a:lnSpc>
                <a:spcPct val="120000"/>
              </a:lnSpc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2. מגביר את זרימת הדם לשרירים ולמוח.</a:t>
            </a:r>
          </a:p>
          <a:p>
            <a:pPr>
              <a:lnSpc>
                <a:spcPct val="120000"/>
              </a:lnSpc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3. מקטין את זרימת הדם אל העור. </a:t>
            </a:r>
          </a:p>
          <a:p>
            <a:pPr>
              <a:lnSpc>
                <a:spcPct val="120000"/>
              </a:lnSpc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4. מרפה את  השרירים החלקים (ובכך מרחיב את דרכי הנשימה).</a:t>
            </a:r>
          </a:p>
          <a:p>
            <a:pPr>
              <a:lnSpc>
                <a:spcPct val="120000"/>
              </a:lnSpc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5. מגדיל את קוטר האישונים בעין. </a:t>
            </a:r>
          </a:p>
          <a:p>
            <a:pPr>
              <a:lnSpc>
                <a:spcPct val="120000"/>
              </a:lnSpc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6. מעלה את רמת הגלוקוז בדם (ע"י האצת פירוק 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הגליקוגן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).</a:t>
            </a:r>
          </a:p>
          <a:p>
            <a:pPr>
              <a:lnSpc>
                <a:spcPct val="120000"/>
              </a:lnSpc>
            </a:pP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20000"/>
              </a:lnSpc>
            </a:pPr>
            <a:r>
              <a:rPr lang="he-IL" sz="24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השפעות</a:t>
            </a:r>
            <a:r>
              <a:rPr lang="he-IL" sz="24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נוראדרנלין</a:t>
            </a:r>
            <a:r>
              <a:rPr lang="he-IL" sz="24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יש לו השפעה מעטה</a:t>
            </a:r>
            <a:r>
              <a:rPr lang="he-IL" sz="24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על הדופק, השרירים החלקים ותהליכים מטבוליים .</a:t>
            </a:r>
          </a:p>
          <a:p>
            <a:pPr>
              <a:lnSpc>
                <a:spcPct val="120000"/>
              </a:lnSpc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השפעתו העיקרית היא: כיווץ השרירים בדפנות כלי הדם הגורמים  להעלאת לחץ-הדם.</a:t>
            </a:r>
          </a:p>
          <a:p>
            <a:pPr>
              <a:lnSpc>
                <a:spcPts val="2010"/>
              </a:lnSpc>
            </a:pP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en-US" alt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1809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• Medullaa. Epinephrineb. nor epineprin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57" y="71252"/>
            <a:ext cx="11269683" cy="612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87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45547" y="102870"/>
            <a:ext cx="10058400" cy="706819"/>
          </a:xfrm>
        </p:spPr>
        <p:txBody>
          <a:bodyPr>
            <a:normAutofit/>
          </a:bodyPr>
          <a:lstStyle/>
          <a:p>
            <a:pPr algn="r"/>
            <a:r>
              <a:rPr lang="he-IL" sz="28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</a:t>
            </a:r>
            <a:r>
              <a:rPr lang="he-IL" sz="28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ליניקה:</a:t>
            </a:r>
            <a:endParaRPr lang="he-IL" sz="28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6" name="Picture 2" descr="Cushing's Syndrome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79" y="4565504"/>
            <a:ext cx="2857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828111"/>
            <a:ext cx="12192000" cy="6029889"/>
          </a:xfrm>
        </p:spPr>
        <p:txBody>
          <a:bodyPr>
            <a:normAutofit fontScale="250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e-IL" sz="33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</a:t>
            </a:r>
            <a:r>
              <a:rPr lang="he-IL" sz="96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תסמונת </a:t>
            </a:r>
            <a:r>
              <a:rPr lang="he-IL" sz="9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קושינג  </a:t>
            </a:r>
            <a:r>
              <a:rPr lang="en-US" sz="9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Cushing's </a:t>
            </a:r>
            <a:r>
              <a:rPr lang="en-US" sz="96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Syndrome</a:t>
            </a:r>
            <a:endParaRPr lang="he-IL" sz="9600" b="1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he-IL" sz="50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8000" dirty="0">
                <a:latin typeface="David" panose="020E0502060401010101" pitchFamily="34" charset="-79"/>
                <a:cs typeface="David" panose="020E0502060401010101" pitchFamily="34" charset="-79"/>
              </a:rPr>
              <a:t>הפרעה אנדוקרינית הנובעת מהפרשה מוגברת של </a:t>
            </a:r>
            <a:r>
              <a:rPr lang="he-IL" sz="8000" dirty="0" smtClean="0">
                <a:latin typeface="David" panose="020E0502060401010101" pitchFamily="34" charset="-79"/>
                <a:cs typeface="David" panose="020E0502060401010101" pitchFamily="34" charset="-79"/>
              </a:rPr>
              <a:t>קורטיקוסטרואידים – קורטיזול –  </a:t>
            </a:r>
            <a:r>
              <a:rPr lang="he-IL" sz="8000" dirty="0">
                <a:latin typeface="David" panose="020E0502060401010101" pitchFamily="34" charset="-79"/>
                <a:cs typeface="David" panose="020E0502060401010101" pitchFamily="34" charset="-79"/>
              </a:rPr>
              <a:t>מקליפת בלוטת יותרת הכליה. </a:t>
            </a:r>
            <a:endParaRPr lang="he-IL" sz="8000" b="1" dirty="0" smtClean="0">
              <a:solidFill>
                <a:srgbClr val="002060"/>
              </a:solidFill>
              <a:latin typeface="UURWRP+Arial,Bold"/>
              <a:cs typeface="David" panose="020E0502060401010101" pitchFamily="34" charset="-79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z="8000" b="1" dirty="0" smtClean="0">
              <a:solidFill>
                <a:schemeClr val="tx1"/>
              </a:solidFill>
              <a:latin typeface="UURWRP+Arial,Bold"/>
              <a:cs typeface="David" panose="020E0502060401010101" pitchFamily="34" charset="-79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8000" b="1" dirty="0" smtClean="0">
                <a:solidFill>
                  <a:schemeClr val="tx1"/>
                </a:solidFill>
                <a:latin typeface="UURWRP+Arial,Bold"/>
                <a:cs typeface="David" panose="020E0502060401010101" pitchFamily="34" charset="-79"/>
              </a:rPr>
              <a:t>אטיולוגיה:</a:t>
            </a:r>
            <a:endParaRPr lang="he-IL" sz="8000" b="1" dirty="0">
              <a:solidFill>
                <a:schemeClr val="tx1"/>
              </a:solidFill>
              <a:latin typeface="UURWRP+Arial,Bold"/>
              <a:cs typeface="David" panose="020E0502060401010101" pitchFamily="34" charset="-79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sz="8000" dirty="0" smtClean="0">
                <a:latin typeface="David" panose="020E0502060401010101" pitchFamily="34" charset="-79"/>
                <a:cs typeface="David" panose="020E0502060401010101" pitchFamily="34" charset="-79"/>
              </a:rPr>
              <a:t>1. הסיבה השכיחה ביותר היא </a:t>
            </a:r>
            <a:r>
              <a:rPr lang="he-IL" sz="8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שימוש ממושך בסטרואידים </a:t>
            </a:r>
            <a:r>
              <a:rPr lang="he-IL" sz="8000" dirty="0" smtClean="0">
                <a:latin typeface="David" panose="020E0502060401010101" pitchFamily="34" charset="-79"/>
                <a:cs typeface="David" panose="020E0502060401010101" pitchFamily="34" charset="-79"/>
              </a:rPr>
              <a:t>(לדוגמא  </a:t>
            </a:r>
            <a:r>
              <a:rPr lang="en-US" sz="7200" dirty="0" smtClean="0">
                <a:latin typeface="David" panose="020E0502060401010101" pitchFamily="34" charset="-79"/>
                <a:cs typeface="David" panose="020E0502060401010101" pitchFamily="34" charset="-79"/>
              </a:rPr>
              <a:t> (</a:t>
            </a:r>
            <a:r>
              <a:rPr lang="en-US" sz="7200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Prednisone</a:t>
            </a:r>
            <a:r>
              <a:rPr lang="he-IL" sz="8000" dirty="0" smtClean="0">
                <a:latin typeface="David" panose="020E0502060401010101" pitchFamily="34" charset="-79"/>
                <a:cs typeface="David" panose="020E0502060401010101" pitchFamily="34" charset="-79"/>
              </a:rPr>
              <a:t>לטיפול במצבים כמו דלקת מפרקים, אסטמה ועוד.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sz="8000" dirty="0" smtClean="0">
                <a:latin typeface="David" panose="020E0502060401010101" pitchFamily="34" charset="-79"/>
                <a:cs typeface="David" panose="020E0502060401010101" pitchFamily="34" charset="-79"/>
              </a:rPr>
              <a:t> 2. </a:t>
            </a:r>
            <a:r>
              <a:rPr lang="he-IL" sz="8000" dirty="0">
                <a:latin typeface="David" panose="020E0502060401010101" pitchFamily="34" charset="-79"/>
                <a:cs typeface="David" panose="020E0502060401010101" pitchFamily="34" charset="-79"/>
              </a:rPr>
              <a:t>גידול ביותרת </a:t>
            </a:r>
            <a:r>
              <a:rPr lang="he-IL" sz="80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הכליה.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sz="8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8000" dirty="0" smtClean="0">
                <a:latin typeface="David" panose="020E0502060401010101" pitchFamily="34" charset="-79"/>
                <a:cs typeface="David" panose="020E0502060401010101" pitchFamily="34" charset="-79"/>
              </a:rPr>
              <a:t>3</a:t>
            </a:r>
            <a:r>
              <a:rPr lang="he-IL" sz="8000" dirty="0">
                <a:latin typeface="David" panose="020E0502060401010101" pitchFamily="34" charset="-79"/>
                <a:cs typeface="David" panose="020E0502060401010101" pitchFamily="34" charset="-79"/>
              </a:rPr>
              <a:t>. גידול </a:t>
            </a:r>
            <a:r>
              <a:rPr lang="he-IL" sz="80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בהיפופיזה הגורם להפרשת יתר של </a:t>
            </a:r>
            <a:r>
              <a:rPr lang="en-US" sz="8000" dirty="0" smtClean="0">
                <a:latin typeface="David" panose="020E0502060401010101" pitchFamily="34" charset="-79"/>
                <a:cs typeface="David" panose="020E0502060401010101" pitchFamily="34" charset="-79"/>
              </a:rPr>
              <a:t>ACTH</a:t>
            </a:r>
            <a:endParaRPr lang="he-IL" sz="8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e-IL" sz="8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sz="8000" b="1" dirty="0" smtClean="0">
                <a:solidFill>
                  <a:schemeClr val="tx1"/>
                </a:solidFill>
                <a:latin typeface="UURWRP+Arial,Bold"/>
                <a:cs typeface="David" panose="020E0502060401010101" pitchFamily="34" charset="-79"/>
              </a:rPr>
              <a:t>סימנים, סימפטומים ותופעות לוואי בטיפול ממושך בסטרואידים: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e-IL" sz="8000" b="1" dirty="0" smtClean="0">
              <a:solidFill>
                <a:schemeClr val="tx1"/>
              </a:solidFill>
              <a:latin typeface="UURWRP+Arial,Bold"/>
              <a:cs typeface="David" panose="020E0502060401010101" pitchFamily="34" charset="-79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sz="8000" b="1" dirty="0" smtClean="0">
                <a:solidFill>
                  <a:srgbClr val="002060"/>
                </a:solidFill>
                <a:latin typeface="UURWRP+Arial,Bold"/>
                <a:cs typeface="David" panose="020E0502060401010101" pitchFamily="34" charset="-79"/>
              </a:rPr>
              <a:t>1. </a:t>
            </a:r>
            <a:r>
              <a:rPr lang="he-IL" sz="80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השמנה בחלק העליון של הגוף  </a:t>
            </a:r>
            <a:r>
              <a:rPr lang="he-IL" sz="8000" dirty="0">
                <a:latin typeface="David" panose="020E0502060401010101" pitchFamily="34" charset="-79"/>
                <a:cs typeface="David" panose="020E0502060401010101" pitchFamily="34" charset="-79"/>
              </a:rPr>
              <a:t>מעל </a:t>
            </a:r>
            <a:r>
              <a:rPr lang="he-IL" sz="8000" dirty="0" smtClean="0">
                <a:latin typeface="David" panose="020E0502060401010101" pitchFamily="34" charset="-79"/>
                <a:cs typeface="David" panose="020E0502060401010101" pitchFamily="34" charset="-79"/>
              </a:rPr>
              <a:t>למותניים, </a:t>
            </a:r>
            <a:r>
              <a:rPr lang="he-IL" sz="8000" dirty="0">
                <a:latin typeface="David" panose="020E0502060401010101" pitchFamily="34" charset="-79"/>
                <a:cs typeface="David" panose="020E0502060401010101" pitchFamily="34" charset="-79"/>
              </a:rPr>
              <a:t>לעומת חוסר בשומן ודלדול שרירים </a:t>
            </a:r>
            <a:r>
              <a:rPr lang="he-IL" sz="80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בגפיים.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sz="8000" dirty="0" smtClean="0">
                <a:latin typeface="David" panose="020E0502060401010101" pitchFamily="34" charset="-79"/>
                <a:cs typeface="David" panose="020E0502060401010101" pitchFamily="34" charset="-79"/>
              </a:rPr>
              <a:t>2. פנים </a:t>
            </a:r>
            <a:r>
              <a:rPr lang="he-IL" sz="8000" dirty="0">
                <a:latin typeface="David" panose="020E0502060401010101" pitchFamily="34" charset="-79"/>
                <a:cs typeface="David" panose="020E0502060401010101" pitchFamily="34" charset="-79"/>
              </a:rPr>
              <a:t>עגולות ואדומות "פני ירח" </a:t>
            </a:r>
            <a:r>
              <a:rPr lang="en-US" sz="8000" dirty="0">
                <a:latin typeface="David" panose="020E0502060401010101" pitchFamily="34" charset="-79"/>
                <a:cs typeface="David" panose="020E0502060401010101" pitchFamily="34" charset="-79"/>
              </a:rPr>
              <a:t>Moon </a:t>
            </a:r>
            <a:r>
              <a:rPr lang="en-US" sz="8000" dirty="0" smtClean="0">
                <a:latin typeface="David" panose="020E0502060401010101" pitchFamily="34" charset="-79"/>
                <a:cs typeface="David" panose="020E0502060401010101" pitchFamily="34" charset="-79"/>
              </a:rPr>
              <a:t>Face</a:t>
            </a:r>
            <a:r>
              <a:rPr lang="he-IL" sz="80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sz="8000" dirty="0" smtClean="0">
                <a:latin typeface="David" panose="020E0502060401010101" pitchFamily="34" charset="-79"/>
                <a:cs typeface="David" panose="020E0502060401010101" pitchFamily="34" charset="-79"/>
              </a:rPr>
              <a:t>3. שינויים בעור: אקנה, סימני מתיחה </a:t>
            </a:r>
            <a:r>
              <a:rPr lang="en-US" sz="8000" dirty="0" smtClean="0">
                <a:latin typeface="David" panose="020E0502060401010101" pitchFamily="34" charset="-79"/>
                <a:cs typeface="David" panose="020E0502060401010101" pitchFamily="34" charset="-79"/>
              </a:rPr>
              <a:t>strea </a:t>
            </a:r>
            <a:r>
              <a:rPr lang="he-IL" sz="8000" dirty="0" smtClean="0">
                <a:latin typeface="David" panose="020E0502060401010101" pitchFamily="34" charset="-79"/>
                <a:cs typeface="David" panose="020E0502060401010101" pitchFamily="34" charset="-79"/>
              </a:rPr>
              <a:t>: פסים אדומים-סגולים על פני </a:t>
            </a:r>
            <a:r>
              <a:rPr lang="he-IL" sz="8000" dirty="0">
                <a:latin typeface="David" panose="020E0502060401010101" pitchFamily="34" charset="-79"/>
                <a:cs typeface="David" panose="020E0502060401010101" pitchFamily="34" charset="-79"/>
              </a:rPr>
              <a:t>העור . </a:t>
            </a:r>
            <a:r>
              <a:rPr lang="he-IL" sz="8000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        </a:t>
            </a:r>
            <a:r>
              <a:rPr lang="he-IL" sz="8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פני </a:t>
            </a:r>
            <a:r>
              <a:rPr lang="he-IL" sz="8000" b="1" dirty="0">
                <a:latin typeface="David" panose="020E0502060401010101" pitchFamily="34" charset="-79"/>
                <a:cs typeface="David" panose="020E0502060401010101" pitchFamily="34" charset="-79"/>
              </a:rPr>
              <a:t>ירח ואותו </a:t>
            </a:r>
            <a:r>
              <a:rPr lang="he-IL" sz="8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ילד לאחר </a:t>
            </a:r>
            <a:r>
              <a:rPr lang="he-IL" sz="8000" b="1" dirty="0">
                <a:latin typeface="David" panose="020E0502060401010101" pitchFamily="34" charset="-79"/>
                <a:cs typeface="David" panose="020E0502060401010101" pitchFamily="34" charset="-79"/>
              </a:rPr>
              <a:t>4 חודשי </a:t>
            </a:r>
            <a:r>
              <a:rPr lang="he-IL" sz="8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טיפול</a:t>
            </a:r>
            <a:endParaRPr lang="he-IL" sz="8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e-IL" sz="8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8000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ועור </a:t>
            </a:r>
            <a:r>
              <a:rPr lang="he-IL" sz="8000" dirty="0">
                <a:latin typeface="David" panose="020E0502060401010101" pitchFamily="34" charset="-79"/>
                <a:cs typeface="David" panose="020E0502060401010101" pitchFamily="34" charset="-79"/>
              </a:rPr>
              <a:t>דק שנפצע </a:t>
            </a:r>
            <a:r>
              <a:rPr lang="he-IL" sz="80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בקלות.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sz="8000" dirty="0" smtClean="0">
                <a:latin typeface="David" panose="020E0502060401010101" pitchFamily="34" charset="-79"/>
                <a:cs typeface="David" panose="020E0502060401010101" pitchFamily="34" charset="-79"/>
              </a:rPr>
              <a:t>4. </a:t>
            </a:r>
            <a:r>
              <a:rPr lang="en-US" sz="8000" dirty="0" smtClean="0">
                <a:latin typeface="David" panose="020E0502060401010101" pitchFamily="34" charset="-79"/>
                <a:cs typeface="David" panose="020E0502060401010101" pitchFamily="34" charset="-79"/>
              </a:rPr>
              <a:t>  Osteoporosis </a:t>
            </a:r>
            <a:r>
              <a:rPr lang="he-IL" sz="8000" dirty="0">
                <a:latin typeface="David" panose="020E0502060401010101" pitchFamily="34" charset="-79"/>
                <a:cs typeface="David" panose="020E0502060401010101" pitchFamily="34" charset="-79"/>
              </a:rPr>
              <a:t>ירידה </a:t>
            </a:r>
            <a:r>
              <a:rPr lang="he-IL" sz="80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בצפיפות העצם – רמת קורטיזול גבוהה מדכאת </a:t>
            </a:r>
            <a:r>
              <a:rPr lang="he-IL" sz="8000" dirty="0">
                <a:latin typeface="David" panose="020E0502060401010101" pitchFamily="34" charset="-79"/>
                <a:cs typeface="David" panose="020E0502060401010101" pitchFamily="34" charset="-79"/>
              </a:rPr>
              <a:t>ספיגת סידן </a:t>
            </a:r>
            <a:r>
              <a:rPr lang="he-IL" sz="8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מהמעי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sz="8000" dirty="0" smtClean="0">
                <a:latin typeface="David" panose="020E0502060401010101" pitchFamily="34" charset="-79"/>
                <a:cs typeface="David" panose="020E0502060401010101" pitchFamily="34" charset="-79"/>
              </a:rPr>
              <a:t> ומגבירה </a:t>
            </a:r>
            <a:r>
              <a:rPr lang="he-IL" sz="8000" dirty="0">
                <a:latin typeface="David" panose="020E0502060401010101" pitchFamily="34" charset="-79"/>
                <a:cs typeface="David" panose="020E0502060401010101" pitchFamily="34" charset="-79"/>
              </a:rPr>
              <a:t>הפרשת סידן </a:t>
            </a:r>
            <a:r>
              <a:rPr lang="he-IL" sz="80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בשתן. בעקבות כך </a:t>
            </a:r>
            <a:r>
              <a:rPr lang="he-IL" sz="8000" dirty="0">
                <a:latin typeface="David" panose="020E0502060401010101" pitchFamily="34" charset="-79"/>
                <a:cs typeface="David" panose="020E0502060401010101" pitchFamily="34" charset="-79"/>
              </a:rPr>
              <a:t>נוצר חוסר </a:t>
            </a:r>
            <a:r>
              <a:rPr lang="he-IL" sz="80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בסידן,  האטה בבניית העצמות  וכן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sz="8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8000" dirty="0" smtClean="0">
                <a:latin typeface="David" panose="020E0502060401010101" pitchFamily="34" charset="-79"/>
                <a:cs typeface="David" panose="020E0502060401010101" pitchFamily="34" charset="-79"/>
              </a:rPr>
              <a:t>  זירוז בהרס העצמות. 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sz="8000" dirty="0" smtClean="0">
                <a:latin typeface="David" panose="020E0502060401010101" pitchFamily="34" charset="-79"/>
                <a:cs typeface="David" panose="020E0502060401010101" pitchFamily="34" charset="-79"/>
              </a:rPr>
              <a:t>5. </a:t>
            </a:r>
            <a:r>
              <a:rPr lang="he-IL" altLang="he-IL" sz="8000" dirty="0" smtClean="0">
                <a:latin typeface="David" panose="020E0502060401010101" pitchFamily="34" charset="-79"/>
                <a:cs typeface="David" panose="020E0502060401010101" pitchFamily="34" charset="-79"/>
              </a:rPr>
              <a:t>דיכוי </a:t>
            </a:r>
            <a:r>
              <a:rPr lang="he-IL" altLang="he-IL" sz="8000" dirty="0">
                <a:latin typeface="David" panose="020E0502060401010101" pitchFamily="34" charset="-79"/>
                <a:cs typeface="David" panose="020E0502060401010101" pitchFamily="34" charset="-79"/>
              </a:rPr>
              <a:t>התגובה החיסונית – </a:t>
            </a:r>
            <a:r>
              <a:rPr lang="he-IL" altLang="he-IL" sz="8000" dirty="0" smtClean="0">
                <a:latin typeface="David" panose="020E0502060401010101" pitchFamily="34" charset="-79"/>
                <a:cs typeface="David" panose="020E0502060401010101" pitchFamily="34" charset="-79"/>
              </a:rPr>
              <a:t>רמה גבוהה </a:t>
            </a:r>
            <a:r>
              <a:rPr lang="he-IL" altLang="he-IL" sz="8000" dirty="0">
                <a:latin typeface="David" panose="020E0502060401010101" pitchFamily="34" charset="-79"/>
                <a:cs typeface="David" panose="020E0502060401010101" pitchFamily="34" charset="-79"/>
              </a:rPr>
              <a:t>של </a:t>
            </a:r>
            <a:r>
              <a:rPr lang="he-IL" altLang="he-IL" sz="8000" dirty="0" err="1">
                <a:latin typeface="David" panose="020E0502060401010101" pitchFamily="34" charset="-79"/>
                <a:cs typeface="David" panose="020E0502060401010101" pitchFamily="34" charset="-79"/>
              </a:rPr>
              <a:t>גלוקוקורטיקואידים</a:t>
            </a:r>
            <a:r>
              <a:rPr lang="he-IL" altLang="he-IL" sz="8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sz="8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מדכאת </a:t>
            </a:r>
            <a:r>
              <a:rPr lang="he-IL" altLang="he-IL" sz="8000" dirty="0">
                <a:latin typeface="David" panose="020E0502060401010101" pitchFamily="34" charset="-79"/>
                <a:cs typeface="David" panose="020E0502060401010101" pitchFamily="34" charset="-79"/>
              </a:rPr>
              <a:t>את פעילות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altLang="he-IL" sz="8000" dirty="0">
                <a:latin typeface="David" panose="020E0502060401010101" pitchFamily="34" charset="-79"/>
                <a:cs typeface="David" panose="020E0502060401010101" pitchFamily="34" charset="-79"/>
              </a:rPr>
              <a:t>    מערכת </a:t>
            </a:r>
            <a:r>
              <a:rPr lang="he-IL" altLang="he-IL" sz="80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החיסון, וקיימת </a:t>
            </a:r>
            <a:r>
              <a:rPr lang="he-IL" altLang="he-IL" sz="8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נטיה</a:t>
            </a:r>
            <a:r>
              <a:rPr lang="he-IL" altLang="he-IL" sz="8000" dirty="0" smtClean="0">
                <a:latin typeface="David" panose="020E0502060401010101" pitchFamily="34" charset="-79"/>
                <a:cs typeface="David" panose="020E0502060401010101" pitchFamily="34" charset="-79"/>
              </a:rPr>
              <a:t> מוגברת לזיהומים.</a:t>
            </a:r>
            <a:endParaRPr lang="en-US" altLang="he-IL" sz="5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he-IL" altLang="he-IL" sz="8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he-IL" altLang="he-IL" sz="8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he-IL" altLang="he-IL" sz="8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he-IL" altLang="he-IL" sz="8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he-IL" altLang="he-IL" sz="8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he-IL" altLang="he-IL" sz="8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he-IL" altLang="he-IL" sz="8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he-IL" altLang="he-IL" sz="8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he-IL" altLang="he-IL" sz="8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he-IL" altLang="he-IL" sz="8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he-IL" altLang="he-IL" sz="8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he-IL" sz="5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he-IL" sz="5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sz="5000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                            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z="24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1800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                                                                                        </a:t>
            </a:r>
            <a:endParaRPr lang="he-IL" sz="18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z="24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z="24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z="24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z="24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z="24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z="24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z="24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272569" y="94735"/>
            <a:ext cx="7223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sz="28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יתר פעילות בלוטת יותרת הכליה </a:t>
            </a:r>
            <a:r>
              <a:rPr lang="en-US" sz="28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Hyperadrenalism</a:t>
            </a:r>
            <a:endParaRPr lang="he-IL" sz="28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142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ure 18-1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79" y="437531"/>
            <a:ext cx="10950222" cy="60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7067" y="112889"/>
            <a:ext cx="6502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מיקום בלוטות האדרנל</a:t>
            </a:r>
            <a:endParaRPr lang="he-IL" sz="36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1887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524369" y="1256171"/>
            <a:ext cx="1219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he-I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6. עלייה </a:t>
            </a:r>
            <a:r>
              <a:rPr lang="he-I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ברמת הגלוקוז בדם, </a:t>
            </a:r>
          </a:p>
          <a:p>
            <a:pPr marL="91440" indent="-9144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he-I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7. </a:t>
            </a:r>
            <a:r>
              <a:rPr lang="he-I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תאבון מוגבר ועלייה במשקל,</a:t>
            </a:r>
          </a:p>
          <a:p>
            <a:pPr marL="91440" indent="-9144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he-I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8</a:t>
            </a:r>
            <a:r>
              <a:rPr lang="he-I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  <a:r>
              <a:rPr lang="he-I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בלחץ הדם, </a:t>
            </a:r>
          </a:p>
          <a:p>
            <a:pPr marL="91440" indent="-9144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he-I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9 . </a:t>
            </a:r>
            <a:r>
              <a:rPr lang="he-I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בלחץ התוך-עייני,</a:t>
            </a:r>
          </a:p>
          <a:p>
            <a:pPr marL="91440" indent="-9144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he-I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10. צבירת נוזלים-בצקות, </a:t>
            </a:r>
          </a:p>
          <a:p>
            <a:pPr marL="91440" indent="-9144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he-I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11. שינויים במצב הרוח, </a:t>
            </a:r>
          </a:p>
          <a:p>
            <a:pPr marL="91440" indent="-9144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he-I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12. סימנים כלליים : חולשה, כאבי </a:t>
            </a:r>
            <a:r>
              <a:rPr lang="he-I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ראש.</a:t>
            </a:r>
            <a:endParaRPr lang="he-IL" sz="2000" dirty="0">
              <a:solidFill>
                <a:schemeClr val="tx1">
                  <a:lumMod val="75000"/>
                  <a:lumOff val="2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650" y="486833"/>
            <a:ext cx="9576789" cy="4849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FF0000"/>
                </a:solidFill>
                <a:latin typeface="UURWRP+Arial,Bold"/>
                <a:cs typeface="David" panose="020E0502060401010101" pitchFamily="34" charset="-79"/>
              </a:rPr>
              <a:t>המשך – סימנים, סימפטומים ותופעות לוואי בטיפול ממושך בסטרואידים:</a:t>
            </a:r>
          </a:p>
        </p:txBody>
      </p:sp>
      <p:sp>
        <p:nvSpPr>
          <p:cNvPr id="6" name="מלבן 5"/>
          <p:cNvSpPr/>
          <p:nvPr/>
        </p:nvSpPr>
        <p:spPr>
          <a:xfrm>
            <a:off x="-525780" y="4983480"/>
            <a:ext cx="12814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he-I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הסטרואידים, בהיותן תרופה אנטי דלקתית , יש להן השפעה מדכאת על מערכת החיסון. כתוצאה מכך, </a:t>
            </a:r>
          </a:p>
          <a:p>
            <a:pPr marL="91440" indent="-9144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he-I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פוחתת ההשפעה המזיקה של  התגובה האוטואימונית וחל שיפור משמעותי במצב החולים.</a:t>
            </a:r>
          </a:p>
        </p:txBody>
      </p:sp>
    </p:spTree>
    <p:extLst>
      <p:ext uri="{BB962C8B-B14F-4D97-AF65-F5344CB8AC3E}">
        <p14:creationId xmlns:p14="http://schemas.microsoft.com/office/powerpoint/2010/main" val="24555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07870" y="-114300"/>
            <a:ext cx="10058400" cy="514349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buClr>
                <a:schemeClr val="accent1"/>
              </a:buClr>
              <a:buSzPct val="100000"/>
            </a:pPr>
            <a:r>
              <a:rPr lang="he-IL" sz="20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אבחון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" y="417265"/>
            <a:ext cx="12192000" cy="2855324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1. על פי מראה  אופייני.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2. בדיקת כמות הקורטיזול  שמופרש מהגוף בשתן במשך יממה .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3. בדיקה לקביעת מקור הפרשת עודף הקורטיזול: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e-IL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</a:t>
            </a:r>
            <a:r>
              <a:rPr lang="he-IL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  <a:r>
              <a:rPr lang="he-IL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מתן </a:t>
            </a:r>
            <a:r>
              <a:rPr lang="he-IL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קורטיזול</a:t>
            </a:r>
            <a:r>
              <a:rPr lang="he-IL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ברמה גבוהה וביצוע בדיקת-דם בבוקר שלמחרת:</a:t>
            </a:r>
            <a:r>
              <a:rPr lang="he-IL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במצב התקין – עלייה ברמת הקורטיזול בדם,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תעכב את הפרשת </a:t>
            </a:r>
            <a:r>
              <a:rPr lang="en-US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ACTH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, ובעקבות כך רמת הקורטיזול תרד.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אם הפרשת </a:t>
            </a:r>
            <a:r>
              <a:rPr lang="en-US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ACTH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נובעת מגידול בהיפופיזה, היא לא תעוכב ע"י זריקת הקורטיזול, ורמת </a:t>
            </a:r>
            <a:r>
              <a:rPr lang="en-US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ACTH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בדם תישאר גבוהה.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ב. </a:t>
            </a:r>
            <a:r>
              <a:rPr lang="he-IL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מזריקים </a:t>
            </a:r>
            <a:r>
              <a:rPr lang="en-US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ACTH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ולאחר כ-30-60 ד' בודקים את רמת </a:t>
            </a:r>
            <a:r>
              <a:rPr lang="he-IL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הקורטיזול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בדם. בעקבות </a:t>
            </a:r>
            <a:r>
              <a:rPr lang="he-IL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הזהזרקה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רמת </a:t>
            </a:r>
            <a:r>
              <a:rPr lang="he-IL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הקורטיזול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אמורה לעלות. אם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היא איננה עולה, הדבר מצביע על הפרעה בפעילות בלוטת האדרנל.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he-IL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he-IL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he-IL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he-IL" b="1" spc="-50" dirty="0" smtClean="0">
              <a:solidFill>
                <a:schemeClr val="tx1"/>
              </a:solidFill>
              <a:latin typeface="David" panose="020E0502060401010101" pitchFamily="34" charset="-79"/>
              <a:ea typeface="+mj-ea"/>
              <a:cs typeface="David" panose="020E0502060401010101" pitchFamily="34" charset="-79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he-IL" b="1" spc="-50" dirty="0">
              <a:solidFill>
                <a:schemeClr val="tx1"/>
              </a:solidFill>
              <a:latin typeface="David" panose="020E0502060401010101" pitchFamily="34" charset="-79"/>
              <a:ea typeface="+mj-ea"/>
              <a:cs typeface="David" panose="020E0502060401010101" pitchFamily="34" charset="-79"/>
            </a:endParaRPr>
          </a:p>
          <a:p>
            <a:r>
              <a:rPr lang="he-IL" dirty="0"/>
              <a:t> </a:t>
            </a:r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252062"/>
              </p:ext>
            </p:extLst>
          </p:nvPr>
        </p:nvGraphicFramePr>
        <p:xfrm>
          <a:off x="1852864" y="4492136"/>
          <a:ext cx="10145863" cy="1523746"/>
        </p:xfrm>
        <a:graphic>
          <a:graphicData uri="http://schemas.openxmlformats.org/drawingml/2006/table">
            <a:tbl>
              <a:tblPr rtl="1"/>
              <a:tblGrid>
                <a:gridCol w="2948235"/>
                <a:gridCol w="1963374"/>
                <a:gridCol w="5234254"/>
              </a:tblGrid>
              <a:tr h="33401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Cortisol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אבחון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77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נמוך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גבוה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אי ספיקה ראשונית של האדרנל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נמוך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נמוך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אי ספיקה שניונית או שלישונית של האדרנל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44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" y="468922"/>
            <a:ext cx="118754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ערכים גבוהים של </a:t>
            </a:r>
            <a:r>
              <a:rPr lang="he-IL" b="1" dirty="0" err="1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קורטיזול</a:t>
            </a: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בדם ייתכנו במצבים הבאים</a:t>
            </a:r>
            <a:r>
              <a:rPr lang="he-IL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he-IL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הפרשת יתר של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קורטיזול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מבלוטת יותרת הכליה,  בתסמונת על שם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קושינג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עלייה בייצור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ACTH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- הבעיה בבלוטת ההיפופיזה (יותרת המוח).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גידול  מפריש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ACTH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מחוץ לבלוטת ההיפופיזה.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נטילת תרופות כגון סטרואידים וגלולות למניעת היריון.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יתר פעילות של בלוטת המגן  (התריס).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השמנה.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מתח נפשי.</a:t>
            </a:r>
          </a:p>
        </p:txBody>
      </p:sp>
      <p:sp>
        <p:nvSpPr>
          <p:cNvPr id="3" name="מלבן 2"/>
          <p:cNvSpPr/>
          <p:nvPr/>
        </p:nvSpPr>
        <p:spPr>
          <a:xfrm>
            <a:off x="1070811" y="3180146"/>
            <a:ext cx="107441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ערכים נמוכים של </a:t>
            </a:r>
            <a:r>
              <a:rPr lang="he-IL" b="1" dirty="0" err="1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קורטיזול</a:t>
            </a: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בדם ייתכנו במצבים הבאים</a:t>
            </a:r>
            <a:r>
              <a:rPr lang="he-IL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endParaRPr lang="he-IL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מחלה גנטית המסתמנת בחוסר אנזימים  המשתתפים בתהליך ייצור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הקורטיזול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תת-פעילות בלוטת יותרת המוח והפרשה  נמוכה של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ACTH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   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תת-פעילות בלוטת יותרת הכליה , בתסמונת על שם אדיסון.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תת-פעילות בלוטת המגן.</a:t>
            </a:r>
          </a:p>
        </p:txBody>
      </p:sp>
    </p:spTree>
    <p:extLst>
      <p:ext uri="{BB962C8B-B14F-4D97-AF65-F5344CB8AC3E}">
        <p14:creationId xmlns:p14="http://schemas.microsoft.com/office/powerpoint/2010/main" val="1275293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05740" y="640080"/>
            <a:ext cx="118872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he-IL" sz="1600" b="1" spc="-5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spcBef>
                <a:spcPct val="0"/>
              </a:spcBef>
            </a:pPr>
            <a:r>
              <a:rPr lang="he-IL" sz="2000" b="1" spc="-50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טיפול</a:t>
            </a:r>
            <a:endParaRPr lang="he-IL" sz="1600" b="1" spc="-5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R="0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1.   הסרת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הגידול מבלוטת האדרנל או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מההיפופיזה על ידי ניתוח.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AutoNum type="arabicPeriod" startAt="2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טיפול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תרופתי בחומרים המדכאים את הפרשת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הקורטיזול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>
              <a:spcBef>
                <a:spcPct val="0"/>
              </a:spcBef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00000"/>
              </a:lnSpc>
            </a:pPr>
            <a:r>
              <a:rPr lang="he-IL" sz="1600" b="1" spc="-5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spc="-5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מניעה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00000"/>
              </a:lnSpc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כדי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למנוע </a:t>
            </a: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קושינג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אקסוגני, כלומר עודף של סטרואידים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שמקורם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מחוץ לגוף, בתרופות, יש להשתמש בטיפול בסטרואידים בתבונה. אומנם, מדובר בתרופות יעילות ביותר למצבים רבים ומגוונים, אך </a:t>
            </a:r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חשוב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להשתמש בהם בכמות המעטה ביותר האפשרית. </a:t>
            </a:r>
          </a:p>
          <a:p>
            <a:pPr>
              <a:lnSpc>
                <a:spcPct val="100000"/>
              </a:lnSpc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במידה וניתן לטפל בטיפול חלופי, שאיננו כולל סטרואידים, עדיף טיפול כזה כדי למנוע את הופעתה של תסמונת </a:t>
            </a: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קושינג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.  </a:t>
            </a:r>
            <a:b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לא ידועות דרכים למניעה של תסמונת </a:t>
            </a: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קושינג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על רקע של גידולים שונים.</a:t>
            </a:r>
          </a:p>
          <a:p>
            <a:pPr>
              <a:spcBef>
                <a:spcPct val="0"/>
              </a:spcBef>
            </a:pPr>
            <a:r>
              <a:rPr lang="he-IL" sz="1600" b="1" spc="-5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1600" b="1" spc="-5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282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) VMA (Vanilimandilic acid) :&#10;normal level 2-6mg/day&#10;Estimated by antibody method&#10;2) HVA (Homovanilic acid) in urine: me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10557163" cy="621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45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08392" y="699910"/>
            <a:ext cx="9480408" cy="485421"/>
          </a:xfrm>
        </p:spPr>
        <p:txBody>
          <a:bodyPr>
            <a:normAutofit fontScale="90000"/>
          </a:bodyPr>
          <a:lstStyle/>
          <a:p>
            <a:pPr lvl="0" algn="r" fontAlgn="base">
              <a:spcAft>
                <a:spcPct val="0"/>
              </a:spcAft>
            </a:pPr>
            <a:r>
              <a:rPr lang="he-IL" sz="36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36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3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6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36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6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36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3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6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36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3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6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36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sz="3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. </a:t>
            </a:r>
            <a:r>
              <a:rPr lang="he-IL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</a:rPr>
              <a:t/>
            </a:r>
            <a:br>
              <a:rPr lang="he-IL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</a:rPr>
            </a:br>
            <a:r>
              <a:rPr lang="he-IL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     </a:t>
            </a:r>
            <a:r>
              <a:rPr lang="he-IL" sz="27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מחלת </a:t>
            </a:r>
            <a:r>
              <a:rPr lang="he-IL" sz="27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אדיסון </a:t>
            </a:r>
            <a:r>
              <a:rPr lang="en-US" sz="27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Addison's Disease</a:t>
            </a:r>
            <a:endParaRPr lang="he-IL" sz="27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055511"/>
            <a:ext cx="12192000" cy="53807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b="1" spc="-50" dirty="0">
                <a:solidFill>
                  <a:srgbClr val="FF0000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אטיולוגיה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פגיעה ב-</a:t>
            </a:r>
            <a:r>
              <a:rPr lang="en-US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Adrenal cortex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שבעקבותיה נוצר מיעוט או העדר הפרשה של </a:t>
            </a:r>
            <a:r>
              <a:rPr lang="he-IL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קורטיזול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וגם של </a:t>
            </a:r>
            <a:r>
              <a:rPr lang="he-IL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אלדוסטרון.</a:t>
            </a:r>
            <a:r>
              <a:rPr lang="he-IL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</a:t>
            </a:r>
            <a:r>
              <a:rPr lang="he-IL" sz="18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חוסר פעילות ראשוני נובע מפגיעה בבלוטת יותרת הכליה עצמה,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כתוצאה אפשרית מ-: </a:t>
            </a:r>
            <a:endParaRPr lang="he-IL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1. תהליך אוטואימוני – מערכת החיסון תוקפת את האדרנל. התהליך הורס בהדרגה את השכבה החיצונית של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קורטקס האדרנל</a:t>
            </a:r>
            <a:endParaRPr lang="he-IL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2.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זיהום 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בעבר מחלת השחפת הייתה גורם נפוץ לפגיעה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בקורטקס האדרנל. 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כיום, הגורמים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העיקריים הם 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זיהומים  פטרייתיים כרוניים ואיידס.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3. גידול ב- </a:t>
            </a:r>
            <a:r>
              <a:rPr lang="en-US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Adrenal cortex</a:t>
            </a:r>
            <a:endParaRPr lang="he-IL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 חוסר פעילות שניוני נגרם מפגיעה בבלוטת ההיפופיזה,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ובעקבות כך לחוסר 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הפרשת </a:t>
            </a:r>
            <a:r>
              <a:rPr lang="en-US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ACTH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ג. הפסקה פתאומית (לא הדרגתית) בלקיחת </a:t>
            </a:r>
            <a:r>
              <a:rPr lang="he-IL" sz="18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תרופת סטרואידים. לקיחה ממושכת של סטרואידים מעכבת את הפרשת ההורמונים מקורטקס האדרנל.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b="1" spc="-50" dirty="0" smtClean="0">
                <a:solidFill>
                  <a:srgbClr val="FF0000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סימנים ותסמינים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הקשורים 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לחוסר בסטרואידים: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1. סימן אופייני מאוד למחלה הוא: הופעת כתמים כהים בעור ,תופעה שנקראת </a:t>
            </a:r>
            <a:r>
              <a:rPr lang="he-IL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היפרפיגמנטציה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 הכתמים מופיעים בעיקר בחניכים, בריריות, באזורים  חשופים לשמש ובצלקות. הסיבה להופעת הכתמים הכהים בעור נובעת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מהשפעת חוסר </a:t>
            </a:r>
            <a:r>
              <a:rPr lang="he-IL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הקורטיזול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המשפיע על הפרשה מוגברת של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הורמוני ההיפופיזה </a:t>
            </a:r>
            <a:r>
              <a:rPr lang="en-US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ACTH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ו-</a:t>
            </a:r>
            <a:r>
              <a:rPr lang="en-US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en-US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MSH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מהאדנוהיפופיזה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 ה- </a:t>
            </a:r>
            <a:r>
              <a:rPr lang="en-US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MSH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משפיע 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פעילות מוגברת של מלנוציטים בעור, הגורמים להכהייה בגוון העור. </a:t>
            </a:r>
          </a:p>
          <a:p>
            <a:pPr>
              <a:lnSpc>
                <a:spcPct val="100000"/>
              </a:lnSpc>
            </a:pPr>
            <a:endParaRPr lang="he-IL" sz="1800" b="1" dirty="0" smtClean="0">
              <a:solidFill>
                <a:srgbClr val="002060"/>
              </a:solidFill>
              <a:latin typeface="UURWRP+Arial,Bold"/>
              <a:cs typeface="UURWRP+Arial,Bold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2585156" y="124178"/>
            <a:ext cx="8286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sz="28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תת פעילות </a:t>
            </a:r>
            <a:r>
              <a:rPr lang="he-IL" sz="28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בלוטת יותרת הכליה </a:t>
            </a:r>
            <a:r>
              <a:rPr lang="en-US" sz="28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Hypoadrenalism</a:t>
            </a:r>
            <a:endParaRPr lang="he-IL" sz="28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983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33600" y="117270"/>
            <a:ext cx="10058400" cy="593930"/>
          </a:xfrm>
        </p:spPr>
        <p:txBody>
          <a:bodyPr>
            <a:normAutofit fontScale="90000"/>
          </a:bodyPr>
          <a:lstStyle/>
          <a:p>
            <a:pPr algn="r"/>
            <a:r>
              <a:rPr lang="he-IL" sz="20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20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2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המשך סימנים ותסמינים  במחלת אדיסון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3623310"/>
            <a:ext cx="12192000" cy="421767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b="1" spc="-50" dirty="0" smtClean="0">
                <a:solidFill>
                  <a:srgbClr val="FF0000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טיפול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טיפול 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תרופתי בקורטיקוסטרואידים, כמו קורטיזון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 ובחוסר פעילות ראשוני – הוספת תחליף </a:t>
            </a:r>
            <a:r>
              <a:rPr lang="he-IL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לאלדוסטרון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he-IL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240030" y="635476"/>
            <a:ext cx="120319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2. בעקבות ירידת רמת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האלדוסטרון, נגרמת ירידה ברמת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הנתרן והאשלגן בדם,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וכתוצאה מכך מופיעה חולשת שרירים.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3. תסמינים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במערכת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העיכול- ירידה בתיאבון, בחילות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והקאות ,שלשולים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וירידה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במשקל – גלוקוקורטיקואידים משפיעים על תפקוד תקין של 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  מערכות הגוף השונות, כולל מערכת העיכול ולכן ריכוז נמוך של הורמונים אלה פוגע במערכת העיכול.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4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. רמת גלוקוז נמוכה בדם (היפוגליקמיה)-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בעקבות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רמה נמוכה של קורטיזול בדם אשר  מפחיתה  את תהליך הגלוקוניאוגנזיס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בכבד.</a:t>
            </a:r>
          </a:p>
          <a:p>
            <a:pPr>
              <a:buClrTx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5.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ירידה בלחץ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הדם עקב: א. 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ירידה ברמת הקורטיזול בדם, דבר הגורם להגדלת קוטר  כלי דם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>
              <a:buClrTx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ב. ירידה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ברמת האלדוסטרון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הגורמת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לירידה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בספיגת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הנתרן והנוזלים מהכליה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לדם, ירידה בנפח הדם.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6.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שינויים התנהגותיים- עייפות, בלבול והתנהגויות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פסיכוטיות.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>
              <a:buClrTx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בחוסר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פעילות ראשוני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– רמת הקורטיזול בדם ובשתן תהיה נמוכה, ורמת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ACTH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תהיה גבוהה.</a:t>
            </a:r>
          </a:p>
          <a:p>
            <a:pPr marL="342900" indent="-342900">
              <a:buClrTx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בחוסר פעילות שניוני – רמת הקורטיזול בדם ובשתן תהיה נמוכה, ו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גם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רמת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ACTH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תהיה נמוכה, רמת אלדוסטרון תהיה תקינה.</a:t>
            </a:r>
          </a:p>
          <a:p>
            <a:pPr>
              <a:buClrTx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3.   לחץ דם נמוך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73679" y="2536190"/>
            <a:ext cx="282321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spc="-50" dirty="0">
                <a:solidFill>
                  <a:srgbClr val="FF0000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אבחון</a:t>
            </a:r>
          </a:p>
        </p:txBody>
      </p:sp>
      <p:pic>
        <p:nvPicPr>
          <p:cNvPr id="6" name="Picture 8" descr="http://www.pcds.org.uk/ee/images/made/ee/images/uploads/clinical/Haem_2_386_269_70_http:www.pcds.org.ukeeassetsimgwatermark.gif_0_0_80_r_b_-5_-5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81" y="4356947"/>
            <a:ext cx="2597432" cy="181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encrypted-tbn0.gstatic.com/images?q=tbn:ANd9GcRqU6RTduxDSAS7CzwWF8iwqQvGn4peYPUSn61tJF_J_M9OjS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846" y="4415984"/>
            <a:ext cx="2639134" cy="197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מחלת אדיסון. כשל הכליה אקוטי (משבר addisonian)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869" y="4391510"/>
            <a:ext cx="2884131" cy="195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015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738" y="-304800"/>
            <a:ext cx="8311662" cy="623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1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1266" name="Picture 2" descr="Addison’s Disease: effect of MSH activity 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852" y="0"/>
            <a:ext cx="5432148" cy="624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yperpigmentation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1" y="-1"/>
            <a:ext cx="6869958" cy="594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45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57300" y="0"/>
            <a:ext cx="10058400" cy="571353"/>
          </a:xfrm>
        </p:spPr>
        <p:txBody>
          <a:bodyPr>
            <a:normAutofit/>
          </a:bodyPr>
          <a:lstStyle/>
          <a:p>
            <a:pPr algn="ctr"/>
            <a:r>
              <a:rPr lang="he-IL" sz="24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 "משבר </a:t>
            </a:r>
            <a:r>
              <a:rPr lang="he-IL" sz="2400" b="1" dirty="0" err="1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אדיסוני</a:t>
            </a:r>
            <a:r>
              <a:rPr lang="he-IL" sz="24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חריף" </a:t>
            </a:r>
            <a:r>
              <a:rPr lang="en-US" sz="24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Acute </a:t>
            </a:r>
            <a:r>
              <a:rPr lang="en-US" sz="24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addisonian </a:t>
            </a:r>
            <a:r>
              <a:rPr lang="en-US" sz="24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crisis</a:t>
            </a:r>
            <a:endParaRPr lang="he-IL" sz="24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04989" y="654191"/>
            <a:ext cx="11391900" cy="52806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מצב זה מתאפיין בירידה חדה ופתאומית בכמות הסטרואידים בגוף. </a:t>
            </a:r>
          </a:p>
          <a:p>
            <a:pPr>
              <a:lnSpc>
                <a:spcPct val="100000"/>
              </a:lnSpc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ירידה חדה בכמות הסטרואידים, יכולה להופיע אצל אדם שנוטל סטרואידים תקופה ארוכה לטיפול במחלה כלשהי. </a:t>
            </a:r>
          </a:p>
          <a:p>
            <a:pPr>
              <a:lnSpc>
                <a:spcPct val="100000"/>
              </a:lnSpc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כתוצאה מכך רמת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הקורטיזול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בדמו גבוהה. מופעל משוב שלילי על ההיפותלמוס וההיפופיזה, ומדוכא ייצור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הסטרואידים העצמי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בבלוטת האדרנל. </a:t>
            </a:r>
          </a:p>
          <a:p>
            <a:pPr>
              <a:lnSpc>
                <a:spcPct val="100000"/>
              </a:lnSpc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לכן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, בהפסקה פתאומית של הטיפול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בסטרואידים, יסבול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החולה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מרמה נמוכה מאד של סטרואידים בדם שגורם למשבר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אדיסוני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חריף,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שיתבטא בתסמינים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של מחלת אדיסון. מצב זה קיצוני ומסכן חיים! </a:t>
            </a: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00000"/>
              </a:lnSpc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לכן,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יש להפסיק לקיחת סטרואידים בצורה הדרגתית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, על מנת שהאדרנל יתחיל לייצר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סטרואידים.</a:t>
            </a:r>
          </a:p>
          <a:p>
            <a:pPr>
              <a:lnSpc>
                <a:spcPct val="100000"/>
              </a:lnSpc>
            </a:pPr>
            <a:r>
              <a:rPr lang="he-IL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הטיפול</a:t>
            </a:r>
          </a:p>
          <a:p>
            <a:pPr>
              <a:lnSpc>
                <a:spcPct val="100000"/>
              </a:lnSpc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1. באופן מיידי - מתן תמיסה פיזיולוגית המכילה מים, מלחים,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גלוקוז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ומתן קורטיזון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00000"/>
              </a:lnSpc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2. במקרה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של חוסר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באלדוסטרון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, מתן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תרופת אלדוסטרון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סינטטי. </a:t>
            </a: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00000"/>
              </a:lnSpc>
            </a:pP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מניעה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הקפדה על לקיחת סטרואידים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על פי הוראת הרופא. </a:t>
            </a:r>
          </a:p>
          <a:p>
            <a:pPr>
              <a:lnSpc>
                <a:spcPct val="100000"/>
              </a:lnSpc>
            </a:pPr>
            <a:r>
              <a:rPr lang="he-IL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אין </a:t>
            </a: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להפסיק </a:t>
            </a:r>
            <a:r>
              <a:rPr lang="he-IL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את </a:t>
            </a: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הטיפול </a:t>
            </a:r>
            <a:r>
              <a:rPr lang="he-IL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בסטרואידים בבת </a:t>
            </a: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אחת </a:t>
            </a:r>
            <a:r>
              <a:rPr lang="he-IL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אלא בהדרגה, </a:t>
            </a:r>
            <a:r>
              <a:rPr lang="he-IL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זאת על </a:t>
            </a: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מנת שהאדרנל יתחיל לייצר סטרואידים.</a:t>
            </a:r>
          </a:p>
        </p:txBody>
      </p:sp>
    </p:spTree>
    <p:extLst>
      <p:ext uri="{BB962C8B-B14F-4D97-AF65-F5344CB8AC3E}">
        <p14:creationId xmlns:p14="http://schemas.microsoft.com/office/powerpoint/2010/main" val="385750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ure 18-1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0" y="-192038"/>
            <a:ext cx="6137910" cy="657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8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2290" name="Picture 2" descr="Adrenal insufficienc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33"/>
            <a:ext cx="12191999" cy="623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99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77179"/>
          </a:xfrm>
        </p:spPr>
        <p:txBody>
          <a:bodyPr>
            <a:normAutofit/>
          </a:bodyPr>
          <a:lstStyle/>
          <a:p>
            <a:pPr algn="ctr"/>
            <a:r>
              <a:rPr lang="he-IL" sz="32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דוגמאות להשפעת הסטרואידים במחלות שונות</a:t>
            </a:r>
            <a:endParaRPr lang="he-IL" sz="32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39387" y="1140030"/>
            <a:ext cx="11150929" cy="5053505"/>
          </a:xfrm>
        </p:spPr>
        <p:txBody>
          <a:bodyPr>
            <a:normAutofit/>
          </a:bodyPr>
          <a:lstStyle/>
          <a:p>
            <a:pPr fontAlgn="base"/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טיפול בסטרואידים הוא טיפול נפוץ בעיקר </a:t>
            </a:r>
            <a:r>
              <a:rPr lang="he-IL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במחלות אוטואימוניות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בהן קיימת פעילות מוגברת של מערכת החיסון כנגד מרכיבים עצמיים. השימוש בסטרואידים גורם לדיכוי פעילות מערכת החיסון וכתוצאה מכך מביא להפחתת ההשפעה המזיקה של התגובה האוטואימונית ולשיפור משמעותי במצב החולים.</a:t>
            </a:r>
          </a:p>
          <a:p>
            <a:pPr fontAlgn="base"/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היתרונות 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בשימוש בסטרואידים קיימים </a:t>
            </a:r>
            <a:r>
              <a:rPr lang="he-IL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בטיפול </a:t>
            </a:r>
            <a:r>
              <a:rPr lang="he-IL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קצר מועד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 עד מספר שבועות. בטיפול ארוך יותר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כאמור, תופעות הלוואי קשות.</a:t>
            </a:r>
          </a:p>
          <a:p>
            <a:pPr fontAlgn="base"/>
            <a:r>
              <a:rPr lang="he-IL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דוגמאות למחלות בהן ניתנים הסטרואידים הם: </a:t>
            </a:r>
          </a:p>
          <a:p>
            <a:pPr fontAlgn="base"/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1. 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חולי </a:t>
            </a:r>
            <a:r>
              <a:rPr lang="he-IL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אסטמה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במשאפים עם סטרואידים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תפקידם להקטין 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את הפעילות האוטואימונית שגורמת להיצרות דרכי הנשימה. </a:t>
            </a:r>
            <a:endParaRPr lang="he-IL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base"/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2. בחולי 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מחלות אוטואימוניות סיסטמיות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כמו </a:t>
            </a:r>
            <a:r>
              <a:rPr lang="he-IL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לופוס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פסוריאזיס,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סטרואידים ,מפחיתים את 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הסימפטומים.</a:t>
            </a:r>
          </a:p>
          <a:p>
            <a:pPr fontAlgn="base"/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3. במקרים 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 אלרגיה עורית משתמשים פעמים רבות במשחות </a:t>
            </a:r>
            <a:r>
              <a:rPr lang="he-IL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סטרואידיות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כמו קורטיזון. </a:t>
            </a:r>
            <a:endParaRPr lang="he-IL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fontAlgn="base"/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4. במקרים 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חמורים מאוד כמו שוק אנפילקטי, הנגרם כתוצאה מתגובה קשה ביותר </a:t>
            </a:r>
            <a:r>
              <a:rPr lang="he-IL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לאלרגיה 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משתמשים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בסטרואידים.</a:t>
            </a:r>
            <a:endParaRPr lang="he-IL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090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02812" y="271105"/>
            <a:ext cx="9984008" cy="751783"/>
          </a:xfrm>
        </p:spPr>
        <p:txBody>
          <a:bodyPr>
            <a:normAutofit/>
          </a:bodyPr>
          <a:lstStyle/>
          <a:p>
            <a:pPr algn="ctr"/>
            <a:r>
              <a:rPr lang="he-IL" sz="32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טבלת סיכום קליניקה של האדרנל</a:t>
            </a:r>
            <a:endParaRPr lang="he-IL" sz="32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157763"/>
              </p:ext>
            </p:extLst>
          </p:nvPr>
        </p:nvGraphicFramePr>
        <p:xfrm>
          <a:off x="168812" y="1012875"/>
          <a:ext cx="12023188" cy="517597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533468"/>
                <a:gridCol w="2428679"/>
                <a:gridCol w="2288442"/>
                <a:gridCol w="2428679"/>
                <a:gridCol w="2343920"/>
              </a:tblGrid>
              <a:tr h="1603716">
                <a:tc>
                  <a:txBody>
                    <a:bodyPr/>
                    <a:lstStyle/>
                    <a:p>
                      <a:pPr marL="901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ריכוז הורמון מעודד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ACTH</a:t>
                      </a:r>
                    </a:p>
                    <a:p>
                      <a:pPr marL="901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מההיפופיזה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dirty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גבוה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נמוך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נמוך</a:t>
                      </a:r>
                      <a:endParaRPr lang="en-US" sz="2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dirty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גבוה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4599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ריכוז הורמון של </a:t>
                      </a:r>
                      <a:r>
                        <a:rPr lang="he-IL" sz="2800" b="1" kern="120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הבלוטה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 Cortisol</a:t>
                      </a:r>
                      <a:r>
                        <a:rPr lang="en-US" sz="2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Aldosteron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גבוה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גבוה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נמוך</a:t>
                      </a:r>
                      <a:endParaRPr lang="en-US" sz="28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נמוך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45998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אבחנה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היפר ממקור היפופיזה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היפר ממקור בלוטה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היפו ממקור היפופיזה</a:t>
                      </a:r>
                      <a:endParaRPr lang="en-US" sz="28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>
                          <a:solidFill>
                            <a:srgbClr val="FF0000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היפו ממקור בלוטה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80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6437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מפה אילמת – בלוטות הפרשה פנימית</a:t>
            </a:r>
            <a:endParaRPr lang="he-IL" sz="36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 descr="IMG_00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5632"/>
            <a:ext cx="12082272" cy="553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973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63264"/>
          </a:xfrm>
        </p:spPr>
        <p:txBody>
          <a:bodyPr>
            <a:normAutofit/>
          </a:bodyPr>
          <a:lstStyle/>
          <a:p>
            <a:pPr algn="ctr"/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סיפורי מקרה</a:t>
            </a:r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36907" y="970038"/>
            <a:ext cx="11633420" cy="543076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1. ש.ב. בת 35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, נוטלת מזה מספר שנים תרופות סטרואידים לשם טיפול במחלה אוטואימונית בה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חלתה.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בעקבות נטילת התרופות לתקופה הארוכה סובלת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ש.ב.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מתופעות לוואי רבות: עצמותיה נשברות בקלות, רמת הסוכר בדמה גבוהה, היא השמינה מאוד בפנים ובמרכז הגוף, וסובלת גם מיתר לחץ דם. בביקורה במרפאה הסביר לה הרופא שתופעות הלוואי שלה נובעות מנטילה ממושכת של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סטרואידים.</a:t>
            </a:r>
          </a:p>
          <a:p>
            <a:pPr>
              <a:lnSpc>
                <a:spcPct val="100000"/>
              </a:lnSpc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2ר.ל. בן 17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, הובהל לחדר המיון במצב קשה. במיון, נמדד לחץ דם של 80/50 מ"מ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כספית.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רמת הגלוקוז בדמו הייתה נמוכה ביותר, ומצב הכרתו מעורפל.  בבדיקות דם התברר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שר.ל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. 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סובל מזיהום חריף מחיידק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המניגוקוקוס,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שגרם להרס של בלוטת האדרנל.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לר.ל. ניתן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טיפול מהיר בסטרואידים לווריד, עם אנטיביוטיקה מתאימה. לאחר מספר ימים התאושש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ר.ל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וחזר לאיתנו, אבל מכיוון שבלוטות האדרנל שלו נהרסו, הובהר לו שייאלץ ליטול טיפול תרופתי בסטרואידים למשך כל ימי חייו.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ר.ל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קיבל הדרכה מפורטת, לפיה כאשר הוא חולה במחלה כלשהיא או עומד לעבור ניתוח, עליו להכפיל את מינון התרופה שנלקח על ידו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3. מ.ס. 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בת 60 פנתה לרופאת המשפחה עקב תסמינים שונים: נפיחות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בפנים והשמנה. בבדיקות נמצא יתר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לחץ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הדם. מ.ס. נשלחה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לבדיקת  אולטרסאונד  של הבטן, בדיקה אשר העלתה  חשד לגידול ביותרת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הכליה. </a:t>
            </a:r>
          </a:p>
          <a:p>
            <a:pPr>
              <a:lnSpc>
                <a:spcPct val="100000"/>
              </a:lnSpc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4. מ.מ.  בן 50 הגיע לרופא המשפחה עם סיפור של עייפות, חוסר תאבון וירידה במשקל. בבדיקות: נמצא לחץ דם נמוך, רמת הגלוקוז נמוכה בדם ורמת אלדוסטרון נמוכה בדם.</a:t>
            </a:r>
          </a:p>
          <a:p>
            <a:pPr>
              <a:lnSpc>
                <a:spcPct val="100000"/>
              </a:lnSpc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5. א.ב. בן 40 שם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לב שבשנה האחרונה הוא ירד מאוד במשקל למרות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תאבון מוגבר שיש לו. כמו כן, הדופק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שלו מהיר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והוא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סובל מקוצר נשימה במאמץ.  הוא הפסיק ללחוץ ידיים בפגישות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עבודה,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עם משקיעים זרים בחברת ההדמיה בה הוא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עובד,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משום שידיו מזיעות ולחות. במישוש הצוואר הוא מרגיש נפיחות קלה. לעיתים קרובות הוא סובל משלשול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00000"/>
              </a:lnSpc>
            </a:pP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עליכם לקבוע את האבחנה בכל </a:t>
            </a:r>
            <a:r>
              <a:rPr lang="he-IL" b="1" smtClean="0">
                <a:latin typeface="David" panose="020E0502060401010101" pitchFamily="34" charset="-79"/>
                <a:cs typeface="David" panose="020E0502060401010101" pitchFamily="34" charset="-79"/>
              </a:rPr>
              <a:t>אחד מסיפורי המקרים,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להציע ולנמק אילו בדיקות יערכו על מנת להגיע לאבחנה.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5151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5" descr="v 10 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7412"/>
            <a:ext cx="40798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modadren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49638" cy="3282399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786" name="Rectangle 3"/>
          <p:cNvSpPr>
            <a:spLocks noGrp="1" noChangeArrowheads="1"/>
          </p:cNvSpPr>
          <p:nvPr>
            <p:ph idx="1"/>
          </p:nvPr>
        </p:nvSpPr>
        <p:spPr>
          <a:xfrm>
            <a:off x="0" y="1202690"/>
            <a:ext cx="12192000" cy="3429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altLang="he-IL" sz="2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שתי בלוטות </a:t>
            </a:r>
            <a:r>
              <a:rPr lang="he-IL" altLang="he-IL" sz="2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הנמצאות בחלק  </a:t>
            </a:r>
            <a:r>
              <a:rPr lang="he-IL" altLang="he-IL" sz="2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העליון של הכליות</a:t>
            </a:r>
            <a:r>
              <a:rPr lang="he-IL" altLang="he-IL" sz="2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בלוטה על כל כליה. </a:t>
            </a:r>
            <a:endParaRPr lang="he-IL" altLang="he-IL" sz="24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spcBef>
                <a:spcPct val="50000"/>
              </a:spcBef>
            </a:pPr>
            <a:r>
              <a:rPr lang="he-IL" altLang="he-IL" sz="2400" dirty="0" smtClean="0">
                <a:latin typeface="David" panose="020E0502060401010101" pitchFamily="34" charset="-79"/>
                <a:ea typeface="Arial Unicode MS" panose="020B0604020202020204" pitchFamily="34" charset="-128"/>
                <a:cs typeface="David" panose="020E0502060401010101" pitchFamily="34" charset="-79"/>
              </a:rPr>
              <a:t>אורך </a:t>
            </a:r>
            <a:r>
              <a:rPr lang="he-IL" altLang="he-IL" sz="2400" dirty="0">
                <a:latin typeface="David" panose="020E0502060401010101" pitchFamily="34" charset="-79"/>
                <a:ea typeface="Arial Unicode MS" panose="020B0604020202020204" pitchFamily="34" charset="-128"/>
                <a:cs typeface="David" panose="020E0502060401010101" pitchFamily="34" charset="-79"/>
              </a:rPr>
              <a:t>כל בלוטה 4-6 ס"מ, רוחבה 1-2 ס"מ, עובייה 4-6 </a:t>
            </a:r>
            <a:r>
              <a:rPr lang="he-IL" altLang="he-IL" sz="2400" dirty="0" smtClean="0">
                <a:latin typeface="David" panose="020E0502060401010101" pitchFamily="34" charset="-79"/>
                <a:ea typeface="Arial Unicode MS" panose="020B0604020202020204" pitchFamily="34" charset="-128"/>
                <a:cs typeface="David" panose="020E0502060401010101" pitchFamily="34" charset="-79"/>
              </a:rPr>
              <a:t>ס"מ, </a:t>
            </a:r>
            <a:r>
              <a:rPr lang="he-IL" altLang="he-IL" sz="2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sz="2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הן בעלות מבנה </a:t>
            </a:r>
            <a:endParaRPr lang="he-IL" altLang="he-IL" sz="24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spcBef>
                <a:spcPct val="50000"/>
              </a:spcBef>
            </a:pPr>
            <a:r>
              <a:rPr lang="he-IL" altLang="he-IL" sz="2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שטוח, בצורת פירמידה.</a:t>
            </a:r>
            <a:r>
              <a:rPr lang="he-IL" altLang="he-IL" sz="2400" dirty="0" smtClean="0">
                <a:latin typeface="David" panose="020E0502060401010101" pitchFamily="34" charset="-79"/>
                <a:ea typeface="Arial Unicode MS" panose="020B0604020202020204" pitchFamily="34" charset="-128"/>
                <a:cs typeface="David" panose="020E0502060401010101" pitchFamily="34" charset="-79"/>
              </a:rPr>
              <a:t> </a:t>
            </a:r>
            <a:r>
              <a:rPr lang="he-IL" altLang="he-IL" sz="2400" dirty="0">
                <a:latin typeface="David" panose="020E0502060401010101" pitchFamily="34" charset="-79"/>
                <a:ea typeface="Arial Unicode MS" panose="020B0604020202020204" pitchFamily="34" charset="-128"/>
                <a:cs typeface="David" panose="020E0502060401010101" pitchFamily="34" charset="-79"/>
              </a:rPr>
              <a:t>משקלה של כל בלוטה 4 גרם</a:t>
            </a:r>
            <a:r>
              <a:rPr lang="he-IL" altLang="he-IL" sz="2400" dirty="0" smtClean="0">
                <a:latin typeface="David" panose="020E0502060401010101" pitchFamily="34" charset="-79"/>
                <a:ea typeface="Arial Unicode MS" panose="020B0604020202020204" pitchFamily="34" charset="-128"/>
                <a:cs typeface="David" panose="020E0502060401010101" pitchFamily="34" charset="-79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altLang="he-IL" sz="2400" dirty="0" smtClean="0">
                <a:latin typeface="David" panose="020E0502060401010101" pitchFamily="34" charset="-79"/>
                <a:ea typeface="Arial Unicode MS" panose="020B0604020202020204" pitchFamily="34" charset="-128"/>
                <a:cs typeface="David" panose="020E0502060401010101" pitchFamily="34" charset="-79"/>
              </a:rPr>
              <a:t> </a:t>
            </a:r>
            <a:r>
              <a:rPr lang="he-IL" altLang="he-IL" sz="2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 בלוטה בנויה מ:</a:t>
            </a:r>
          </a:p>
          <a:p>
            <a:pPr marL="201168" lvl="1" indent="0">
              <a:buNone/>
            </a:pPr>
            <a:r>
              <a:rPr lang="he-IL" altLang="he-IL" sz="2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1. מעטפת </a:t>
            </a:r>
            <a:r>
              <a:rPr lang="en-US" altLang="he-IL" sz="2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en-US" alt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Capsule</a:t>
            </a:r>
            <a:r>
              <a:rPr lang="he-IL" alt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</a:t>
            </a:r>
            <a:r>
              <a:rPr lang="he-IL" altLang="he-IL" sz="2400" dirty="0" smtClean="0">
                <a:latin typeface="David" panose="020E0502060401010101" pitchFamily="34" charset="-79"/>
                <a:ea typeface="Arial Unicode MS" panose="020B0604020202020204" pitchFamily="34" charset="-128"/>
                <a:cs typeface="David" panose="020E0502060401010101" pitchFamily="34" charset="-79"/>
              </a:rPr>
              <a:t>בנויה מרקמת </a:t>
            </a:r>
            <a:r>
              <a:rPr lang="he-IL" altLang="he-IL" sz="2400" dirty="0">
                <a:latin typeface="David" panose="020E0502060401010101" pitchFamily="34" charset="-79"/>
                <a:ea typeface="Arial Unicode MS" panose="020B0604020202020204" pitchFamily="34" charset="-128"/>
                <a:cs typeface="David" panose="020E0502060401010101" pitchFamily="34" charset="-79"/>
              </a:rPr>
              <a:t>חיבור </a:t>
            </a:r>
            <a:r>
              <a:rPr lang="he-IL" altLang="he-IL" sz="2400" dirty="0" smtClean="0">
                <a:latin typeface="David" panose="020E0502060401010101" pitchFamily="34" charset="-79"/>
                <a:ea typeface="Arial Unicode MS" panose="020B0604020202020204" pitchFamily="34" charset="-128"/>
                <a:cs typeface="David" panose="020E0502060401010101" pitchFamily="34" charset="-79"/>
              </a:rPr>
              <a:t>צפופה.</a:t>
            </a:r>
            <a:endParaRPr lang="en-US" altLang="he-IL" sz="24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altLang="he-IL" sz="2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2. קליפה </a:t>
            </a:r>
            <a:r>
              <a:rPr lang="en-US" alt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Adrenal </a:t>
            </a:r>
            <a:r>
              <a:rPr lang="en-US" altLang="he-IL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Cortex</a:t>
            </a:r>
            <a:r>
              <a:rPr lang="he-IL" altLang="he-IL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sz="2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החלק החיצוני של הבלוטה, בנוי מרקמה אנדוקרינית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altLang="he-IL" sz="2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sz="2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המייצרת הורמונים סטרואידים.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altLang="he-IL" sz="2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3. החלק הפנימי</a:t>
            </a:r>
            <a:r>
              <a:rPr lang="en-US" alt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Medulla </a:t>
            </a:r>
            <a:r>
              <a:rPr lang="he-IL" altLang="he-IL" sz="2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alt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Adrenal</a:t>
            </a:r>
            <a:r>
              <a:rPr lang="he-IL" alt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sz="2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בנוי מנוירונים המייצרים הורמונים חלבוניים.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altLang="he-IL" sz="2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(בשונה מהנוירונים במערכת העצבים שמפרישים את תוצריהם (נוירוטרנסמיטרים)  לסינפסה,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altLang="he-IL" sz="2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תוצרי ההורמונים </a:t>
            </a:r>
            <a:r>
              <a:rPr lang="he-IL" altLang="he-IL" sz="2400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מהמדולה</a:t>
            </a:r>
            <a:r>
              <a:rPr lang="he-IL" altLang="he-IL" sz="2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מופרשים לדם).</a:t>
            </a:r>
          </a:p>
          <a:p>
            <a:pPr lvl="1"/>
            <a:endParaRPr lang="en-US" altLang="he-IL" sz="24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he-IL" altLang="he-IL" sz="2400" b="1" dirty="0" smtClean="0">
                <a:latin typeface="David" panose="020E0502060401010101" pitchFamily="34" charset="-79"/>
                <a:ea typeface="Arial Unicode MS" panose="020B0604020202020204" pitchFamily="34" charset="-128"/>
                <a:cs typeface="David" panose="020E0502060401010101" pitchFamily="34" charset="-79"/>
              </a:rPr>
              <a:t>               </a:t>
            </a:r>
            <a:r>
              <a:rPr lang="he-IL" altLang="he-IL" sz="2400" b="1" dirty="0">
                <a:latin typeface="David" panose="020E0502060401010101" pitchFamily="34" charset="-79"/>
                <a:ea typeface="Arial Unicode MS" panose="020B0604020202020204" pitchFamily="34" charset="-128"/>
                <a:cs typeface="David" panose="020E0502060401010101" pitchFamily="34" charset="-79"/>
              </a:rPr>
              <a:t>כל </a:t>
            </a:r>
            <a:r>
              <a:rPr lang="he-IL" altLang="he-IL" sz="2400" b="1" dirty="0" smtClean="0">
                <a:latin typeface="David" panose="020E0502060401010101" pitchFamily="34" charset="-79"/>
                <a:ea typeface="Arial Unicode MS" panose="020B0604020202020204" pitchFamily="34" charset="-128"/>
                <a:cs typeface="David" panose="020E0502060401010101" pitchFamily="34" charset="-79"/>
              </a:rPr>
              <a:t>אחת מהשכבות 2, 3,  מפרישה </a:t>
            </a:r>
            <a:r>
              <a:rPr lang="he-IL" altLang="he-IL" sz="2400" b="1" dirty="0">
                <a:latin typeface="David" panose="020E0502060401010101" pitchFamily="34" charset="-79"/>
                <a:ea typeface="Arial Unicode MS" panose="020B0604020202020204" pitchFamily="34" charset="-128"/>
                <a:cs typeface="David" panose="020E0502060401010101" pitchFamily="34" charset="-79"/>
              </a:rPr>
              <a:t>הורמונים </a:t>
            </a:r>
            <a:r>
              <a:rPr lang="he-IL" altLang="he-IL" sz="2400" b="1" dirty="0" smtClean="0">
                <a:latin typeface="David" panose="020E0502060401010101" pitchFamily="34" charset="-79"/>
                <a:ea typeface="Arial Unicode MS" panose="020B0604020202020204" pitchFamily="34" charset="-128"/>
                <a:cs typeface="David" panose="020E0502060401010101" pitchFamily="34" charset="-79"/>
              </a:rPr>
              <a:t>אחרים.</a:t>
            </a:r>
            <a:endParaRPr lang="he-IL" altLang="he-IL" sz="24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8787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86D0630-D5F2-4DCF-8461-BB773804170C}" type="slidenum">
              <a:rPr lang="he-IL" altLang="he-IL" sz="1400">
                <a:solidFill>
                  <a:srgbClr val="FFA8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en-US" altLang="he-IL" sz="1400">
              <a:solidFill>
                <a:srgbClr val="FFA8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789" name="WordArt 6"/>
          <p:cNvSpPr>
            <a:spLocks noChangeArrowheads="1" noChangeShapeType="1" noTextEdit="1"/>
          </p:cNvSpPr>
          <p:nvPr/>
        </p:nvSpPr>
        <p:spPr bwMode="auto">
          <a:xfrm>
            <a:off x="3505200" y="152401"/>
            <a:ext cx="5327650" cy="1044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792"/>
              </a:avLst>
            </a:prstTxWarp>
            <a:scene3d>
              <a:camera prst="legacyPerspectiveBottomRight">
                <a:rot lat="0" lon="21239991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FF0000"/>
              </a:contourClr>
            </a:sp3d>
          </a:bodyPr>
          <a:lstStyle/>
          <a:p>
            <a:pPr algn="ctr"/>
            <a:endParaRPr lang="he-IL" sz="6000" b="1" i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8790" name="TextBox 2"/>
          <p:cNvSpPr txBox="1">
            <a:spLocks noChangeArrowheads="1"/>
          </p:cNvSpPr>
          <p:nvPr/>
        </p:nvSpPr>
        <p:spPr bwMode="auto">
          <a:xfrm>
            <a:off x="2252458" y="431289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e-IL" altLang="he-IL" sz="36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בלוטות יותרת הכליה - האדרנל</a:t>
            </a:r>
            <a:endParaRPr lang="he-IL" altLang="he-IL" sz="36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0563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ure 18-15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05" y="-14132"/>
            <a:ext cx="8445410" cy="628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17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80011"/>
            <a:ext cx="11590020" cy="99441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he-IL" altLang="he-IL" sz="36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שכבות האדרנל (יותרת הכליה) וההורמונים המופרשים מהם</a:t>
            </a:r>
            <a:r>
              <a:rPr lang="he-IL" sz="3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3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en-US" altLang="he-IL" sz="36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9811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66DF1F2-E45F-4AC9-8B36-1D30C6424736}" type="slidenum">
              <a:rPr lang="he-IL" altLang="he-IL" sz="1400">
                <a:solidFill>
                  <a:srgbClr val="FFA8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n-US" altLang="he-IL" sz="1400">
              <a:solidFill>
                <a:srgbClr val="FFA8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9812" name="Picture 3" descr="v 10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1125539"/>
            <a:ext cx="2768600" cy="5360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3" name="Line 4"/>
          <p:cNvSpPr>
            <a:spLocks noChangeShapeType="1"/>
          </p:cNvSpPr>
          <p:nvPr/>
        </p:nvSpPr>
        <p:spPr bwMode="auto">
          <a:xfrm>
            <a:off x="2175934" y="1792112"/>
            <a:ext cx="67818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9814" name="Line 5"/>
          <p:cNvSpPr>
            <a:spLocks noChangeShapeType="1"/>
          </p:cNvSpPr>
          <p:nvPr/>
        </p:nvSpPr>
        <p:spPr bwMode="auto">
          <a:xfrm>
            <a:off x="2187223" y="3601156"/>
            <a:ext cx="67818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9815" name="Line 6"/>
          <p:cNvSpPr>
            <a:spLocks noChangeShapeType="1"/>
          </p:cNvSpPr>
          <p:nvPr/>
        </p:nvSpPr>
        <p:spPr bwMode="auto">
          <a:xfrm>
            <a:off x="2164644" y="4185356"/>
            <a:ext cx="67818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9816" name="Text Box 7"/>
          <p:cNvSpPr txBox="1">
            <a:spLocks noChangeArrowheads="1"/>
          </p:cNvSpPr>
          <p:nvPr/>
        </p:nvSpPr>
        <p:spPr bwMode="auto">
          <a:xfrm>
            <a:off x="1524000" y="1219200"/>
            <a:ext cx="2514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he-IL" sz="2600" b="1">
                <a:solidFill>
                  <a:schemeClr val="bg1"/>
                </a:solidFill>
                <a:latin typeface="Times New Roman" panose="02020603050405020304" pitchFamily="18" charset="0"/>
              </a:rPr>
              <a:t>Zona granulosa</a:t>
            </a:r>
          </a:p>
        </p:txBody>
      </p:sp>
      <p:sp>
        <p:nvSpPr>
          <p:cNvPr id="119817" name="Text Box 8"/>
          <p:cNvSpPr txBox="1">
            <a:spLocks noChangeArrowheads="1"/>
          </p:cNvSpPr>
          <p:nvPr/>
        </p:nvSpPr>
        <p:spPr bwMode="auto">
          <a:xfrm>
            <a:off x="1524000" y="2482850"/>
            <a:ext cx="2514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he-IL" sz="2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Zona </a:t>
            </a:r>
            <a:r>
              <a:rPr lang="en-US" altLang="he-IL" sz="2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fasiculata</a:t>
            </a:r>
            <a:endParaRPr lang="en-US" altLang="he-IL" sz="2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18" name="Text Box 9"/>
          <p:cNvSpPr txBox="1">
            <a:spLocks noChangeArrowheads="1"/>
          </p:cNvSpPr>
          <p:nvPr/>
        </p:nvSpPr>
        <p:spPr bwMode="auto">
          <a:xfrm>
            <a:off x="1524000" y="3702050"/>
            <a:ext cx="2514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he-IL" sz="2600" b="1">
                <a:solidFill>
                  <a:schemeClr val="bg1"/>
                </a:solidFill>
                <a:latin typeface="Times New Roman" panose="02020603050405020304" pitchFamily="18" charset="0"/>
              </a:rPr>
              <a:t>Zona reticularis</a:t>
            </a:r>
          </a:p>
        </p:txBody>
      </p:sp>
      <p:sp>
        <p:nvSpPr>
          <p:cNvPr id="119819" name="Text Box 10"/>
          <p:cNvSpPr txBox="1">
            <a:spLocks noChangeArrowheads="1"/>
          </p:cNvSpPr>
          <p:nvPr/>
        </p:nvSpPr>
        <p:spPr bwMode="auto">
          <a:xfrm>
            <a:off x="6600825" y="1196975"/>
            <a:ext cx="20399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e-IL" alt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1. אלדוסטרון</a:t>
            </a:r>
            <a:endParaRPr lang="en-US" altLang="he-IL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9820" name="Text Box 11"/>
          <p:cNvSpPr txBox="1">
            <a:spLocks noChangeArrowheads="1"/>
          </p:cNvSpPr>
          <p:nvPr/>
        </p:nvSpPr>
        <p:spPr bwMode="auto">
          <a:xfrm>
            <a:off x="6527800" y="2349501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e-IL" altLang="he-IL" sz="2800" b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2.קורטיזול</a:t>
            </a:r>
            <a:endParaRPr lang="en-US" altLang="he-IL" sz="2800" b="1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9821" name="Text Box 12"/>
          <p:cNvSpPr txBox="1">
            <a:spLocks noChangeArrowheads="1"/>
          </p:cNvSpPr>
          <p:nvPr/>
        </p:nvSpPr>
        <p:spPr bwMode="auto">
          <a:xfrm>
            <a:off x="6471356" y="3646312"/>
            <a:ext cx="2130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e-IL" altLang="he-IL" sz="2800" b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3.הורמוני מין</a:t>
            </a:r>
            <a:endParaRPr lang="en-US" altLang="he-IL" sz="2800" b="1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9822" name="Text Box 13"/>
          <p:cNvSpPr txBox="1">
            <a:spLocks noChangeArrowheads="1"/>
          </p:cNvSpPr>
          <p:nvPr/>
        </p:nvSpPr>
        <p:spPr bwMode="auto">
          <a:xfrm>
            <a:off x="6073423" y="4391555"/>
            <a:ext cx="27813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e-IL" altLang="he-IL" sz="2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אדרנלין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e-IL" altLang="he-IL" sz="2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נוראדרנלין</a:t>
            </a:r>
            <a:endParaRPr lang="en-US" altLang="he-IL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9823" name="AutoShape 14"/>
          <p:cNvSpPr>
            <a:spLocks/>
          </p:cNvSpPr>
          <p:nvPr/>
        </p:nvSpPr>
        <p:spPr bwMode="auto">
          <a:xfrm>
            <a:off x="8843010" y="1059180"/>
            <a:ext cx="457200" cy="3124200"/>
          </a:xfrm>
          <a:prstGeom prst="rightBrace">
            <a:avLst>
              <a:gd name="adj1" fmla="val 56944"/>
              <a:gd name="adj2" fmla="val 50000"/>
            </a:avLst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he-IL" altLang="he-IL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24" name="AutoShape 15"/>
          <p:cNvSpPr>
            <a:spLocks/>
          </p:cNvSpPr>
          <p:nvPr/>
        </p:nvSpPr>
        <p:spPr bwMode="auto">
          <a:xfrm>
            <a:off x="8763000" y="4343400"/>
            <a:ext cx="304800" cy="838200"/>
          </a:xfrm>
          <a:prstGeom prst="rightBrace">
            <a:avLst>
              <a:gd name="adj1" fmla="val 22917"/>
              <a:gd name="adj2" fmla="val 50000"/>
            </a:avLst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he-IL" altLang="he-IL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25" name="Text Box 16"/>
          <p:cNvSpPr txBox="1">
            <a:spLocks noChangeArrowheads="1"/>
          </p:cNvSpPr>
          <p:nvPr/>
        </p:nvSpPr>
        <p:spPr bwMode="auto">
          <a:xfrm>
            <a:off x="8688388" y="4508501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he-IL" sz="2800" b="1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Medulla</a:t>
            </a:r>
          </a:p>
        </p:txBody>
      </p:sp>
      <p:sp>
        <p:nvSpPr>
          <p:cNvPr id="119826" name="Text Box 17"/>
          <p:cNvSpPr txBox="1">
            <a:spLocks noChangeArrowheads="1"/>
          </p:cNvSpPr>
          <p:nvPr/>
        </p:nvSpPr>
        <p:spPr bwMode="auto">
          <a:xfrm>
            <a:off x="8688388" y="2492376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he-IL" sz="2800" b="1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Cortex</a:t>
            </a:r>
          </a:p>
        </p:txBody>
      </p: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7062612" y="5378275"/>
            <a:ext cx="3241675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he-IL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6068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ffects on Protein Metabolism&#10;• Decrease protein content in most parts&#10;of the body resulting in muscle weakness&#10;• In lymp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771420"/>
            <a:ext cx="7778042" cy="408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-160020" y="739425"/>
            <a:ext cx="12246511" cy="554848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5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הוויסות נעשה על ידי משוב שלילי על ציר ההיפותלמוס, היפופיזה ,בלוטת יותרת הכליה: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alt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מההיפותלמוס</a:t>
            </a:r>
            <a:r>
              <a:rPr lang="he-IL" altLang="he-IL" sz="2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מופרש הורמון </a:t>
            </a:r>
            <a:r>
              <a:rPr lang="he-IL" altLang="he-IL" sz="2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ה- </a:t>
            </a:r>
            <a:r>
              <a:rPr lang="en-US" altLang="he-IL" sz="2400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Corticotropin</a:t>
            </a:r>
            <a:r>
              <a:rPr lang="en-US" altLang="he-IL" sz="2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Releasing Hormone </a:t>
            </a:r>
            <a:r>
              <a:rPr lang="en-US" altLang="he-IL" sz="2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 CRH</a:t>
            </a:r>
            <a:endParaRPr lang="he-IL" altLang="he-IL" sz="24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altLang="he-IL" sz="2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הגורם ל</a:t>
            </a:r>
            <a:r>
              <a:rPr lang="he-IL" alt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היפופיזה</a:t>
            </a:r>
            <a:r>
              <a:rPr lang="he-IL" altLang="he-IL" sz="2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הקדמית להפריש את ההורמון </a:t>
            </a:r>
            <a:r>
              <a:rPr lang="en-US" altLang="he-IL" sz="2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ACTH -</a:t>
            </a:r>
            <a:r>
              <a:rPr lang="en-US" sz="2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Adrenocorticotropic Hormone</a:t>
            </a:r>
            <a:endParaRPr lang="he-IL" altLang="he-IL" sz="24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altLang="he-IL" sz="2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תאי </a:t>
            </a:r>
            <a:r>
              <a:rPr lang="he-IL" altLang="he-IL" sz="2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מטרה של </a:t>
            </a:r>
            <a:r>
              <a:rPr lang="he-IL" altLang="he-IL" sz="2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  ה</a:t>
            </a:r>
            <a:r>
              <a:rPr lang="en-US" altLang="he-IL" sz="2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ACTH- </a:t>
            </a:r>
            <a:r>
              <a:rPr lang="he-IL" altLang="he-IL" sz="2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הם התאים </a:t>
            </a:r>
            <a:r>
              <a:rPr lang="he-IL" alt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בקורטקס</a:t>
            </a:r>
            <a:r>
              <a:rPr lang="he-IL" altLang="he-IL" sz="2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 </a:t>
            </a:r>
            <a:r>
              <a:rPr lang="he-IL" altLang="he-IL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בלוטת </a:t>
            </a:r>
            <a:r>
              <a:rPr lang="he-IL" alt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האדרנל</a:t>
            </a:r>
            <a:r>
              <a:rPr lang="he-IL" altLang="he-IL" sz="2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altLang="he-IL" sz="2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המפרישים את </a:t>
            </a:r>
            <a:r>
              <a:rPr lang="he-IL" altLang="he-IL" sz="2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הורמון </a:t>
            </a:r>
            <a:r>
              <a:rPr lang="he-IL" altLang="he-IL" sz="2400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הקורטיזול</a:t>
            </a:r>
            <a:r>
              <a:rPr lang="he-IL" altLang="he-IL" sz="2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altLang="he-IL" sz="2400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הקורטיזול</a:t>
            </a:r>
            <a:r>
              <a:rPr lang="he-IL" altLang="he-IL" sz="2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משפיע בדרך של  משוב שלילי על </a:t>
            </a:r>
            <a:r>
              <a:rPr lang="en-US" altLang="he-IL" sz="2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CRH</a:t>
            </a:r>
            <a:r>
              <a:rPr lang="he-IL" altLang="he-IL" sz="2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ו- </a:t>
            </a:r>
            <a:r>
              <a:rPr lang="en-US" altLang="he-IL" sz="2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ACTH</a:t>
            </a:r>
            <a:r>
              <a:rPr lang="he-IL" altLang="he-IL" sz="2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  <a:endParaRPr lang="he-IL" altLang="he-IL" sz="24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כאשר רמת 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הקורטיזול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בדם נמוכה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– מופעלת הפרשת </a:t>
            </a:r>
            <a:r>
              <a:rPr lang="en-US" altLang="he-IL" sz="2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altLang="he-IL" sz="2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CRH</a:t>
            </a:r>
            <a:r>
              <a:rPr lang="he-IL" altLang="he-IL" sz="2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ו- </a:t>
            </a:r>
            <a:r>
              <a:rPr lang="en-US" altLang="he-IL" sz="2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ACTH</a:t>
            </a:r>
            <a:r>
              <a:rPr lang="he-IL" altLang="he-IL" sz="2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he-IL" sz="24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בזמן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לחץ, מוגברת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הפרשת</a:t>
            </a: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ACTH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שמשפיע על עליה בשחרור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קורטיזול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מהאדרנל. כאשר רמת 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הקורטיזול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בדם מגיעה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לרמה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גבוהה,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היא מעכבת את שחרור </a:t>
            </a: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ACTH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שמשפיע על  ירידה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בשחרור 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קורטיזול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לדם, ורמתו בדם יורדת.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הורמון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ה-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ACTH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מופרש ברמה בסיסית מחזורית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במשך היממה, </a:t>
            </a:r>
            <a:endParaRPr lang="he-IL" sz="24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כך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שרמתו גבוהה בשעות הבוקר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ויורדת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לקראת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ערב, ובמקביל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altLang="he-IL" sz="2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רמתו בדם מושפעת מהמשוב השלילי.</a:t>
            </a:r>
            <a:endParaRPr lang="he-IL" altLang="he-IL" sz="24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378" y="1"/>
            <a:ext cx="8550626" cy="891822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he-IL" sz="32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br>
              <a:rPr lang="en-US" altLang="he-IL" sz="32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altLang="he-IL" sz="32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sz="32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הפיקוח על הפרשת הורמוני </a:t>
            </a:r>
            <a:r>
              <a:rPr lang="he-IL" altLang="he-IL" sz="32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האדרנל</a:t>
            </a:r>
            <a:r>
              <a:rPr lang="en-US" altLang="he-IL" sz="32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altLang="he-IL" sz="32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altLang="he-IL" sz="32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Adreno </a:t>
            </a:r>
            <a:r>
              <a:rPr lang="en-US" altLang="he-IL" sz="3200" b="1" dirty="0" err="1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CorticoTropic</a:t>
            </a:r>
            <a:r>
              <a:rPr lang="en-US" altLang="he-IL" sz="32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Hormone </a:t>
            </a:r>
            <a:r>
              <a:rPr lang="en-US" altLang="he-IL" sz="32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ACTH</a:t>
            </a:r>
            <a:endParaRPr lang="en-US" altLang="he-IL" sz="32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2884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0B067AE-64F5-4DE3-8FD1-815BE614E8E4}" type="slidenum">
              <a:rPr lang="he-IL" altLang="he-IL" sz="1400">
                <a:solidFill>
                  <a:srgbClr val="FFA8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en-US" altLang="he-IL" sz="1400">
              <a:solidFill>
                <a:srgbClr val="FFA8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58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Corc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33" y="447676"/>
            <a:ext cx="4921956" cy="572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5" name="Picture 3" descr="Cor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312" y="387349"/>
            <a:ext cx="5497688" cy="584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936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ure 18-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4543" y="548921"/>
            <a:ext cx="10351911" cy="550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10481310" cy="1450757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2068830" y="123944"/>
            <a:ext cx="6716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altLang="he-IL" sz="24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הפיקוח על הפרשת </a:t>
            </a:r>
            <a:r>
              <a:rPr lang="he-IL" altLang="he-IL" sz="24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הורמוני האדרנל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95279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מבט לאחור">
  <a:themeElements>
    <a:clrScheme name="מבט לאחור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מבט לאחור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84767</TotalTime>
  <Words>1938</Words>
  <Application>Microsoft Office PowerPoint</Application>
  <PresentationFormat>מסך רחב</PresentationFormat>
  <Paragraphs>307</Paragraphs>
  <Slides>34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34</vt:i4>
      </vt:variant>
    </vt:vector>
  </HeadingPairs>
  <TitlesOfParts>
    <vt:vector size="42" baseType="lpstr">
      <vt:lpstr>Arial Unicode MS</vt:lpstr>
      <vt:lpstr>Arial</vt:lpstr>
      <vt:lpstr>Calibri</vt:lpstr>
      <vt:lpstr>Calibri Light</vt:lpstr>
      <vt:lpstr>David</vt:lpstr>
      <vt:lpstr>Times New Roman</vt:lpstr>
      <vt:lpstr>UURWRP+Arial,Bold</vt:lpstr>
      <vt:lpstr>מבט לאחור</vt:lpstr>
      <vt:lpstr>אנדוקרינולוגיה אנטומיה-פיזיולוגיה-קליניקה – רפואה מונעת  בלוטת יותרת הכליה Adrenal</vt:lpstr>
      <vt:lpstr>מצגת של PowerPoint</vt:lpstr>
      <vt:lpstr>מצגת של PowerPoint</vt:lpstr>
      <vt:lpstr>מצגת של PowerPoint</vt:lpstr>
      <vt:lpstr>מצגת של PowerPoint</vt:lpstr>
      <vt:lpstr>שכבות האדרנל (יותרת הכליה) וההורמונים המופרשים מהם </vt:lpstr>
      <vt:lpstr>   הפיקוח על הפרשת הורמוני האדרנל Adreno CorticoTropic Hormone ACTH</vt:lpstr>
      <vt:lpstr>מצגת של PowerPoint</vt:lpstr>
      <vt:lpstr>מצגת של PowerPoint</vt:lpstr>
      <vt:lpstr>Adrenal cortex</vt:lpstr>
      <vt:lpstr>Aldosterone  (Mineralocorticoids ) </vt:lpstr>
      <vt:lpstr>מצגת של PowerPoint</vt:lpstr>
      <vt:lpstr>הבקרה על הפרשת האלדוסטרון  מערכת רנין - אנגיוטנסין</vt:lpstr>
      <vt:lpstr>מצגת של PowerPoint</vt:lpstr>
      <vt:lpstr>מצגת של PowerPoint</vt:lpstr>
      <vt:lpstr>Adrenal medulla</vt:lpstr>
      <vt:lpstr>מצגת של PowerPoint</vt:lpstr>
      <vt:lpstr>מצגת של PowerPoint</vt:lpstr>
      <vt:lpstr>קליניקה:</vt:lpstr>
      <vt:lpstr>מצגת של PowerPoint</vt:lpstr>
      <vt:lpstr>אבחון</vt:lpstr>
      <vt:lpstr>מצגת של PowerPoint</vt:lpstr>
      <vt:lpstr>מצגת של PowerPoint</vt:lpstr>
      <vt:lpstr>מצגת של PowerPoint</vt:lpstr>
      <vt:lpstr>         .       מחלת אדיסון Addison's Disease</vt:lpstr>
      <vt:lpstr> המשך סימנים ותסמינים  במחלת אדיסון</vt:lpstr>
      <vt:lpstr>מצגת של PowerPoint</vt:lpstr>
      <vt:lpstr>מצגת של PowerPoint</vt:lpstr>
      <vt:lpstr> "משבר אדיסוני חריף" Acute addisonian crisis</vt:lpstr>
      <vt:lpstr>מצגת של PowerPoint</vt:lpstr>
      <vt:lpstr>דוגמאות להשפעת הסטרואידים במחלות שונות</vt:lpstr>
      <vt:lpstr>טבלת סיכום קליניקה של האדרנל</vt:lpstr>
      <vt:lpstr>מפה אילמת – בלוטות הפרשה פנימית</vt:lpstr>
      <vt:lpstr>סיפורי מקרה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אנדוקרינולוגיה אנטומיה-פיזיולוגיה-קליניקה בלוטת יותרת הכליה Adrenal</dc:title>
  <dc:creator>USER</dc:creator>
  <cp:lastModifiedBy>USER</cp:lastModifiedBy>
  <cp:revision>156</cp:revision>
  <dcterms:created xsi:type="dcterms:W3CDTF">2017-03-25T15:30:18Z</dcterms:created>
  <dcterms:modified xsi:type="dcterms:W3CDTF">2020-03-16T08:22:51Z</dcterms:modified>
</cp:coreProperties>
</file>