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0" r:id="rId6"/>
    <p:sldId id="267" r:id="rId7"/>
    <p:sldId id="261" r:id="rId8"/>
    <p:sldId id="262" r:id="rId9"/>
    <p:sldId id="263" r:id="rId10"/>
    <p:sldId id="26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4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3/23/2020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B61BEF0D-F0BB-DE4B-95CE-6DB70DBA9567}" type="datetimeFigureOut">
              <a:rPr lang="en-US" dirty="0"/>
              <a:pPr/>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he-IL" smtClean="0"/>
              <a:t>לחץ כדי לערוך סגנון כותרת של תבנית בסיס</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ערוך סגנונות טקסט של תבנית בסיס</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he-IL" smtClean="0"/>
              <a:t>לחץ כדי לערוך סגנון כותרת של תבנית בסיס</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he-IL" smtClean="0"/>
              <a:t>לחץ כדי לערוך סגנון כותרת של תבנית בסיס</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B61BEF0D-F0BB-DE4B-95CE-6DB70DBA9567}" type="datetimeFigureOut">
              <a:rPr lang="en-US" dirty="0"/>
              <a:pPr/>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he-IL" smtClean="0"/>
              <a:t>לחץ כדי לערוך סגנון כותרת של תבנית בסיס</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B61BEF0D-F0BB-DE4B-95CE-6DB70DBA9567}" type="datetimeFigureOut">
              <a:rPr lang="en-US" dirty="0"/>
              <a:pPr/>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3/23/2020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ar-SA" dirty="0" smtClean="0">
                <a:solidFill>
                  <a:schemeClr val="accent5"/>
                </a:solidFill>
              </a:rPr>
              <a:t>مبدأ سلطة القانون</a:t>
            </a:r>
            <a:endParaRPr lang="he-IL" dirty="0">
              <a:solidFill>
                <a:schemeClr val="accent5"/>
              </a:solidFill>
            </a:endParaRPr>
          </a:p>
        </p:txBody>
      </p:sp>
      <p:sp>
        <p:nvSpPr>
          <p:cNvPr id="3" name="כותרת משנה 2"/>
          <p:cNvSpPr>
            <a:spLocks noGrp="1"/>
          </p:cNvSpPr>
          <p:nvPr>
            <p:ph type="subTitle" idx="1"/>
          </p:nvPr>
        </p:nvSpPr>
        <p:spPr/>
        <p:txBody>
          <a:bodyPr/>
          <a:lstStyle/>
          <a:p>
            <a:r>
              <a:rPr lang="ar-SA" dirty="0" smtClean="0"/>
              <a:t>الأستاذ خليل </a:t>
            </a:r>
            <a:r>
              <a:rPr lang="ar-SA" dirty="0" err="1" smtClean="0"/>
              <a:t>دهابشة</a:t>
            </a:r>
            <a:r>
              <a:rPr lang="ar-SA" dirty="0" smtClean="0"/>
              <a:t> – مدرسة "أورط" المتنبي الشاملة كسيفة </a:t>
            </a:r>
          </a:p>
          <a:p>
            <a:r>
              <a:rPr lang="ar-SA" dirty="0" smtClean="0"/>
              <a:t>2020</a:t>
            </a:r>
            <a:endParaRPr lang="he-IL" dirty="0"/>
          </a:p>
        </p:txBody>
      </p:sp>
    </p:spTree>
    <p:extLst>
      <p:ext uri="{BB962C8B-B14F-4D97-AF65-F5344CB8AC3E}">
        <p14:creationId xmlns:p14="http://schemas.microsoft.com/office/powerpoint/2010/main" val="2550966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smtClean="0">
                <a:solidFill>
                  <a:schemeClr val="accent5"/>
                </a:solidFill>
              </a:rPr>
              <a:t>كيف نفرق بين مخالفة وأخرى؟</a:t>
            </a:r>
            <a:endParaRPr lang="he-IL" dirty="0">
              <a:solidFill>
                <a:schemeClr val="accent5"/>
              </a:solidFill>
            </a:endParaRPr>
          </a:p>
        </p:txBody>
      </p:sp>
      <p:sp>
        <p:nvSpPr>
          <p:cNvPr id="3" name="מציין מיקום תוכן 2"/>
          <p:cNvSpPr>
            <a:spLocks noGrp="1"/>
          </p:cNvSpPr>
          <p:nvPr>
            <p:ph idx="1"/>
          </p:nvPr>
        </p:nvSpPr>
        <p:spPr/>
        <p:txBody>
          <a:bodyPr/>
          <a:lstStyle/>
          <a:p>
            <a:r>
              <a:rPr lang="ar-SA" dirty="0" smtClean="0">
                <a:solidFill>
                  <a:schemeClr val="accent5"/>
                </a:solidFill>
              </a:rPr>
              <a:t>الجواب: </a:t>
            </a:r>
            <a:r>
              <a:rPr lang="ar-SA" dirty="0" smtClean="0"/>
              <a:t>من خلال تحديد هوية من المنفذ, ومن خلال تحديد دوافعه.</a:t>
            </a:r>
          </a:p>
          <a:p>
            <a:r>
              <a:rPr lang="ar-SA" dirty="0" smtClean="0"/>
              <a:t>على سبيل المثال: وزير أو مسؤول كبير يقوم بتحرش جنسي بموظفة في مكتبه؟ ما هو نوع المخالفة؟ </a:t>
            </a:r>
          </a:p>
          <a:p>
            <a:r>
              <a:rPr lang="ar-SA" dirty="0" smtClean="0"/>
              <a:t>انتبه: نوع المخالفة جنائية عادية مع أن المنفّذ صاحب منصب لان دافعها شخصي مطلق!!!</a:t>
            </a:r>
          </a:p>
          <a:p>
            <a:endParaRPr lang="ar-SA" dirty="0"/>
          </a:p>
        </p:txBody>
      </p:sp>
    </p:spTree>
    <p:extLst>
      <p:ext uri="{BB962C8B-B14F-4D97-AF65-F5344CB8AC3E}">
        <p14:creationId xmlns:p14="http://schemas.microsoft.com/office/powerpoint/2010/main" val="1950127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smtClean="0">
                <a:solidFill>
                  <a:schemeClr val="accent5"/>
                </a:solidFill>
              </a:rPr>
              <a:t>مبدأ سلطة القانون</a:t>
            </a:r>
            <a:endParaRPr lang="he-IL" dirty="0">
              <a:solidFill>
                <a:schemeClr val="accent5"/>
              </a:solidFill>
            </a:endParaRPr>
          </a:p>
        </p:txBody>
      </p:sp>
      <p:sp>
        <p:nvSpPr>
          <p:cNvPr id="3" name="מציין מיקום תוכן 2"/>
          <p:cNvSpPr>
            <a:spLocks noGrp="1"/>
          </p:cNvSpPr>
          <p:nvPr>
            <p:ph idx="1"/>
          </p:nvPr>
        </p:nvSpPr>
        <p:spPr/>
        <p:txBody>
          <a:bodyPr/>
          <a:lstStyle/>
          <a:p>
            <a:r>
              <a:rPr lang="ar-SA" dirty="0" smtClean="0">
                <a:solidFill>
                  <a:schemeClr val="accent5"/>
                </a:solidFill>
              </a:rPr>
              <a:t>عرض مبدأ سلطة القانون: </a:t>
            </a:r>
            <a:r>
              <a:rPr lang="ar-SA" dirty="0" smtClean="0"/>
              <a:t>تضع سلطة القانون في الدولة الديمقراطية قواعد السّلوك بواسطة قوانين ملزمة للمواطنين والسلطة على حدّ سواء. تسن القوانين سلطة تشريعية، وهي تعبّر عن سيادة الشعب، ويجب أن تكون متساوية من حيث المحتوى والتطبيق. </a:t>
            </a:r>
          </a:p>
          <a:p>
            <a:r>
              <a:rPr lang="ar-SA" dirty="0" smtClean="0"/>
              <a:t>تعني سلطة القانون في الدولة الديمقراطية بأن القانون فوق الجميع سواء سلطات الحكم أو المواطنين. </a:t>
            </a:r>
            <a:endParaRPr lang="ar-SA" dirty="0"/>
          </a:p>
          <a:p>
            <a:r>
              <a:rPr lang="ar-SA" dirty="0" smtClean="0"/>
              <a:t>الكل يخضع للقانون الذي ينطبق على الجميع بالتساوي. </a:t>
            </a:r>
          </a:p>
          <a:p>
            <a:r>
              <a:rPr lang="ar-SA" dirty="0" smtClean="0"/>
              <a:t>ينظم القانون العلاقات بين المواطنين وسلطات الحكم ويمنع الفوضى والاستبداد.</a:t>
            </a:r>
          </a:p>
          <a:p>
            <a:endParaRPr lang="he-IL" dirty="0"/>
          </a:p>
        </p:txBody>
      </p:sp>
    </p:spTree>
    <p:extLst>
      <p:ext uri="{BB962C8B-B14F-4D97-AF65-F5344CB8AC3E}">
        <p14:creationId xmlns:p14="http://schemas.microsoft.com/office/powerpoint/2010/main" val="2381137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smtClean="0">
                <a:solidFill>
                  <a:schemeClr val="accent5"/>
                </a:solidFill>
              </a:rPr>
              <a:t>أنواع المخالفات</a:t>
            </a:r>
            <a:endParaRPr lang="he-IL" dirty="0">
              <a:solidFill>
                <a:schemeClr val="accent5"/>
              </a:solidFill>
            </a:endParaRPr>
          </a:p>
        </p:txBody>
      </p:sp>
      <p:sp>
        <p:nvSpPr>
          <p:cNvPr id="3" name="מציין מיקום תוכן 2"/>
          <p:cNvSpPr>
            <a:spLocks noGrp="1"/>
          </p:cNvSpPr>
          <p:nvPr>
            <p:ph idx="1"/>
          </p:nvPr>
        </p:nvSpPr>
        <p:spPr/>
        <p:txBody>
          <a:bodyPr/>
          <a:lstStyle/>
          <a:p>
            <a:r>
              <a:rPr lang="ar-SA" dirty="0" smtClean="0"/>
              <a:t>عدم الانصياع والاذعان للقانون يعتبر مخالفة. عادة يتم التفريق بين ثلاثة حالات لخرق القانون أو ثلاثة أنواع من المخالفات وهي: </a:t>
            </a:r>
            <a:r>
              <a:rPr lang="ar-SA" b="1" u="sng" dirty="0" smtClean="0">
                <a:solidFill>
                  <a:schemeClr val="accent5"/>
                </a:solidFill>
              </a:rPr>
              <a:t>المخالفة الجنائية، المخالفة السلطوية، والمخالفة الايدولوجية</a:t>
            </a:r>
            <a:r>
              <a:rPr lang="ar-SA" dirty="0" smtClean="0"/>
              <a:t>.</a:t>
            </a:r>
          </a:p>
          <a:p>
            <a:r>
              <a:rPr lang="ar-SA" dirty="0" smtClean="0"/>
              <a:t>كيف نفرّق بين المخالفات الثلاثة؟</a:t>
            </a:r>
          </a:p>
          <a:p>
            <a:r>
              <a:rPr lang="ar-SA" dirty="0" smtClean="0"/>
              <a:t> نفرق بين المخلفات الثلاثة من خلال تحديد معاييرها: أي من هو منفذ المخالفة؟ وما هي دوافعه؟ </a:t>
            </a:r>
            <a:endParaRPr lang="ar-SA" dirty="0"/>
          </a:p>
        </p:txBody>
      </p:sp>
    </p:spTree>
    <p:extLst>
      <p:ext uri="{BB962C8B-B14F-4D97-AF65-F5344CB8AC3E}">
        <p14:creationId xmlns:p14="http://schemas.microsoft.com/office/powerpoint/2010/main" val="476863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a:solidFill>
                  <a:schemeClr val="accent5"/>
                </a:solidFill>
              </a:rPr>
              <a:t>المخالفة الجنائية </a:t>
            </a:r>
            <a:r>
              <a:rPr lang="ar-SA" dirty="0" smtClean="0">
                <a:solidFill>
                  <a:schemeClr val="accent5"/>
                </a:solidFill>
              </a:rPr>
              <a:t>العادية</a:t>
            </a:r>
            <a:endParaRPr lang="he-IL" dirty="0">
              <a:solidFill>
                <a:schemeClr val="accent5"/>
              </a:solidFill>
            </a:endParaRPr>
          </a:p>
        </p:txBody>
      </p:sp>
      <p:sp>
        <p:nvSpPr>
          <p:cNvPr id="3" name="מציין מיקום תוכן 2"/>
          <p:cNvSpPr>
            <a:spLocks noGrp="1"/>
          </p:cNvSpPr>
          <p:nvPr>
            <p:ph idx="1"/>
          </p:nvPr>
        </p:nvSpPr>
        <p:spPr/>
        <p:txBody>
          <a:bodyPr/>
          <a:lstStyle/>
          <a:p>
            <a:r>
              <a:rPr lang="ar-SA" dirty="0" smtClean="0">
                <a:solidFill>
                  <a:schemeClr val="accent5"/>
                </a:solidFill>
              </a:rPr>
              <a:t>المخالفة الجنائية العادية: </a:t>
            </a:r>
            <a:r>
              <a:rPr lang="ar-SA" dirty="0" smtClean="0"/>
              <a:t>هي مخالفة القانون من خلال ارتكاب السرقة أو الابتزاز أو الاحتيال أو التهديد أو القتل أو التحرش الجنسي أو الاغتصاب وغيرها. </a:t>
            </a:r>
          </a:p>
          <a:p>
            <a:r>
              <a:rPr lang="ar-SA" dirty="0" smtClean="0"/>
              <a:t>دوافع المخالفة شخصية.</a:t>
            </a:r>
          </a:p>
          <a:p>
            <a:r>
              <a:rPr lang="ar-SA" dirty="0" smtClean="0"/>
              <a:t>المخالفة الجنائية تمس بشعور الافراد في المجتمع بالأمن. </a:t>
            </a:r>
          </a:p>
          <a:p>
            <a:r>
              <a:rPr lang="ar-SA" dirty="0" smtClean="0"/>
              <a:t>واجب الدولة مكافحة خروقات القانون وانفاذ العقوبة ضد المخالف. </a:t>
            </a:r>
          </a:p>
        </p:txBody>
      </p:sp>
    </p:spTree>
    <p:extLst>
      <p:ext uri="{BB962C8B-B14F-4D97-AF65-F5344CB8AC3E}">
        <p14:creationId xmlns:p14="http://schemas.microsoft.com/office/powerpoint/2010/main" val="1198641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smtClean="0">
                <a:solidFill>
                  <a:schemeClr val="accent5"/>
                </a:solidFill>
              </a:rPr>
              <a:t>المخالفة السّلطوية</a:t>
            </a:r>
            <a:endParaRPr lang="he-IL" dirty="0">
              <a:solidFill>
                <a:schemeClr val="accent5"/>
              </a:solidFill>
            </a:endParaRPr>
          </a:p>
        </p:txBody>
      </p:sp>
      <p:sp>
        <p:nvSpPr>
          <p:cNvPr id="3" name="מציין מיקום תוכן 2"/>
          <p:cNvSpPr>
            <a:spLocks noGrp="1"/>
          </p:cNvSpPr>
          <p:nvPr>
            <p:ph idx="1"/>
          </p:nvPr>
        </p:nvSpPr>
        <p:spPr/>
        <p:txBody>
          <a:bodyPr/>
          <a:lstStyle/>
          <a:p>
            <a:r>
              <a:rPr lang="ar-SA" dirty="0" smtClean="0">
                <a:solidFill>
                  <a:schemeClr val="accent5"/>
                </a:solidFill>
              </a:rPr>
              <a:t>المخالفة السّلطوية: </a:t>
            </a:r>
            <a:r>
              <a:rPr lang="ar-SA" dirty="0" smtClean="0"/>
              <a:t>هي مخالفة القانون من قبل موظف في القطاع العام، أو منتخب جمهور، أو مسؤول صاحب سلطة من خلال تفعيل صلاحية سلطوية. </a:t>
            </a:r>
          </a:p>
          <a:p>
            <a:r>
              <a:rPr lang="ar-SA" dirty="0" smtClean="0"/>
              <a:t>يستغل المخالف السلطوي سلطته أو منصبه بصورة غير قانونية والقيام بتعيينات سياسية أو اتخاذ قرارات منحازة لصالح أفراد أو مجموعات معينة أو خيانة الأمانة.</a:t>
            </a:r>
          </a:p>
          <a:p>
            <a:r>
              <a:rPr lang="ar-SA" dirty="0" smtClean="0"/>
              <a:t>هدف المخالفة السّلطوية دفع مصلحة جمهور معين أو حتى تحقيق المصلحة العامة بخلاف التعليمات والقانون. </a:t>
            </a:r>
          </a:p>
          <a:p>
            <a:r>
              <a:rPr lang="ar-SA" dirty="0" smtClean="0"/>
              <a:t>يمكن أن نفرق </a:t>
            </a:r>
            <a:r>
              <a:rPr lang="ar-SA" dirty="0" smtClean="0">
                <a:solidFill>
                  <a:schemeClr val="tx1"/>
                </a:solidFill>
              </a:rPr>
              <a:t>بين المخالفة </a:t>
            </a:r>
            <a:r>
              <a:rPr lang="ar-SA" dirty="0" smtClean="0">
                <a:solidFill>
                  <a:schemeClr val="accent5"/>
                </a:solidFill>
              </a:rPr>
              <a:t>السّلطوية الشّخصية </a:t>
            </a:r>
            <a:r>
              <a:rPr lang="ar-SA" dirty="0" smtClean="0"/>
              <a:t>والمخالفة </a:t>
            </a:r>
            <a:r>
              <a:rPr lang="ar-SA" dirty="0" smtClean="0">
                <a:solidFill>
                  <a:schemeClr val="accent5"/>
                </a:solidFill>
              </a:rPr>
              <a:t>السّلطوية العامة</a:t>
            </a:r>
            <a:r>
              <a:rPr lang="ar-SA" dirty="0" smtClean="0"/>
              <a:t>. </a:t>
            </a:r>
          </a:p>
        </p:txBody>
      </p:sp>
    </p:spTree>
    <p:extLst>
      <p:ext uri="{BB962C8B-B14F-4D97-AF65-F5344CB8AC3E}">
        <p14:creationId xmlns:p14="http://schemas.microsoft.com/office/powerpoint/2010/main" val="2601094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ar-SA" dirty="0" smtClean="0">
                <a:solidFill>
                  <a:schemeClr val="accent5"/>
                </a:solidFill>
              </a:rPr>
              <a:t>المخالفة السّلطوية- أرجو التركيز على الفرق</a:t>
            </a:r>
            <a:endParaRPr lang="he-IL" dirty="0">
              <a:solidFill>
                <a:schemeClr val="accent5"/>
              </a:solidFill>
            </a:endParaRPr>
          </a:p>
        </p:txBody>
      </p:sp>
      <p:sp>
        <p:nvSpPr>
          <p:cNvPr id="3" name="מציין מיקום תוכן 2"/>
          <p:cNvSpPr>
            <a:spLocks noGrp="1"/>
          </p:cNvSpPr>
          <p:nvPr>
            <p:ph idx="1"/>
          </p:nvPr>
        </p:nvSpPr>
        <p:spPr/>
        <p:txBody>
          <a:bodyPr/>
          <a:lstStyle/>
          <a:p>
            <a:r>
              <a:rPr lang="ar-SA" b="1" dirty="0" smtClean="0">
                <a:solidFill>
                  <a:schemeClr val="accent3">
                    <a:lumMod val="75000"/>
                  </a:schemeClr>
                </a:solidFill>
              </a:rPr>
              <a:t>المخالفة السلطوية الشخصية: مخالفة القانون من دوافع خاصة، وتشخص المخالفة على أنها فساد سلطوي.</a:t>
            </a:r>
          </a:p>
          <a:p>
            <a:r>
              <a:rPr lang="ar-SA" b="1" dirty="0" smtClean="0">
                <a:solidFill>
                  <a:schemeClr val="accent3">
                    <a:lumMod val="75000"/>
                  </a:schemeClr>
                </a:solidFill>
              </a:rPr>
              <a:t>مثال: صاحب منصب يتلقى الرشوة أو يتسلم هدايا ممنوعة مقابل تعيين شخص في وظيفة حسب العلاقات وليس حسب الكفاءات</a:t>
            </a:r>
            <a:r>
              <a:rPr lang="ar-SA" b="1" dirty="0" smtClean="0"/>
              <a:t>.</a:t>
            </a:r>
          </a:p>
          <a:p>
            <a:r>
              <a:rPr lang="ar-SA" b="1" dirty="0" smtClean="0">
                <a:solidFill>
                  <a:srgbClr val="00B050"/>
                </a:solidFill>
              </a:rPr>
              <a:t>المخالفة السلطوية العامة: دافعها تقديم مصلحة جمهور معين أو حتى المصلحة العامة. </a:t>
            </a:r>
          </a:p>
          <a:p>
            <a:r>
              <a:rPr lang="ar-SA" b="1" dirty="0" smtClean="0">
                <a:solidFill>
                  <a:srgbClr val="00B050"/>
                </a:solidFill>
              </a:rPr>
              <a:t>مثال: وزير معين يقوم في وزارته بتعيين موظفين جدد من الحزب الخاص به لدفع قوة الحزب في الانتخابات.</a:t>
            </a:r>
            <a:endParaRPr lang="he-IL" b="1" dirty="0">
              <a:solidFill>
                <a:srgbClr val="00B050"/>
              </a:solidFill>
            </a:endParaRPr>
          </a:p>
        </p:txBody>
      </p:sp>
    </p:spTree>
    <p:extLst>
      <p:ext uri="{BB962C8B-B14F-4D97-AF65-F5344CB8AC3E}">
        <p14:creationId xmlns:p14="http://schemas.microsoft.com/office/powerpoint/2010/main" val="2763437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smtClean="0">
                <a:solidFill>
                  <a:schemeClr val="accent5"/>
                </a:solidFill>
              </a:rPr>
              <a:t>المخالفة الايدولوجية</a:t>
            </a:r>
            <a:endParaRPr lang="he-IL" dirty="0">
              <a:solidFill>
                <a:schemeClr val="accent5"/>
              </a:solidFill>
            </a:endParaRPr>
          </a:p>
        </p:txBody>
      </p:sp>
      <p:sp>
        <p:nvSpPr>
          <p:cNvPr id="3" name="מציין מיקום תוכן 2"/>
          <p:cNvSpPr>
            <a:spLocks noGrp="1"/>
          </p:cNvSpPr>
          <p:nvPr>
            <p:ph idx="1"/>
          </p:nvPr>
        </p:nvSpPr>
        <p:spPr/>
        <p:txBody>
          <a:bodyPr/>
          <a:lstStyle/>
          <a:p>
            <a:r>
              <a:rPr lang="ar-SA" dirty="0" smtClean="0"/>
              <a:t>المخالفة الايدولوجية هي مخالفة القانون بسبب أفكار ومعتقدات وقناعات معينة من قبل فرد أو مجموعة. وعادة يتم التمييز بين نوعين من المخالفات الايدولوجية: </a:t>
            </a:r>
          </a:p>
          <a:p>
            <a:pPr marL="0" indent="0">
              <a:buNone/>
            </a:pPr>
            <a:r>
              <a:rPr lang="ar-SA" dirty="0" smtClean="0">
                <a:solidFill>
                  <a:schemeClr val="accent5"/>
                </a:solidFill>
              </a:rPr>
              <a:t>النوع الأول: المخالفة الايدولوجية النّاجمة عن دوافع أيدولوجية – العنف السياسي. </a:t>
            </a:r>
          </a:p>
          <a:p>
            <a:pPr marL="0" indent="0">
              <a:buNone/>
            </a:pPr>
            <a:r>
              <a:rPr lang="ar-SA" dirty="0" smtClean="0"/>
              <a:t>تعريفها: استخدام القوة من قبل فرد أو مجموعة من الناس من أجل تحقيق أهداف سياسية مثل التأثير على السّلطة أو حمايتها أو الاحتجاج ضد السلطة أو الصراع ضد مجموعة معينة. </a:t>
            </a:r>
          </a:p>
          <a:p>
            <a:pPr marL="0" indent="0">
              <a:buNone/>
            </a:pPr>
            <a:r>
              <a:rPr lang="ar-SA" dirty="0" smtClean="0"/>
              <a:t>قد يبدأ العنف السياسي من العنف اللفظي من خلال مظاهرات واحتجاجات وتؤدي الى مواجهة فعلية مع قوات الامن والمس بالممتلكات والتسبب بأضرار واصابات جسدية، وحتى ارتكاب جرائم قتل. </a:t>
            </a:r>
          </a:p>
        </p:txBody>
      </p:sp>
    </p:spTree>
    <p:extLst>
      <p:ext uri="{BB962C8B-B14F-4D97-AF65-F5344CB8AC3E}">
        <p14:creationId xmlns:p14="http://schemas.microsoft.com/office/powerpoint/2010/main" val="3393352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a:solidFill>
                  <a:schemeClr val="accent5"/>
                </a:solidFill>
              </a:rPr>
              <a:t>المخالفة الايدولوجية</a:t>
            </a:r>
            <a:endParaRPr lang="he-IL" dirty="0"/>
          </a:p>
        </p:txBody>
      </p:sp>
      <p:sp>
        <p:nvSpPr>
          <p:cNvPr id="3" name="מציין מיקום תוכן 2"/>
          <p:cNvSpPr>
            <a:spLocks noGrp="1"/>
          </p:cNvSpPr>
          <p:nvPr>
            <p:ph idx="1"/>
          </p:nvPr>
        </p:nvSpPr>
        <p:spPr/>
        <p:txBody>
          <a:bodyPr>
            <a:normAutofit lnSpcReduction="10000"/>
          </a:bodyPr>
          <a:lstStyle/>
          <a:p>
            <a:r>
              <a:rPr lang="ar-SA" dirty="0" smtClean="0"/>
              <a:t>مثال على المخالفات الايدولوجية من نوع العنف السياسي:</a:t>
            </a:r>
          </a:p>
          <a:p>
            <a:r>
              <a:rPr lang="ar-SA" dirty="0" smtClean="0"/>
              <a:t>مقتل رئيس الحكومة إسحاق رابين عام 1995. </a:t>
            </a:r>
            <a:endParaRPr lang="ar-SA" dirty="0"/>
          </a:p>
          <a:p>
            <a:r>
              <a:rPr lang="ar-SA" dirty="0" smtClean="0"/>
              <a:t>أعمال "</a:t>
            </a:r>
            <a:r>
              <a:rPr lang="ar-SA" dirty="0" err="1" smtClean="0"/>
              <a:t>تدفيع</a:t>
            </a:r>
            <a:r>
              <a:rPr lang="ar-SA" dirty="0" smtClean="0"/>
              <a:t> الثمن" وهي اعمال تخريبية يقوم بها متطرفون ضد الممتلكات. </a:t>
            </a:r>
          </a:p>
          <a:p>
            <a:r>
              <a:rPr lang="ar-SA" dirty="0" smtClean="0"/>
              <a:t>عمليات انتقامية وارهابية. </a:t>
            </a:r>
          </a:p>
          <a:p>
            <a:r>
              <a:rPr lang="ar-SA" dirty="0" smtClean="0"/>
              <a:t>المخالفة الايدولوجية هي أخطر أنواع المخلفات وهدفها احداث تغيير في السياسية. </a:t>
            </a:r>
            <a:endParaRPr lang="ar-SA" dirty="0"/>
          </a:p>
          <a:p>
            <a:r>
              <a:rPr lang="ar-SA" dirty="0" smtClean="0"/>
              <a:t>الرفض السياسي غالبا يكون علني تتمثل برفض احترام القانون من خلال الاستعداد من يمارسها بتحمل العقوبة القانونية. </a:t>
            </a:r>
          </a:p>
        </p:txBody>
      </p:sp>
    </p:spTree>
    <p:extLst>
      <p:ext uri="{BB962C8B-B14F-4D97-AF65-F5344CB8AC3E}">
        <p14:creationId xmlns:p14="http://schemas.microsoft.com/office/powerpoint/2010/main" val="3003207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smtClean="0">
                <a:solidFill>
                  <a:schemeClr val="accent5"/>
                </a:solidFill>
              </a:rPr>
              <a:t>المخالفة الايدولوجية – لأسباب ضميرية</a:t>
            </a:r>
            <a:endParaRPr lang="he-IL" dirty="0">
              <a:solidFill>
                <a:schemeClr val="accent5"/>
              </a:solidFill>
            </a:endParaRPr>
          </a:p>
        </p:txBody>
      </p:sp>
      <p:sp>
        <p:nvSpPr>
          <p:cNvPr id="3" name="מציין מיקום תוכן 2"/>
          <p:cNvSpPr>
            <a:spLocks noGrp="1"/>
          </p:cNvSpPr>
          <p:nvPr>
            <p:ph idx="1"/>
          </p:nvPr>
        </p:nvSpPr>
        <p:spPr/>
        <p:txBody>
          <a:bodyPr>
            <a:normAutofit fontScale="92500"/>
          </a:bodyPr>
          <a:lstStyle/>
          <a:p>
            <a:r>
              <a:rPr lang="ar-SA" dirty="0" smtClean="0">
                <a:solidFill>
                  <a:schemeClr val="accent5"/>
                </a:solidFill>
              </a:rPr>
              <a:t>النوع الثاني هي المخالفة </a:t>
            </a:r>
            <a:r>
              <a:rPr lang="ar-SA" dirty="0">
                <a:solidFill>
                  <a:schemeClr val="accent5"/>
                </a:solidFill>
              </a:rPr>
              <a:t>الايدولوجية – لأسباب </a:t>
            </a:r>
            <a:r>
              <a:rPr lang="ar-SA" dirty="0" smtClean="0">
                <a:solidFill>
                  <a:schemeClr val="accent5"/>
                </a:solidFill>
              </a:rPr>
              <a:t>ضميرية: </a:t>
            </a:r>
            <a:r>
              <a:rPr lang="ar-SA" dirty="0" smtClean="0"/>
              <a:t>حين يعبّر الانسان عن ضميره في التزامه المطلق بقيمة في مجالات العدل والأخلاق والايمان، ووضعها فوق قيم المجتمع والدولة. </a:t>
            </a:r>
          </a:p>
          <a:p>
            <a:r>
              <a:rPr lang="ar-SA" dirty="0" smtClean="0"/>
              <a:t>يذعن الفرد لما يمليه عليه ضميره ويعمل بموجب قيم أخلاقية شخصية حتى وان كانت مخالفة للقانون. </a:t>
            </a:r>
          </a:p>
          <a:p>
            <a:r>
              <a:rPr lang="ar-SA" dirty="0" smtClean="0"/>
              <a:t>رفض الانصياع للقانون لأسباب ضميرية لا يهدف الى تغيير أنظمة الدولة، وانما الحفاظ على سلامة الفرد مع نفسه من ناحية أخلاقية، مع الاستعداد لتحمل المسؤولية القانونية ودفع الثمن القانوني. </a:t>
            </a:r>
          </a:p>
          <a:p>
            <a:r>
              <a:rPr lang="ar-SA" dirty="0" smtClean="0"/>
              <a:t>مثال: جندي يرفض الخدمة العسكرية لأسباب ضميرية. طيّار في سلاح الجو يرفض القيام بضربات جوية لمناطق مأهولة بالسكان.  </a:t>
            </a:r>
          </a:p>
          <a:p>
            <a:pPr marL="0" indent="0">
              <a:buNone/>
            </a:pPr>
            <a:endParaRPr lang="ar-SA" dirty="0" smtClean="0"/>
          </a:p>
        </p:txBody>
      </p:sp>
    </p:spTree>
    <p:extLst>
      <p:ext uri="{BB962C8B-B14F-4D97-AF65-F5344CB8AC3E}">
        <p14:creationId xmlns:p14="http://schemas.microsoft.com/office/powerpoint/2010/main" val="72571379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אורגני">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231</TotalTime>
  <Words>696</Words>
  <Application>Microsoft Office PowerPoint</Application>
  <PresentationFormat>מסך רחב</PresentationFormat>
  <Paragraphs>48</Paragraphs>
  <Slides>10</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10</vt:i4>
      </vt:variant>
    </vt:vector>
  </HeadingPairs>
  <TitlesOfParts>
    <vt:vector size="14" baseType="lpstr">
      <vt:lpstr>Arial</vt:lpstr>
      <vt:lpstr>Garamond</vt:lpstr>
      <vt:lpstr>Times New Roman</vt:lpstr>
      <vt:lpstr>אורגני</vt:lpstr>
      <vt:lpstr>مبدأ سلطة القانون</vt:lpstr>
      <vt:lpstr>مبدأ سلطة القانون</vt:lpstr>
      <vt:lpstr>أنواع المخالفات</vt:lpstr>
      <vt:lpstr>المخالفة الجنائية العادية</vt:lpstr>
      <vt:lpstr>المخالفة السّلطوية</vt:lpstr>
      <vt:lpstr>المخالفة السّلطوية- أرجو التركيز على الفرق</vt:lpstr>
      <vt:lpstr>المخالفة الايدولوجية</vt:lpstr>
      <vt:lpstr>المخالفة الايدولوجية</vt:lpstr>
      <vt:lpstr>المخالفة الايدولوجية – لأسباب ضميرية</vt:lpstr>
      <vt:lpstr>كيف نفرق بين مخالفة وأخرى؟</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مبدا سلطة القانون</dc:title>
  <dc:creator>User</dc:creator>
  <cp:lastModifiedBy>USER</cp:lastModifiedBy>
  <cp:revision>32</cp:revision>
  <dcterms:created xsi:type="dcterms:W3CDTF">2020-03-22T19:24:31Z</dcterms:created>
  <dcterms:modified xsi:type="dcterms:W3CDTF">2020-03-23T15:22:40Z</dcterms:modified>
</cp:coreProperties>
</file>