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3" d="100"/>
          <a:sy n="83" d="100"/>
        </p:scale>
        <p:origin x="45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045D6D6-9AEF-4469-B060-D918844BA093}" type="datetimeFigureOut">
              <a:rPr lang="he-IL" smtClean="0"/>
              <a:t>י"ח/אלול/תשע"ט</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D2F825C-6BD5-4426-AAB3-4D0346E1BFCF}" type="slidenum">
              <a:rPr lang="he-IL" smtClean="0"/>
              <a:t>‹#›</a:t>
            </a:fld>
            <a:endParaRPr lang="he-IL"/>
          </a:p>
        </p:txBody>
      </p:sp>
    </p:spTree>
    <p:extLst>
      <p:ext uri="{BB962C8B-B14F-4D97-AF65-F5344CB8AC3E}">
        <p14:creationId xmlns:p14="http://schemas.microsoft.com/office/powerpoint/2010/main" val="26914900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C4544C5-A991-4D0F-851F-89DB860F148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36</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74516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A108EE28-9E66-4772-B504-D976FB3B9B93}" type="datetimeFigureOut">
              <a:rPr lang="he-IL" smtClean="0"/>
              <a:t>י"ח/אלול/תשע"ט</a:t>
            </a:fld>
            <a:endParaRPr lang="he-IL"/>
          </a:p>
        </p:txBody>
      </p:sp>
      <p:sp>
        <p:nvSpPr>
          <p:cNvPr id="5" name="Footer Placeholder 4"/>
          <p:cNvSpPr>
            <a:spLocks noGrp="1"/>
          </p:cNvSpPr>
          <p:nvPr>
            <p:ph type="ftr" sz="quarter" idx="11"/>
          </p:nvPr>
        </p:nvSpPr>
        <p:spPr>
          <a:xfrm>
            <a:off x="2416500" y="329307"/>
            <a:ext cx="4973915" cy="309201"/>
          </a:xfrm>
        </p:spPr>
        <p:txBody>
          <a:bodyPr/>
          <a:lstStyle/>
          <a:p>
            <a:endParaRPr lang="he-IL"/>
          </a:p>
        </p:txBody>
      </p:sp>
      <p:sp>
        <p:nvSpPr>
          <p:cNvPr id="6" name="Slide Number Placeholder 5"/>
          <p:cNvSpPr>
            <a:spLocks noGrp="1"/>
          </p:cNvSpPr>
          <p:nvPr>
            <p:ph type="sldNum" sz="quarter" idx="12"/>
          </p:nvPr>
        </p:nvSpPr>
        <p:spPr>
          <a:xfrm>
            <a:off x="1437664" y="798973"/>
            <a:ext cx="811019" cy="503578"/>
          </a:xfrm>
        </p:spPr>
        <p:txBody>
          <a:bodyPr/>
          <a:lstStyle/>
          <a:p>
            <a:fld id="{98DC2773-9CCA-4574-8813-737D19279D3F}" type="slidenum">
              <a:rPr lang="he-IL" smtClean="0"/>
              <a:t>‹#›</a:t>
            </a:fld>
            <a:endParaRPr lang="he-IL"/>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568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108EE28-9E66-4772-B504-D976FB3B9B93}" type="datetimeFigureOut">
              <a:rPr lang="he-IL" smtClean="0"/>
              <a:t>י"ח/אלול/תשע"ט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8DC2773-9CCA-4574-8813-737D19279D3F}" type="slidenum">
              <a:rPr lang="he-IL" smtClean="0"/>
              <a:t>‹#›</a:t>
            </a:fld>
            <a:endParaRPr lang="he-IL"/>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441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108EE28-9E66-4772-B504-D976FB3B9B93}" type="datetimeFigureOut">
              <a:rPr lang="he-IL" smtClean="0"/>
              <a:t>י"ח/אלול/תשע"ט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8DC2773-9CCA-4574-8813-737D19279D3F}" type="slidenum">
              <a:rPr lang="he-IL" smtClean="0"/>
              <a:t>‹#›</a:t>
            </a:fld>
            <a:endParaRPr lang="he-IL"/>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654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108EE28-9E66-4772-B504-D976FB3B9B93}" type="datetimeFigureOut">
              <a:rPr lang="he-IL" smtClean="0"/>
              <a:t>י"ח/אלול/תשע"ט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8DC2773-9CCA-4574-8813-737D19279D3F}" type="slidenum">
              <a:rPr lang="he-IL" smtClean="0"/>
              <a:t>‹#›</a:t>
            </a:fld>
            <a:endParaRPr lang="he-IL"/>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058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A108EE28-9E66-4772-B504-D976FB3B9B93}" type="datetimeFigureOut">
              <a:rPr lang="he-IL" smtClean="0"/>
              <a:t>י"ח/אלול/תשע"ט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8DC2773-9CCA-4574-8813-737D19279D3F}" type="slidenum">
              <a:rPr lang="he-IL" smtClean="0"/>
              <a:t>‹#›</a:t>
            </a:fld>
            <a:endParaRPr lang="he-IL"/>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149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A108EE28-9E66-4772-B504-D976FB3B9B93}" type="datetimeFigureOut">
              <a:rPr lang="he-IL" smtClean="0"/>
              <a:t>י"ח/אלול/תשע"ט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8DC2773-9CCA-4574-8813-737D19279D3F}" type="slidenum">
              <a:rPr lang="he-IL" smtClean="0"/>
              <a:t>‹#›</a:t>
            </a:fld>
            <a:endParaRPr lang="he-IL"/>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236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447191" y="2824269"/>
            <a:ext cx="4645152" cy="264445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412362" y="2821491"/>
            <a:ext cx="4645152" cy="2637371"/>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A108EE28-9E66-4772-B504-D976FB3B9B93}" type="datetimeFigureOut">
              <a:rPr lang="he-IL" smtClean="0"/>
              <a:t>י"ח/אלול/תשע"ט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98DC2773-9CCA-4574-8813-737D19279D3F}" type="slidenum">
              <a:rPr lang="he-IL" smtClean="0"/>
              <a:t>‹#›</a:t>
            </a:fld>
            <a:endParaRPr lang="he-IL"/>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81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A108EE28-9E66-4772-B504-D976FB3B9B93}" type="datetimeFigureOut">
              <a:rPr lang="he-IL" smtClean="0"/>
              <a:t>י"ח/אלול/תשע"ט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98DC2773-9CCA-4574-8813-737D19279D3F}" type="slidenum">
              <a:rPr lang="he-IL" smtClean="0"/>
              <a:t>‹#›</a:t>
            </a:fld>
            <a:endParaRPr lang="he-IL"/>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274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8EE28-9E66-4772-B504-D976FB3B9B93}" type="datetimeFigureOut">
              <a:rPr lang="he-IL" smtClean="0"/>
              <a:t>י"ח/אלול/תשע"ט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98DC2773-9CCA-4574-8813-737D19279D3F}" type="slidenum">
              <a:rPr lang="he-IL" smtClean="0"/>
              <a:t>‹#›</a:t>
            </a:fld>
            <a:endParaRPr lang="he-IL"/>
          </a:p>
        </p:txBody>
      </p:sp>
    </p:spTree>
    <p:extLst>
      <p:ext uri="{BB962C8B-B14F-4D97-AF65-F5344CB8AC3E}">
        <p14:creationId xmlns:p14="http://schemas.microsoft.com/office/powerpoint/2010/main" val="56817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A108EE28-9E66-4772-B504-D976FB3B9B93}" type="datetimeFigureOut">
              <a:rPr lang="he-IL" smtClean="0"/>
              <a:t>י"ח/אלול/תשע"ט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8DC2773-9CCA-4574-8813-737D19279D3F}" type="slidenum">
              <a:rPr lang="he-IL" smtClean="0"/>
              <a:t>‹#›</a:t>
            </a:fld>
            <a:endParaRPr lang="he-IL"/>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484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108EE28-9E66-4772-B504-D976FB3B9B93}" type="datetimeFigureOut">
              <a:rPr lang="he-IL" smtClean="0"/>
              <a:t>י"ח/אלול/תשע"ט</a:t>
            </a:fld>
            <a:endParaRPr lang="he-IL"/>
          </a:p>
        </p:txBody>
      </p:sp>
      <p:sp>
        <p:nvSpPr>
          <p:cNvPr id="6" name="Footer Placeholder 5"/>
          <p:cNvSpPr>
            <a:spLocks noGrp="1"/>
          </p:cNvSpPr>
          <p:nvPr>
            <p:ph type="ftr" sz="quarter" idx="11"/>
          </p:nvPr>
        </p:nvSpPr>
        <p:spPr>
          <a:xfrm>
            <a:off x="1447382" y="318640"/>
            <a:ext cx="5541004" cy="320931"/>
          </a:xfrm>
        </p:spPr>
        <p:txBody>
          <a:bodyPr/>
          <a:lstStyle/>
          <a:p>
            <a:endParaRPr lang="he-IL"/>
          </a:p>
        </p:txBody>
      </p:sp>
      <p:sp>
        <p:nvSpPr>
          <p:cNvPr id="7" name="Slide Number Placeholder 6"/>
          <p:cNvSpPr>
            <a:spLocks noGrp="1"/>
          </p:cNvSpPr>
          <p:nvPr>
            <p:ph type="sldNum" sz="quarter" idx="12"/>
          </p:nvPr>
        </p:nvSpPr>
        <p:spPr/>
        <p:txBody>
          <a:bodyPr/>
          <a:lstStyle/>
          <a:p>
            <a:fld id="{98DC2773-9CCA-4574-8813-737D19279D3F}" type="slidenum">
              <a:rPr lang="he-IL" smtClean="0"/>
              <a:t>‹#›</a:t>
            </a:fld>
            <a:endParaRPr lang="he-IL"/>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939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108EE28-9E66-4772-B504-D976FB3B9B93}" type="datetimeFigureOut">
              <a:rPr lang="he-IL" smtClean="0"/>
              <a:t>י"ח/אלול/תשע"ט</a:t>
            </a:fld>
            <a:endParaRPr lang="he-IL"/>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8DC2773-9CCA-4574-8813-737D19279D3F}" type="slidenum">
              <a:rPr lang="he-IL" smtClean="0"/>
              <a:t>‹#›</a:t>
            </a:fld>
            <a:endParaRPr lang="he-IL"/>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62171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content.artipbox.net/p/5/71458ae3-2788-4b09-b299-6c476397b13b.mp4"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www.youtube.com/watch?v=cL5EEPP5McA"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iRSP2PHoAI"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BDD206B7-A1E5-43BF-AC8B-E9EF01794210}"/>
              </a:ext>
            </a:extLst>
          </p:cNvPr>
          <p:cNvSpPr/>
          <p:nvPr/>
        </p:nvSpPr>
        <p:spPr>
          <a:xfrm>
            <a:off x="7245776" y="2768339"/>
            <a:ext cx="3809056" cy="923330"/>
          </a:xfrm>
          <a:prstGeom prst="rect">
            <a:avLst/>
          </a:prstGeom>
          <a:noFill/>
        </p:spPr>
        <p:txBody>
          <a:bodyPr wrap="none" lIns="91440" tIns="45720" rIns="91440" bIns="45720">
            <a:spAutoFit/>
          </a:bodyPr>
          <a:lstStyle/>
          <a:p>
            <a:pPr algn="ctr"/>
            <a:r>
              <a:rPr lang="he-IL" sz="5400" dirty="0">
                <a:ln w="0"/>
                <a:effectLst>
                  <a:outerShdw blurRad="38100" dist="19050" dir="2700000" algn="tl" rotWithShape="0">
                    <a:schemeClr val="dk1">
                      <a:alpha val="40000"/>
                    </a:schemeClr>
                  </a:outerShdw>
                </a:effectLst>
                <a:latin typeface="David" panose="020E0502060401010101" pitchFamily="34" charset="-79"/>
                <a:cs typeface="David" panose="020E0502060401010101" pitchFamily="34" charset="-79"/>
              </a:rPr>
              <a:t>משאבי</a:t>
            </a:r>
            <a:r>
              <a:rPr lang="he-IL" sz="5400" dirty="0">
                <a:ln w="0"/>
                <a:effectLst>
                  <a:outerShdw blurRad="38100" dist="19050" dir="2700000" algn="tl" rotWithShape="0">
                    <a:schemeClr val="dk1">
                      <a:alpha val="40000"/>
                    </a:schemeClr>
                  </a:outerShdw>
                </a:effectLst>
              </a:rPr>
              <a:t> אנוש \</a:t>
            </a:r>
          </a:p>
        </p:txBody>
      </p:sp>
      <p:sp>
        <p:nvSpPr>
          <p:cNvPr id="5" name="מלבן 4">
            <a:extLst>
              <a:ext uri="{FF2B5EF4-FFF2-40B4-BE49-F238E27FC236}">
                <a16:creationId xmlns:a16="http://schemas.microsoft.com/office/drawing/2014/main" id="{063A4CE9-80D3-4904-A54C-0F40F50CAD71}"/>
              </a:ext>
            </a:extLst>
          </p:cNvPr>
          <p:cNvSpPr/>
          <p:nvPr/>
        </p:nvSpPr>
        <p:spPr>
          <a:xfrm>
            <a:off x="3737349" y="2768339"/>
            <a:ext cx="3531737" cy="923330"/>
          </a:xfrm>
          <a:prstGeom prst="rect">
            <a:avLst/>
          </a:prstGeom>
          <a:noFill/>
        </p:spPr>
        <p:txBody>
          <a:bodyPr wrap="none" lIns="91440" tIns="45720" rIns="91440" bIns="45720">
            <a:spAutoFit/>
          </a:bodyPr>
          <a:lstStyle/>
          <a:p>
            <a:pPr algn="ctr"/>
            <a:r>
              <a:rPr lang="ar-AE" sz="5400" b="0" cap="none" spc="0" dirty="0">
                <a:ln w="0"/>
                <a:solidFill>
                  <a:schemeClr val="tx1"/>
                </a:solidFill>
                <a:effectLst>
                  <a:outerShdw blurRad="38100" dist="19050" dir="2700000" algn="tl" rotWithShape="0">
                    <a:schemeClr val="dk1">
                      <a:alpha val="40000"/>
                    </a:schemeClr>
                  </a:outerShdw>
                </a:effectLst>
                <a:latin typeface="David" panose="020E0502060401010101" pitchFamily="34" charset="-79"/>
              </a:rPr>
              <a:t>الموارد البشرية</a:t>
            </a:r>
            <a:endParaRPr lang="he-IL" sz="5400" b="0" cap="none" spc="0" dirty="0">
              <a:ln w="0"/>
              <a:solidFill>
                <a:schemeClr val="tx1"/>
              </a:solidFill>
              <a:effectLst>
                <a:outerShdw blurRad="38100" dist="19050" dir="2700000" algn="tl" rotWithShape="0">
                  <a:schemeClr val="dk1">
                    <a:alpha val="40000"/>
                  </a:scheme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4051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90967240-C3B3-46B9-AE06-74634491FBDF}"/>
              </a:ext>
            </a:extLst>
          </p:cNvPr>
          <p:cNvSpPr/>
          <p:nvPr/>
        </p:nvSpPr>
        <p:spPr>
          <a:xfrm>
            <a:off x="71120" y="1865152"/>
            <a:ext cx="11694160" cy="3458383"/>
          </a:xfrm>
          <a:prstGeom prst="rect">
            <a:avLst/>
          </a:prstGeom>
        </p:spPr>
        <p:txBody>
          <a:bodyPr wrap="square">
            <a:spAutoFit/>
          </a:bodyPr>
          <a:lstStyle/>
          <a:p>
            <a:pPr algn="r">
              <a:lnSpc>
                <a:spcPct val="107000"/>
              </a:lnSpc>
              <a:spcAft>
                <a:spcPts val="800"/>
              </a:spcAft>
            </a:pPr>
            <a:r>
              <a:rPr lang="ar-SA" dirty="0">
                <a:latin typeface="David" panose="020E0502060401010101" pitchFamily="34" charset="-79"/>
                <a:ea typeface="Calibri" panose="020F0502020204030204" pitchFamily="34" charset="0"/>
              </a:rPr>
              <a:t>من المثير للاهتمام مراجعة التغيير فيما يتعلق بالموظف والتخصيص والانتقال من القوى العاملة (النهج التقليدي التقني) إلى الموارد البشرية (النهج الاستراتيجي الحديث)</a:t>
            </a:r>
            <a:endParaRPr lang="en-US" dirty="0">
              <a:latin typeface="David" panose="020E0502060401010101" pitchFamily="34" charset="-79"/>
              <a:ea typeface="Calibri" panose="020F0502020204030204" pitchFamily="34" charset="0"/>
              <a:cs typeface="David" panose="020E0502060401010101" pitchFamily="34" charset="-79"/>
            </a:endParaRPr>
          </a:p>
          <a:p>
            <a:pPr algn="r">
              <a:lnSpc>
                <a:spcPct val="107000"/>
              </a:lnSpc>
              <a:spcAft>
                <a:spcPts val="800"/>
              </a:spcAft>
            </a:pPr>
            <a:r>
              <a:rPr lang="ar-SA" dirty="0">
                <a:latin typeface="David" panose="020E0502060401010101" pitchFamily="34" charset="-79"/>
                <a:ea typeface="Calibri" panose="020F0502020204030204" pitchFamily="34" charset="0"/>
              </a:rPr>
              <a:t>الموظف </a:t>
            </a:r>
            <a:r>
              <a:rPr lang="ar-SA" b="1" u="sng" dirty="0">
                <a:latin typeface="David" panose="020E0502060401010101" pitchFamily="34" charset="-79"/>
                <a:ea typeface="Calibri" panose="020F0502020204030204" pitchFamily="34" charset="0"/>
              </a:rPr>
              <a:t>"كعبد"</a:t>
            </a:r>
            <a:r>
              <a:rPr lang="ar-SA" dirty="0">
                <a:latin typeface="David" panose="020E0502060401010101" pitchFamily="34" charset="-79"/>
                <a:ea typeface="Calibri" panose="020F0502020204030204" pitchFamily="34" charset="0"/>
              </a:rPr>
              <a:t> (حتى نهاية القرن الثامن عشر) - ملكية صاحب العمل</a:t>
            </a:r>
            <a:endParaRPr lang="en-US" dirty="0">
              <a:latin typeface="David" panose="020E0502060401010101" pitchFamily="34" charset="-79"/>
              <a:ea typeface="Calibri" panose="020F0502020204030204" pitchFamily="34" charset="0"/>
              <a:cs typeface="David" panose="020E0502060401010101" pitchFamily="34" charset="-79"/>
            </a:endParaRPr>
          </a:p>
          <a:p>
            <a:pPr algn="r">
              <a:lnSpc>
                <a:spcPct val="107000"/>
              </a:lnSpc>
              <a:spcAft>
                <a:spcPts val="800"/>
              </a:spcAft>
            </a:pPr>
            <a:r>
              <a:rPr lang="ar-SA" dirty="0">
                <a:latin typeface="David" panose="020E0502060401010101" pitchFamily="34" charset="-79"/>
                <a:ea typeface="Calibri" panose="020F0502020204030204" pitchFamily="34" charset="0"/>
              </a:rPr>
              <a:t>العامل </a:t>
            </a:r>
            <a:r>
              <a:rPr lang="ar-SA" b="1" u="sng" dirty="0">
                <a:latin typeface="David" panose="020E0502060401010101" pitchFamily="34" charset="-79"/>
                <a:ea typeface="Calibri" panose="020F0502020204030204" pitchFamily="34" charset="0"/>
              </a:rPr>
              <a:t>كحاجز </a:t>
            </a:r>
            <a:r>
              <a:rPr lang="ar-SA" dirty="0">
                <a:latin typeface="David" panose="020E0502060401010101" pitchFamily="34" charset="-79"/>
                <a:ea typeface="Calibri" panose="020F0502020204030204" pitchFamily="34" charset="0"/>
              </a:rPr>
              <a:t>(حتى أوائل القرن التاسع عشر) - مفهوم إقطاعي / أبوي</a:t>
            </a:r>
            <a:endParaRPr lang="en-US" dirty="0">
              <a:latin typeface="David" panose="020E0502060401010101" pitchFamily="34" charset="-79"/>
              <a:ea typeface="Calibri" panose="020F0502020204030204" pitchFamily="34" charset="0"/>
              <a:cs typeface="David" panose="020E0502060401010101" pitchFamily="34" charset="-79"/>
            </a:endParaRPr>
          </a:p>
          <a:p>
            <a:pPr algn="r">
              <a:lnSpc>
                <a:spcPct val="107000"/>
              </a:lnSpc>
              <a:spcAft>
                <a:spcPts val="800"/>
              </a:spcAft>
            </a:pPr>
            <a:r>
              <a:rPr lang="ar-AE" dirty="0">
                <a:latin typeface="David" panose="020E0502060401010101" pitchFamily="34" charset="-79"/>
                <a:ea typeface="Calibri" panose="020F0502020204030204" pitchFamily="34" charset="0"/>
                <a:cs typeface="David" panose="020E0502060401010101" pitchFamily="34" charset="-79"/>
              </a:rPr>
              <a:t>العامل ك </a:t>
            </a:r>
            <a:r>
              <a:rPr lang="ar-AE" b="1" u="sng" dirty="0">
                <a:latin typeface="David" panose="020E0502060401010101" pitchFamily="34" charset="-79"/>
                <a:ea typeface="Calibri" panose="020F0502020204030204" pitchFamily="34" charset="0"/>
                <a:cs typeface="David" panose="020E0502060401010101" pitchFamily="34" charset="-79"/>
              </a:rPr>
              <a:t>اله </a:t>
            </a:r>
            <a:r>
              <a:rPr lang="ar-AE" dirty="0">
                <a:latin typeface="David" panose="020E0502060401010101" pitchFamily="34" charset="-79"/>
                <a:ea typeface="Calibri" panose="020F0502020204030204" pitchFamily="34" charset="0"/>
                <a:cs typeface="David" panose="020E0502060401010101" pitchFamily="34" charset="-79"/>
              </a:rPr>
              <a:t>مسمار (حتى أول القرن العشرين)</a:t>
            </a:r>
            <a:r>
              <a:rPr lang="en-US" dirty="0">
                <a:latin typeface="David" panose="020E0502060401010101" pitchFamily="34" charset="-79"/>
                <a:ea typeface="Calibri" panose="020F0502020204030204" pitchFamily="34" charset="0"/>
                <a:cs typeface="David" panose="020E0502060401010101" pitchFamily="34" charset="-79"/>
              </a:rPr>
              <a:t>   </a:t>
            </a:r>
          </a:p>
          <a:p>
            <a:pPr algn="r">
              <a:lnSpc>
                <a:spcPct val="107000"/>
              </a:lnSpc>
              <a:spcAft>
                <a:spcPts val="800"/>
              </a:spcAft>
            </a:pPr>
            <a:r>
              <a:rPr lang="ar-SA" dirty="0">
                <a:latin typeface="David" panose="020E0502060401010101" pitchFamily="34" charset="-79"/>
                <a:ea typeface="Calibri" panose="020F0502020204030204" pitchFamily="34" charset="0"/>
              </a:rPr>
              <a:t>الموظف "</a:t>
            </a:r>
            <a:r>
              <a:rPr lang="ar-SA" b="1" u="sng" dirty="0">
                <a:latin typeface="David" panose="020E0502060401010101" pitchFamily="34" charset="-79"/>
                <a:ea typeface="Calibri" panose="020F0502020204030204" pitchFamily="34" charset="0"/>
              </a:rPr>
              <a:t>كعضو في المجموعة</a:t>
            </a:r>
            <a:r>
              <a:rPr lang="ar-SA" dirty="0">
                <a:latin typeface="David" panose="020E0502060401010101" pitchFamily="34" charset="-79"/>
                <a:ea typeface="Calibri" panose="020F0502020204030204" pitchFamily="34" charset="0"/>
              </a:rPr>
              <a:t>" (حتى الستينيات)</a:t>
            </a:r>
            <a:endParaRPr lang="en-US" dirty="0">
              <a:latin typeface="David" panose="020E0502060401010101" pitchFamily="34" charset="-79"/>
              <a:ea typeface="Calibri" panose="020F0502020204030204" pitchFamily="34" charset="0"/>
              <a:cs typeface="David" panose="020E0502060401010101" pitchFamily="34" charset="-79"/>
            </a:endParaRPr>
          </a:p>
          <a:p>
            <a:pPr algn="r">
              <a:lnSpc>
                <a:spcPct val="107000"/>
              </a:lnSpc>
              <a:spcAft>
                <a:spcPts val="800"/>
              </a:spcAft>
            </a:pPr>
            <a:r>
              <a:rPr lang="ar-SA" dirty="0">
                <a:latin typeface="David" panose="020E0502060401010101" pitchFamily="34" charset="-79"/>
                <a:ea typeface="Calibri" panose="020F0502020204030204" pitchFamily="34" charset="0"/>
              </a:rPr>
              <a:t>العمل ك "</a:t>
            </a:r>
            <a:r>
              <a:rPr lang="ar-SA" b="1" u="sng" dirty="0">
                <a:latin typeface="David" panose="020E0502060401010101" pitchFamily="34" charset="-79"/>
                <a:ea typeface="Calibri" panose="020F0502020204030204" pitchFamily="34" charset="0"/>
              </a:rPr>
              <a:t>شخصية اجتماعية سياسية</a:t>
            </a:r>
            <a:r>
              <a:rPr lang="ar-SA" dirty="0">
                <a:latin typeface="David" panose="020E0502060401010101" pitchFamily="34" charset="-79"/>
                <a:ea typeface="Calibri" panose="020F0502020204030204" pitchFamily="34" charset="0"/>
              </a:rPr>
              <a:t>" (حتى الثمانينات)</a:t>
            </a:r>
            <a:endParaRPr lang="en-US" dirty="0">
              <a:latin typeface="David" panose="020E0502060401010101" pitchFamily="34" charset="-79"/>
              <a:ea typeface="Calibri" panose="020F0502020204030204" pitchFamily="34" charset="0"/>
              <a:cs typeface="David" panose="020E0502060401010101" pitchFamily="34" charset="-79"/>
            </a:endParaRPr>
          </a:p>
          <a:p>
            <a:pPr algn="r">
              <a:lnSpc>
                <a:spcPct val="107000"/>
              </a:lnSpc>
              <a:spcAft>
                <a:spcPts val="800"/>
              </a:spcAft>
            </a:pPr>
            <a:r>
              <a:rPr lang="ar-SA" dirty="0">
                <a:latin typeface="David" panose="020E0502060401010101" pitchFamily="34" charset="-79"/>
                <a:ea typeface="Calibri" panose="020F0502020204030204" pitchFamily="34" charset="0"/>
              </a:rPr>
              <a:t>الموظف </a:t>
            </a:r>
            <a:r>
              <a:rPr lang="ar-SA" b="1" u="sng" dirty="0">
                <a:latin typeface="David" panose="020E0502060401010101" pitchFamily="34" charset="-79"/>
                <a:ea typeface="Calibri" panose="020F0502020204030204" pitchFamily="34" charset="0"/>
              </a:rPr>
              <a:t>"شريك" </a:t>
            </a:r>
            <a:r>
              <a:rPr lang="ar-SA" dirty="0">
                <a:latin typeface="David" panose="020E0502060401010101" pitchFamily="34" charset="-79"/>
                <a:ea typeface="Calibri" panose="020F0502020204030204" pitchFamily="34" charset="0"/>
              </a:rPr>
              <a:t>(حتى يومنا هذا</a:t>
            </a:r>
            <a:r>
              <a:rPr lang="he-IL" dirty="0">
                <a:latin typeface="David" panose="020E0502060401010101" pitchFamily="34" charset="-79"/>
                <a:ea typeface="Calibri" panose="020F0502020204030204" pitchFamily="34" charset="0"/>
                <a:cs typeface="David" panose="020E0502060401010101" pitchFamily="34" charset="-79"/>
              </a:rPr>
              <a:t>)</a:t>
            </a:r>
            <a:endParaRPr lang="en-US" dirty="0">
              <a:latin typeface="David" panose="020E0502060401010101" pitchFamily="34" charset="-79"/>
              <a:ea typeface="Calibri" panose="020F0502020204030204" pitchFamily="34" charset="0"/>
              <a:cs typeface="David" panose="020E0502060401010101" pitchFamily="34" charset="-79"/>
            </a:endParaRPr>
          </a:p>
          <a:p>
            <a:pPr algn="r"/>
            <a:r>
              <a:rPr lang="ar-SA" dirty="0">
                <a:latin typeface="David" panose="020E0502060401010101" pitchFamily="34" charset="-79"/>
                <a:ea typeface="Calibri" panose="020F0502020204030204" pitchFamily="34" charset="0"/>
              </a:rPr>
              <a:t>الموظف </a:t>
            </a:r>
            <a:r>
              <a:rPr lang="ar-SA" b="1" u="sng" dirty="0">
                <a:latin typeface="David" panose="020E0502060401010101" pitchFamily="34" charset="-79"/>
                <a:ea typeface="Calibri" panose="020F0502020204030204" pitchFamily="34" charset="0"/>
              </a:rPr>
              <a:t>"لنفسه" </a:t>
            </a:r>
            <a:r>
              <a:rPr lang="ar-SA" dirty="0">
                <a:latin typeface="David" panose="020E0502060401010101" pitchFamily="34" charset="-79"/>
                <a:ea typeface="Calibri" panose="020F0502020204030204" pitchFamily="34" charset="0"/>
              </a:rPr>
              <a:t>- يتطور مؤخرًا</a:t>
            </a:r>
            <a:endParaRPr lang="he-IL" dirty="0">
              <a:latin typeface="David" panose="020E0502060401010101" pitchFamily="34" charset="-79"/>
              <a:cs typeface="David" panose="020E0502060401010101" pitchFamily="34" charset="-79"/>
            </a:endParaRPr>
          </a:p>
        </p:txBody>
      </p:sp>
      <p:sp>
        <p:nvSpPr>
          <p:cNvPr id="6" name="מלבן 5">
            <a:extLst>
              <a:ext uri="{FF2B5EF4-FFF2-40B4-BE49-F238E27FC236}">
                <a16:creationId xmlns:a16="http://schemas.microsoft.com/office/drawing/2014/main" id="{A3A05F8A-6E15-4949-9983-1010382A2BE7}"/>
              </a:ext>
            </a:extLst>
          </p:cNvPr>
          <p:cNvSpPr/>
          <p:nvPr/>
        </p:nvSpPr>
        <p:spPr>
          <a:xfrm>
            <a:off x="6096000" y="941822"/>
            <a:ext cx="5371983" cy="923330"/>
          </a:xfrm>
          <a:prstGeom prst="rect">
            <a:avLst/>
          </a:prstGeom>
          <a:noFill/>
        </p:spPr>
        <p:txBody>
          <a:bodyPr wrap="none" lIns="91440" tIns="45720" rIns="91440" bIns="45720">
            <a:spAutoFit/>
          </a:bodyPr>
          <a:lstStyle/>
          <a:p>
            <a:pPr algn="ctr"/>
            <a:r>
              <a:rPr lang="ar-AE" sz="5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ا</a:t>
            </a:r>
            <a:r>
              <a:rPr lang="ar-SA" sz="5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لموارد البشرية - مقدمة</a:t>
            </a:r>
            <a:endParaRPr lang="he-IL"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7650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AB98B74C-A3C2-40E4-81A3-23A2C6B92A12}"/>
              </a:ext>
            </a:extLst>
          </p:cNvPr>
          <p:cNvSpPr/>
          <p:nvPr/>
        </p:nvSpPr>
        <p:spPr>
          <a:xfrm>
            <a:off x="1635760" y="2270045"/>
            <a:ext cx="10109200" cy="2798908"/>
          </a:xfrm>
          <a:prstGeom prst="rect">
            <a:avLst/>
          </a:prstGeom>
        </p:spPr>
        <p:txBody>
          <a:bodyPr wrap="square">
            <a:spAutoFit/>
          </a:bodyPr>
          <a:lstStyle/>
          <a:p>
            <a:pPr algn="r">
              <a:lnSpc>
                <a:spcPct val="107000"/>
              </a:lnSpc>
              <a:spcAft>
                <a:spcPts val="800"/>
              </a:spcAft>
            </a:pPr>
            <a:r>
              <a:rPr lang="ar-SA" sz="2000" b="1" u="sng" dirty="0">
                <a:latin typeface="David" panose="020E0502060401010101" pitchFamily="34" charset="-79"/>
                <a:ea typeface="Calibri" panose="020F0502020204030204" pitchFamily="34" charset="0"/>
              </a:rPr>
              <a:t>التعريف: </a:t>
            </a:r>
            <a:r>
              <a:rPr lang="ar-SA" sz="2000" dirty="0">
                <a:latin typeface="David" panose="020E0502060401010101" pitchFamily="34" charset="-79"/>
                <a:ea typeface="Calibri" panose="020F0502020204030204" pitchFamily="34" charset="0"/>
              </a:rPr>
              <a:t>هي وظيفة / مجال في منظمة تشير إلى العملية الكلية لإدارة الأفراد في مكان عملهم - وهي عملية التعامل مع الموارد البشرية بحيث تكون مستعدة لتحقيق أهداف المنظمة</a:t>
            </a:r>
            <a:r>
              <a:rPr lang="en-US" sz="2000" dirty="0">
                <a:latin typeface="David" panose="020E0502060401010101" pitchFamily="34" charset="-79"/>
                <a:ea typeface="Calibri" panose="020F0502020204030204" pitchFamily="34" charset="0"/>
                <a:cs typeface="David" panose="020E0502060401010101" pitchFamily="34" charset="-79"/>
              </a:rPr>
              <a:t> (Wright &amp; McMahan </a:t>
            </a:r>
            <a:r>
              <a:rPr lang="ar-SA" sz="2000" dirty="0">
                <a:latin typeface="David" panose="020E0502060401010101" pitchFamily="34" charset="-79"/>
                <a:ea typeface="Calibri" panose="020F0502020204030204" pitchFamily="34" charset="0"/>
              </a:rPr>
              <a:t>، </a:t>
            </a:r>
            <a:r>
              <a:rPr lang="en-US" sz="2000" dirty="0">
                <a:latin typeface="David" panose="020E0502060401010101" pitchFamily="34" charset="-79"/>
                <a:ea typeface="Calibri" panose="020F0502020204030204" pitchFamily="34" charset="0"/>
                <a:cs typeface="David" panose="020E0502060401010101" pitchFamily="34" charset="-79"/>
              </a:rPr>
              <a:t>1992).</a:t>
            </a:r>
          </a:p>
          <a:p>
            <a:pPr algn="r">
              <a:lnSpc>
                <a:spcPct val="107000"/>
              </a:lnSpc>
              <a:spcAft>
                <a:spcPts val="800"/>
              </a:spcAft>
            </a:pPr>
            <a:r>
              <a:rPr lang="ar-SA" sz="2000" dirty="0">
                <a:latin typeface="David" panose="020E0502060401010101" pitchFamily="34" charset="-79"/>
                <a:ea typeface="Calibri" panose="020F0502020204030204" pitchFamily="34" charset="0"/>
              </a:rPr>
              <a:t>يتكون المفهوم التقليدي لإدارة الموارد البشرية (ثم القوى العاملة) من طبقتين:</a:t>
            </a:r>
            <a:endParaRPr lang="en-US" sz="2000" dirty="0">
              <a:latin typeface="David" panose="020E0502060401010101" pitchFamily="34" charset="-79"/>
              <a:ea typeface="Calibri" panose="020F0502020204030204" pitchFamily="34" charset="0"/>
              <a:cs typeface="David" panose="020E0502060401010101" pitchFamily="34" charset="-79"/>
            </a:endParaRPr>
          </a:p>
          <a:p>
            <a:pPr algn="r">
              <a:lnSpc>
                <a:spcPct val="107000"/>
              </a:lnSpc>
              <a:spcAft>
                <a:spcPts val="800"/>
              </a:spcAft>
            </a:pPr>
            <a:r>
              <a:rPr lang="ar-SA" sz="2000" b="1" u="sng" dirty="0">
                <a:latin typeface="David" panose="020E0502060401010101" pitchFamily="34" charset="-79"/>
                <a:ea typeface="Calibri" panose="020F0502020204030204" pitchFamily="34" charset="0"/>
              </a:rPr>
              <a:t>الطبقة الإدارية</a:t>
            </a:r>
            <a:r>
              <a:rPr lang="ar-AE" sz="2000" b="1" u="sng" dirty="0">
                <a:latin typeface="David" panose="020E0502060401010101" pitchFamily="34" charset="-79"/>
                <a:ea typeface="Calibri" panose="020F0502020204030204" pitchFamily="34" charset="0"/>
              </a:rPr>
              <a:t> </a:t>
            </a:r>
            <a:r>
              <a:rPr lang="ar-SA" sz="2000" b="1" u="sng" dirty="0">
                <a:latin typeface="David" panose="020E0502060401010101" pitchFamily="34" charset="-79"/>
                <a:ea typeface="Calibri" panose="020F0502020204030204" pitchFamily="34" charset="0"/>
              </a:rPr>
              <a:t>-</a:t>
            </a:r>
            <a:r>
              <a:rPr lang="ar-AE" sz="2000" b="1" u="sng" dirty="0">
                <a:latin typeface="David" panose="020E0502060401010101" pitchFamily="34" charset="-79"/>
                <a:ea typeface="Calibri" panose="020F0502020204030204" pitchFamily="34" charset="0"/>
              </a:rPr>
              <a:t> </a:t>
            </a:r>
            <a:r>
              <a:rPr lang="ar-SA" sz="2000" b="1" u="sng" dirty="0">
                <a:latin typeface="David" panose="020E0502060401010101" pitchFamily="34" charset="-79"/>
                <a:ea typeface="Calibri" panose="020F0502020204030204" pitchFamily="34" charset="0"/>
              </a:rPr>
              <a:t>تشغيلية: </a:t>
            </a:r>
            <a:r>
              <a:rPr lang="ar-SA" sz="2000" dirty="0">
                <a:latin typeface="David" panose="020E0502060401010101" pitchFamily="34" charset="-79"/>
                <a:ea typeface="Calibri" panose="020F0502020204030204" pitchFamily="34" charset="0"/>
              </a:rPr>
              <a:t>في القضايا الميكانيكية والتشغيلية مثل الأجور والمزايا والرعاية الاجتماعية.</a:t>
            </a:r>
            <a:endParaRPr lang="en-US" sz="2000" dirty="0">
              <a:latin typeface="David" panose="020E0502060401010101" pitchFamily="34" charset="-79"/>
              <a:ea typeface="Calibri" panose="020F0502020204030204" pitchFamily="34" charset="0"/>
              <a:cs typeface="David" panose="020E0502060401010101" pitchFamily="34" charset="-79"/>
            </a:endParaRPr>
          </a:p>
          <a:p>
            <a:pPr algn="r" rtl="1">
              <a:lnSpc>
                <a:spcPct val="107000"/>
              </a:lnSpc>
              <a:spcAft>
                <a:spcPts val="800"/>
              </a:spcAft>
            </a:pPr>
            <a:r>
              <a:rPr lang="ar-SA" sz="2000" b="1" u="sng" dirty="0">
                <a:latin typeface="David" panose="020E0502060401010101" pitchFamily="34" charset="-79"/>
                <a:ea typeface="Calibri" panose="020F0502020204030204" pitchFamily="34" charset="0"/>
              </a:rPr>
              <a:t>الطبقة المهنية: </a:t>
            </a:r>
            <a:r>
              <a:rPr lang="ar-SA" sz="2000" dirty="0">
                <a:latin typeface="David" panose="020E0502060401010101" pitchFamily="34" charset="-79"/>
                <a:ea typeface="Calibri" panose="020F0502020204030204" pitchFamily="34" charset="0"/>
              </a:rPr>
              <a:t>رعاية وتطوير الفرد حول دورة حياة المنظمة والعلاقات مع المنظمة.</a:t>
            </a:r>
            <a:endParaRPr lang="en-US" sz="2000" dirty="0">
              <a:latin typeface="David" panose="020E0502060401010101" pitchFamily="34" charset="-79"/>
              <a:ea typeface="Calibri" panose="020F0502020204030204" pitchFamily="34" charset="0"/>
              <a:cs typeface="David" panose="020E0502060401010101" pitchFamily="34" charset="-79"/>
            </a:endParaRPr>
          </a:p>
          <a:p>
            <a:pPr algn="r">
              <a:lnSpc>
                <a:spcPct val="107000"/>
              </a:lnSpc>
              <a:spcAft>
                <a:spcPts val="800"/>
              </a:spcAft>
            </a:pPr>
            <a:r>
              <a:rPr lang="ar-SA" sz="2000" dirty="0">
                <a:latin typeface="David" panose="020E0502060401010101" pitchFamily="34" charset="-79"/>
                <a:ea typeface="Calibri" panose="020F0502020204030204" pitchFamily="34" charset="0"/>
              </a:rPr>
              <a:t>الموارد البشرية اليوم هي عامل رئيسي في المنظمة ، والتي تتعامل في مجال مسؤوليتها مع الإدارة الإستراتيجية وإدارة التغييرات على المستوى النظامي وليس بالضرورة على المستوى الفردي (</a:t>
            </a:r>
            <a:r>
              <a:rPr lang="ar-SA" sz="2000" dirty="0" err="1">
                <a:latin typeface="David" panose="020E0502060401010101" pitchFamily="34" charset="-79"/>
                <a:ea typeface="Calibri" panose="020F0502020204030204" pitchFamily="34" charset="0"/>
              </a:rPr>
              <a:t>أولريش</a:t>
            </a:r>
            <a:r>
              <a:rPr lang="ar-SA" sz="2000" dirty="0">
                <a:latin typeface="David" panose="020E0502060401010101" pitchFamily="34" charset="-79"/>
                <a:ea typeface="Calibri" panose="020F0502020204030204" pitchFamily="34" charset="0"/>
              </a:rPr>
              <a:t> 1997)</a:t>
            </a:r>
            <a:endParaRPr lang="en-US" sz="2000" dirty="0">
              <a:latin typeface="David" panose="020E0502060401010101" pitchFamily="34" charset="-79"/>
              <a:ea typeface="Calibri" panose="020F0502020204030204" pitchFamily="34" charset="0"/>
              <a:cs typeface="David" panose="020E0502060401010101" pitchFamily="34" charset="-79"/>
            </a:endParaRPr>
          </a:p>
        </p:txBody>
      </p:sp>
      <p:sp>
        <p:nvSpPr>
          <p:cNvPr id="5" name="מלבן 4">
            <a:extLst>
              <a:ext uri="{FF2B5EF4-FFF2-40B4-BE49-F238E27FC236}">
                <a16:creationId xmlns:a16="http://schemas.microsoft.com/office/drawing/2014/main" id="{DEE6C685-CF43-45EF-AF59-F9301090BC0C}"/>
              </a:ext>
            </a:extLst>
          </p:cNvPr>
          <p:cNvSpPr/>
          <p:nvPr/>
        </p:nvSpPr>
        <p:spPr>
          <a:xfrm>
            <a:off x="6498961" y="986135"/>
            <a:ext cx="4782078" cy="923330"/>
          </a:xfrm>
          <a:prstGeom prst="rect">
            <a:avLst/>
          </a:prstGeom>
          <a:noFill/>
        </p:spPr>
        <p:txBody>
          <a:bodyPr wrap="non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إدارة الموارد البشرية</a:t>
            </a:r>
            <a:endParaRPr lang="he-IL"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6613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052ADED-4536-4D84-9AD2-3DF90EF3D6D2}"/>
              </a:ext>
            </a:extLst>
          </p:cNvPr>
          <p:cNvSpPr/>
          <p:nvPr/>
        </p:nvSpPr>
        <p:spPr>
          <a:xfrm>
            <a:off x="1645920" y="2388439"/>
            <a:ext cx="9763760" cy="1722331"/>
          </a:xfrm>
          <a:prstGeom prst="rect">
            <a:avLst/>
          </a:prstGeom>
        </p:spPr>
        <p:txBody>
          <a:bodyPr wrap="square">
            <a:spAutoFit/>
          </a:bodyPr>
          <a:lstStyle/>
          <a:p>
            <a:pPr algn="r">
              <a:lnSpc>
                <a:spcPct val="107000"/>
              </a:lnSpc>
              <a:spcAft>
                <a:spcPts val="800"/>
              </a:spcAft>
            </a:pPr>
            <a:r>
              <a:rPr lang="ar-SA" sz="2000" dirty="0">
                <a:latin typeface="David" panose="020E0502060401010101" pitchFamily="34" charset="-79"/>
                <a:ea typeface="Calibri" panose="020F0502020204030204" pitchFamily="34" charset="0"/>
              </a:rPr>
              <a:t>صاحب العمل هو هيئة أو شخص يطلب من العامل خدمة / عمل احترافي في اطار مهنته ، إذا كان القصد بطلب لمرة واحد</a:t>
            </a:r>
            <a:r>
              <a:rPr lang="en-US" sz="2000" dirty="0">
                <a:latin typeface="David" panose="020E0502060401010101" pitchFamily="34" charset="-79"/>
                <a:ea typeface="Calibri" panose="020F0502020204030204" pitchFamily="34" charset="0"/>
                <a:cs typeface="David" panose="020E0502060401010101" pitchFamily="34" charset="-79"/>
              </a:rPr>
              <a:t> </a:t>
            </a:r>
            <a:r>
              <a:rPr lang="ar-SA" sz="2000" dirty="0">
                <a:latin typeface="David" panose="020E0502060401010101" pitchFamily="34" charset="-79"/>
                <a:ea typeface="Calibri" panose="020F0502020204030204" pitchFamily="34" charset="0"/>
              </a:rPr>
              <a:t>مثل: شخص يدعو فنيًا إلى إصلاح مكيف الهواء - لا توجد علاقة عمل بين الشخص والفني. ولكن إذا كانت فترة العمل / الخدمة أو العملية المتكررة عدة مرات ، فهنا يوجد مكانًا للتحقق مما إذا كانت هناك علاقة عمل. وهذا هو الدافع للخدمة في الواقع صاحب العمل لمزود الخدمة. ثم يُعتبر صاحب العمل "صاحب عمل" ويعتبر مقدم الخدمة "مشغلا" وهناك علاقة بين صاحب العمل والعامل.</a:t>
            </a:r>
            <a:endParaRPr lang="en-US" sz="2000" dirty="0">
              <a:latin typeface="David" panose="020E0502060401010101" pitchFamily="34" charset="-79"/>
              <a:ea typeface="Calibri" panose="020F0502020204030204" pitchFamily="34" charset="0"/>
              <a:cs typeface="David" panose="020E0502060401010101" pitchFamily="34" charset="-79"/>
            </a:endParaRPr>
          </a:p>
        </p:txBody>
      </p:sp>
      <p:sp>
        <p:nvSpPr>
          <p:cNvPr id="5" name="מלבן 4">
            <a:extLst>
              <a:ext uri="{FF2B5EF4-FFF2-40B4-BE49-F238E27FC236}">
                <a16:creationId xmlns:a16="http://schemas.microsoft.com/office/drawing/2014/main" id="{F63AE433-5C22-46BF-A83E-3FA40485A24E}"/>
              </a:ext>
            </a:extLst>
          </p:cNvPr>
          <p:cNvSpPr/>
          <p:nvPr/>
        </p:nvSpPr>
        <p:spPr>
          <a:xfrm>
            <a:off x="7203969" y="884535"/>
            <a:ext cx="3961341" cy="923330"/>
          </a:xfrm>
          <a:prstGeom prst="rect">
            <a:avLst/>
          </a:prstGeom>
          <a:noFill/>
        </p:spPr>
        <p:txBody>
          <a:bodyPr wrap="non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علاقات في العمل</a:t>
            </a:r>
            <a:endParaRPr lang="he-IL"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58414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A74AFCBE-DF3A-4551-B72D-A58CFF27786B}"/>
              </a:ext>
            </a:extLst>
          </p:cNvPr>
          <p:cNvSpPr/>
          <p:nvPr/>
        </p:nvSpPr>
        <p:spPr>
          <a:xfrm>
            <a:off x="1445954" y="2626360"/>
            <a:ext cx="9580880" cy="2254528"/>
          </a:xfrm>
          <a:prstGeom prst="rect">
            <a:avLst/>
          </a:prstGeom>
        </p:spPr>
        <p:txBody>
          <a:bodyPr wrap="square">
            <a:spAutoFit/>
          </a:bodyPr>
          <a:lstStyle/>
          <a:p>
            <a:pPr algn="r">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dirty="0">
                <a:latin typeface="Calibri" panose="020F0502020204030204" pitchFamily="34" charset="0"/>
                <a:ea typeface="Calibri" panose="020F0502020204030204" pitchFamily="34" charset="0"/>
              </a:rPr>
              <a:t>تعطي الإشارة في القانون إلى الموظف وصاحب العمل حقوق والتزامات كلا الطرفين ، وبالتالي توجد شروط لوجود علاقات بين صاحب العمل والعامل. هناك العديد من الأحكام في المحاكم. من أجل تحديد من هو الموظف ، تدرس المحكمة الوضع الفعلي وليس فقط على اتجاه الأطراف والعقد الكتابي (على سبيل المثال: موظف يقدم الفواتير) لتحديد ما إذا كانت العلاقة بين صاحب العمل والموظف موجودة بين الطرفين في حالات مختلفة حيث يكون الاختبار الرئيسي هو اختبار الإدماج. وقد استكمل هذا الاختبار من خلال الاختبارات المساعدة التي تشمل اختبار التحويل والإشراف ، واختبار الاتصال الشخصي ، وطريقة دفع الرواتب والظروف الاجتماعية.</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5" name="מלבן 4">
            <a:extLst>
              <a:ext uri="{FF2B5EF4-FFF2-40B4-BE49-F238E27FC236}">
                <a16:creationId xmlns:a16="http://schemas.microsoft.com/office/drawing/2014/main" id="{FB1E9DFB-577E-4B75-BE35-334D21501935}"/>
              </a:ext>
            </a:extLst>
          </p:cNvPr>
          <p:cNvSpPr/>
          <p:nvPr/>
        </p:nvSpPr>
        <p:spPr>
          <a:xfrm>
            <a:off x="8243838" y="833735"/>
            <a:ext cx="2735044" cy="923330"/>
          </a:xfrm>
          <a:prstGeom prst="rect">
            <a:avLst/>
          </a:prstGeom>
          <a:noFill/>
        </p:spPr>
        <p:txBody>
          <a:bodyPr wrap="non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قانون العمل</a:t>
            </a:r>
            <a:endParaRPr lang="he-IL" sz="5400" b="0" cap="none" spc="0" dirty="0">
              <a:ln w="0"/>
              <a:solidFill>
                <a:schemeClr val="tx1"/>
              </a:solidFill>
              <a:effectLst>
                <a:outerShdw blurRad="38100" dist="19050" dir="2700000" algn="tl" rotWithShape="0">
                  <a:schemeClr val="dk1">
                    <a:alpha val="40000"/>
                  </a:schemeClr>
                </a:outerShdw>
              </a:effectLst>
            </a:endParaRPr>
          </a:p>
        </p:txBody>
      </p:sp>
      <p:sp>
        <p:nvSpPr>
          <p:cNvPr id="6" name="מלבן 5">
            <a:extLst>
              <a:ext uri="{FF2B5EF4-FFF2-40B4-BE49-F238E27FC236}">
                <a16:creationId xmlns:a16="http://schemas.microsoft.com/office/drawing/2014/main" id="{14B10B4C-D743-4FA8-A817-8DDB46CD30EA}"/>
              </a:ext>
            </a:extLst>
          </p:cNvPr>
          <p:cNvSpPr/>
          <p:nvPr/>
        </p:nvSpPr>
        <p:spPr>
          <a:xfrm>
            <a:off x="6236394" y="2164695"/>
            <a:ext cx="6076582" cy="461665"/>
          </a:xfrm>
          <a:prstGeom prst="rect">
            <a:avLst/>
          </a:prstGeom>
          <a:noFill/>
        </p:spPr>
        <p:txBody>
          <a:bodyPr wrap="square" lIns="91440" tIns="45720" rIns="91440" bIns="45720">
            <a:spAutoFit/>
          </a:bodyPr>
          <a:lstStyle/>
          <a:p>
            <a:pPr algn="ctr"/>
            <a:r>
              <a:rPr lang="ar-SA" sz="2400" b="0" u="sng"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العلاقة بين صاحب العمل والموظف</a:t>
            </a:r>
            <a:r>
              <a:rPr lang="ar-AE" sz="2400" u="sng"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 :</a:t>
            </a:r>
            <a:endParaRPr lang="he-IL"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18127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AF842BCD-07A3-449D-A4B7-D51E8B1648D5}"/>
              </a:ext>
            </a:extLst>
          </p:cNvPr>
          <p:cNvSpPr/>
          <p:nvPr/>
        </p:nvSpPr>
        <p:spPr>
          <a:xfrm>
            <a:off x="5019040" y="2122511"/>
            <a:ext cx="6888480" cy="3855414"/>
          </a:xfrm>
          <a:prstGeom prst="rect">
            <a:avLst/>
          </a:prstGeom>
        </p:spPr>
        <p:txBody>
          <a:bodyPr wrap="square">
            <a:spAutoFit/>
          </a:bodyPr>
          <a:lstStyle/>
          <a:p>
            <a:pPr algn="r">
              <a:lnSpc>
                <a:spcPct val="107000"/>
              </a:lnSpc>
              <a:spcAft>
                <a:spcPts val="800"/>
              </a:spcAft>
            </a:pPr>
            <a:endParaRPr lang="en-US" sz="2000" dirty="0">
              <a:latin typeface="Calibri" panose="020F0502020204030204" pitchFamily="34" charset="0"/>
              <a:ea typeface="Calibri" panose="020F0502020204030204" pitchFamily="34" charset="0"/>
            </a:endParaRPr>
          </a:p>
          <a:p>
            <a:pPr algn="r">
              <a:lnSpc>
                <a:spcPct val="107000"/>
              </a:lnSpc>
              <a:spcAft>
                <a:spcPts val="800"/>
              </a:spcAft>
            </a:pPr>
            <a:r>
              <a:rPr lang="ar-AE" sz="2000" dirty="0">
                <a:latin typeface="Calibri" panose="020F0502020204030204" pitchFamily="34" charset="0"/>
                <a:ea typeface="Calibri" panose="020F0502020204030204" pitchFamily="34" charset="0"/>
              </a:rPr>
              <a:t>* </a:t>
            </a:r>
            <a:r>
              <a:rPr lang="ar-SA" sz="2000" dirty="0">
                <a:latin typeface="Calibri" panose="020F0502020204030204" pitchFamily="34" charset="0"/>
                <a:ea typeface="Calibri" panose="020F0502020204030204" pitchFamily="34" charset="0"/>
              </a:rPr>
              <a:t>اختبار العلاقة الشخصية</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AE" sz="2000" dirty="0">
                <a:latin typeface="Calibri" panose="020F0502020204030204" pitchFamily="34" charset="0"/>
                <a:ea typeface="Calibri" panose="020F0502020204030204" pitchFamily="34" charset="0"/>
              </a:rPr>
              <a:t>* </a:t>
            </a:r>
            <a:r>
              <a:rPr lang="ar-SA" sz="2000" dirty="0">
                <a:latin typeface="Calibri" panose="020F0502020204030204" pitchFamily="34" charset="0"/>
                <a:ea typeface="Calibri" panose="020F0502020204030204" pitchFamily="34" charset="0"/>
              </a:rPr>
              <a:t>اختبار التفتيش/الرقابة</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AE" sz="2000" dirty="0">
                <a:latin typeface="Calibri" panose="020F0502020204030204" pitchFamily="34" charset="0"/>
                <a:ea typeface="Calibri" panose="020F0502020204030204" pitchFamily="34" charset="0"/>
              </a:rPr>
              <a:t>* </a:t>
            </a:r>
            <a:r>
              <a:rPr lang="ar-SA" sz="2000" dirty="0">
                <a:latin typeface="Calibri" panose="020F0502020204030204" pitchFamily="34" charset="0"/>
                <a:ea typeface="Calibri" panose="020F0502020204030204" pitchFamily="34" charset="0"/>
              </a:rPr>
              <a:t>إطار ساعات العمل</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AE" sz="2000" dirty="0">
                <a:latin typeface="Calibri" panose="020F0502020204030204" pitchFamily="34" charset="0"/>
                <a:ea typeface="Calibri" panose="020F0502020204030204" pitchFamily="34" charset="0"/>
              </a:rPr>
              <a:t>* </a:t>
            </a:r>
            <a:r>
              <a:rPr lang="ar-SA" sz="2000" dirty="0">
                <a:latin typeface="Calibri" panose="020F0502020204030204" pitchFamily="34" charset="0"/>
                <a:ea typeface="Calibri" panose="020F0502020204030204" pitchFamily="34" charset="0"/>
              </a:rPr>
              <a:t>مكان العمل</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AE" sz="2000" dirty="0">
                <a:latin typeface="Calibri" panose="020F0502020204030204" pitchFamily="34" charset="0"/>
                <a:ea typeface="Calibri" panose="020F0502020204030204" pitchFamily="34" charset="0"/>
              </a:rPr>
              <a:t>*</a:t>
            </a:r>
            <a:r>
              <a:rPr lang="ar-SA" sz="2000" dirty="0">
                <a:latin typeface="Calibri" panose="020F0502020204030204" pitchFamily="34" charset="0"/>
                <a:ea typeface="Calibri" panose="020F0502020204030204" pitchFamily="34" charset="0"/>
              </a:rPr>
              <a:t>من الذي يوفر أدوات العمل</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AE" sz="2000" dirty="0">
                <a:latin typeface="Calibri" panose="020F0502020204030204" pitchFamily="34" charset="0"/>
                <a:ea typeface="Calibri" panose="020F0502020204030204" pitchFamily="34" charset="0"/>
              </a:rPr>
              <a:t>*</a:t>
            </a:r>
            <a:r>
              <a:rPr lang="ar-SA" sz="2000" dirty="0">
                <a:latin typeface="Calibri" panose="020F0502020204030204" pitchFamily="34" charset="0"/>
                <a:ea typeface="Calibri" panose="020F0502020204030204" pitchFamily="34" charset="0"/>
              </a:rPr>
              <a:t>موافقة الأطراف على طريقة التوظيف</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AE" sz="2000" dirty="0">
                <a:latin typeface="Calibri" panose="020F0502020204030204" pitchFamily="34" charset="0"/>
                <a:ea typeface="Calibri" panose="020F0502020204030204" pitchFamily="34" charset="0"/>
              </a:rPr>
              <a:t>*</a:t>
            </a:r>
            <a:r>
              <a:rPr lang="ar-SA" sz="2000" dirty="0">
                <a:latin typeface="Calibri" panose="020F0502020204030204" pitchFamily="34" charset="0"/>
                <a:ea typeface="Calibri" panose="020F0502020204030204" pitchFamily="34" charset="0"/>
              </a:rPr>
              <a:t>شكل دفع الراتب وطريقة التسجيل في المعهد الوطني للتأمين والضريبة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r>
              <a:rPr lang="ar-AE" sz="2000" dirty="0">
                <a:latin typeface="Calibri" panose="020F0502020204030204" pitchFamily="34" charset="0"/>
                <a:ea typeface="Calibri" panose="020F0502020204030204" pitchFamily="34" charset="0"/>
              </a:rPr>
              <a:t>* </a:t>
            </a:r>
            <a:r>
              <a:rPr lang="ar-SA" sz="2000" dirty="0">
                <a:latin typeface="Calibri" panose="020F0502020204030204" pitchFamily="34" charset="0"/>
                <a:ea typeface="Calibri" panose="020F0502020204030204" pitchFamily="34" charset="0"/>
              </a:rPr>
              <a:t>مدة واستمرارية المشاركة</a:t>
            </a:r>
            <a:endParaRPr lang="he-IL" sz="2000" dirty="0"/>
          </a:p>
        </p:txBody>
      </p:sp>
      <p:sp>
        <p:nvSpPr>
          <p:cNvPr id="5" name="מלבן 4">
            <a:extLst>
              <a:ext uri="{FF2B5EF4-FFF2-40B4-BE49-F238E27FC236}">
                <a16:creationId xmlns:a16="http://schemas.microsoft.com/office/drawing/2014/main" id="{4A46E40E-3F56-47DA-ABC5-12760C8F7F06}"/>
              </a:ext>
            </a:extLst>
          </p:cNvPr>
          <p:cNvSpPr/>
          <p:nvPr/>
        </p:nvSpPr>
        <p:spPr>
          <a:xfrm>
            <a:off x="1717040" y="880075"/>
            <a:ext cx="9799332" cy="923330"/>
          </a:xfrm>
          <a:prstGeom prst="rect">
            <a:avLst/>
          </a:prstGeom>
          <a:noFill/>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اختبار التكامل/الانخراط - الاختبار الرئيسي</a:t>
            </a:r>
            <a:endParaRPr lang="he-IL" sz="5400" b="0" cap="none" spc="0" dirty="0">
              <a:ln w="0"/>
              <a:solidFill>
                <a:schemeClr val="tx1"/>
              </a:solidFill>
              <a:effectLst>
                <a:outerShdw blurRad="38100" dist="19050" dir="2700000" algn="tl" rotWithShape="0">
                  <a:schemeClr val="dk1">
                    <a:alpha val="40000"/>
                  </a:schemeClr>
                </a:outerShdw>
              </a:effectLst>
            </a:endParaRPr>
          </a:p>
        </p:txBody>
      </p:sp>
      <p:sp>
        <p:nvSpPr>
          <p:cNvPr id="6" name="מלבן 5">
            <a:extLst>
              <a:ext uri="{FF2B5EF4-FFF2-40B4-BE49-F238E27FC236}">
                <a16:creationId xmlns:a16="http://schemas.microsoft.com/office/drawing/2014/main" id="{72C60EA5-D70D-4685-975F-DE0F6DB22433}"/>
              </a:ext>
            </a:extLst>
          </p:cNvPr>
          <p:cNvSpPr/>
          <p:nvPr/>
        </p:nvSpPr>
        <p:spPr>
          <a:xfrm>
            <a:off x="7846743" y="1900337"/>
            <a:ext cx="5520594" cy="584775"/>
          </a:xfrm>
          <a:prstGeom prst="rect">
            <a:avLst/>
          </a:prstGeom>
          <a:noFill/>
        </p:spPr>
        <p:txBody>
          <a:bodyPr wrap="square" lIns="91440" tIns="45720" rIns="91440" bIns="45720">
            <a:spAutoFit/>
          </a:bodyPr>
          <a:lstStyle/>
          <a:p>
            <a:pPr algn="ctr"/>
            <a:r>
              <a:rPr lang="ar-SA" sz="3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اختبارات إضافية:</a:t>
            </a:r>
            <a:endParaRPr lang="he-IL"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20105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7C0C453E-DAD5-486A-A3F3-FFF33D8C18D3}"/>
              </a:ext>
            </a:extLst>
          </p:cNvPr>
          <p:cNvSpPr/>
          <p:nvPr/>
        </p:nvSpPr>
        <p:spPr>
          <a:xfrm>
            <a:off x="112684" y="2173491"/>
            <a:ext cx="11480800" cy="2767489"/>
          </a:xfrm>
          <a:prstGeom prst="rect">
            <a:avLst/>
          </a:prstGeom>
        </p:spPr>
        <p:txBody>
          <a:bodyPr wrap="square">
            <a:spAutoFit/>
          </a:bodyPr>
          <a:lstStyle/>
          <a:p>
            <a:pPr algn="r">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40349-03-15 - </a:t>
            </a:r>
            <a:r>
              <a:rPr lang="ar-SA" dirty="0">
                <a:latin typeface="Calibri" panose="020F0502020204030204" pitchFamily="34" charset="0"/>
                <a:ea typeface="Calibri" panose="020F0502020204030204" pitchFamily="34" charset="0"/>
              </a:rPr>
              <a:t>محكمة العمل الإقليمية في تل أبيب - 10.07.2017 خلفية</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dirty="0">
                <a:latin typeface="Calibri" panose="020F0502020204030204" pitchFamily="34" charset="0"/>
                <a:ea typeface="Calibri" panose="020F0502020204030204" pitchFamily="34" charset="0"/>
              </a:rPr>
              <a:t>المدعي هو ممثل مسرحي (يشار إليه فيما يلي باسم "الممثل") ولعب لمدة 15 عامًا تقريبًا في مسرح الأطفال والشباب الذي يملكه المدعى عليه.</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dirty="0">
                <a:latin typeface="Calibri" panose="020F0502020204030204" pitchFamily="34" charset="0"/>
                <a:ea typeface="Calibri" panose="020F0502020204030204" pitchFamily="34" charset="0"/>
              </a:rPr>
              <a:t>الممثل كان يعمل لحسابه الخاص. وقام بإبلاغ سلطات الضرائب والمعهد الوطني للتأمين بنفسه ، وتم دفع مقابله مقابل الإيصالات الصادرة كتاجر إعفاء.</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dirty="0">
                <a:latin typeface="Calibri" panose="020F0502020204030204" pitchFamily="34" charset="0"/>
                <a:ea typeface="Calibri" panose="020F0502020204030204" pitchFamily="34" charset="0"/>
              </a:rPr>
              <a:t>الممثل ليس عضواً في</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Nahal</a:t>
            </a:r>
            <a:r>
              <a:rPr lang="en-US" dirty="0">
                <a:latin typeface="Calibri" panose="020F050202020403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rPr>
              <a:t>(جمعية الممثلين) والاتفاقية الجماعية الموقعة من</a:t>
            </a:r>
            <a:r>
              <a:rPr lang="en-US" dirty="0">
                <a:latin typeface="Calibri" panose="020F0502020204030204" pitchFamily="34" charset="0"/>
                <a:ea typeface="Calibri" panose="020F0502020204030204" pitchFamily="34" charset="0"/>
                <a:cs typeface="Arial" panose="020B0604020202020204" pitchFamily="34" charset="0"/>
              </a:rPr>
              <a:t> </a:t>
            </a:r>
            <a:r>
              <a:rPr lang="en-US" dirty="0" err="1">
                <a:latin typeface="Calibri" panose="020F0502020204030204" pitchFamily="34" charset="0"/>
                <a:ea typeface="Calibri" panose="020F0502020204030204" pitchFamily="34" charset="0"/>
                <a:cs typeface="Arial" panose="020B0604020202020204" pitchFamily="34" charset="0"/>
              </a:rPr>
              <a:t>Nahal</a:t>
            </a:r>
            <a:r>
              <a:rPr lang="en-US" dirty="0">
                <a:latin typeface="Calibri" panose="020F050202020403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rPr>
              <a:t>ورابطة الفنون المسرحية والأطفال والشباب لا تنطبق على الأطراف</a:t>
            </a:r>
            <a:r>
              <a:rPr lang="en-US" dirty="0">
                <a:latin typeface="Calibri" panose="020F0502020204030204" pitchFamily="34" charset="0"/>
                <a:ea typeface="Calibri" panose="020F0502020204030204" pitchFamily="34" charset="0"/>
                <a:cs typeface="Arial" panose="020B0604020202020204" pitchFamily="34" charset="0"/>
              </a:rPr>
              <a:t>.</a:t>
            </a:r>
          </a:p>
          <a:p>
            <a:pPr algn="r">
              <a:lnSpc>
                <a:spcPct val="107000"/>
              </a:lnSpc>
              <a:spcAft>
                <a:spcPts val="800"/>
              </a:spcAft>
            </a:pPr>
            <a:r>
              <a:rPr lang="ar-SA" dirty="0">
                <a:latin typeface="Calibri" panose="020F0502020204030204" pitchFamily="34" charset="0"/>
                <a:ea typeface="Calibri" panose="020F0502020204030204" pitchFamily="34" charset="0"/>
              </a:rPr>
              <a:t>يدعي الممثل في ادعائه أنه والمسرح لهما علاقة عمل ، وبالتالي يحق له الحصول على رواتب نهاية الخدمة وحقوق إضافية كموظف</a:t>
            </a:r>
            <a:r>
              <a:rPr lang="en-US" dirty="0">
                <a:latin typeface="Calibri" panose="020F0502020204030204" pitchFamily="34" charset="0"/>
                <a:ea typeface="Calibri" panose="020F0502020204030204" pitchFamily="34" charset="0"/>
                <a:cs typeface="Arial" panose="020B0604020202020204" pitchFamily="34" charset="0"/>
              </a:rPr>
              <a:t>.</a:t>
            </a:r>
          </a:p>
          <a:p>
            <a:pPr algn="r">
              <a:lnSpc>
                <a:spcPct val="107000"/>
              </a:lnSpc>
              <a:spcAft>
                <a:spcPts val="800"/>
              </a:spcAft>
            </a:pPr>
            <a:r>
              <a:rPr lang="ar-SA" dirty="0">
                <a:latin typeface="Calibri" panose="020F0502020204030204" pitchFamily="34" charset="0"/>
                <a:ea typeface="Calibri" panose="020F0502020204030204" pitchFamily="34" charset="0"/>
              </a:rPr>
              <a:t>ما هو رأيك؟ هل كانت هناك علاقات بين صاحب العمل والموظف هنا بناءً على الاختبارات التي تعلمناها؟</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5" name="מלבן 4">
            <a:extLst>
              <a:ext uri="{FF2B5EF4-FFF2-40B4-BE49-F238E27FC236}">
                <a16:creationId xmlns:a16="http://schemas.microsoft.com/office/drawing/2014/main" id="{74C05B26-FC25-48E2-AAF1-25F8EB490725}"/>
              </a:ext>
            </a:extLst>
          </p:cNvPr>
          <p:cNvSpPr/>
          <p:nvPr/>
        </p:nvSpPr>
        <p:spPr>
          <a:xfrm>
            <a:off x="4212793" y="1148695"/>
            <a:ext cx="7180171" cy="707886"/>
          </a:xfrm>
          <a:prstGeom prst="rect">
            <a:avLst/>
          </a:prstGeom>
          <a:noFill/>
        </p:spPr>
        <p:txBody>
          <a:bodyPr wrap="none" lIns="91440" tIns="45720" rIns="91440" bIns="45720">
            <a:spAutoFit/>
          </a:bodyPr>
          <a:lstStyle/>
          <a:p>
            <a:pPr algn="ctr"/>
            <a:r>
              <a:rPr lang="ar-SA" sz="40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مناقشة - يمكن العمل مع الطلاب في الصف</a:t>
            </a:r>
            <a:endParaRPr lang="he-IL"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80445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43860DD2-FA78-4456-997F-4E1EA6BACAAE}"/>
              </a:ext>
            </a:extLst>
          </p:cNvPr>
          <p:cNvSpPr/>
          <p:nvPr/>
        </p:nvSpPr>
        <p:spPr>
          <a:xfrm>
            <a:off x="-157018" y="1684711"/>
            <a:ext cx="12192000" cy="4380430"/>
          </a:xfrm>
          <a:prstGeom prst="rect">
            <a:avLst/>
          </a:prstGeom>
        </p:spPr>
        <p:txBody>
          <a:bodyPr wrap="square">
            <a:spAutoFit/>
          </a:bodyPr>
          <a:lstStyle/>
          <a:p>
            <a:pPr algn="r">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2000" b="1" dirty="0">
                <a:latin typeface="Calibri" panose="020F0502020204030204" pitchFamily="34" charset="0"/>
                <a:ea typeface="Calibri" panose="020F0502020204030204" pitchFamily="34" charset="0"/>
              </a:rPr>
              <a:t>*</a:t>
            </a:r>
            <a:r>
              <a:rPr lang="ar-AE" sz="2000" b="1" u="sng" dirty="0">
                <a:latin typeface="Calibri" panose="020F0502020204030204" pitchFamily="34" charset="0"/>
                <a:ea typeface="Calibri" panose="020F0502020204030204" pitchFamily="34" charset="0"/>
              </a:rPr>
              <a:t> </a:t>
            </a:r>
            <a:r>
              <a:rPr lang="ar-SA" sz="2000" b="1" u="sng" dirty="0">
                <a:latin typeface="Calibri" panose="020F0502020204030204" pitchFamily="34" charset="0"/>
                <a:ea typeface="Calibri" panose="020F0502020204030204" pitchFamily="34" charset="0"/>
              </a:rPr>
              <a:t>اختبار التكامل- </a:t>
            </a:r>
            <a:r>
              <a:rPr lang="ar-SA" dirty="0">
                <a:latin typeface="Calibri" panose="020F0502020204030204" pitchFamily="34" charset="0"/>
                <a:ea typeface="Calibri" panose="020F0502020204030204" pitchFamily="34" charset="0"/>
              </a:rPr>
              <a:t>كان الفاعل جزءًا من المجموعة التنظيمية العادية للمسرح ولم يثبت أنه يمتلك أعماله الخاصة.</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AE" b="1" dirty="0">
                <a:latin typeface="Calibri" panose="020F0502020204030204" pitchFamily="34" charset="0"/>
                <a:ea typeface="Calibri" panose="020F0502020204030204" pitchFamily="34" charset="0"/>
              </a:rPr>
              <a:t>* </a:t>
            </a:r>
            <a:r>
              <a:rPr lang="ar-SA" b="1" u="sng" dirty="0">
                <a:latin typeface="Calibri" panose="020F0502020204030204" pitchFamily="34" charset="0"/>
                <a:ea typeface="Calibri" panose="020F0502020204030204" pitchFamily="34" charset="0"/>
              </a:rPr>
              <a:t>اختبار التبعية والتحكم - </a:t>
            </a:r>
            <a:r>
              <a:rPr lang="ar-SA" dirty="0">
                <a:latin typeface="Calibri" panose="020F0502020204030204" pitchFamily="34" charset="0"/>
                <a:ea typeface="Calibri" panose="020F0502020204030204" pitchFamily="34" charset="0"/>
              </a:rPr>
              <a:t>كان الممثل يخضع لتعليمات صاحب المسرح وتعليماته</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AE" b="1" dirty="0">
                <a:latin typeface="Calibri" panose="020F0502020204030204" pitchFamily="34" charset="0"/>
                <a:ea typeface="Calibri" panose="020F0502020204030204" pitchFamily="34" charset="0"/>
              </a:rPr>
              <a:t>*</a:t>
            </a:r>
            <a:r>
              <a:rPr lang="ar-SA" b="1" dirty="0">
                <a:latin typeface="Calibri" panose="020F0502020204030204" pitchFamily="34" charset="0"/>
                <a:ea typeface="Calibri" panose="020F0502020204030204" pitchFamily="34" charset="0"/>
              </a:rPr>
              <a:t>ا</a:t>
            </a:r>
            <a:r>
              <a:rPr lang="ar-SA" b="1" u="sng" dirty="0">
                <a:latin typeface="Calibri" panose="020F0502020204030204" pitchFamily="34" charset="0"/>
                <a:ea typeface="Calibri" panose="020F0502020204030204" pitchFamily="34" charset="0"/>
              </a:rPr>
              <a:t>ختبار أدوات العمل - </a:t>
            </a:r>
            <a:r>
              <a:rPr lang="ar-SA" dirty="0">
                <a:latin typeface="Calibri" panose="020F0502020204030204" pitchFamily="34" charset="0"/>
                <a:ea typeface="Calibri" panose="020F0502020204030204" pitchFamily="34" charset="0"/>
              </a:rPr>
              <a:t>لم يجر الممثل سوى قوته العاملة وتم شراء جميع المعدات اللازمة للعب وتم توفيرها بواسطة المسرح</a:t>
            </a:r>
            <a:r>
              <a:rPr lang="ar-AE" dirty="0">
                <a:latin typeface="Calibri" panose="020F0502020204030204" pitchFamily="34" charset="0"/>
                <a:ea typeface="Calibri" panose="020F0502020204030204" pitchFamily="34" charset="0"/>
                <a:cs typeface="Arial" panose="020B0604020202020204" pitchFamily="34" charset="0"/>
              </a:rPr>
              <a:t/>
            </a:r>
            <a:br>
              <a:rPr lang="ar-AE" dirty="0">
                <a:latin typeface="Calibri" panose="020F0502020204030204" pitchFamily="34" charset="0"/>
                <a:ea typeface="Calibri" panose="020F0502020204030204" pitchFamily="34" charset="0"/>
                <a:cs typeface="Arial" panose="020B0604020202020204" pitchFamily="34" charset="0"/>
              </a:rPr>
            </a:br>
            <a:r>
              <a:rPr lang="ar-AE" dirty="0">
                <a:latin typeface="Calibri" panose="020F0502020204030204" pitchFamily="34" charset="0"/>
                <a:ea typeface="Calibri" panose="020F0502020204030204" pitchFamily="34" charset="0"/>
                <a:cs typeface="Arial" panose="020B0604020202020204" pitchFamily="34" charset="0"/>
              </a:rPr>
              <a:t>*</a:t>
            </a:r>
            <a:r>
              <a:rPr lang="ar-AE" b="1" u="sng" dirty="0">
                <a:latin typeface="Calibri" panose="020F0502020204030204" pitchFamily="34" charset="0"/>
                <a:ea typeface="Calibri" panose="020F0502020204030204" pitchFamily="34" charset="0"/>
              </a:rPr>
              <a:t>ا</a:t>
            </a:r>
            <a:r>
              <a:rPr lang="ar-SA" b="1" u="sng" dirty="0">
                <a:latin typeface="Calibri" panose="020F0502020204030204" pitchFamily="34" charset="0"/>
                <a:ea typeface="Calibri" panose="020F0502020204030204" pitchFamily="34" charset="0"/>
              </a:rPr>
              <a:t>اختبار مخاطر الخسارة والأرباح - </a:t>
            </a:r>
            <a:r>
              <a:rPr lang="ar-SA" dirty="0">
                <a:latin typeface="Calibri" panose="020F0502020204030204" pitchFamily="34" charset="0"/>
                <a:ea typeface="Calibri" panose="020F0502020204030204" pitchFamily="34" charset="0"/>
              </a:rPr>
              <a:t>لم يكن للممثل أي استثمار تجاري في المسرح ولم يتحمل أي مخاطر وخسائر في الأرباح من المسرح</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AE" dirty="0">
                <a:latin typeface="Calibri" panose="020F0502020204030204" pitchFamily="34" charset="0"/>
                <a:ea typeface="Calibri" panose="020F0502020204030204" pitchFamily="34" charset="0"/>
              </a:rPr>
              <a:t>* </a:t>
            </a:r>
            <a:r>
              <a:rPr lang="ar-SA" b="1" u="sng" dirty="0">
                <a:latin typeface="Calibri" panose="020F0502020204030204" pitchFamily="34" charset="0"/>
                <a:ea typeface="Calibri" panose="020F0502020204030204" pitchFamily="34" charset="0"/>
              </a:rPr>
              <a:t>انتظام واستمرارية العمل - </a:t>
            </a:r>
            <a:r>
              <a:rPr lang="ar-SA" dirty="0">
                <a:latin typeface="Calibri" panose="020F0502020204030204" pitchFamily="34" charset="0"/>
                <a:ea typeface="Calibri" panose="020F0502020204030204" pitchFamily="34" charset="0"/>
              </a:rPr>
              <a:t>عمل الممثل في المسرح لفترة طويلة تمتد لأكثر من 15 عامًا مع مدفوعات للممثل على أساس شهري. على الرغم من أن الممثل</a:t>
            </a:r>
            <a:r>
              <a:rPr lang="ar-AE" dirty="0">
                <a:latin typeface="Calibri" panose="020F0502020204030204" pitchFamily="34" charset="0"/>
                <a:ea typeface="Calibri" panose="020F0502020204030204" pitchFamily="34" charset="0"/>
              </a:rPr>
              <a:t> </a:t>
            </a:r>
            <a:br>
              <a:rPr lang="ar-AE" dirty="0">
                <a:latin typeface="Calibri" panose="020F0502020204030204" pitchFamily="34" charset="0"/>
                <a:ea typeface="Calibri" panose="020F0502020204030204" pitchFamily="34" charset="0"/>
              </a:rPr>
            </a:br>
            <a:r>
              <a:rPr lang="ar-AE" dirty="0">
                <a:latin typeface="Calibri" panose="020F0502020204030204" pitchFamily="34" charset="0"/>
                <a:ea typeface="Calibri" panose="020F0502020204030204" pitchFamily="34" charset="0"/>
              </a:rPr>
              <a:t>ح</a:t>
            </a:r>
            <a:r>
              <a:rPr lang="ar-SA" dirty="0">
                <a:latin typeface="Calibri" panose="020F0502020204030204" pitchFamily="34" charset="0"/>
                <a:ea typeface="Calibri" panose="020F0502020204030204" pitchFamily="34" charset="0"/>
              </a:rPr>
              <a:t>صل على اجر عندما تم تعيينه للقيام بمزيد من العمل ، إلا أن عمله كممثل كان في المسرح تقريبًا فقط في المسرح</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dirty="0">
                <a:latin typeface="Calibri" panose="020F0502020204030204" pitchFamily="34" charset="0"/>
                <a:ea typeface="Calibri" panose="020F0502020204030204" pitchFamily="34" charset="0"/>
              </a:rPr>
              <a:t>في صناعات الاتصالات والفنون ، من الشائع الاعتراف بحالة مزودي الخدمات المستقلين وعدم رؤيتهم كموظفين ، ولكن في هذه الحالة يتضح من الأدلة أن الأطراف تربطهم علاقة بين صاحب العمل والموظف ، وفقًا للمعايير الموضحة أعلاه</a:t>
            </a:r>
            <a:r>
              <a:rPr lang="en-US" dirty="0">
                <a:latin typeface="Calibri" panose="020F0502020204030204" pitchFamily="34" charset="0"/>
                <a:ea typeface="Calibri" panose="020F0502020204030204" pitchFamily="34" charset="0"/>
                <a:cs typeface="Arial" panose="020B0604020202020204" pitchFamily="34" charset="0"/>
              </a:rPr>
              <a:t>.</a:t>
            </a:r>
          </a:p>
          <a:p>
            <a:pPr algn="r">
              <a:lnSpc>
                <a:spcPct val="107000"/>
              </a:lnSpc>
              <a:spcAft>
                <a:spcPts val="800"/>
              </a:spcAft>
            </a:pPr>
            <a:r>
              <a:rPr lang="ar-SA" dirty="0">
                <a:latin typeface="Calibri" panose="020F0502020204030204" pitchFamily="34" charset="0"/>
                <a:ea typeface="Calibri" panose="020F0502020204030204" pitchFamily="34" charset="0"/>
              </a:rPr>
              <a:t>حقيقة أن الفاعل وافق على تعريفه كمقاول مستقل وحتى إدارة ملف مستقلة في السلطات الضريبية أثناء إصدار الفواتير الضريبية ليست حاسمة ولا تتعارض مع وجود علاقات بين صاحب العمل والموظف وفقا لدراسات الحالة</a:t>
            </a:r>
            <a:r>
              <a:rPr lang="en-US" dirty="0">
                <a:latin typeface="Calibri" panose="020F0502020204030204" pitchFamily="34" charset="0"/>
                <a:ea typeface="Calibri" panose="020F0502020204030204" pitchFamily="34" charset="0"/>
                <a:cs typeface="Arial" panose="020B0604020202020204" pitchFamily="34" charset="0"/>
              </a:rPr>
              <a:t>.</a:t>
            </a:r>
          </a:p>
          <a:p>
            <a:pPr algn="ctr"/>
            <a:r>
              <a:rPr lang="ar-SA" b="1" dirty="0">
                <a:latin typeface="Calibri" panose="020F0502020204030204" pitchFamily="34" charset="0"/>
                <a:ea typeface="Calibri" panose="020F0502020204030204" pitchFamily="34" charset="0"/>
              </a:rPr>
              <a:t>في ضوء وجود علاقة عمل بين الممثل والمسرح ، يحق للممثل التمتع بحقوقه كموظف طوال مدة عمله وإنهائه</a:t>
            </a:r>
            <a:endParaRPr lang="he-IL" b="1" dirty="0"/>
          </a:p>
        </p:txBody>
      </p:sp>
      <p:sp>
        <p:nvSpPr>
          <p:cNvPr id="5" name="מלבן 4">
            <a:extLst>
              <a:ext uri="{FF2B5EF4-FFF2-40B4-BE49-F238E27FC236}">
                <a16:creationId xmlns:a16="http://schemas.microsoft.com/office/drawing/2014/main" id="{3864AB70-412C-4AF1-9EAD-1760F89B1B29}"/>
              </a:ext>
            </a:extLst>
          </p:cNvPr>
          <p:cNvSpPr/>
          <p:nvPr/>
        </p:nvSpPr>
        <p:spPr>
          <a:xfrm>
            <a:off x="8872391" y="935335"/>
            <a:ext cx="2656497" cy="923330"/>
          </a:xfrm>
          <a:prstGeom prst="rect">
            <a:avLst/>
          </a:prstGeom>
          <a:noFill/>
        </p:spPr>
        <p:txBody>
          <a:bodyPr wrap="non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نص الحكم</a:t>
            </a:r>
            <a:r>
              <a:rPr lang="he-IL" sz="5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a:t>
            </a:r>
            <a:endParaRPr lang="he-IL"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19812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F3AF6118-6DE4-4500-87D8-E741A9ADB6F9}"/>
              </a:ext>
            </a:extLst>
          </p:cNvPr>
          <p:cNvSpPr/>
          <p:nvPr/>
        </p:nvSpPr>
        <p:spPr>
          <a:xfrm>
            <a:off x="2369127" y="2710385"/>
            <a:ext cx="8431683" cy="3166444"/>
          </a:xfrm>
          <a:prstGeom prst="rect">
            <a:avLst/>
          </a:prstGeom>
        </p:spPr>
        <p:txBody>
          <a:bodyPr wrap="square">
            <a:spAutoFit/>
          </a:bodyPr>
          <a:lstStyle/>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r>
              <a:rPr lang="he-IL" dirty="0">
                <a:latin typeface="Calibri" panose="020F050202020403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rPr>
              <a:t>حيث لا ينطبق اتفاق جماعي</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he-IL" dirty="0">
                <a:latin typeface="Calibri" panose="020F0502020204030204" pitchFamily="34" charset="0"/>
                <a:ea typeface="Calibri" panose="020F0502020204030204" pitchFamily="34" charset="0"/>
              </a:rPr>
              <a:t>- </a:t>
            </a:r>
            <a:r>
              <a:rPr lang="ar-SA" dirty="0">
                <a:latin typeface="Calibri" panose="020F0502020204030204" pitchFamily="34" charset="0"/>
                <a:ea typeface="Calibri" panose="020F0502020204030204" pitchFamily="34" charset="0"/>
              </a:rPr>
              <a:t>أي تغيير في شروط العقد يتطلب موافقة كل من صاحب العمل وصاحب العمل</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r>
              <a:rPr lang="he-IL" dirty="0">
                <a:latin typeface="Calibri" panose="020F050202020403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rPr>
              <a:t>الحقوق بموجب القانون - لا يمكن التنازل عنها حتى إذا وافق الموظف</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r>
              <a:rPr lang="he-IL" dirty="0">
                <a:latin typeface="Calibri" panose="020F050202020403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rPr>
              <a:t>فترة محدودة أو فترة مستمرة</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r>
              <a:rPr lang="he-IL" dirty="0">
                <a:latin typeface="Calibri" panose="020F050202020403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rPr>
              <a:t>شفهيا أو خطيا</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r>
              <a:rPr lang="he-IL" dirty="0">
                <a:latin typeface="Calibri" panose="020F050202020403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rPr>
              <a:t>إشعار خطي للموظف بموجب القانون</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r>
              <a:rPr lang="he-IL" dirty="0">
                <a:latin typeface="Calibri" panose="020F050202020403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rPr>
              <a:t>اعتمادا على حقوق المدافع وخارجها</a:t>
            </a:r>
            <a:endParaRPr lang="en-US"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r>
              <a:rPr lang="he-IL" dirty="0">
                <a:latin typeface="Calibri" panose="020F050202020403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rPr>
              <a:t>يتم قمع حرية العقود في حماية مصالح العمال</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5" name="מלבן 4">
            <a:extLst>
              <a:ext uri="{FF2B5EF4-FFF2-40B4-BE49-F238E27FC236}">
                <a16:creationId xmlns:a16="http://schemas.microsoft.com/office/drawing/2014/main" id="{5D0F46EB-312D-4CF6-9C88-7E89F2ED040A}"/>
              </a:ext>
            </a:extLst>
          </p:cNvPr>
          <p:cNvSpPr/>
          <p:nvPr/>
        </p:nvSpPr>
        <p:spPr>
          <a:xfrm>
            <a:off x="3342640" y="1077575"/>
            <a:ext cx="9690495" cy="769441"/>
          </a:xfrm>
          <a:prstGeom prst="rect">
            <a:avLst/>
          </a:prstGeom>
          <a:noFill/>
        </p:spPr>
        <p:txBody>
          <a:bodyPr wrap="square" lIns="91440" tIns="45720" rIns="91440" bIns="45720">
            <a:spAutoFit/>
          </a:bodyPr>
          <a:lstStyle/>
          <a:p>
            <a:pPr algn="ctr"/>
            <a:r>
              <a:rPr lang="ar-SA" sz="4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طرق الاتصال بين الموظف وصاحب العمل</a:t>
            </a:r>
            <a:endParaRPr lang="he-IL" sz="4400" b="0" cap="none" spc="0" dirty="0">
              <a:ln w="0"/>
              <a:solidFill>
                <a:schemeClr val="tx1"/>
              </a:solidFill>
              <a:effectLst>
                <a:outerShdw blurRad="38100" dist="19050" dir="2700000" algn="tl" rotWithShape="0">
                  <a:schemeClr val="dk1">
                    <a:alpha val="40000"/>
                  </a:schemeClr>
                </a:outerShdw>
              </a:effectLst>
            </a:endParaRPr>
          </a:p>
        </p:txBody>
      </p:sp>
      <p:sp>
        <p:nvSpPr>
          <p:cNvPr id="6" name="מלבן 5">
            <a:extLst>
              <a:ext uri="{FF2B5EF4-FFF2-40B4-BE49-F238E27FC236}">
                <a16:creationId xmlns:a16="http://schemas.microsoft.com/office/drawing/2014/main" id="{25E5B978-5888-46E8-BFCA-B882A4E0D077}"/>
              </a:ext>
            </a:extLst>
          </p:cNvPr>
          <p:cNvSpPr/>
          <p:nvPr/>
        </p:nvSpPr>
        <p:spPr>
          <a:xfrm>
            <a:off x="7599293" y="1980670"/>
            <a:ext cx="3201517" cy="646331"/>
          </a:xfrm>
          <a:prstGeom prst="rect">
            <a:avLst/>
          </a:prstGeom>
          <a:noFill/>
        </p:spPr>
        <p:txBody>
          <a:bodyPr wrap="none" lIns="91440" tIns="45720" rIns="91440" bIns="45720">
            <a:spAutoFit/>
          </a:bodyPr>
          <a:lstStyle/>
          <a:p>
            <a:pPr algn="ctr"/>
            <a:r>
              <a:rPr lang="ar-SA" sz="36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اتفاق / عقد شخصي:</a:t>
            </a:r>
            <a:endParaRPr lang="he-IL"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40412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B3AFF02A-D5D9-41A8-A81F-557C6EDE9C9D}"/>
              </a:ext>
            </a:extLst>
          </p:cNvPr>
          <p:cNvSpPr/>
          <p:nvPr/>
        </p:nvSpPr>
        <p:spPr>
          <a:xfrm>
            <a:off x="1075418" y="2259728"/>
            <a:ext cx="10232915" cy="2030171"/>
          </a:xfrm>
          <a:prstGeom prst="rect">
            <a:avLst/>
          </a:prstGeom>
        </p:spPr>
        <p:txBody>
          <a:bodyPr wrap="square">
            <a:spAutoFit/>
          </a:bodyPr>
          <a:lstStyle/>
          <a:p>
            <a:pPr algn="r">
              <a:lnSpc>
                <a:spcPct val="107000"/>
              </a:lnSpc>
              <a:spcAft>
                <a:spcPts val="800"/>
              </a:spcAft>
            </a:pPr>
            <a:r>
              <a:rPr lang="ar-SA" b="1" u="sng" dirty="0">
                <a:latin typeface="Calibri" panose="020F0502020204030204" pitchFamily="34" charset="0"/>
                <a:ea typeface="Calibri" panose="020F0502020204030204" pitchFamily="34" charset="0"/>
              </a:rPr>
              <a:t>اتفاق العمل الجماعي / العقد</a:t>
            </a:r>
            <a:r>
              <a:rPr lang="ar-AE" b="1" u="sng" dirty="0">
                <a:latin typeface="Calibri" panose="020F0502020204030204" pitchFamily="34" charset="0"/>
                <a:ea typeface="Calibri" panose="020F0502020204030204" pitchFamily="34" charset="0"/>
              </a:rPr>
              <a:t>-</a:t>
            </a:r>
            <a:r>
              <a:rPr lang="en-US" b="1" u="sng" dirty="0">
                <a:latin typeface="Calibri" panose="020F0502020204030204" pitchFamily="34" charset="0"/>
                <a:ea typeface="Calibri" panose="020F0502020204030204" pitchFamily="34" charset="0"/>
              </a:rPr>
              <a:t> </a:t>
            </a:r>
            <a:endParaRPr lang="en-US" b="1" u="sng" dirty="0">
              <a:latin typeface="Calibri" panose="020F0502020204030204" pitchFamily="34" charset="0"/>
              <a:ea typeface="Calibri" panose="020F0502020204030204" pitchFamily="34" charset="0"/>
              <a:cs typeface="Arial" panose="020B0604020202020204" pitchFamily="34" charset="0"/>
            </a:endParaRPr>
          </a:p>
          <a:p>
            <a:pPr algn="r"/>
            <a:r>
              <a:rPr lang="ar-SA" sz="2000" dirty="0">
                <a:latin typeface="Calibri" panose="020F0502020204030204" pitchFamily="34" charset="0"/>
                <a:ea typeface="Calibri" panose="020F0502020204030204" pitchFamily="34" charset="0"/>
              </a:rPr>
              <a:t>اتفاق المفاوضة الجماعية هو نتاج المفاوضة الجماعية - بين منظمة العمال وصاحب العمل أو منظمة أصحاب العمل. يشير عقد المفاوضة الجماعية إلى مجموعة من الموظفين ، وينظم شروط توظيف الموظفين مع أرباب العمل الذين يوقعون على الاتفاقية. يزيد الاتفاق الجماعي من قوة الموظفين ، الذين يقفون كمجموعة منظمة تجاه صاحب العمل ، مقارنة باتفاقية العمل الشخصية ، حيث يواجه العامل الوحيد صاحب العمل. من ناحية أخرى ، قد يجعل الأمر أكثر صعوبة على صاحب العمل - على سبيل المثال ، يجعل من الصعب تبسيط العمليات والإصلاحات بسبب التغييرات في عمليات الشركة</a:t>
            </a:r>
            <a:endParaRPr lang="he-IL" sz="2000" dirty="0"/>
          </a:p>
        </p:txBody>
      </p:sp>
      <p:sp>
        <p:nvSpPr>
          <p:cNvPr id="5" name="מלבן 4">
            <a:extLst>
              <a:ext uri="{FF2B5EF4-FFF2-40B4-BE49-F238E27FC236}">
                <a16:creationId xmlns:a16="http://schemas.microsoft.com/office/drawing/2014/main" id="{50FBC947-A98B-4109-A34B-1DB9777253A9}"/>
              </a:ext>
            </a:extLst>
          </p:cNvPr>
          <p:cNvSpPr/>
          <p:nvPr/>
        </p:nvSpPr>
        <p:spPr>
          <a:xfrm>
            <a:off x="6052719" y="1118215"/>
            <a:ext cx="5186036" cy="584775"/>
          </a:xfrm>
          <a:prstGeom prst="rect">
            <a:avLst/>
          </a:prstGeom>
          <a:noFill/>
        </p:spPr>
        <p:txBody>
          <a:bodyPr wrap="none" lIns="91440" tIns="45720" rIns="91440" bIns="45720">
            <a:spAutoFit/>
          </a:bodyPr>
          <a:lstStyle/>
          <a:p>
            <a:pPr algn="ctr"/>
            <a:r>
              <a:rPr lang="ar-SA" sz="3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طرق</a:t>
            </a:r>
            <a:r>
              <a:rPr lang="ar-SA"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 الاتصال بين الموظف وصاحب العمل</a:t>
            </a:r>
            <a:endParaRPr lang="he-IL"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78018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C02CA942-5C49-495A-9ED2-7E23715E45BC}"/>
              </a:ext>
            </a:extLst>
          </p:cNvPr>
          <p:cNvPicPr/>
          <p:nvPr/>
        </p:nvPicPr>
        <p:blipFill>
          <a:blip r:embed="rId2" cstate="print"/>
          <a:srcRect l="30395" t="11796" r="3367" b="9076"/>
          <a:stretch>
            <a:fillRect/>
          </a:stretch>
        </p:blipFill>
        <p:spPr bwMode="auto">
          <a:xfrm>
            <a:off x="7258594" y="3065491"/>
            <a:ext cx="3768268" cy="2512349"/>
          </a:xfrm>
          <a:prstGeom prst="rect">
            <a:avLst/>
          </a:prstGeom>
          <a:noFill/>
          <a:ln w="9525">
            <a:noFill/>
            <a:miter lim="800000"/>
            <a:headEnd/>
            <a:tailEnd/>
          </a:ln>
        </p:spPr>
      </p:pic>
      <p:pic>
        <p:nvPicPr>
          <p:cNvPr id="5" name="תמונה 4">
            <a:extLst>
              <a:ext uri="{FF2B5EF4-FFF2-40B4-BE49-F238E27FC236}">
                <a16:creationId xmlns:a16="http://schemas.microsoft.com/office/drawing/2014/main" id="{723D16CE-9F07-43C5-B364-2AE30CC38D86}"/>
              </a:ext>
            </a:extLst>
          </p:cNvPr>
          <p:cNvPicPr/>
          <p:nvPr/>
        </p:nvPicPr>
        <p:blipFill>
          <a:blip r:embed="rId3" cstate="print"/>
          <a:srcRect l="35672" t="9115" r="905" b="22252"/>
          <a:stretch>
            <a:fillRect/>
          </a:stretch>
        </p:blipFill>
        <p:spPr bwMode="auto">
          <a:xfrm>
            <a:off x="1640114" y="3034973"/>
            <a:ext cx="3744816" cy="2573383"/>
          </a:xfrm>
          <a:prstGeom prst="rect">
            <a:avLst/>
          </a:prstGeom>
          <a:noFill/>
          <a:ln w="9525">
            <a:noFill/>
            <a:miter lim="800000"/>
            <a:headEnd/>
            <a:tailEnd/>
          </a:ln>
        </p:spPr>
      </p:pic>
      <p:sp>
        <p:nvSpPr>
          <p:cNvPr id="8" name="מלבן 7">
            <a:extLst>
              <a:ext uri="{FF2B5EF4-FFF2-40B4-BE49-F238E27FC236}">
                <a16:creationId xmlns:a16="http://schemas.microsoft.com/office/drawing/2014/main" id="{C4D048C7-5C72-4E0E-A6B7-841340670ABB}"/>
              </a:ext>
            </a:extLst>
          </p:cNvPr>
          <p:cNvSpPr/>
          <p:nvPr/>
        </p:nvSpPr>
        <p:spPr>
          <a:xfrm>
            <a:off x="6148904" y="1300481"/>
            <a:ext cx="5910591" cy="533418"/>
          </a:xfrm>
          <a:prstGeom prst="rect">
            <a:avLst/>
          </a:prstGeom>
          <a:noFill/>
        </p:spPr>
        <p:txBody>
          <a:bodyPr wrap="square" lIns="91440" tIns="45720" rIns="91440" bIns="45720">
            <a:spAutoFit/>
          </a:bodyPr>
          <a:lstStyle/>
          <a:p>
            <a:pPr algn="ctr"/>
            <a:r>
              <a:rPr lang="ar-SA"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طرق الاتصال بين الموظف وصاحب العمل</a:t>
            </a:r>
            <a:r>
              <a:rPr lang="ar-AE"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a:t>
            </a:r>
            <a:endParaRPr lang="he-IL" sz="2800" b="0" cap="none" spc="0" dirty="0">
              <a:ln w="0"/>
              <a:solidFill>
                <a:schemeClr val="tx1"/>
              </a:solidFill>
              <a:effectLst>
                <a:outerShdw blurRad="38100" dist="19050" dir="2700000" algn="tl" rotWithShape="0">
                  <a:schemeClr val="dk1">
                    <a:alpha val="40000"/>
                  </a:schemeClr>
                </a:outerShdw>
              </a:effectLst>
            </a:endParaRPr>
          </a:p>
        </p:txBody>
      </p:sp>
      <p:sp>
        <p:nvSpPr>
          <p:cNvPr id="9" name="מלבן 8">
            <a:extLst>
              <a:ext uri="{FF2B5EF4-FFF2-40B4-BE49-F238E27FC236}">
                <a16:creationId xmlns:a16="http://schemas.microsoft.com/office/drawing/2014/main" id="{A1B2B493-E62E-42F0-A286-DBA9D08A37EC}"/>
              </a:ext>
            </a:extLst>
          </p:cNvPr>
          <p:cNvSpPr/>
          <p:nvPr/>
        </p:nvSpPr>
        <p:spPr>
          <a:xfrm>
            <a:off x="3140704" y="2200621"/>
            <a:ext cx="5910592" cy="467629"/>
          </a:xfrm>
          <a:prstGeom prst="rect">
            <a:avLst/>
          </a:prstGeom>
        </p:spPr>
        <p:txBody>
          <a:bodyPr wrap="none">
            <a:spAutoFit/>
          </a:bodyPr>
          <a:lstStyle/>
          <a:p>
            <a:pPr algn="r">
              <a:lnSpc>
                <a:spcPct val="107000"/>
              </a:lnSpc>
              <a:spcAft>
                <a:spcPts val="800"/>
              </a:spcAft>
            </a:pPr>
            <a:r>
              <a:rPr lang="ar-SA" sz="2400" dirty="0">
                <a:latin typeface="Calibri" panose="020F0502020204030204" pitchFamily="34" charset="0"/>
                <a:ea typeface="Calibri" panose="020F0502020204030204" pitchFamily="34" charset="0"/>
              </a:rPr>
              <a:t>إضعاف الاتفاقيات الجماعية - اللجان - في السنوات الأخيرة</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977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369BBAAC-8840-432F-8F95-A6342E0BF1CE}"/>
              </a:ext>
            </a:extLst>
          </p:cNvPr>
          <p:cNvSpPr/>
          <p:nvPr/>
        </p:nvSpPr>
        <p:spPr>
          <a:xfrm>
            <a:off x="7964039" y="1060159"/>
            <a:ext cx="3322320" cy="769441"/>
          </a:xfrm>
          <a:prstGeom prst="rect">
            <a:avLst/>
          </a:prstGeom>
          <a:noFill/>
        </p:spPr>
        <p:txBody>
          <a:bodyPr wrap="square" lIns="91440" tIns="45720" rIns="91440" bIns="45720">
            <a:spAutoFit/>
          </a:bodyPr>
          <a:lstStyle/>
          <a:p>
            <a:pPr algn="ctr"/>
            <a:r>
              <a:rPr lang="ar-AE" sz="4400" dirty="0">
                <a:ln w="0"/>
                <a:effectLst>
                  <a:outerShdw blurRad="38100" dist="19050" dir="2700000" algn="tl" rotWithShape="0">
                    <a:schemeClr val="dk1">
                      <a:alpha val="40000"/>
                    </a:schemeClr>
                  </a:outerShdw>
                </a:effectLst>
                <a:latin typeface="David" panose="020E0502060401010101" pitchFamily="34" charset="-79"/>
              </a:rPr>
              <a:t>سنتعلم عن:</a:t>
            </a:r>
            <a:endParaRPr lang="he-IL" sz="4400" b="0" cap="none" spc="0" dirty="0">
              <a:ln w="0"/>
              <a:solidFill>
                <a:schemeClr val="tx1"/>
              </a:solidFill>
              <a:effectLst>
                <a:outerShdw blurRad="38100" dist="19050" dir="2700000" algn="tl" rotWithShape="0">
                  <a:schemeClr val="dk1">
                    <a:alpha val="40000"/>
                  </a:schemeClr>
                </a:outerShdw>
              </a:effectLst>
              <a:latin typeface="David" panose="020E0502060401010101" pitchFamily="34" charset="-79"/>
              <a:cs typeface="David" panose="020E0502060401010101" pitchFamily="34" charset="-79"/>
            </a:endParaRPr>
          </a:p>
        </p:txBody>
      </p:sp>
      <p:sp>
        <p:nvSpPr>
          <p:cNvPr id="7" name="מלבן 6">
            <a:extLst>
              <a:ext uri="{FF2B5EF4-FFF2-40B4-BE49-F238E27FC236}">
                <a16:creationId xmlns:a16="http://schemas.microsoft.com/office/drawing/2014/main" id="{35D33370-E4E3-47C0-99C9-F790DB5F5E4B}"/>
              </a:ext>
            </a:extLst>
          </p:cNvPr>
          <p:cNvSpPr/>
          <p:nvPr/>
        </p:nvSpPr>
        <p:spPr>
          <a:xfrm>
            <a:off x="8965272" y="2854960"/>
            <a:ext cx="184730" cy="923330"/>
          </a:xfrm>
          <a:prstGeom prst="rect">
            <a:avLst/>
          </a:prstGeom>
          <a:noFill/>
        </p:spPr>
        <p:txBody>
          <a:bodyPr wrap="none" lIns="91440" tIns="45720" rIns="91440" bIns="45720">
            <a:spAutoFit/>
          </a:bodyPr>
          <a:lstStyle/>
          <a:p>
            <a:pPr algn="ctr"/>
            <a:endParaRPr lang="he-IL" sz="5400" b="0" cap="none" spc="0" dirty="0">
              <a:ln w="0"/>
              <a:solidFill>
                <a:schemeClr val="tx1"/>
              </a:solidFill>
              <a:effectLst>
                <a:outerShdw blurRad="38100" dist="19050" dir="2700000" algn="tl" rotWithShape="0">
                  <a:schemeClr val="dk1">
                    <a:alpha val="40000"/>
                  </a:schemeClr>
                </a:outerShdw>
              </a:effectLst>
            </a:endParaRPr>
          </a:p>
        </p:txBody>
      </p:sp>
      <p:sp>
        <p:nvSpPr>
          <p:cNvPr id="9" name="מלבן 8">
            <a:extLst>
              <a:ext uri="{FF2B5EF4-FFF2-40B4-BE49-F238E27FC236}">
                <a16:creationId xmlns:a16="http://schemas.microsoft.com/office/drawing/2014/main" id="{68FA5BFB-9B5E-48B4-9647-BDBC5386F03C}"/>
              </a:ext>
            </a:extLst>
          </p:cNvPr>
          <p:cNvSpPr/>
          <p:nvPr/>
        </p:nvSpPr>
        <p:spPr>
          <a:xfrm>
            <a:off x="2519680" y="2583102"/>
            <a:ext cx="9281805" cy="1600438"/>
          </a:xfrm>
          <a:prstGeom prst="rect">
            <a:avLst/>
          </a:prstGeom>
          <a:noFill/>
        </p:spPr>
        <p:txBody>
          <a:bodyPr wrap="square" lIns="91440" tIns="45720" rIns="91440" bIns="45720">
            <a:spAutoFit/>
          </a:bodyPr>
          <a:lstStyle/>
          <a:p>
            <a:pPr algn="ctr"/>
            <a:endParaRPr lang="he-IL" sz="4400" dirty="0">
              <a:ln w="0"/>
              <a:effectLst>
                <a:outerShdw blurRad="38100" dist="19050" dir="2700000" algn="tl" rotWithShape="0">
                  <a:schemeClr val="dk1">
                    <a:alpha val="40000"/>
                  </a:schemeClr>
                </a:outerShdw>
              </a:effectLst>
              <a:latin typeface="David" panose="020E0502060401010101" pitchFamily="34" charset="-79"/>
              <a:cs typeface="David" panose="020E0502060401010101" pitchFamily="34" charset="-79"/>
            </a:endParaRPr>
          </a:p>
          <a:p>
            <a:pPr algn="ctr"/>
            <a:endParaRPr lang="he-IL" sz="5400" b="0" cap="none" spc="0" dirty="0">
              <a:ln w="0"/>
              <a:solidFill>
                <a:schemeClr val="tx1"/>
              </a:solidFill>
              <a:effectLst>
                <a:outerShdw blurRad="38100" dist="19050" dir="2700000" algn="tl" rotWithShape="0">
                  <a:schemeClr val="dk1">
                    <a:alpha val="40000"/>
                  </a:schemeClr>
                </a:outerShdw>
              </a:effectLst>
            </a:endParaRPr>
          </a:p>
        </p:txBody>
      </p:sp>
      <p:sp>
        <p:nvSpPr>
          <p:cNvPr id="10" name="מלבן 9">
            <a:extLst>
              <a:ext uri="{FF2B5EF4-FFF2-40B4-BE49-F238E27FC236}">
                <a16:creationId xmlns:a16="http://schemas.microsoft.com/office/drawing/2014/main" id="{8414B16B-F909-46E0-BB4C-D383AFCCDC21}"/>
              </a:ext>
            </a:extLst>
          </p:cNvPr>
          <p:cNvSpPr/>
          <p:nvPr/>
        </p:nvSpPr>
        <p:spPr>
          <a:xfrm>
            <a:off x="4076214" y="2208630"/>
            <a:ext cx="7210145" cy="1569660"/>
          </a:xfrm>
          <a:prstGeom prst="rect">
            <a:avLst/>
          </a:prstGeom>
          <a:noFill/>
        </p:spPr>
        <p:txBody>
          <a:bodyPr wrap="square" lIns="91440" tIns="45720" rIns="91440" bIns="45720">
            <a:spAutoFit/>
          </a:bodyPr>
          <a:lstStyle/>
          <a:p>
            <a:pPr algn="r"/>
            <a:r>
              <a:rPr lang="ar-AE" sz="3200" dirty="0">
                <a:latin typeface="David" panose="020E0502060401010101" pitchFamily="34" charset="-79"/>
              </a:rPr>
              <a:t>*ما هو مجال الموارد البشرية؟</a:t>
            </a:r>
          </a:p>
          <a:p>
            <a:pPr algn="r"/>
            <a:r>
              <a:rPr lang="ar-AE" sz="3200" dirty="0">
                <a:latin typeface="David" panose="020E0502060401010101" pitchFamily="34" charset="-79"/>
              </a:rPr>
              <a:t>* تجنيد وتوظيف العمال</a:t>
            </a:r>
          </a:p>
          <a:p>
            <a:pPr algn="r"/>
            <a:r>
              <a:rPr lang="ar-AE" sz="3200" dirty="0">
                <a:latin typeface="David" panose="020E0502060401010101" pitchFamily="34" charset="-79"/>
              </a:rPr>
              <a:t>*علاقات العمل - طرق الاتصال وقوانين الحماية</a:t>
            </a:r>
          </a:p>
        </p:txBody>
      </p:sp>
    </p:spTree>
    <p:extLst>
      <p:ext uri="{BB962C8B-B14F-4D97-AF65-F5344CB8AC3E}">
        <p14:creationId xmlns:p14="http://schemas.microsoft.com/office/powerpoint/2010/main" val="394454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EAAD5C63-273E-4F4E-AB5B-D0650BF096BA}"/>
              </a:ext>
            </a:extLst>
          </p:cNvPr>
          <p:cNvSpPr/>
          <p:nvPr/>
        </p:nvSpPr>
        <p:spPr>
          <a:xfrm>
            <a:off x="3972560" y="1118215"/>
            <a:ext cx="8063950" cy="707886"/>
          </a:xfrm>
          <a:prstGeom prst="rect">
            <a:avLst/>
          </a:prstGeom>
          <a:noFill/>
        </p:spPr>
        <p:txBody>
          <a:bodyPr wrap="square" lIns="91440" tIns="45720" rIns="91440" bIns="45720">
            <a:spAutoFit/>
          </a:bodyPr>
          <a:lstStyle/>
          <a:p>
            <a:pPr algn="ctr"/>
            <a:r>
              <a:rPr lang="ar-SA" sz="40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طرق الاتصال بين الموظف وصاحب العمل</a:t>
            </a:r>
            <a:r>
              <a:rPr lang="ar-AE" sz="40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a:t>
            </a:r>
            <a:endParaRPr lang="he-IL" sz="4000" b="0" cap="none" spc="0" dirty="0">
              <a:ln w="0"/>
              <a:solidFill>
                <a:schemeClr val="tx1"/>
              </a:solidFill>
              <a:effectLst>
                <a:outerShdw blurRad="38100" dist="19050" dir="2700000" algn="tl" rotWithShape="0">
                  <a:schemeClr val="dk1">
                    <a:alpha val="40000"/>
                  </a:schemeClr>
                </a:outerShdw>
              </a:effectLst>
            </a:endParaRPr>
          </a:p>
        </p:txBody>
      </p:sp>
      <p:sp>
        <p:nvSpPr>
          <p:cNvPr id="6" name="מלבן 5">
            <a:extLst>
              <a:ext uri="{FF2B5EF4-FFF2-40B4-BE49-F238E27FC236}">
                <a16:creationId xmlns:a16="http://schemas.microsoft.com/office/drawing/2014/main" id="{3D466788-32EA-453F-B65D-0A7940BD326B}"/>
              </a:ext>
            </a:extLst>
          </p:cNvPr>
          <p:cNvSpPr/>
          <p:nvPr/>
        </p:nvSpPr>
        <p:spPr>
          <a:xfrm>
            <a:off x="279400" y="2147847"/>
            <a:ext cx="11633200" cy="2562305"/>
          </a:xfrm>
          <a:prstGeom prst="rect">
            <a:avLst/>
          </a:prstGeom>
        </p:spPr>
        <p:txBody>
          <a:bodyPr wrap="square">
            <a:spAutoFit/>
          </a:bodyPr>
          <a:lstStyle/>
          <a:p>
            <a:pPr algn="r">
              <a:lnSpc>
                <a:spcPct val="107000"/>
              </a:lnSpc>
              <a:spcAft>
                <a:spcPts val="800"/>
              </a:spcAft>
            </a:pPr>
            <a:r>
              <a:rPr lang="ar-AE" b="1" dirty="0">
                <a:latin typeface="Calibri" panose="020F0502020204030204" pitchFamily="34" charset="0"/>
                <a:ea typeface="Calibri" panose="020F0502020204030204" pitchFamily="34" charset="0"/>
              </a:rPr>
              <a:t>حسب نطاق وظيفته:</a:t>
            </a:r>
          </a:p>
          <a:p>
            <a:pPr algn="r">
              <a:lnSpc>
                <a:spcPct val="107000"/>
              </a:lnSpc>
              <a:spcAft>
                <a:spcPts val="800"/>
              </a:spcAft>
            </a:pPr>
            <a:r>
              <a:rPr lang="ar-AE" dirty="0">
                <a:latin typeface="Calibri" panose="020F0502020204030204" pitchFamily="34" charset="0"/>
                <a:ea typeface="Calibri" panose="020F0502020204030204" pitchFamily="34" charset="0"/>
              </a:rPr>
              <a:t>* </a:t>
            </a:r>
            <a:r>
              <a:rPr lang="ar-AE" b="1" u="sng" dirty="0">
                <a:latin typeface="Calibri" panose="020F0502020204030204" pitchFamily="34" charset="0"/>
                <a:ea typeface="Calibri" panose="020F0502020204030204" pitchFamily="34" charset="0"/>
              </a:rPr>
              <a:t>وظيفه ب</a:t>
            </a:r>
            <a:r>
              <a:rPr lang="ar-SA" b="1" u="sng" dirty="0">
                <a:latin typeface="Calibri" panose="020F0502020204030204" pitchFamily="34" charset="0"/>
                <a:ea typeface="Calibri" panose="020F0502020204030204" pitchFamily="34" charset="0"/>
              </a:rPr>
              <a:t>دوام كامل</a:t>
            </a:r>
            <a:r>
              <a:rPr lang="ar-AE" b="1" u="sng" dirty="0">
                <a:latin typeface="Calibri" panose="020F0502020204030204" pitchFamily="34" charset="0"/>
                <a:ea typeface="Calibri" panose="020F0502020204030204" pitchFamily="34" charset="0"/>
              </a:rPr>
              <a:t> -</a:t>
            </a:r>
            <a:endParaRPr lang="en-US" b="1" u="sng"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dirty="0">
                <a:latin typeface="Calibri" panose="020F0502020204030204" pitchFamily="34" charset="0"/>
                <a:ea typeface="Calibri" panose="020F0502020204030204" pitchFamily="34" charset="0"/>
              </a:rPr>
              <a:t>يشير العمل بدوام كامل إلى شكل من أشكال العمل حيث يخصص الشخص (الموظف) جميع ساعات العمل لديه لصاحب عمل واحد. في إسرائيل ، يتم حساب وظيفة بدوام كامل بمتوسط 182 ساعة شهريًا ، في المتوسط (يتم احتساب أسبوع عمل بدوام كامل على أساس 42 ساعة). (القوانين ، 2018)</a:t>
            </a:r>
            <a:r>
              <a:rPr lang="en-US" dirty="0">
                <a:latin typeface="Calibri" panose="020F0502020204030204" pitchFamily="34" charset="0"/>
                <a:ea typeface="Calibri" panose="020F0502020204030204" pitchFamily="34" charset="0"/>
                <a:cs typeface="Arial" panose="020B0604020202020204" pitchFamily="34" charset="0"/>
              </a:rPr>
              <a:t>.</a:t>
            </a:r>
          </a:p>
          <a:p>
            <a:pPr algn="r">
              <a:lnSpc>
                <a:spcPct val="107000"/>
              </a:lnSpc>
              <a:spcAft>
                <a:spcPts val="800"/>
              </a:spcAft>
            </a:pPr>
            <a:r>
              <a:rPr lang="ar-SA" b="1" u="sng" dirty="0">
                <a:latin typeface="Calibri" panose="020F0502020204030204" pitchFamily="34" charset="0"/>
                <a:ea typeface="Calibri" panose="020F0502020204030204" pitchFamily="34" charset="0"/>
              </a:rPr>
              <a:t>وظيفة بدوام جزئي</a:t>
            </a:r>
            <a:r>
              <a:rPr lang="en-US" b="1" u="sng"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a:t>
            </a:r>
            <a:endParaRPr lang="en-US" b="1"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dirty="0">
                <a:latin typeface="Calibri" panose="020F0502020204030204" pitchFamily="34" charset="0"/>
                <a:ea typeface="Calibri" panose="020F0502020204030204" pitchFamily="34" charset="0"/>
              </a:rPr>
              <a:t>العمل بدوام جزئي يشير إلى شكل من أشكال العمل حيث يخصص الموظف أقل من 42 ساعة أسبوعية لصاحب عمل واحد. في كثير من الأحيان ، يكون القصد العملي هو العمل بنصف الوقت ، وفي إسرائيل تكون النية هي العمل على أساس أسبوعي لمدة 21 ساعة. (ماكدونالد ، برادلي ، وبراون ، 2009)</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2554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0955D918-D4A4-45BE-AA99-56F001D60C96}"/>
              </a:ext>
            </a:extLst>
          </p:cNvPr>
          <p:cNvSpPr/>
          <p:nvPr/>
        </p:nvSpPr>
        <p:spPr>
          <a:xfrm>
            <a:off x="709178" y="2417218"/>
            <a:ext cx="11186160" cy="1464247"/>
          </a:xfrm>
          <a:prstGeom prst="rect">
            <a:avLst/>
          </a:prstGeom>
        </p:spPr>
        <p:txBody>
          <a:bodyPr wrap="square">
            <a:spAutoFit/>
          </a:bodyPr>
          <a:lstStyle/>
          <a:p>
            <a:pPr algn="r">
              <a:lnSpc>
                <a:spcPct val="107000"/>
              </a:lnSpc>
              <a:spcAft>
                <a:spcPts val="800"/>
              </a:spcAft>
            </a:pPr>
            <a:r>
              <a:rPr lang="ar-SA" sz="2400" b="1" u="sng" dirty="0">
                <a:latin typeface="Calibri" panose="020F0502020204030204" pitchFamily="34" charset="0"/>
                <a:ea typeface="Calibri" panose="020F0502020204030204" pitchFamily="34" charset="0"/>
              </a:rPr>
              <a:t>العمل في ساعات مرنة</a:t>
            </a:r>
            <a:endParaRPr lang="en-US" sz="2400" b="1" u="sng"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dirty="0">
                <a:latin typeface="Calibri" panose="020F0502020204030204" pitchFamily="34" charset="0"/>
                <a:ea typeface="Calibri" panose="020F0502020204030204" pitchFamily="34" charset="0"/>
              </a:rPr>
              <a:t>يشير مصطلح ساعات العمل المرنة (المعروف أيضًا باسم "الوقت المرن" أو "وقت العمل المرن") إلى تكوين وظيفة يستند إلى نظام بديل لساعات العمل. في المؤسسات التي تقدم خيار التوظيف المتزايد هذا ، يتيح تكوين الساعة المرن للموظف أداء ساعات عمله المعتادة على أساس أكثر مرونة والأهم من ذلك - تحديد وقت بدء يوم العمل وإنهائه وما إذا كان العمل مستمرًا أو في استراحة (أو استراحات)</a:t>
            </a:r>
            <a:r>
              <a:rPr lang="en-US" dirty="0">
                <a:latin typeface="Calibri" panose="020F0502020204030204" pitchFamily="34" charset="0"/>
                <a:ea typeface="Calibri" panose="020F0502020204030204" pitchFamily="34" charset="0"/>
                <a:cs typeface="Arial" panose="020B0604020202020204" pitchFamily="34" charset="0"/>
              </a:rPr>
              <a:t>. (Shockley &amp; Allen </a:t>
            </a:r>
            <a:r>
              <a:rPr lang="ar-SA"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cs typeface="Arial" panose="020B0604020202020204" pitchFamily="34" charset="0"/>
              </a:rPr>
              <a:t>2007).</a:t>
            </a:r>
          </a:p>
        </p:txBody>
      </p:sp>
      <p:sp>
        <p:nvSpPr>
          <p:cNvPr id="5" name="מלבן 4">
            <a:extLst>
              <a:ext uri="{FF2B5EF4-FFF2-40B4-BE49-F238E27FC236}">
                <a16:creationId xmlns:a16="http://schemas.microsoft.com/office/drawing/2014/main" id="{ADC1B6D8-9021-4474-9225-0CD03F6B8F00}"/>
              </a:ext>
            </a:extLst>
          </p:cNvPr>
          <p:cNvSpPr/>
          <p:nvPr/>
        </p:nvSpPr>
        <p:spPr>
          <a:xfrm>
            <a:off x="3974580" y="1006455"/>
            <a:ext cx="7920758" cy="769441"/>
          </a:xfrm>
          <a:prstGeom prst="rect">
            <a:avLst/>
          </a:prstGeom>
          <a:noFill/>
        </p:spPr>
        <p:txBody>
          <a:bodyPr wrap="none" lIns="91440" tIns="45720" rIns="91440" bIns="45720">
            <a:spAutoFit/>
          </a:bodyPr>
          <a:lstStyle/>
          <a:p>
            <a:pPr algn="ctr"/>
            <a:r>
              <a:rPr lang="ar-SA" sz="4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طرق الاتصال بين الموظف وصاحب العمل</a:t>
            </a:r>
            <a:endParaRPr lang="he-IL"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55428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294909" y="592429"/>
            <a:ext cx="8495763" cy="940807"/>
          </a:xfrm>
        </p:spPr>
        <p:txBody>
          <a:bodyPr>
            <a:normAutofit/>
          </a:bodyPr>
          <a:lstStyle/>
          <a:p>
            <a:r>
              <a:rPr lang="ar-SA" sz="3600" b="1" dirty="0"/>
              <a:t>قانون حماية الأجرة 1958</a:t>
            </a:r>
            <a:endParaRPr lang="he-IL" sz="3600" b="1" dirty="0"/>
          </a:p>
        </p:txBody>
      </p:sp>
      <p:sp>
        <p:nvSpPr>
          <p:cNvPr id="3" name="כותרת משנה 2"/>
          <p:cNvSpPr>
            <a:spLocks noGrp="1"/>
          </p:cNvSpPr>
          <p:nvPr>
            <p:ph type="subTitle" idx="1"/>
          </p:nvPr>
        </p:nvSpPr>
        <p:spPr>
          <a:xfrm>
            <a:off x="1773382" y="2060621"/>
            <a:ext cx="9144000" cy="3696236"/>
          </a:xfrm>
        </p:spPr>
        <p:txBody>
          <a:bodyPr>
            <a:normAutofit/>
          </a:bodyPr>
          <a:lstStyle/>
          <a:p>
            <a:pPr algn="r"/>
            <a:r>
              <a:rPr lang="ar-SA" sz="1800" dirty="0"/>
              <a:t>هدف هذا القانون دفع أجرة العاملين . هذا القانون يرتب أيضا كيفية دفع الراتب (على سبيل المثال: الدفع نقدا او بشك او دفع الراتب عن طريق تحويله الى البنك </a:t>
            </a:r>
            <a:r>
              <a:rPr lang="he-IL" sz="1800" dirty="0"/>
              <a:t>),</a:t>
            </a:r>
            <a:r>
              <a:rPr lang="ar-SA" sz="1800" dirty="0"/>
              <a:t>موعد دفع الراتب </a:t>
            </a:r>
            <a:r>
              <a:rPr lang="he-IL" sz="1800" dirty="0"/>
              <a:t>,</a:t>
            </a:r>
            <a:r>
              <a:rPr lang="ar-SA" sz="1800" dirty="0"/>
              <a:t>كذلك موضوع تعويض العامل عن تأخير راتبه (القانون يمنح العامل حق الحصول على تعويضات مالية عن التأخير بدفع راتبه)</a:t>
            </a:r>
            <a:r>
              <a:rPr lang="he-IL" sz="1800" dirty="0"/>
              <a:t>,</a:t>
            </a:r>
            <a:r>
              <a:rPr lang="ar-SA" sz="1800" dirty="0"/>
              <a:t>كذلك الخصومات المختلفة من الراتب (على سبيل المثال ضريبة الدخل </a:t>
            </a:r>
            <a:r>
              <a:rPr lang="he-IL" sz="1800" dirty="0"/>
              <a:t>,</a:t>
            </a:r>
            <a:r>
              <a:rPr lang="ar-SA" sz="1800" dirty="0"/>
              <a:t> رسوم دفع لنقابة العاملين) وغيرها .</a:t>
            </a:r>
          </a:p>
          <a:p>
            <a:pPr algn="r"/>
            <a:r>
              <a:rPr lang="ar-SA" sz="1800" dirty="0"/>
              <a:t>التعديلات التي أجريت على القانون سنة 2008 تحدد أيضا معطيات الزامية أخرى في قسيمة الراتب (على سبيل المثال ساعات العمل أيام العمل وغيرها) كل ذلك من اجل تعزيز الشفافية وتوضيح الامر للعامل.</a:t>
            </a:r>
          </a:p>
          <a:p>
            <a:endParaRPr lang="ar-SA" dirty="0"/>
          </a:p>
          <a:p>
            <a:endParaRPr lang="he-IL" dirty="0"/>
          </a:p>
        </p:txBody>
      </p:sp>
    </p:spTree>
    <p:extLst>
      <p:ext uri="{BB962C8B-B14F-4D97-AF65-F5344CB8AC3E}">
        <p14:creationId xmlns:p14="http://schemas.microsoft.com/office/powerpoint/2010/main" val="4148307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65061" y="726810"/>
            <a:ext cx="4613764" cy="400110"/>
          </a:xfrm>
          <a:prstGeom prst="rect">
            <a:avLst/>
          </a:prstGeom>
          <a:noFill/>
        </p:spPr>
        <p:txBody>
          <a:bodyPr wrap="none" rtlCol="1">
            <a:spAutoFit/>
          </a:bodyPr>
          <a:lstStyle/>
          <a:p>
            <a:r>
              <a:rPr lang="ar-SA" sz="2000" b="1" dirty="0"/>
              <a:t>قانون اعلام مسبق بشأن استقالة وأقاله العامل 2001</a:t>
            </a:r>
            <a:endParaRPr lang="he-IL" sz="2000" b="1" dirty="0"/>
          </a:p>
        </p:txBody>
      </p:sp>
      <p:sp>
        <p:nvSpPr>
          <p:cNvPr id="4" name="TextBox 3"/>
          <p:cNvSpPr txBox="1"/>
          <p:nvPr/>
        </p:nvSpPr>
        <p:spPr>
          <a:xfrm>
            <a:off x="2163651" y="1390919"/>
            <a:ext cx="7431110" cy="3416320"/>
          </a:xfrm>
          <a:prstGeom prst="rect">
            <a:avLst/>
          </a:prstGeom>
          <a:noFill/>
        </p:spPr>
        <p:txBody>
          <a:bodyPr wrap="square" rtlCol="1">
            <a:spAutoFit/>
          </a:bodyPr>
          <a:lstStyle/>
          <a:p>
            <a:pPr algn="r" rtl="1"/>
            <a:r>
              <a:rPr lang="ar-SA" dirty="0"/>
              <a:t>القانون يلزم بأعلام مسبق في حالة الإقالة والاستقالة . المشغل الذي يريد اقالة العامل ملزم بأعلامه مسبقا وبإعطاء </a:t>
            </a:r>
            <a:r>
              <a:rPr lang="ar-JO" dirty="0"/>
              <a:t>و</a:t>
            </a:r>
            <a:r>
              <a:rPr lang="ar-SA" dirty="0"/>
              <a:t>العامل الذي يريد الاستقالة من مكان عمله ملزم بأعلام مشغله مسبقا باستقالته وفقا للقانون.</a:t>
            </a:r>
          </a:p>
          <a:p>
            <a:pPr algn="r" rtl="1"/>
            <a:r>
              <a:rPr lang="ar-SA" dirty="0"/>
              <a:t>الاعلام عن الإقالة او الاستقالة يجب ان يكون خطيا حيث تشمل موعد الرسالة وموعد دخول الإقالة والاستقالة كما ويجب اعلام العامل شهر قبل اقالته (في حال بانه عمل سنة كاملة)وفي حالة عدم اعلام العامل يجب دفع اجرة شهر كامل حتى ولو انه لم يعمل في هذا القسم.</a:t>
            </a:r>
          </a:p>
          <a:p>
            <a:pPr algn="r" rtl="1"/>
            <a:endParaRPr lang="ar-SA" dirty="0"/>
          </a:p>
          <a:p>
            <a:pPr algn="r" rtl="1"/>
            <a:r>
              <a:rPr lang="ar-SA" dirty="0" smtClean="0"/>
              <a:t>العامل </a:t>
            </a:r>
            <a:r>
              <a:rPr lang="ar-SA" dirty="0"/>
              <a:t>الذي يعمل براتب شهري:</a:t>
            </a:r>
          </a:p>
          <a:p>
            <a:pPr algn="r" rtl="1"/>
            <a:r>
              <a:rPr lang="ar-SA" dirty="0"/>
              <a:t>حتى نصف سنة يحصل على يوم مقابل كل شهر</a:t>
            </a:r>
          </a:p>
          <a:p>
            <a:pPr algn="r" rtl="1"/>
            <a:r>
              <a:rPr lang="ar-SA" dirty="0"/>
              <a:t>بعد نصف سنة وحتى سنة يحصل على2.5 يوم مقابل كل شهر</a:t>
            </a:r>
          </a:p>
          <a:p>
            <a:pPr algn="r" rtl="1"/>
            <a:r>
              <a:rPr lang="ar-SA" dirty="0"/>
              <a:t>بعد سنة يحصل على شهر</a:t>
            </a:r>
          </a:p>
          <a:p>
            <a:pPr algn="r" rtl="1"/>
            <a:endParaRPr lang="he-IL" dirty="0"/>
          </a:p>
        </p:txBody>
      </p:sp>
    </p:spTree>
    <p:extLst>
      <p:ext uri="{BB962C8B-B14F-4D97-AF65-F5344CB8AC3E}">
        <p14:creationId xmlns:p14="http://schemas.microsoft.com/office/powerpoint/2010/main" val="758925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6896" y="723429"/>
            <a:ext cx="4005329" cy="677108"/>
          </a:xfrm>
          <a:prstGeom prst="rect">
            <a:avLst/>
          </a:prstGeom>
          <a:noFill/>
        </p:spPr>
        <p:txBody>
          <a:bodyPr wrap="square" rtlCol="1">
            <a:spAutoFit/>
          </a:bodyPr>
          <a:lstStyle/>
          <a:p>
            <a:pPr algn="ctr"/>
            <a:r>
              <a:rPr lang="ar-SA" sz="2000" b="1" dirty="0"/>
              <a:t>قانون تعويض الإقالة</a:t>
            </a:r>
          </a:p>
          <a:p>
            <a:pPr algn="ctr"/>
            <a:r>
              <a:rPr lang="ar-JO" dirty="0"/>
              <a:t>من العمل</a:t>
            </a:r>
            <a:endParaRPr lang="he-IL" dirty="0"/>
          </a:p>
        </p:txBody>
      </p:sp>
      <p:sp>
        <p:nvSpPr>
          <p:cNvPr id="4" name="TextBox 3"/>
          <p:cNvSpPr txBox="1"/>
          <p:nvPr/>
        </p:nvSpPr>
        <p:spPr>
          <a:xfrm>
            <a:off x="1609859" y="1558344"/>
            <a:ext cx="9144000" cy="3416320"/>
          </a:xfrm>
          <a:prstGeom prst="rect">
            <a:avLst/>
          </a:prstGeom>
          <a:noFill/>
        </p:spPr>
        <p:txBody>
          <a:bodyPr wrap="square" rtlCol="1">
            <a:spAutoFit/>
          </a:bodyPr>
          <a:lstStyle/>
          <a:p>
            <a:pPr algn="r" rtl="1"/>
            <a:r>
              <a:rPr lang="ar-SA" dirty="0"/>
              <a:t>كل من عمل سنة واحدة بشكل متواصل بنفس مكان العمل او لدى مشغل واحد بوظائف مختلفة واقيل من عمله مهما كان السبب له الحق بالحصول على تعويضات </a:t>
            </a:r>
            <a:r>
              <a:rPr lang="he-IL" dirty="0"/>
              <a:t>,</a:t>
            </a:r>
            <a:r>
              <a:rPr lang="ar-SA" dirty="0"/>
              <a:t>قيمة التعويضات تحسب حسب فترة تشغيل العامل.</a:t>
            </a:r>
          </a:p>
          <a:p>
            <a:pPr algn="r" rtl="1"/>
            <a:r>
              <a:rPr lang="ar-SA" dirty="0"/>
              <a:t>كما ذكر فأن العامل يحصل على راتب شهري واحد مقابل كل سنة عمل واحدة</a:t>
            </a:r>
          </a:p>
          <a:p>
            <a:pPr algn="r" rtl="1"/>
            <a:r>
              <a:rPr lang="ar-SA" dirty="0"/>
              <a:t>مثال : اذا عمل عامل ثلاث سنوات متواصلة وحصل على راتب 5000 </a:t>
            </a:r>
            <a:r>
              <a:rPr lang="he-IL" dirty="0"/>
              <a:t>₪ </a:t>
            </a:r>
            <a:r>
              <a:rPr lang="ar-SA" dirty="0"/>
              <a:t>بالشهر فانه يستحق تعويضات بقيمة 15000 </a:t>
            </a:r>
            <a:r>
              <a:rPr lang="ar-JO" dirty="0"/>
              <a:t>شاقل </a:t>
            </a:r>
            <a:r>
              <a:rPr lang="ar-SA" dirty="0"/>
              <a:t>وفي حالة حصل </a:t>
            </a:r>
          </a:p>
          <a:p>
            <a:pPr algn="r" rtl="1"/>
            <a:r>
              <a:rPr lang="ar-SA" dirty="0"/>
              <a:t>على راتب متغير على سبيل المثال في الشهر الأول حصل على 6000 </a:t>
            </a:r>
            <a:r>
              <a:rPr lang="ar-JO" dirty="0"/>
              <a:t>شاقل </a:t>
            </a:r>
            <a:r>
              <a:rPr lang="ar-SA" dirty="0"/>
              <a:t>وفي شهر اخر حصل 4500 فان قيمة التعويضات تحسب حسب الشهر الأخير</a:t>
            </a:r>
          </a:p>
          <a:p>
            <a:pPr algn="r" rtl="1"/>
            <a:r>
              <a:rPr lang="ar-SA" dirty="0"/>
              <a:t>إضافات مختلفة مثل :سفريات </a:t>
            </a:r>
            <a:r>
              <a:rPr lang="he-IL" dirty="0"/>
              <a:t>,</a:t>
            </a:r>
            <a:r>
              <a:rPr lang="ar-SA" dirty="0"/>
              <a:t>ساعات عمل إضافية </a:t>
            </a:r>
            <a:r>
              <a:rPr lang="he-IL" dirty="0"/>
              <a:t>,</a:t>
            </a:r>
            <a:r>
              <a:rPr lang="ar-SA" dirty="0"/>
              <a:t>استجمام </a:t>
            </a:r>
            <a:r>
              <a:rPr lang="he-IL" dirty="0"/>
              <a:t>,</a:t>
            </a:r>
            <a:r>
              <a:rPr lang="ar-SA" dirty="0"/>
              <a:t>صيانة سيارة كل هذه الإضافات لا تحسب ضمن هذه التعويضات.</a:t>
            </a:r>
          </a:p>
          <a:p>
            <a:pPr algn="r" rtl="1"/>
            <a:r>
              <a:rPr lang="ar-SA" dirty="0"/>
              <a:t>في بعض الأحيان استقالة عامل بمحض ارادته تحسب كما تم اقالته عندها يخصل على تعويضات على سبيل المثال :عاملة بعد</a:t>
            </a:r>
          </a:p>
          <a:p>
            <a:pPr algn="r" rtl="1"/>
            <a:r>
              <a:rPr lang="ar-SA" dirty="0"/>
              <a:t>إجازة ولادة التي تستقيل حتى 9 اشهر من تاريخ الولادة بهدف العناية بطفلها.</a:t>
            </a:r>
          </a:p>
          <a:p>
            <a:pPr algn="r" rtl="1"/>
            <a:endParaRPr lang="he-IL" dirty="0"/>
          </a:p>
        </p:txBody>
      </p:sp>
    </p:spTree>
    <p:extLst>
      <p:ext uri="{BB962C8B-B14F-4D97-AF65-F5344CB8AC3E}">
        <p14:creationId xmlns:p14="http://schemas.microsoft.com/office/powerpoint/2010/main" val="1677724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1132" y="1138813"/>
            <a:ext cx="1462260" cy="677108"/>
          </a:xfrm>
          <a:prstGeom prst="rect">
            <a:avLst/>
          </a:prstGeom>
          <a:noFill/>
        </p:spPr>
        <p:txBody>
          <a:bodyPr wrap="none" rtlCol="1">
            <a:spAutoFit/>
          </a:bodyPr>
          <a:lstStyle/>
          <a:p>
            <a:pPr algn="ctr"/>
            <a:r>
              <a:rPr lang="ar-SA" sz="2000" b="1" dirty="0"/>
              <a:t>الاجازة السنوية</a:t>
            </a:r>
          </a:p>
          <a:p>
            <a:endParaRPr lang="he-IL" dirty="0"/>
          </a:p>
        </p:txBody>
      </p:sp>
      <p:sp>
        <p:nvSpPr>
          <p:cNvPr id="3" name="TextBox 2"/>
          <p:cNvSpPr txBox="1"/>
          <p:nvPr/>
        </p:nvSpPr>
        <p:spPr>
          <a:xfrm>
            <a:off x="450919" y="1815921"/>
            <a:ext cx="10290061" cy="2862322"/>
          </a:xfrm>
          <a:prstGeom prst="rect">
            <a:avLst/>
          </a:prstGeom>
          <a:noFill/>
        </p:spPr>
        <p:txBody>
          <a:bodyPr wrap="none" rtlCol="1">
            <a:spAutoFit/>
          </a:bodyPr>
          <a:lstStyle/>
          <a:p>
            <a:pPr algn="r" rtl="1"/>
            <a:r>
              <a:rPr lang="ar-SA" dirty="0"/>
              <a:t>قانون الاجازة السنوية يشمل الاجازة المدفوعة والتي يستحقها العمال الاجرين </a:t>
            </a:r>
            <a:r>
              <a:rPr lang="he-IL" dirty="0"/>
              <a:t>,</a:t>
            </a:r>
            <a:r>
              <a:rPr lang="ar-SA" dirty="0"/>
              <a:t>حسب الاقدمية في العمل ونسبة الوظيفة .ويستحق أيام الاجازة</a:t>
            </a:r>
          </a:p>
          <a:p>
            <a:pPr algn="r" rtl="1"/>
            <a:r>
              <a:rPr lang="ar-SA" dirty="0"/>
              <a:t>هذه الموظفون من مكان عمل واحد فقط او لدى مشغل واحد ولا يمكن تجميع هذه الأيام في حالة </a:t>
            </a:r>
            <a:r>
              <a:rPr lang="ar-JO" dirty="0"/>
              <a:t>غيّر</a:t>
            </a:r>
            <a:r>
              <a:rPr lang="ar-SA" dirty="0"/>
              <a:t>العامل مكان عمله.</a:t>
            </a:r>
          </a:p>
          <a:p>
            <a:pPr algn="r" rtl="1"/>
            <a:r>
              <a:rPr lang="ar-SA" dirty="0"/>
              <a:t>مدة الاجازة مشروط بعدد سنوات العمل</a:t>
            </a:r>
          </a:p>
          <a:p>
            <a:pPr algn="r" rtl="1"/>
            <a:r>
              <a:rPr lang="ar-SA" dirty="0"/>
              <a:t>خلال 4 سنوات الأولى فان مدة الاجازة14 يوم في السنة</a:t>
            </a:r>
          </a:p>
          <a:p>
            <a:pPr algn="r" rtl="1"/>
            <a:r>
              <a:rPr lang="ar-SA" dirty="0"/>
              <a:t>في السنة الخامسة 16 يوم</a:t>
            </a:r>
          </a:p>
          <a:p>
            <a:pPr algn="r" rtl="1"/>
            <a:r>
              <a:rPr lang="ar-SA" dirty="0"/>
              <a:t>في السنة السادسة 17 يوم</a:t>
            </a:r>
          </a:p>
          <a:p>
            <a:pPr algn="r" rtl="1"/>
            <a:r>
              <a:rPr lang="ar-SA" dirty="0"/>
              <a:t>في السنة السابعة 21 يوم </a:t>
            </a:r>
          </a:p>
          <a:p>
            <a:pPr algn="r" rtl="1"/>
            <a:r>
              <a:rPr lang="ar-SA" dirty="0"/>
              <a:t>ومن السنة الثامنة يستحق العمال يوما إضافيا مقابل كل سنة عمل وحتى الحد الأقصى وهو 28 يوم إجازة.</a:t>
            </a:r>
          </a:p>
          <a:p>
            <a:pPr algn="r" rtl="1"/>
            <a:endParaRPr lang="ar-SA" dirty="0"/>
          </a:p>
          <a:p>
            <a:pPr algn="r" rtl="1"/>
            <a:endParaRPr lang="he-IL" dirty="0"/>
          </a:p>
        </p:txBody>
      </p:sp>
    </p:spTree>
    <p:extLst>
      <p:ext uri="{BB962C8B-B14F-4D97-AF65-F5344CB8AC3E}">
        <p14:creationId xmlns:p14="http://schemas.microsoft.com/office/powerpoint/2010/main" val="1242191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6018" y="1349029"/>
            <a:ext cx="1669111" cy="646331"/>
          </a:xfrm>
          <a:prstGeom prst="rect">
            <a:avLst/>
          </a:prstGeom>
          <a:noFill/>
        </p:spPr>
        <p:txBody>
          <a:bodyPr wrap="none" rtlCol="1">
            <a:spAutoFit/>
          </a:bodyPr>
          <a:lstStyle/>
          <a:p>
            <a:r>
              <a:rPr lang="ar-SA" b="1" dirty="0"/>
              <a:t>مستحقات الاستجمام</a:t>
            </a:r>
          </a:p>
          <a:p>
            <a:endParaRPr lang="he-IL" b="1" dirty="0"/>
          </a:p>
        </p:txBody>
      </p:sp>
      <p:sp>
        <p:nvSpPr>
          <p:cNvPr id="3" name="TextBox 2"/>
          <p:cNvSpPr txBox="1"/>
          <p:nvPr/>
        </p:nvSpPr>
        <p:spPr>
          <a:xfrm>
            <a:off x="1210234" y="1815353"/>
            <a:ext cx="9991165" cy="1477328"/>
          </a:xfrm>
          <a:prstGeom prst="rect">
            <a:avLst/>
          </a:prstGeom>
          <a:noFill/>
        </p:spPr>
        <p:txBody>
          <a:bodyPr wrap="square" rtlCol="1">
            <a:spAutoFit/>
          </a:bodyPr>
          <a:lstStyle/>
          <a:p>
            <a:pPr algn="r" rtl="1"/>
            <a:r>
              <a:rPr lang="ar-SA" dirty="0"/>
              <a:t>الهدف الأساسي لمستحقات الاستجمام التي تدفع سنويا للعاملين أصحاب الاقدمية هو تمكين العمال من تغطية </a:t>
            </a:r>
          </a:p>
          <a:p>
            <a:pPr algn="r" rtl="1"/>
            <a:r>
              <a:rPr lang="ar-SA" dirty="0"/>
              <a:t>تكاليف الاجازة السنوية التي يستحقونها والعودة الى مكان العمل نشيطين وبطاقات إيجابية. في الأساس كانت مستحقات الاجازة تدفع مقابل </a:t>
            </a:r>
          </a:p>
          <a:p>
            <a:pPr algn="r" rtl="1"/>
            <a:r>
              <a:rPr lang="ar-SA" dirty="0"/>
              <a:t>تقديم وصولات من العامل لكن اليوم تدفع هذه المستحقات للعامل بدون الاستفسار عما فعله من هذه الأموال .</a:t>
            </a:r>
          </a:p>
          <a:p>
            <a:pPr algn="r" rtl="1"/>
            <a:r>
              <a:rPr lang="ar-SA" dirty="0"/>
              <a:t>قيمة مستحقات الاستجمام مرتبطة بأقدمية العامل ومج</a:t>
            </a:r>
            <a:r>
              <a:rPr lang="ar-JO" dirty="0"/>
              <a:t>ا</a:t>
            </a:r>
            <a:r>
              <a:rPr lang="ar-SA" dirty="0"/>
              <a:t>ل عمله كلما كانت الاقدمية اكبر كانت قيمة الاستحقاق اكبر.</a:t>
            </a:r>
          </a:p>
          <a:p>
            <a:pPr algn="r" rtl="1"/>
            <a:r>
              <a:rPr lang="ar-SA" dirty="0"/>
              <a:t>المبلغ حسب اتفاقيات الأجور </a:t>
            </a:r>
            <a:endParaRPr lang="he-IL" dirty="0"/>
          </a:p>
        </p:txBody>
      </p:sp>
    </p:spTree>
    <p:extLst>
      <p:ext uri="{BB962C8B-B14F-4D97-AF65-F5344CB8AC3E}">
        <p14:creationId xmlns:p14="http://schemas.microsoft.com/office/powerpoint/2010/main" val="2358857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1162" y="1452925"/>
            <a:ext cx="2266680" cy="646331"/>
          </a:xfrm>
          <a:prstGeom prst="rect">
            <a:avLst/>
          </a:prstGeom>
          <a:noFill/>
        </p:spPr>
        <p:txBody>
          <a:bodyPr wrap="square" rtlCol="1">
            <a:spAutoFit/>
          </a:bodyPr>
          <a:lstStyle/>
          <a:p>
            <a:r>
              <a:rPr lang="ar-SA" b="1" dirty="0"/>
              <a:t>أيام مرضية</a:t>
            </a:r>
          </a:p>
          <a:p>
            <a:pPr algn="ctr"/>
            <a:endParaRPr lang="he-IL" dirty="0"/>
          </a:p>
        </p:txBody>
      </p:sp>
      <p:sp>
        <p:nvSpPr>
          <p:cNvPr id="3" name="TextBox 2"/>
          <p:cNvSpPr txBox="1"/>
          <p:nvPr/>
        </p:nvSpPr>
        <p:spPr>
          <a:xfrm>
            <a:off x="398184" y="2099256"/>
            <a:ext cx="10381433" cy="3693319"/>
          </a:xfrm>
          <a:prstGeom prst="rect">
            <a:avLst/>
          </a:prstGeom>
          <a:noFill/>
        </p:spPr>
        <p:txBody>
          <a:bodyPr wrap="none" rtlCol="1">
            <a:spAutoFit/>
          </a:bodyPr>
          <a:lstStyle/>
          <a:p>
            <a:pPr algn="r" rtl="1"/>
            <a:r>
              <a:rPr lang="ar-SA" dirty="0"/>
              <a:t>هدف دفع رسوم مرضية للعامل كي يتمكن المعافاة من مرض معين والاستمرار بالحصول على راتبه كاملا او جزئيا في الفترة المرضية </a:t>
            </a:r>
          </a:p>
          <a:p>
            <a:pPr algn="r" rtl="1"/>
            <a:r>
              <a:rPr lang="ar-SA" dirty="0"/>
              <a:t>قانون دفع أيام المرضية هو مقابل أيام مرضية العامل في المدة الاخيرة اضيف الى القانون أيام مرضية مقابل </a:t>
            </a:r>
            <a:r>
              <a:rPr lang="ar-JO" dirty="0"/>
              <a:t>مرض </a:t>
            </a:r>
            <a:r>
              <a:rPr lang="ar-SA" dirty="0"/>
              <a:t>ابن العامل والتي تحسب </a:t>
            </a:r>
          </a:p>
          <a:p>
            <a:pPr algn="r" rtl="1"/>
            <a:r>
              <a:rPr lang="ar-SA" dirty="0"/>
              <a:t>أيام مرضية للوالد هذا القانون يعطي العامل حقوق مقابل يوم ونصف مرضية مقابل كل شهر عمل وحتى الحد الأقصى 90يوم</a:t>
            </a:r>
          </a:p>
          <a:p>
            <a:pPr algn="r" rtl="1"/>
            <a:r>
              <a:rPr lang="ar-SA" dirty="0"/>
              <a:t>توجد قطاعات معينة تدفع أيام المرضية منذ الساعة الأولى العامل لكن حسب القانون فان الأيام المرضية تدفع بشكل جزئي حسب الاتي :</a:t>
            </a:r>
          </a:p>
          <a:p>
            <a:pPr algn="r" rtl="1"/>
            <a:r>
              <a:rPr lang="ar-SA" dirty="0"/>
              <a:t>تصحيح لقانون دفع ايام  </a:t>
            </a:r>
            <a:r>
              <a:rPr lang="ar-JO" dirty="0"/>
              <a:t>المرضية </a:t>
            </a:r>
            <a:r>
              <a:rPr lang="ar-SA" dirty="0"/>
              <a:t> لسنة 2011 حسب هذا التصحيح فان أيام المرضية التي يدفعها المشغل لعماله ترتفع بالشكل التالي:</a:t>
            </a:r>
          </a:p>
          <a:p>
            <a:pPr algn="r" rtl="1"/>
            <a:r>
              <a:rPr lang="ar-SA" dirty="0"/>
              <a:t>اليوم الأول لا يدفع</a:t>
            </a:r>
          </a:p>
          <a:p>
            <a:pPr algn="r" rtl="1"/>
            <a:r>
              <a:rPr lang="ar-SA" dirty="0"/>
              <a:t>اليوم الثاني والثالث يحصل العامل على 50%من راتبه العادي ومنذ اليوم الرابع يحصل العامل على 100%</a:t>
            </a:r>
          </a:p>
          <a:p>
            <a:pPr algn="r" rtl="1"/>
            <a:r>
              <a:rPr lang="ar-SA" dirty="0"/>
              <a:t>(</a:t>
            </a:r>
            <a:r>
              <a:rPr lang="he-IL" dirty="0"/>
              <a:t>חישוב) </a:t>
            </a:r>
            <a:r>
              <a:rPr lang="ar-SA" dirty="0"/>
              <a:t>حساب</a:t>
            </a:r>
          </a:p>
          <a:p>
            <a:pPr algn="r" rtl="1"/>
            <a:r>
              <a:rPr lang="ar-SA" dirty="0"/>
              <a:t>راتب العمال يحسب حسب نسبة وظيفته</a:t>
            </a:r>
          </a:p>
          <a:p>
            <a:pPr algn="r" rtl="1"/>
            <a:r>
              <a:rPr lang="ar-SA" dirty="0"/>
              <a:t>العمال الذين لا يعملون ستة أيام بالأسبوع يحصلون على راتب بنسبة 25 يوم عمل شهريا بينما العمال الذين يعملون 25 ايام في الأسبوع</a:t>
            </a:r>
          </a:p>
          <a:p>
            <a:pPr algn="r" rtl="1"/>
            <a:r>
              <a:rPr lang="ar-SA" dirty="0"/>
              <a:t>فان حساب راتبهم بنسبة 21 يوم عمل شهري</a:t>
            </a:r>
          </a:p>
          <a:p>
            <a:pPr algn="r" rtl="1"/>
            <a:endParaRPr lang="ar-SA" dirty="0"/>
          </a:p>
          <a:p>
            <a:pPr algn="r" rtl="1"/>
            <a:endParaRPr lang="ar-SA" dirty="0"/>
          </a:p>
        </p:txBody>
      </p:sp>
    </p:spTree>
    <p:extLst>
      <p:ext uri="{BB962C8B-B14F-4D97-AF65-F5344CB8AC3E}">
        <p14:creationId xmlns:p14="http://schemas.microsoft.com/office/powerpoint/2010/main" val="2045760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9873" y="1314036"/>
            <a:ext cx="8023538" cy="1200329"/>
          </a:xfrm>
          <a:prstGeom prst="rect">
            <a:avLst/>
          </a:prstGeom>
          <a:noFill/>
        </p:spPr>
        <p:txBody>
          <a:bodyPr wrap="square" rtlCol="1">
            <a:spAutoFit/>
          </a:bodyPr>
          <a:lstStyle/>
          <a:p>
            <a:pPr algn="ctr"/>
            <a:r>
              <a:rPr lang="ar-SA" b="1" dirty="0"/>
              <a:t>قوانين عمل مختارة </a:t>
            </a:r>
          </a:p>
          <a:p>
            <a:pPr algn="ctr"/>
            <a:endParaRPr lang="ar-SA" dirty="0"/>
          </a:p>
          <a:p>
            <a:r>
              <a:rPr lang="ar-SA" b="1" dirty="0"/>
              <a:t>قانون عمل الشبيبة 1953</a:t>
            </a:r>
          </a:p>
          <a:p>
            <a:endParaRPr lang="he-IL" dirty="0"/>
          </a:p>
        </p:txBody>
      </p:sp>
      <p:sp>
        <p:nvSpPr>
          <p:cNvPr id="3" name="TextBox 2"/>
          <p:cNvSpPr txBox="1"/>
          <p:nvPr/>
        </p:nvSpPr>
        <p:spPr>
          <a:xfrm>
            <a:off x="1339404" y="2691685"/>
            <a:ext cx="9388698" cy="2585323"/>
          </a:xfrm>
          <a:prstGeom prst="rect">
            <a:avLst/>
          </a:prstGeom>
          <a:noFill/>
        </p:spPr>
        <p:txBody>
          <a:bodyPr wrap="square" rtlCol="1">
            <a:spAutoFit/>
          </a:bodyPr>
          <a:lstStyle/>
          <a:p>
            <a:pPr algn="r" rtl="1"/>
            <a:r>
              <a:rPr lang="ar-SA" dirty="0"/>
              <a:t>يهدف هذا القانون ترتيب حقوق الشبيبة العاملة </a:t>
            </a:r>
            <a:r>
              <a:rPr lang="ar-JO" dirty="0"/>
              <a:t> حتى 18 سنة </a:t>
            </a:r>
            <a:r>
              <a:rPr lang="ar-SA" dirty="0"/>
              <a:t>من سنة 2015 </a:t>
            </a:r>
            <a:r>
              <a:rPr lang="ar-JO" dirty="0"/>
              <a:t> </a:t>
            </a:r>
            <a:r>
              <a:rPr lang="ar-SA" dirty="0"/>
              <a:t>وعدم المس في حياتهم:</a:t>
            </a:r>
          </a:p>
          <a:p>
            <a:pPr algn="r" rtl="1"/>
            <a:r>
              <a:rPr lang="ar-SA" dirty="0"/>
              <a:t>تعليمهم</a:t>
            </a:r>
            <a:r>
              <a:rPr lang="he-IL" dirty="0"/>
              <a:t>,</a:t>
            </a:r>
            <a:r>
              <a:rPr lang="ar-SA" dirty="0"/>
              <a:t> صحتهم الجسمانية </a:t>
            </a:r>
            <a:r>
              <a:rPr lang="he-IL" dirty="0"/>
              <a:t>"</a:t>
            </a:r>
            <a:r>
              <a:rPr lang="ar-SA" dirty="0"/>
              <a:t>والنفسية . هذا القانون يتركز بالنواحي المختلفة لتشغيل أبناء الشبيبة على سبيل المثال :</a:t>
            </a:r>
          </a:p>
          <a:p>
            <a:pPr algn="r" rtl="1"/>
            <a:r>
              <a:rPr lang="ar-SA" dirty="0"/>
              <a:t>الحد الأدنى للأجر ساعات العمل والاستراحة الحد الأدنى للسن 15 سنة وفي العطل الصيفية 15 سنة </a:t>
            </a:r>
          </a:p>
          <a:p>
            <a:pPr algn="r" rtl="1"/>
            <a:r>
              <a:rPr lang="ar-SA" dirty="0"/>
              <a:t>6 اعمال ممنوع</a:t>
            </a:r>
            <a:r>
              <a:rPr lang="ar-JO" dirty="0"/>
              <a:t>ه </a:t>
            </a:r>
            <a:r>
              <a:rPr lang="ar-SA" dirty="0"/>
              <a:t>لأبناء الشبيبة على سبيل المثال :</a:t>
            </a:r>
          </a:p>
          <a:p>
            <a:pPr algn="r" rtl="1"/>
            <a:r>
              <a:rPr lang="ar-SA" dirty="0"/>
              <a:t>العمل في أماكن تحت الأرض او العمل في المسالخ الحصول على فحوصات طبية (تصديق من طبيب العائلة ).</a:t>
            </a:r>
          </a:p>
          <a:p>
            <a:pPr algn="r" rtl="1"/>
            <a:r>
              <a:rPr lang="ar-SA" dirty="0"/>
              <a:t>ارشاد وتوجيه لاختيار نوع العمل إجازة سنوية 18 يوم بدلا من 14 يوم استراحات عدم المس بتعلمهم على سبيل المثال </a:t>
            </a:r>
          </a:p>
          <a:p>
            <a:pPr algn="r" rtl="1"/>
            <a:r>
              <a:rPr lang="ar-SA" dirty="0"/>
              <a:t>يجب الحصول على تصديق </a:t>
            </a:r>
            <a:r>
              <a:rPr lang="ar-JO" dirty="0"/>
              <a:t>م</a:t>
            </a:r>
            <a:r>
              <a:rPr lang="ar-SA" dirty="0"/>
              <a:t>ن وزارة المعارف او المفتش يسمح بتشغيل الطلاب خلال السنة الدراسية </a:t>
            </a:r>
            <a:r>
              <a:rPr lang="ar-JO" dirty="0"/>
              <a:t>,</a:t>
            </a:r>
            <a:r>
              <a:rPr lang="ar-SA" dirty="0"/>
              <a:t>عمل في </a:t>
            </a:r>
            <a:r>
              <a:rPr lang="ar-JO" dirty="0"/>
              <a:t>ساعات </a:t>
            </a:r>
            <a:r>
              <a:rPr lang="ar-SA" dirty="0"/>
              <a:t>الليل وغيرها</a:t>
            </a:r>
          </a:p>
          <a:p>
            <a:pPr algn="r" rtl="1"/>
            <a:endParaRPr lang="he-IL" dirty="0"/>
          </a:p>
        </p:txBody>
      </p:sp>
    </p:spTree>
    <p:extLst>
      <p:ext uri="{BB962C8B-B14F-4D97-AF65-F5344CB8AC3E}">
        <p14:creationId xmlns:p14="http://schemas.microsoft.com/office/powerpoint/2010/main" val="7784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241179" y="939637"/>
            <a:ext cx="2601533" cy="579550"/>
          </a:xfrm>
        </p:spPr>
        <p:txBody>
          <a:bodyPr>
            <a:normAutofit fontScale="90000"/>
          </a:bodyPr>
          <a:lstStyle/>
          <a:p>
            <a:r>
              <a:rPr lang="ar-SA" sz="2000" b="1" dirty="0"/>
              <a:t>تساوي الفرص في العمل</a:t>
            </a:r>
            <a:r>
              <a:rPr lang="ar-SA" dirty="0"/>
              <a:t/>
            </a:r>
            <a:br>
              <a:rPr lang="ar-SA" dirty="0"/>
            </a:br>
            <a:endParaRPr lang="he-IL" dirty="0"/>
          </a:p>
        </p:txBody>
      </p:sp>
      <p:sp>
        <p:nvSpPr>
          <p:cNvPr id="3" name="כותרת משנה 2"/>
          <p:cNvSpPr>
            <a:spLocks noGrp="1"/>
          </p:cNvSpPr>
          <p:nvPr>
            <p:ph type="subTitle" idx="1"/>
          </p:nvPr>
        </p:nvSpPr>
        <p:spPr>
          <a:xfrm>
            <a:off x="1182254" y="1804083"/>
            <a:ext cx="9976834" cy="5177307"/>
          </a:xfrm>
        </p:spPr>
        <p:txBody>
          <a:bodyPr>
            <a:normAutofit/>
          </a:bodyPr>
          <a:lstStyle/>
          <a:p>
            <a:pPr algn="r"/>
            <a:r>
              <a:rPr lang="ar-SA" sz="1800" dirty="0"/>
              <a:t>العمل وكسب المعيشة تشكل احد المركبات المهمة في حياة الانسان </a:t>
            </a:r>
          </a:p>
          <a:p>
            <a:pPr algn="r"/>
            <a:r>
              <a:rPr lang="ar-SA" sz="1800" dirty="0"/>
              <a:t>المشرعون اعترفوا بأهمية ذلك بواسطة قانون أساس : حرية العمل </a:t>
            </a:r>
            <a:r>
              <a:rPr lang="he-IL" sz="1800" dirty="0"/>
              <a:t>, </a:t>
            </a:r>
            <a:r>
              <a:rPr lang="ar-SA" sz="1800" dirty="0"/>
              <a:t>والتي تحدد اختيار المهنة كحق أساسي بالقانون الإسرائيلي .</a:t>
            </a:r>
          </a:p>
          <a:p>
            <a:pPr algn="r"/>
            <a:r>
              <a:rPr lang="ar-SA" sz="1800" dirty="0"/>
              <a:t>منع الانسان من العمل في مهنة معينة على أساس الجنس </a:t>
            </a:r>
            <a:r>
              <a:rPr lang="he-IL" sz="1800" dirty="0"/>
              <a:t>,</a:t>
            </a:r>
            <a:r>
              <a:rPr lang="ar-SA" sz="1800" dirty="0"/>
              <a:t>الميول الجنسية </a:t>
            </a:r>
            <a:r>
              <a:rPr lang="he-IL" sz="1800" dirty="0"/>
              <a:t>,</a:t>
            </a:r>
            <a:r>
              <a:rPr lang="ar-SA" sz="1800" dirty="0"/>
              <a:t>الدين </a:t>
            </a:r>
            <a:r>
              <a:rPr lang="he-IL" sz="1800" dirty="0"/>
              <a:t>,</a:t>
            </a:r>
            <a:r>
              <a:rPr lang="ar-SA" sz="1800" dirty="0"/>
              <a:t>القومية </a:t>
            </a:r>
            <a:r>
              <a:rPr lang="he-IL" sz="1800" dirty="0"/>
              <a:t>, </a:t>
            </a:r>
            <a:r>
              <a:rPr lang="ar-SA" sz="1800" dirty="0"/>
              <a:t>لأنها خاطئة وتتعارض مع قيمة المساواة والتي تعتبر </a:t>
            </a:r>
            <a:r>
              <a:rPr lang="ar-JO" sz="1800" dirty="0"/>
              <a:t>من </a:t>
            </a:r>
            <a:r>
              <a:rPr lang="ar-SA" sz="1800" dirty="0"/>
              <a:t>القيم المهمة جدا في دولة ديمقراطية.</a:t>
            </a:r>
          </a:p>
          <a:p>
            <a:pPr algn="r"/>
            <a:r>
              <a:rPr lang="ar-SA" sz="1800" dirty="0"/>
              <a:t>في سنة 1988 سن قانون مساواة الفرص في العمل يمنع القانون تميز مجموعات مختلفة من السكان بسوق العمل القانون يوضح حقوق الاعتراض امام المشغلين الذين يلحقون الضرر بالعمال ويهدف القانون أيضا تمكين مجموعات من السكان الاندماج في سوق العمل في شكل منطقي ومقبول حيث ان مقاييس تقييم المرشحين للعمل لا ترتكز على ميزات غير منطقية ويجب ان تتركز على مقاييس مثل نشاط وجدية العامل.</a:t>
            </a:r>
          </a:p>
          <a:p>
            <a:pPr algn="r"/>
            <a:r>
              <a:rPr lang="ar-SA" sz="1800" dirty="0"/>
              <a:t>منع التميز ساري المفعول على كل الفترة التي يعمل فيها العامل  وتشمل قبول العامل للعمل </a:t>
            </a:r>
            <a:r>
              <a:rPr lang="he-IL" sz="1800" dirty="0"/>
              <a:t>,</a:t>
            </a:r>
            <a:r>
              <a:rPr lang="ar-SA" sz="1800" dirty="0"/>
              <a:t>شروط العمل الترفيه في العمل استكمال وتأهيل مهني </a:t>
            </a:r>
            <a:r>
              <a:rPr lang="he-IL" sz="1800" dirty="0"/>
              <a:t>,</a:t>
            </a:r>
            <a:r>
              <a:rPr lang="ar-SA" sz="1800" dirty="0"/>
              <a:t>تعويضات الإقالة </a:t>
            </a:r>
            <a:r>
              <a:rPr lang="he-IL" sz="1800" dirty="0"/>
              <a:t>,</a:t>
            </a:r>
            <a:r>
              <a:rPr lang="ar-SA" sz="1800" dirty="0"/>
              <a:t>وامتيازات الخروج من العمل .</a:t>
            </a:r>
          </a:p>
          <a:p>
            <a:endParaRPr lang="ar-SA" sz="1800" dirty="0"/>
          </a:p>
          <a:p>
            <a:endParaRPr lang="ar-SA" dirty="0"/>
          </a:p>
          <a:p>
            <a:endParaRPr lang="he-IL" dirty="0"/>
          </a:p>
        </p:txBody>
      </p:sp>
    </p:spTree>
    <p:extLst>
      <p:ext uri="{BB962C8B-B14F-4D97-AF65-F5344CB8AC3E}">
        <p14:creationId xmlns:p14="http://schemas.microsoft.com/office/powerpoint/2010/main" val="4279371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745A2684-6349-4043-B896-71001CC5CE1D}"/>
              </a:ext>
            </a:extLst>
          </p:cNvPr>
          <p:cNvSpPr/>
          <p:nvPr/>
        </p:nvSpPr>
        <p:spPr>
          <a:xfrm>
            <a:off x="7952098" y="1296585"/>
            <a:ext cx="4738120" cy="1077218"/>
          </a:xfrm>
          <a:prstGeom prst="rect">
            <a:avLst/>
          </a:prstGeom>
        </p:spPr>
        <p:txBody>
          <a:bodyPr wrap="square">
            <a:spAutoFit/>
          </a:bodyPr>
          <a:lstStyle/>
          <a:p>
            <a:pPr algn="ctr"/>
            <a:r>
              <a:rPr lang="ar-AE" sz="3600" dirty="0">
                <a:ln w="0"/>
                <a:effectLst>
                  <a:outerShdw blurRad="38100" dist="19050" dir="2700000" algn="tl" rotWithShape="0">
                    <a:schemeClr val="dk1">
                      <a:alpha val="40000"/>
                    </a:schemeClr>
                  </a:outerShdw>
                </a:effectLst>
                <a:latin typeface="David" panose="020E0502060401010101" pitchFamily="34" charset="-79"/>
              </a:rPr>
              <a:t>مُقدمه</a:t>
            </a:r>
            <a:r>
              <a:rPr lang="ar-AE" sz="2800" dirty="0">
                <a:ln w="0"/>
                <a:effectLst>
                  <a:outerShdw blurRad="38100" dist="19050" dir="2700000" algn="tl" rotWithShape="0">
                    <a:schemeClr val="dk1">
                      <a:alpha val="40000"/>
                    </a:schemeClr>
                  </a:outerShdw>
                </a:effectLst>
                <a:latin typeface="David" panose="020E0502060401010101" pitchFamily="34" charset="-79"/>
              </a:rPr>
              <a:t> -</a:t>
            </a:r>
            <a:endParaRPr lang="ar-AE" sz="2800" dirty="0">
              <a:ln w="0"/>
              <a:effectLst>
                <a:outerShdw blurRad="38100" dist="19050" dir="2700000" algn="tl" rotWithShape="0">
                  <a:schemeClr val="dk1">
                    <a:alpha val="40000"/>
                  </a:schemeClr>
                </a:outerShdw>
              </a:effectLst>
              <a:latin typeface="David" panose="020E0502060401010101" pitchFamily="34" charset="-79"/>
              <a:cs typeface="David" panose="020E0502060401010101" pitchFamily="34" charset="-79"/>
            </a:endParaRPr>
          </a:p>
          <a:p>
            <a:pPr algn="ctr"/>
            <a:endParaRPr lang="he-IL" sz="2800" dirty="0">
              <a:ln w="0"/>
              <a:effectLst>
                <a:outerShdw blurRad="38100" dist="19050" dir="2700000" algn="tl" rotWithShape="0">
                  <a:schemeClr val="dk1">
                    <a:alpha val="40000"/>
                  </a:schemeClr>
                </a:outerShdw>
              </a:effectLst>
              <a:latin typeface="David" panose="020E0502060401010101" pitchFamily="34" charset="-79"/>
              <a:cs typeface="David" panose="020E0502060401010101" pitchFamily="34" charset="-79"/>
            </a:endParaRPr>
          </a:p>
        </p:txBody>
      </p:sp>
      <p:sp>
        <p:nvSpPr>
          <p:cNvPr id="5" name="מלבן 4">
            <a:extLst>
              <a:ext uri="{FF2B5EF4-FFF2-40B4-BE49-F238E27FC236}">
                <a16:creationId xmlns:a16="http://schemas.microsoft.com/office/drawing/2014/main" id="{05BB7B0F-66DA-4DB8-8F98-5649757C3186}"/>
              </a:ext>
            </a:extLst>
          </p:cNvPr>
          <p:cNvSpPr/>
          <p:nvPr/>
        </p:nvSpPr>
        <p:spPr>
          <a:xfrm>
            <a:off x="2062277" y="2196386"/>
            <a:ext cx="9770122" cy="1015663"/>
          </a:xfrm>
          <a:prstGeom prst="rect">
            <a:avLst/>
          </a:prstGeom>
        </p:spPr>
        <p:txBody>
          <a:bodyPr wrap="square">
            <a:spAutoFit/>
          </a:bodyPr>
          <a:lstStyle/>
          <a:p>
            <a:pPr algn="r"/>
            <a:r>
              <a:rPr lang="ar-AE" sz="2800" dirty="0">
                <a:latin typeface="Roboto"/>
              </a:rPr>
              <a:t>الموارد </a:t>
            </a:r>
            <a:r>
              <a:rPr lang="ar-AE" sz="2800" dirty="0">
                <a:latin typeface="David" panose="020E0502060401010101" pitchFamily="34" charset="-79"/>
              </a:rPr>
              <a:t>البشرية</a:t>
            </a:r>
            <a:r>
              <a:rPr lang="ar-AE" sz="2800" dirty="0">
                <a:latin typeface="Roboto"/>
              </a:rPr>
              <a:t> هو مجال واسع – يطلب أن ننظر إلى الأشياء من وجهة نظر الموظ</a:t>
            </a:r>
            <a:r>
              <a:rPr lang="ar-AE" sz="3200" dirty="0">
                <a:latin typeface="Roboto"/>
              </a:rPr>
              <a:t>ف</a:t>
            </a:r>
            <a:endParaRPr lang="he-IL" sz="3200" dirty="0"/>
          </a:p>
        </p:txBody>
      </p:sp>
      <p:sp>
        <p:nvSpPr>
          <p:cNvPr id="6" name="מלבן 5">
            <a:extLst>
              <a:ext uri="{FF2B5EF4-FFF2-40B4-BE49-F238E27FC236}">
                <a16:creationId xmlns:a16="http://schemas.microsoft.com/office/drawing/2014/main" id="{001754E4-74B0-4F77-9742-17CF0C2DF81D}"/>
              </a:ext>
            </a:extLst>
          </p:cNvPr>
          <p:cNvSpPr/>
          <p:nvPr/>
        </p:nvSpPr>
        <p:spPr>
          <a:xfrm>
            <a:off x="1861456" y="3473347"/>
            <a:ext cx="10171764" cy="1384995"/>
          </a:xfrm>
          <a:prstGeom prst="rect">
            <a:avLst/>
          </a:prstGeom>
          <a:noFill/>
        </p:spPr>
        <p:txBody>
          <a:bodyPr wrap="square" lIns="91440" tIns="45720" rIns="91440" bIns="45720">
            <a:spAutoFit/>
          </a:bodyPr>
          <a:lstStyle/>
          <a:p>
            <a:pPr algn="r"/>
            <a:r>
              <a:rPr lang="ar-AE" sz="2800" dirty="0">
                <a:ln w="0"/>
                <a:effectLst>
                  <a:outerShdw blurRad="38100" dist="19050" dir="2700000" algn="tl" rotWithShape="0">
                    <a:schemeClr val="dk1">
                      <a:alpha val="40000"/>
                    </a:schemeClr>
                  </a:outerShdw>
                </a:effectLst>
                <a:latin typeface="David" panose="020E0502060401010101" pitchFamily="34" charset="-79"/>
              </a:rPr>
              <a:t>تعريف مصطلح مورد \</a:t>
            </a:r>
            <a:r>
              <a:rPr lang="he-IL" sz="2800" dirty="0">
                <a:ln w="0"/>
                <a:effectLst>
                  <a:outerShdw blurRad="38100" dist="19050" dir="2700000" algn="tl" rotWithShape="0">
                    <a:schemeClr val="dk1">
                      <a:alpha val="40000"/>
                    </a:schemeClr>
                  </a:outerShdw>
                </a:effectLst>
                <a:latin typeface="David" panose="020E0502060401010101" pitchFamily="34" charset="-79"/>
                <a:cs typeface="David" panose="020E0502060401010101" pitchFamily="34" charset="-79"/>
              </a:rPr>
              <a:t>משאב :</a:t>
            </a:r>
            <a:r>
              <a:rPr lang="ar-AE" sz="2800" dirty="0">
                <a:ln w="0"/>
                <a:latin typeface="David" panose="020E0502060401010101" pitchFamily="34" charset="-79"/>
              </a:rPr>
              <a:t>هو وسيله او مصدر يمكن استخدامه (لاستفادة) ويطلب جهد لتحقيقه</a:t>
            </a:r>
          </a:p>
          <a:p>
            <a:pPr algn="ctr"/>
            <a:r>
              <a:rPr lang="ar-AE" sz="2800" dirty="0">
                <a:ln w="0"/>
                <a:effectLst>
                  <a:outerShdw blurRad="38100" dist="19050" dir="2700000" algn="tl" rotWithShape="0">
                    <a:schemeClr val="dk1">
                      <a:alpha val="40000"/>
                    </a:schemeClr>
                  </a:outerShdw>
                </a:effectLst>
                <a:latin typeface="David" panose="020E0502060401010101" pitchFamily="34" charset="-79"/>
              </a:rPr>
              <a:t> </a:t>
            </a:r>
            <a:endParaRPr lang="he-IL" sz="2800" b="0" cap="none" spc="0" dirty="0">
              <a:ln w="0"/>
              <a:solidFill>
                <a:schemeClr val="tx1"/>
              </a:solidFill>
              <a:effectLst>
                <a:outerShdw blurRad="38100" dist="19050" dir="2700000" algn="tl" rotWithShape="0">
                  <a:schemeClr val="dk1">
                    <a:alpha val="40000"/>
                  </a:scheme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1445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515600" cy="703821"/>
          </a:xfrm>
        </p:spPr>
        <p:txBody>
          <a:bodyPr/>
          <a:lstStyle/>
          <a:p>
            <a:pPr algn="ctr"/>
            <a:r>
              <a:rPr lang="ar-SA" sz="2000" b="1" dirty="0"/>
              <a:t>قانون منع التحرش على أساس جنسي 1998</a:t>
            </a:r>
            <a:endParaRPr lang="he-IL" sz="2000" b="1" dirty="0"/>
          </a:p>
        </p:txBody>
      </p:sp>
      <p:sp>
        <p:nvSpPr>
          <p:cNvPr id="3" name="מציין מיקום תוכן 2"/>
          <p:cNvSpPr>
            <a:spLocks noGrp="1"/>
          </p:cNvSpPr>
          <p:nvPr>
            <p:ph idx="1"/>
          </p:nvPr>
        </p:nvSpPr>
        <p:spPr>
          <a:xfrm>
            <a:off x="838200" y="1143748"/>
            <a:ext cx="10515600" cy="4876197"/>
          </a:xfrm>
        </p:spPr>
        <p:txBody>
          <a:bodyPr>
            <a:normAutofit fontScale="85000" lnSpcReduction="10000"/>
          </a:bodyPr>
          <a:lstStyle/>
          <a:p>
            <a:r>
              <a:rPr lang="ar-SA" sz="1800" dirty="0"/>
              <a:t>التحرش الجنسي هو المس في كرامة الانسان حريته خصوصيته وحقوقه بالمساواة لأنها تمس وتح</a:t>
            </a:r>
            <a:r>
              <a:rPr lang="ar-JO" sz="1800" dirty="0"/>
              <a:t>قر</a:t>
            </a:r>
            <a:r>
              <a:rPr lang="ar-SA" sz="1800" dirty="0"/>
              <a:t> إنسانية الشخص المطارد على سبيل المثال:</a:t>
            </a:r>
          </a:p>
          <a:p>
            <a:r>
              <a:rPr lang="ar-SA" sz="1800" dirty="0"/>
              <a:t>التوجه اليه تعتبر تحرش جنسيه وكانه جسم لاستغلاله من قبل الشخص المتحرش</a:t>
            </a:r>
          </a:p>
          <a:p>
            <a:r>
              <a:rPr lang="ar-SA" sz="1800" dirty="0"/>
              <a:t>قانون منع التحرش الجنسي ينص على منع تحرش جنسي وكذلك الحاق ضرر على أساس تحرش جنسي وهو يشمل 5 تصرفات تعتبر تحرش جنسي وتشكل مخالفة إجرامية ومدنية:</a:t>
            </a:r>
          </a:p>
          <a:p>
            <a:r>
              <a:rPr lang="ar-SA" sz="1900" dirty="0"/>
              <a:t>1.الحصول على شيء بالتهديد في حالة بان العمل الذي يطلب من العامل له خاصة جنسية واعمال بذيئة.</a:t>
            </a:r>
          </a:p>
          <a:p>
            <a:r>
              <a:rPr lang="ar-SA" sz="1900" dirty="0"/>
              <a:t>2.اقتراحات متتالية لها نمط جنسي </a:t>
            </a:r>
            <a:r>
              <a:rPr lang="he-IL" sz="1900" dirty="0"/>
              <a:t>,</a:t>
            </a:r>
            <a:r>
              <a:rPr lang="ar-SA" sz="1900" dirty="0"/>
              <a:t>توجه الى الانسان الذي ابدى معارضته للمتحرش بانه غير معني بأقواله.</a:t>
            </a:r>
          </a:p>
          <a:p>
            <a:r>
              <a:rPr lang="ar-SA" sz="1900" dirty="0"/>
              <a:t>3.تكرار التوجه لشخص بعبارات ترتكز على الجنس بالرغم من ان العامل ابدى معارضته بانه غير معني بهذا الشيء.</a:t>
            </a:r>
          </a:p>
          <a:p>
            <a:r>
              <a:rPr lang="ar-SA" sz="1900" dirty="0"/>
              <a:t>4.توجه وتحقير لأنسان حسب جنسه او ميوله الجنسية.</a:t>
            </a:r>
          </a:p>
          <a:p>
            <a:r>
              <a:rPr lang="ar-SA" sz="1900" dirty="0"/>
              <a:t>5. نشر صور وافلام وتسجيلات لشخص ترتكز على جنسه في وضع يكون فيه النشر يمس بكرامة الانسان وتحقيره على مواقف على النشر </a:t>
            </a:r>
          </a:p>
          <a:p>
            <a:r>
              <a:rPr lang="ar-SA" sz="1900" dirty="0"/>
              <a:t>توجه حسب بند 3و 4 حتى ولم يبدي المتحرش به بانه غير معني بذلك فان القانون يسري عندما تكون علاقة بين مسؤول ومسؤول عنه صغير السن وبالغ معالج ومتعالج عامل ومشغل </a:t>
            </a:r>
          </a:p>
          <a:p>
            <a:r>
              <a:rPr lang="ar-SA" sz="1900" b="1" dirty="0"/>
              <a:t>واجب المشغل:</a:t>
            </a:r>
          </a:p>
          <a:p>
            <a:r>
              <a:rPr lang="ar-SA" sz="1900" dirty="0"/>
              <a:t>المعرفة وارشاد القانون تعين شخص خارجي مسؤول توضيح وتفسير ادعاءات الدفاع عن المشتكي معالجة الموضوع داخليا ونقله للسلطات المسؤولة</a:t>
            </a:r>
          </a:p>
          <a:p>
            <a:endParaRPr lang="ar-SA" sz="1900" dirty="0"/>
          </a:p>
          <a:p>
            <a:endParaRPr lang="he-IL" sz="1900" dirty="0"/>
          </a:p>
        </p:txBody>
      </p:sp>
    </p:spTree>
    <p:extLst>
      <p:ext uri="{BB962C8B-B14F-4D97-AF65-F5344CB8AC3E}">
        <p14:creationId xmlns:p14="http://schemas.microsoft.com/office/powerpoint/2010/main" val="161240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29566" y="746975"/>
            <a:ext cx="5576552" cy="1078650"/>
          </a:xfrm>
        </p:spPr>
        <p:txBody>
          <a:bodyPr/>
          <a:lstStyle/>
          <a:p>
            <a:pPr algn="ctr"/>
            <a:r>
              <a:rPr lang="ar-SA" sz="2000" b="1" dirty="0"/>
              <a:t>تجنيد عمال وتأهيلهم</a:t>
            </a:r>
            <a:r>
              <a:rPr lang="ar-SA" dirty="0"/>
              <a:t/>
            </a:r>
            <a:br>
              <a:rPr lang="ar-SA" dirty="0"/>
            </a:br>
            <a:endParaRPr lang="he-IL" dirty="0"/>
          </a:p>
        </p:txBody>
      </p:sp>
      <p:sp>
        <p:nvSpPr>
          <p:cNvPr id="3" name="מציין מיקום תוכן 2"/>
          <p:cNvSpPr>
            <a:spLocks noGrp="1"/>
          </p:cNvSpPr>
          <p:nvPr>
            <p:ph idx="1"/>
          </p:nvPr>
        </p:nvSpPr>
        <p:spPr>
          <a:xfrm>
            <a:off x="792018" y="1010276"/>
            <a:ext cx="10515600" cy="4760287"/>
          </a:xfrm>
        </p:spPr>
        <p:txBody>
          <a:bodyPr>
            <a:normAutofit fontScale="40000" lnSpcReduction="20000"/>
          </a:bodyPr>
          <a:lstStyle/>
          <a:p>
            <a:r>
              <a:rPr lang="ar-SA" sz="3800" b="1" dirty="0"/>
              <a:t>طرق تجنيد العمال : </a:t>
            </a:r>
          </a:p>
          <a:p>
            <a:r>
              <a:rPr lang="ar-SA" sz="3300" b="1" dirty="0"/>
              <a:t>تعريف: </a:t>
            </a:r>
            <a:r>
              <a:rPr lang="ar-SA" sz="3300" dirty="0"/>
              <a:t>جذب عمال جدد لطاقم تنظيم بهدف استبدال عمال موجودين او بهدف توسيع التنظيم ممكن ان تكون داخلية او خارجية وهذا يشمل تغيرات في مجال التكنولوجيا إجازة الولادة خروج عمال للتقاعد توسيع التنظيم او الحصول على مشاريع كبيرة</a:t>
            </a:r>
          </a:p>
          <a:p>
            <a:r>
              <a:rPr lang="ar-SA" sz="3300" dirty="0"/>
              <a:t>القرار يرتكز  على وضع سوق العمل واستراتيجية الشركة.</a:t>
            </a:r>
          </a:p>
          <a:p>
            <a:r>
              <a:rPr lang="ar-SA" sz="3300" dirty="0"/>
              <a:t>كل تجنيد قوة عاملة للشركة يشمل مرحلتين ضرورتين : </a:t>
            </a:r>
          </a:p>
          <a:p>
            <a:r>
              <a:rPr lang="ar-SA" sz="3300" dirty="0"/>
              <a:t>1. تعريف العمل</a:t>
            </a:r>
          </a:p>
          <a:p>
            <a:r>
              <a:rPr lang="ar-SA" sz="3300" dirty="0"/>
              <a:t>2. البحث عن مرشحين للعمل</a:t>
            </a:r>
          </a:p>
          <a:p>
            <a:pPr algn="ctr"/>
            <a:r>
              <a:rPr lang="ar-SA" sz="3300" b="1" dirty="0"/>
              <a:t>نقاش- اقتراح فعالية بالصف</a:t>
            </a:r>
          </a:p>
          <a:p>
            <a:r>
              <a:rPr lang="ar-SA" sz="3300" dirty="0"/>
              <a:t>أي نوع عامل نحتاج</a:t>
            </a:r>
          </a:p>
          <a:p>
            <a:r>
              <a:rPr lang="ar-SA" sz="3300" dirty="0"/>
              <a:t>كيفية إيجاد هذا العامل </a:t>
            </a:r>
          </a:p>
          <a:p>
            <a:r>
              <a:rPr lang="ar-SA" sz="3300" dirty="0"/>
              <a:t>وضع سيناريو واسئلة للعامل الجديد</a:t>
            </a:r>
          </a:p>
          <a:p>
            <a:r>
              <a:rPr lang="ar-SA" sz="3300" dirty="0"/>
              <a:t>سواء بصورة مباشرة او غير مباشرة على سبيل المثال : نفترض اننا نقيم تنظيم بمجال الهندسة البصرية (</a:t>
            </a:r>
            <a:r>
              <a:rPr lang="he-IL" sz="3300" dirty="0"/>
              <a:t>אופטיקה ) </a:t>
            </a:r>
            <a:r>
              <a:rPr lang="ar-SA" sz="3300" dirty="0"/>
              <a:t>تنظيم لتطوير وإنتاج عدسات لجهز طبي كيف نعرف أي نوع نحتاج وعلى ماذا نركز في تجنيد العامل الأول ؟ وكيف نجد العمال ؟</a:t>
            </a:r>
          </a:p>
          <a:p>
            <a:r>
              <a:rPr lang="ar-SA" sz="3300" dirty="0"/>
              <a:t>يمكن تنفيذ هذه الفعالية في عدة مجموعات قسم من هذه المجموعات ينفذ هذه الفعالية لتنظيم صغير وجديد بينما بقية المجموعات تنفذ هذه الفعالية لتنظيم كبير وقائم (موجود)</a:t>
            </a:r>
            <a:r>
              <a:rPr lang="he-IL" sz="3300" dirty="0"/>
              <a:t> </a:t>
            </a:r>
          </a:p>
          <a:p>
            <a:endParaRPr lang="ar-SA" sz="1900" dirty="0"/>
          </a:p>
          <a:p>
            <a:endParaRPr lang="he-IL" dirty="0"/>
          </a:p>
        </p:txBody>
      </p:sp>
    </p:spTree>
    <p:extLst>
      <p:ext uri="{BB962C8B-B14F-4D97-AF65-F5344CB8AC3E}">
        <p14:creationId xmlns:p14="http://schemas.microsoft.com/office/powerpoint/2010/main" val="1418901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38200" y="1571223"/>
            <a:ext cx="10430814" cy="4605740"/>
          </a:xfrm>
        </p:spPr>
        <p:txBody>
          <a:bodyPr>
            <a:normAutofit fontScale="85000" lnSpcReduction="20000"/>
          </a:bodyPr>
          <a:lstStyle/>
          <a:p>
            <a:r>
              <a:rPr lang="ar-SA" sz="1800" dirty="0"/>
              <a:t>ما هو العرض لمهندسي البصريات في هذه الفترة ؟</a:t>
            </a:r>
          </a:p>
          <a:p>
            <a:r>
              <a:rPr lang="ar-SA" sz="1800" dirty="0"/>
              <a:t>هل المنافسة في هذا المجال كبيرة ؟</a:t>
            </a:r>
          </a:p>
          <a:p>
            <a:r>
              <a:rPr lang="ar-SA" sz="1800" dirty="0"/>
              <a:t>ما هي توقعات العاملين في هذا المجال من ناحية شروط الأجرة؟</a:t>
            </a:r>
          </a:p>
          <a:p>
            <a:r>
              <a:rPr lang="ar-SA" sz="1800" dirty="0"/>
              <a:t>ماذا تقترح شركات المنافسة ؟</a:t>
            </a:r>
          </a:p>
          <a:p>
            <a:r>
              <a:rPr lang="ar-SA" sz="1800" dirty="0"/>
              <a:t>بالإضافة يجب الاخذ بالحسبان مميزات خاصة للتنظيم التابع لنا وهذا يشمل : استيعاب عمال لتنظيم جديد وصغير اندماج من ناحية القيم الخاصة بنا كأصحاب تنظيم .</a:t>
            </a:r>
          </a:p>
          <a:p>
            <a:r>
              <a:rPr lang="ar-SA" sz="1800" dirty="0"/>
              <a:t>في هذه المرحلة كل عامل ينضم يوجد له تأثير على جريان العمل </a:t>
            </a:r>
          </a:p>
          <a:p>
            <a:r>
              <a:rPr lang="ar-SA" sz="1800" dirty="0"/>
              <a:t>ما هي الخطط الخاصة بنا بالمدى القريب والبعيد على سبيل المثال اذا كان في  التطور والنمو منذ البداية او ربما نفضل ان نبقى في تنظيم عائلي صغير من هنا نحصل على صفات الوظيفة (يمكن ان نطلب من الطلاب التفكير بهذا الموضوع )</a:t>
            </a:r>
          </a:p>
          <a:p>
            <a:pPr marL="0" indent="0">
              <a:buNone/>
            </a:pPr>
            <a:endParaRPr lang="ar-SA" sz="1800" dirty="0"/>
          </a:p>
          <a:p>
            <a:pPr marL="0" indent="0">
              <a:buNone/>
            </a:pPr>
            <a:r>
              <a:rPr lang="ar-SA" sz="1800" dirty="0"/>
              <a:t>عندها علينا تخطيط الطرق المفيدة جدا للوصول الى المرشحين الملائمين لصفات الوظيفة التي نريدها وفي هذا المجال يجب اتخاذ الخطوات التالية:</a:t>
            </a:r>
          </a:p>
          <a:p>
            <a:pPr marL="0" indent="0">
              <a:buNone/>
            </a:pPr>
            <a:r>
              <a:rPr lang="ar-SA" sz="1800" dirty="0"/>
              <a:t>اعداد ونشر مركز لمجموعة السكان الخاصة للعاملين  بالموضوع مثل التوجه لطلاب في السنة الأخيرة لهم </a:t>
            </a:r>
          </a:p>
          <a:p>
            <a:pPr marL="0" indent="0">
              <a:buNone/>
            </a:pPr>
            <a:r>
              <a:rPr lang="ar-SA" sz="1800" dirty="0"/>
              <a:t>اعداد خطة للعاملين وهذا يشمل استعدادنا لتقديم اجرة للعاملين امتيازات اهمية الوظيفة الخ ....</a:t>
            </a:r>
          </a:p>
          <a:p>
            <a:pPr marL="0" indent="0">
              <a:buNone/>
            </a:pPr>
            <a:r>
              <a:rPr lang="ar-SA" sz="1800" dirty="0"/>
              <a:t>يجب الاخذ بالحسبان في تنظيم صغير وجديد ترك عمال للوظيفة له اثار هامة جدا </a:t>
            </a:r>
          </a:p>
          <a:p>
            <a:pPr marL="0" indent="0">
              <a:buNone/>
            </a:pPr>
            <a:endParaRPr lang="ar-SA" sz="2100" dirty="0"/>
          </a:p>
          <a:p>
            <a:pPr marL="0" indent="0">
              <a:buNone/>
            </a:pPr>
            <a:endParaRPr lang="ar-SA" dirty="0"/>
          </a:p>
          <a:p>
            <a:pPr marL="0" indent="0">
              <a:buNone/>
            </a:pPr>
            <a:endParaRPr lang="ar-SA" dirty="0"/>
          </a:p>
        </p:txBody>
      </p:sp>
      <p:sp>
        <p:nvSpPr>
          <p:cNvPr id="5" name="מלבן 4"/>
          <p:cNvSpPr/>
          <p:nvPr/>
        </p:nvSpPr>
        <p:spPr>
          <a:xfrm>
            <a:off x="334330" y="258618"/>
            <a:ext cx="11230377" cy="1200329"/>
          </a:xfrm>
          <a:prstGeom prst="rect">
            <a:avLst/>
          </a:prstGeom>
        </p:spPr>
        <p:txBody>
          <a:bodyPr wrap="square">
            <a:spAutoFit/>
          </a:bodyPr>
          <a:lstStyle/>
          <a:p>
            <a:pPr algn="r" rtl="1"/>
            <a:r>
              <a:rPr lang="ar-SA" u="sng" dirty="0"/>
              <a:t>الحل : </a:t>
            </a:r>
            <a:endParaRPr lang="ar-SA" dirty="0"/>
          </a:p>
          <a:p>
            <a:pPr algn="r" rtl="1"/>
            <a:r>
              <a:rPr lang="ar-SA" dirty="0"/>
              <a:t>للإجابة على هذه الأسئلة مطلوب أولا فهم جيد لسوق العمل الخاص لهذا الموضوع الذي نعمل فيه وهذا يشمل معرفة سوق العمل على سبيل المثال : اين يقام </a:t>
            </a:r>
            <a:r>
              <a:rPr lang="ar-SA" dirty="0" err="1"/>
              <a:t>تاهيل</a:t>
            </a:r>
            <a:r>
              <a:rPr lang="ar-SA" dirty="0"/>
              <a:t> مهندسين البصريات في الدولة </a:t>
            </a:r>
          </a:p>
          <a:p>
            <a:pPr algn="r" rtl="1"/>
            <a:r>
              <a:rPr lang="ar-SA" dirty="0"/>
              <a:t>على سبيل المثال هل يوجد هذا المساق التعليمي </a:t>
            </a:r>
            <a:r>
              <a:rPr lang="ar-SA" dirty="0" err="1"/>
              <a:t>بالتخنيون</a:t>
            </a:r>
            <a:r>
              <a:rPr lang="ar-SA" dirty="0"/>
              <a:t> او في جامعات وكليات إضافية وهل توجد سهولة في </a:t>
            </a:r>
            <a:r>
              <a:rPr lang="ar-SA" dirty="0" err="1"/>
              <a:t>ناهيل</a:t>
            </a:r>
            <a:r>
              <a:rPr lang="ar-SA" dirty="0"/>
              <a:t> اخرون لمجال هندسة البصريات</a:t>
            </a:r>
          </a:p>
        </p:txBody>
      </p:sp>
    </p:spTree>
    <p:extLst>
      <p:ext uri="{BB962C8B-B14F-4D97-AF65-F5344CB8AC3E}">
        <p14:creationId xmlns:p14="http://schemas.microsoft.com/office/powerpoint/2010/main" val="3603290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33363" y="365125"/>
            <a:ext cx="3593206" cy="1325563"/>
          </a:xfrm>
        </p:spPr>
        <p:txBody>
          <a:bodyPr>
            <a:normAutofit/>
          </a:bodyPr>
          <a:lstStyle/>
          <a:p>
            <a:pPr algn="ctr"/>
            <a:r>
              <a:rPr lang="ar-SA" sz="2000" b="1" dirty="0"/>
              <a:t>تعريف الوظائف</a:t>
            </a:r>
            <a:endParaRPr lang="he-IL" sz="2000" b="1" dirty="0"/>
          </a:p>
        </p:txBody>
      </p:sp>
      <p:sp>
        <p:nvSpPr>
          <p:cNvPr id="3" name="מציין מיקום תוכן 2"/>
          <p:cNvSpPr>
            <a:spLocks noGrp="1"/>
          </p:cNvSpPr>
          <p:nvPr>
            <p:ph idx="1"/>
          </p:nvPr>
        </p:nvSpPr>
        <p:spPr/>
        <p:txBody>
          <a:bodyPr>
            <a:normAutofit fontScale="70000" lnSpcReduction="20000"/>
          </a:bodyPr>
          <a:lstStyle/>
          <a:p>
            <a:r>
              <a:rPr lang="ar-SA" sz="1900" dirty="0"/>
              <a:t>تعريف: </a:t>
            </a:r>
          </a:p>
          <a:p>
            <a:r>
              <a:rPr lang="ar-SA" sz="1900" dirty="0"/>
              <a:t>منصب او عمل هو مجموعة مهام هدفها الحصول على منتج معين مثل : عامل مجوهرات </a:t>
            </a:r>
            <a:r>
              <a:rPr lang="he-IL" sz="1900" dirty="0"/>
              <a:t>,</a:t>
            </a:r>
            <a:r>
              <a:rPr lang="ar-SA" sz="1900" dirty="0"/>
              <a:t>خياط </a:t>
            </a:r>
            <a:r>
              <a:rPr lang="he-IL" sz="1900" dirty="0"/>
              <a:t>,</a:t>
            </a:r>
            <a:r>
              <a:rPr lang="ar-SA" sz="1900" dirty="0"/>
              <a:t>معلم </a:t>
            </a:r>
            <a:r>
              <a:rPr lang="he-IL" sz="1900" dirty="0"/>
              <a:t>,</a:t>
            </a:r>
            <a:r>
              <a:rPr lang="ar-SA" sz="1900" dirty="0"/>
              <a:t>طبيب</a:t>
            </a:r>
            <a:r>
              <a:rPr lang="he-IL" sz="1900" dirty="0"/>
              <a:t>,</a:t>
            </a:r>
            <a:r>
              <a:rPr lang="ar-SA" sz="1900" dirty="0"/>
              <a:t> سكرتيرة </a:t>
            </a:r>
            <a:r>
              <a:rPr lang="he-IL" sz="1900" dirty="0"/>
              <a:t>,</a:t>
            </a:r>
            <a:r>
              <a:rPr lang="ar-SA" sz="1900" dirty="0"/>
              <a:t>مهندسة الخ.</a:t>
            </a:r>
          </a:p>
          <a:p>
            <a:r>
              <a:rPr lang="ar-SA" sz="1900" dirty="0"/>
              <a:t> تعريف التنظيم يختص في تفصيل متطلبات الوظيفة من ناحية علمية مثل : تأهيل مهني وشهادة جامعية مهارات عقلية مثل : معرفة وتخصص معين صفات نفسية مثل الفترة على العمل مع طاقم خبرة ومميزات أخرى مثل العمل في ساعات مرنة والتي هي ضرورية لتنفيذ العمل بمستوى مقبول</a:t>
            </a:r>
          </a:p>
          <a:p>
            <a:r>
              <a:rPr lang="ar-SA" sz="1900" dirty="0"/>
              <a:t>تحليل العمل </a:t>
            </a:r>
          </a:p>
          <a:p>
            <a:r>
              <a:rPr lang="ar-SA" sz="1900" dirty="0"/>
              <a:t>هي المرحبة الأولى التي بواسطتها نجمع المعلومات المطلوبة لتعريف التنظيم </a:t>
            </a:r>
          </a:p>
          <a:p>
            <a:r>
              <a:rPr lang="ar-SA" sz="1900" dirty="0"/>
              <a:t>تحليل التنظيم هو عملية بواسطتها نحلل الأهداف التي على العامل الحصول عليها كجزء من تركيبة الأهداف لذلك يجب الاخذ بالحسبان ما هو المطلوب لتنفيذ العمل ما هي العوامل الإضافية التي يرتبط بها تنفيذ العمل او الوظيفة هل المنصب يشمل مسؤولية على موظفين اخرين </a:t>
            </a:r>
          </a:p>
          <a:p>
            <a:r>
              <a:rPr lang="ar-SA" sz="1900" dirty="0"/>
              <a:t>ما هو </a:t>
            </a:r>
            <a:r>
              <a:rPr lang="he-IL" sz="1900" dirty="0"/>
              <a:t>סביבת הארגון</a:t>
            </a:r>
          </a:p>
          <a:p>
            <a:r>
              <a:rPr lang="ar-SA" sz="1900" dirty="0"/>
              <a:t>هل تنفيذ العمل في مكتب دائم او لدى زبائن متغيرون ما هي الوسائل المطلوبة بهدف تنفيذ العمل مثل سيارة برامج محوسبة مع هي شروط العمل مثل هل توجد سفريات دائمة الى خارج البلاد </a:t>
            </a:r>
          </a:p>
          <a:p>
            <a:endParaRPr lang="he-IL" dirty="0"/>
          </a:p>
        </p:txBody>
      </p:sp>
    </p:spTree>
    <p:extLst>
      <p:ext uri="{BB962C8B-B14F-4D97-AF65-F5344CB8AC3E}">
        <p14:creationId xmlns:p14="http://schemas.microsoft.com/office/powerpoint/2010/main" val="4025585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2000" b="1" dirty="0"/>
              <a:t>إيجاد مرشح للوظيفة</a:t>
            </a:r>
            <a:endParaRPr lang="he-IL" sz="2000" b="1" dirty="0"/>
          </a:p>
        </p:txBody>
      </p:sp>
      <p:sp>
        <p:nvSpPr>
          <p:cNvPr id="3" name="מציין מיקום תוכן 2"/>
          <p:cNvSpPr>
            <a:spLocks noGrp="1"/>
          </p:cNvSpPr>
          <p:nvPr>
            <p:ph idx="1"/>
          </p:nvPr>
        </p:nvSpPr>
        <p:spPr/>
        <p:txBody>
          <a:bodyPr>
            <a:normAutofit fontScale="85000" lnSpcReduction="10000"/>
          </a:bodyPr>
          <a:lstStyle/>
          <a:p>
            <a:r>
              <a:rPr lang="ar-SA" sz="1800" dirty="0"/>
              <a:t>منذ اللحظة التي يقرر فيها التنظيم والمميزات الخاصة للعامل الذي سيقبل للعمل </a:t>
            </a:r>
          </a:p>
          <a:p>
            <a:r>
              <a:rPr lang="ar-SA" sz="1800" dirty="0"/>
              <a:t>السؤال هو كيف نجد المرشحين الملائمين لهذا المنصب:</a:t>
            </a:r>
          </a:p>
          <a:p>
            <a:r>
              <a:rPr lang="ar-SA" sz="1800" dirty="0"/>
              <a:t>1. ماهية واهمية التنظيم بشكل عام هذا يعني لأي مدى يرغب المرشحون العمل في هذا التنظيم بدون الاخذ بالحسبان هذه الوظيفة او تلك .</a:t>
            </a:r>
          </a:p>
          <a:p>
            <a:r>
              <a:rPr lang="ar-SA" sz="1800" dirty="0"/>
              <a:t>افضل 10شركات العمل فيهم لسنة 2018:</a:t>
            </a:r>
          </a:p>
          <a:p>
            <a:pPr marL="0" lvl="0" indent="0" algn="just">
              <a:lnSpc>
                <a:spcPct val="100000"/>
              </a:lnSpc>
              <a:spcBef>
                <a:spcPts val="0"/>
              </a:spcBef>
              <a:buNone/>
            </a:pPr>
            <a:r>
              <a:rPr lang="en-US" sz="2400" dirty="0">
                <a:solidFill>
                  <a:prstClr val="black"/>
                </a:solidFill>
                <a:hlinkClick r:id="rId2"/>
              </a:rPr>
              <a:t>https://content.artipbox.net/p/5/71458ae3-2788-4b09-b299-6c476397b13b.mp4</a:t>
            </a:r>
            <a:endParaRPr lang="en-US" sz="2400" dirty="0">
              <a:solidFill>
                <a:prstClr val="black"/>
              </a:solidFill>
            </a:endParaRPr>
          </a:p>
          <a:p>
            <a:endParaRPr lang="ar-SA" sz="1800" dirty="0"/>
          </a:p>
          <a:p>
            <a:r>
              <a:rPr lang="ar-SA" sz="1800" dirty="0"/>
              <a:t>2. </a:t>
            </a:r>
            <a:r>
              <a:rPr lang="ar-SA" sz="1800" dirty="0" err="1"/>
              <a:t>لاي</a:t>
            </a:r>
            <a:r>
              <a:rPr lang="ar-SA" sz="1800" dirty="0"/>
              <a:t> مدى هذه الوظيفة تشكل مركز جذب هل يوجد نقص في سوق العمل لهؤلاء الأشخاص مثل: العاملون في مجال التخدير في المستشفيات عمال بناء مختصين لحماية </a:t>
            </a:r>
            <a:r>
              <a:rPr lang="ar-SA" sz="1800" dirty="0" err="1"/>
              <a:t>السايبر</a:t>
            </a:r>
            <a:r>
              <a:rPr lang="ar-SA" sz="1800" dirty="0"/>
              <a:t> (برمجة حاسوب ) او الاخذ بالحسبان اذا كان يوجد فائض لمرشحون في مجالات أخرى</a:t>
            </a:r>
          </a:p>
          <a:p>
            <a:r>
              <a:rPr lang="ar-SA" sz="1800" dirty="0"/>
              <a:t>على سبيل المثال : محامون </a:t>
            </a:r>
          </a:p>
          <a:p>
            <a:endParaRPr lang="he-IL" dirty="0"/>
          </a:p>
        </p:txBody>
      </p:sp>
    </p:spTree>
    <p:extLst>
      <p:ext uri="{BB962C8B-B14F-4D97-AF65-F5344CB8AC3E}">
        <p14:creationId xmlns:p14="http://schemas.microsoft.com/office/powerpoint/2010/main" val="4137599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normAutofit fontScale="85000" lnSpcReduction="20000"/>
          </a:bodyPr>
          <a:lstStyle/>
          <a:p>
            <a:r>
              <a:rPr lang="ar-SA" dirty="0"/>
              <a:t>قائمة المهن حسب الفروع الصناعية وتوضيح النقص في هذا المجال حسب معطيات دائرة </a:t>
            </a:r>
          </a:p>
          <a:p>
            <a:r>
              <a:rPr lang="ar-SA" dirty="0"/>
              <a:t>الإحصاء المركزية واتحاد الصناعات ومتطلبات المصانع (التنظيمات )</a:t>
            </a:r>
          </a:p>
          <a:p>
            <a:r>
              <a:rPr lang="ar-SA" dirty="0"/>
              <a:t>عمال الحديد والصلب 700</a:t>
            </a:r>
          </a:p>
          <a:p>
            <a:r>
              <a:rPr lang="ar-SA" dirty="0"/>
              <a:t>مشغلي ماكنات </a:t>
            </a:r>
            <a:r>
              <a:rPr lang="ar-SA" dirty="0" err="1"/>
              <a:t>بضاعات</a:t>
            </a:r>
            <a:r>
              <a:rPr lang="ar-SA" dirty="0"/>
              <a:t> مختلفة البلاستيك الغذاء الكيماويات الورق الخشب الطباعة 700</a:t>
            </a:r>
          </a:p>
          <a:p>
            <a:r>
              <a:rPr lang="ar-SA" dirty="0"/>
              <a:t>عمال الكترونيات 300</a:t>
            </a:r>
          </a:p>
          <a:p>
            <a:r>
              <a:rPr lang="ar-SA" dirty="0"/>
              <a:t>سائقو شحن ونقل 250</a:t>
            </a:r>
          </a:p>
          <a:p>
            <a:r>
              <a:rPr lang="ar-SA" dirty="0"/>
              <a:t>عمال </a:t>
            </a:r>
            <a:r>
              <a:rPr lang="ar-SA" dirty="0" err="1"/>
              <a:t>ميكانيكين</a:t>
            </a:r>
            <a:r>
              <a:rPr lang="ar-SA" dirty="0"/>
              <a:t> 200</a:t>
            </a:r>
          </a:p>
          <a:p>
            <a:r>
              <a:rPr lang="ar-SA" dirty="0"/>
              <a:t>عمال كهرباء 350</a:t>
            </a:r>
          </a:p>
          <a:p>
            <a:r>
              <a:rPr lang="ar-SA" dirty="0"/>
              <a:t>هذا حسب معطيات اتحاد الصناعات2018</a:t>
            </a:r>
          </a:p>
          <a:p>
            <a:endParaRPr lang="ar-SA" dirty="0"/>
          </a:p>
          <a:p>
            <a:endParaRPr lang="he-IL" dirty="0"/>
          </a:p>
        </p:txBody>
      </p:sp>
      <p:pic>
        <p:nvPicPr>
          <p:cNvPr id="4" name="תמונה 3"/>
          <p:cNvPicPr/>
          <p:nvPr/>
        </p:nvPicPr>
        <p:blipFill>
          <a:blip r:embed="rId2" cstate="print"/>
          <a:srcRect l="24536" t="33023" r="39937" b="24365"/>
          <a:stretch>
            <a:fillRect/>
          </a:stretch>
        </p:blipFill>
        <p:spPr bwMode="auto">
          <a:xfrm>
            <a:off x="1018902" y="3760631"/>
            <a:ext cx="4866743" cy="2130718"/>
          </a:xfrm>
          <a:prstGeom prst="rect">
            <a:avLst/>
          </a:prstGeom>
          <a:noFill/>
          <a:ln w="9525">
            <a:noFill/>
            <a:miter lim="800000"/>
            <a:headEnd/>
            <a:tailEnd/>
          </a:ln>
        </p:spPr>
      </p:pic>
    </p:spTree>
    <p:extLst>
      <p:ext uri="{BB962C8B-B14F-4D97-AF65-F5344CB8AC3E}">
        <p14:creationId xmlns:p14="http://schemas.microsoft.com/office/powerpoint/2010/main" val="1525687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dirty="0"/>
          </a:p>
        </p:txBody>
      </p:sp>
      <p:sp>
        <p:nvSpPr>
          <p:cNvPr id="3" name="כותרת משנה 2"/>
          <p:cNvSpPr>
            <a:spLocks noGrp="1"/>
          </p:cNvSpPr>
          <p:nvPr>
            <p:ph type="subTitle" idx="1"/>
          </p:nvPr>
        </p:nvSpPr>
        <p:spPr/>
        <p:txBody>
          <a:bodyPr/>
          <a:lstStyle/>
          <a:p>
            <a:endParaRPr lang="he-IL"/>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7115695"/>
          </a:xfrm>
          <a:prstGeom prst="rect">
            <a:avLst/>
          </a:prstGeom>
        </p:spPr>
      </p:pic>
      <p:sp>
        <p:nvSpPr>
          <p:cNvPr id="5" name="TextBox 4"/>
          <p:cNvSpPr txBox="1"/>
          <p:nvPr/>
        </p:nvSpPr>
        <p:spPr>
          <a:xfrm>
            <a:off x="1524000" y="1030288"/>
            <a:ext cx="9322675" cy="5693866"/>
          </a:xfrm>
          <a:prstGeom prst="rect">
            <a:avLst/>
          </a:prstGeom>
          <a:noFill/>
        </p:spPr>
        <p:txBody>
          <a:bodyPr wrap="square" rtlCol="1">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קצת על העתיד ...</a:t>
            </a:r>
            <a:endParaRPr kumimoji="0" lang="he-IL"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מקצועות שעתידים להיעלם</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hlinkClick r:id="rId4"/>
              </a:rPr>
              <a:t>https://www.youtube.com/watch?v=cL5EEPP5McA</a:t>
            </a:r>
            <a:endParaRPr kumimoji="0" lang="he-IL"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מקצועות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שנת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2048</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1618" name="Picture 2"/>
          <p:cNvPicPr>
            <a:picLocks noChangeAspect="1" noChangeArrowheads="1"/>
          </p:cNvPicPr>
          <p:nvPr/>
        </p:nvPicPr>
        <p:blipFill>
          <a:blip r:embed="rId5" cstate="print"/>
          <a:srcRect/>
          <a:stretch>
            <a:fillRect/>
          </a:stretch>
        </p:blipFill>
        <p:spPr bwMode="auto">
          <a:xfrm>
            <a:off x="1857919" y="2562090"/>
            <a:ext cx="7143750" cy="3667125"/>
          </a:xfrm>
          <a:prstGeom prst="rect">
            <a:avLst/>
          </a:prstGeom>
          <a:noFill/>
          <a:ln w="9525">
            <a:noFill/>
            <a:miter lim="800000"/>
            <a:headEnd/>
            <a:tailEnd/>
          </a:ln>
        </p:spPr>
      </p:pic>
    </p:spTree>
    <p:extLst>
      <p:ext uri="{BB962C8B-B14F-4D97-AF65-F5344CB8AC3E}">
        <p14:creationId xmlns:p14="http://schemas.microsoft.com/office/powerpoint/2010/main" val="1512768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a:t>نقاش في الصف مع الطلاب</a:t>
            </a:r>
            <a:br>
              <a:rPr lang="ar-SA" dirty="0"/>
            </a:br>
            <a:endParaRPr lang="he-IL" dirty="0"/>
          </a:p>
        </p:txBody>
      </p:sp>
      <p:sp>
        <p:nvSpPr>
          <p:cNvPr id="3" name="מציין מיקום תוכן 2"/>
          <p:cNvSpPr>
            <a:spLocks noGrp="1"/>
          </p:cNvSpPr>
          <p:nvPr>
            <p:ph idx="1"/>
          </p:nvPr>
        </p:nvSpPr>
        <p:spPr/>
        <p:txBody>
          <a:bodyPr/>
          <a:lstStyle/>
          <a:p>
            <a:r>
              <a:rPr lang="ar-SA" dirty="0"/>
              <a:t>هل مسؤولية التنظيم البحث عن عمال للعمل او مسؤولية العمال البحث عن العمل (التنظيم )</a:t>
            </a:r>
          </a:p>
          <a:p>
            <a:r>
              <a:rPr lang="ar-SA" dirty="0"/>
              <a:t>كيف بإمكانكم تسويق أنفسكم</a:t>
            </a:r>
          </a:p>
          <a:p>
            <a:r>
              <a:rPr lang="ar-SA" dirty="0"/>
              <a:t> وحتى قبل ذلك كيف تعرفون أي وظيفة انتم ترغبون ؟</a:t>
            </a:r>
            <a:endParaRPr lang="he-IL" dirty="0"/>
          </a:p>
        </p:txBody>
      </p:sp>
    </p:spTree>
    <p:extLst>
      <p:ext uri="{BB962C8B-B14F-4D97-AF65-F5344CB8AC3E}">
        <p14:creationId xmlns:p14="http://schemas.microsoft.com/office/powerpoint/2010/main" val="3087516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r>
              <a:rPr lang="ar-SA" dirty="0"/>
              <a:t>كيفية يستطيع التنظيم إيجاد مرشحين للعمل </a:t>
            </a:r>
            <a:endParaRPr lang="he-IL" dirty="0"/>
          </a:p>
        </p:txBody>
      </p:sp>
      <p:pic>
        <p:nvPicPr>
          <p:cNvPr id="4" name="Picture 4" descr="Image result for â«××¨××× ×××××¡ ×¢×××××â¬â"/>
          <p:cNvPicPr>
            <a:picLocks noChangeAspect="1" noChangeArrowheads="1"/>
          </p:cNvPicPr>
          <p:nvPr/>
        </p:nvPicPr>
        <p:blipFill>
          <a:blip r:embed="rId2" cstate="print"/>
          <a:srcRect/>
          <a:stretch>
            <a:fillRect/>
          </a:stretch>
        </p:blipFill>
        <p:spPr bwMode="auto">
          <a:xfrm>
            <a:off x="698426" y="2303147"/>
            <a:ext cx="2977173" cy="2491104"/>
          </a:xfrm>
          <a:prstGeom prst="rect">
            <a:avLst/>
          </a:prstGeom>
          <a:noFill/>
        </p:spPr>
      </p:pic>
      <p:pic>
        <p:nvPicPr>
          <p:cNvPr id="5" name="Picture 8" descr="Image result for (head hunting)"/>
          <p:cNvPicPr>
            <a:picLocks noChangeAspect="1" noChangeArrowheads="1"/>
          </p:cNvPicPr>
          <p:nvPr/>
        </p:nvPicPr>
        <p:blipFill>
          <a:blip r:embed="rId3" cstate="print"/>
          <a:srcRect/>
          <a:stretch>
            <a:fillRect/>
          </a:stretch>
        </p:blipFill>
        <p:spPr bwMode="auto">
          <a:xfrm>
            <a:off x="8086643" y="2542915"/>
            <a:ext cx="3001781" cy="2251336"/>
          </a:xfrm>
          <a:prstGeom prst="rect">
            <a:avLst/>
          </a:prstGeom>
          <a:noFill/>
        </p:spPr>
      </p:pic>
      <p:pic>
        <p:nvPicPr>
          <p:cNvPr id="6" name="תמונה 5"/>
          <p:cNvPicPr/>
          <p:nvPr/>
        </p:nvPicPr>
        <p:blipFill>
          <a:blip r:embed="rId4" cstate="print">
            <a:extLst>
              <a:ext uri="{28A0092B-C50C-407E-A947-70E740481C1C}">
                <a14:useLocalDpi xmlns:a14="http://schemas.microsoft.com/office/drawing/2010/main" val="0"/>
              </a:ext>
            </a:extLst>
          </a:blip>
          <a:stretch>
            <a:fillRect/>
          </a:stretch>
        </p:blipFill>
        <p:spPr>
          <a:xfrm>
            <a:off x="1048474" y="5270641"/>
            <a:ext cx="2277076" cy="1518781"/>
          </a:xfrm>
          <a:prstGeom prst="rect">
            <a:avLst/>
          </a:prstGeom>
        </p:spPr>
      </p:pic>
      <p:pic>
        <p:nvPicPr>
          <p:cNvPr id="7" name="תמונה 6"/>
          <p:cNvPicPr/>
          <p:nvPr/>
        </p:nvPicPr>
        <p:blipFill>
          <a:blip r:embed="rId5" cstate="print">
            <a:extLst>
              <a:ext uri="{28A0092B-C50C-407E-A947-70E740481C1C}">
                <a14:useLocalDpi xmlns:a14="http://schemas.microsoft.com/office/drawing/2010/main" val="0"/>
              </a:ext>
            </a:extLst>
          </a:blip>
          <a:stretch>
            <a:fillRect/>
          </a:stretch>
        </p:blipFill>
        <p:spPr>
          <a:xfrm>
            <a:off x="4697969" y="4640951"/>
            <a:ext cx="2146300" cy="2146300"/>
          </a:xfrm>
          <a:prstGeom prst="rect">
            <a:avLst/>
          </a:prstGeom>
        </p:spPr>
      </p:pic>
    </p:spTree>
    <p:extLst>
      <p:ext uri="{BB962C8B-B14F-4D97-AF65-F5344CB8AC3E}">
        <p14:creationId xmlns:p14="http://schemas.microsoft.com/office/powerpoint/2010/main" val="873038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765183" y="365125"/>
            <a:ext cx="3387144" cy="1325563"/>
          </a:xfrm>
        </p:spPr>
        <p:txBody>
          <a:bodyPr>
            <a:normAutofit/>
          </a:bodyPr>
          <a:lstStyle/>
          <a:p>
            <a:pPr algn="ctr"/>
            <a:r>
              <a:rPr lang="ar-SA" sz="2000" b="1" dirty="0"/>
              <a:t>طرق تجنيد العمال </a:t>
            </a:r>
            <a:endParaRPr lang="he-IL" sz="2000" b="1" dirty="0"/>
          </a:p>
        </p:txBody>
      </p:sp>
      <p:sp>
        <p:nvSpPr>
          <p:cNvPr id="3" name="מציין מיקום תוכן 2"/>
          <p:cNvSpPr>
            <a:spLocks noGrp="1"/>
          </p:cNvSpPr>
          <p:nvPr>
            <p:ph idx="1"/>
          </p:nvPr>
        </p:nvSpPr>
        <p:spPr/>
        <p:txBody>
          <a:bodyPr>
            <a:normAutofit lnSpcReduction="10000"/>
          </a:bodyPr>
          <a:lstStyle/>
          <a:p>
            <a:r>
              <a:rPr lang="ar-SA" sz="1800" dirty="0"/>
              <a:t>موقع الشركة الالكتروني شبكات التواصل الاجتماعي شركات القوى العاملة لوحات اعلان </a:t>
            </a:r>
          </a:p>
          <a:p>
            <a:r>
              <a:rPr lang="ar-SA" sz="1800" dirty="0"/>
              <a:t>مبرمجة وهذه مواقع تواصل بين الباحثين عن العمل وبين التنظيمات التي تقترح عمل.</a:t>
            </a:r>
          </a:p>
          <a:p>
            <a:r>
              <a:rPr lang="ar-SA" sz="1800" dirty="0"/>
              <a:t>طريقة تجنيد العمال هذه هي وظيفة دعائية تسويقية وهي وسيلة  مركزية في هذه الأيام.</a:t>
            </a:r>
          </a:p>
          <a:p>
            <a:r>
              <a:rPr lang="ar-SA" sz="1800" dirty="0"/>
              <a:t>"صديق يجلب صديق" وهي طريقة تجنيد العمال الأكثر افادة وحسناتها ان الموظف يفحص</a:t>
            </a:r>
          </a:p>
          <a:p>
            <a:r>
              <a:rPr lang="ar-SA" sz="1800" dirty="0"/>
              <a:t>ملائمة أولية للمرشح للعمل حيث انه يعرف التنظيم واعضاءه للموظف هدف في التوصية على موظف ملائم وهذه تداخل العمال بكل ما يجري بالتنظيم الصديق يجتهد ان لا يخيب </a:t>
            </a:r>
            <a:r>
              <a:rPr lang="ar-SA" sz="1800" dirty="0" err="1"/>
              <a:t>الامال</a:t>
            </a:r>
            <a:r>
              <a:rPr lang="ar-SA" sz="1800" dirty="0"/>
              <a:t>.</a:t>
            </a:r>
          </a:p>
          <a:p>
            <a:r>
              <a:rPr lang="ar-SA" sz="1800" dirty="0"/>
              <a:t>اما سيئات هذه الطريقة فهي </a:t>
            </a:r>
            <a:r>
              <a:rPr lang="ar-SA" sz="1800" dirty="0" err="1"/>
              <a:t>المسى</a:t>
            </a:r>
            <a:r>
              <a:rPr lang="ar-SA" sz="1800" dirty="0"/>
              <a:t> بنوعية القوى العاملة.</a:t>
            </a:r>
          </a:p>
          <a:p>
            <a:r>
              <a:rPr lang="ar-SA" sz="1800" dirty="0"/>
              <a:t>وتكون مجموعات داخل التنظيم وفي هذه الحالة ممكن تفضيل مرشح للعمل دون كفاءات ملائمة.</a:t>
            </a:r>
          </a:p>
          <a:p>
            <a:endParaRPr lang="ar-SA" dirty="0"/>
          </a:p>
          <a:p>
            <a:endParaRPr lang="he-IL" dirty="0"/>
          </a:p>
        </p:txBody>
      </p:sp>
    </p:spTree>
    <p:extLst>
      <p:ext uri="{BB962C8B-B14F-4D97-AF65-F5344CB8AC3E}">
        <p14:creationId xmlns:p14="http://schemas.microsoft.com/office/powerpoint/2010/main" val="370807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DCDA152F-854F-408B-8E1B-5859F640C55E}"/>
              </a:ext>
            </a:extLst>
          </p:cNvPr>
          <p:cNvSpPr/>
          <p:nvPr/>
        </p:nvSpPr>
        <p:spPr>
          <a:xfrm>
            <a:off x="4428565" y="1096494"/>
            <a:ext cx="3671198" cy="707886"/>
          </a:xfrm>
          <a:prstGeom prst="rect">
            <a:avLst/>
          </a:prstGeom>
          <a:noFill/>
        </p:spPr>
        <p:txBody>
          <a:bodyPr wrap="none" lIns="91440" tIns="45720" rIns="91440" bIns="45720">
            <a:spAutoFit/>
          </a:bodyPr>
          <a:lstStyle/>
          <a:p>
            <a:pPr algn="ctr"/>
            <a:r>
              <a:rPr lang="ar-AE" sz="4000" b="0" cap="none" spc="0" dirty="0">
                <a:ln w="0"/>
                <a:solidFill>
                  <a:schemeClr val="tx1"/>
                </a:solidFill>
                <a:latin typeface="David" panose="020E0502060401010101" pitchFamily="34" charset="-79"/>
              </a:rPr>
              <a:t>يُقسم المورد الى فئتين</a:t>
            </a:r>
            <a:endParaRPr lang="he-IL" sz="4000" b="0" cap="none" spc="0" dirty="0">
              <a:ln w="0"/>
              <a:solidFill>
                <a:schemeClr val="tx1"/>
              </a:solidFill>
              <a:latin typeface="David" panose="020E0502060401010101" pitchFamily="34" charset="-79"/>
              <a:cs typeface="David" panose="020E0502060401010101" pitchFamily="34" charset="-79"/>
            </a:endParaRPr>
          </a:p>
        </p:txBody>
      </p:sp>
      <p:cxnSp>
        <p:nvCxnSpPr>
          <p:cNvPr id="6" name="מחבר חץ ישר 5">
            <a:extLst>
              <a:ext uri="{FF2B5EF4-FFF2-40B4-BE49-F238E27FC236}">
                <a16:creationId xmlns:a16="http://schemas.microsoft.com/office/drawing/2014/main" id="{D643EF57-5505-4A31-B3FA-4FCD8F0DC70B}"/>
              </a:ext>
            </a:extLst>
          </p:cNvPr>
          <p:cNvCxnSpPr/>
          <p:nvPr/>
        </p:nvCxnSpPr>
        <p:spPr>
          <a:xfrm flipH="1">
            <a:off x="3342290" y="2060028"/>
            <a:ext cx="1170358" cy="893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מלבן 6">
            <a:extLst>
              <a:ext uri="{FF2B5EF4-FFF2-40B4-BE49-F238E27FC236}">
                <a16:creationId xmlns:a16="http://schemas.microsoft.com/office/drawing/2014/main" id="{346AEB51-BF0F-4B28-9535-6E0173110D37}"/>
              </a:ext>
            </a:extLst>
          </p:cNvPr>
          <p:cNvSpPr/>
          <p:nvPr/>
        </p:nvSpPr>
        <p:spPr>
          <a:xfrm>
            <a:off x="2488516" y="3048000"/>
            <a:ext cx="1518364" cy="523220"/>
          </a:xfrm>
          <a:prstGeom prst="rect">
            <a:avLst/>
          </a:prstGeom>
          <a:noFill/>
        </p:spPr>
        <p:txBody>
          <a:bodyPr wrap="none" lIns="91440" tIns="45720" rIns="91440" bIns="45720">
            <a:spAutoFit/>
          </a:bodyPr>
          <a:lstStyle/>
          <a:p>
            <a:pPr algn="ctr"/>
            <a:r>
              <a:rPr lang="ar-AE" sz="2800" dirty="0">
                <a:ln w="0"/>
                <a:effectLst>
                  <a:outerShdw blurRad="38100" dist="19050" dir="2700000" algn="tl" rotWithShape="0">
                    <a:schemeClr val="dk1">
                      <a:alpha val="40000"/>
                    </a:schemeClr>
                  </a:outerShdw>
                </a:effectLst>
                <a:latin typeface="David" panose="020E0502060401010101" pitchFamily="34" charset="-79"/>
              </a:rPr>
              <a:t>موارد ماديه</a:t>
            </a:r>
            <a:endParaRPr lang="he-IL" sz="2800" b="0" cap="none" spc="0" dirty="0">
              <a:ln w="0"/>
              <a:solidFill>
                <a:schemeClr val="tx1"/>
              </a:solidFill>
              <a:effectLst>
                <a:outerShdw blurRad="38100" dist="19050" dir="2700000" algn="tl" rotWithShape="0">
                  <a:schemeClr val="dk1">
                    <a:alpha val="40000"/>
                  </a:schemeClr>
                </a:outerShdw>
              </a:effectLst>
              <a:latin typeface="David" panose="020E0502060401010101" pitchFamily="34" charset="-79"/>
              <a:cs typeface="David" panose="020E0502060401010101" pitchFamily="34" charset="-79"/>
            </a:endParaRPr>
          </a:p>
        </p:txBody>
      </p:sp>
      <p:cxnSp>
        <p:nvCxnSpPr>
          <p:cNvPr id="9" name="מחבר חץ ישר 8">
            <a:extLst>
              <a:ext uri="{FF2B5EF4-FFF2-40B4-BE49-F238E27FC236}">
                <a16:creationId xmlns:a16="http://schemas.microsoft.com/office/drawing/2014/main" id="{37E6DADC-EE55-4C65-B5BC-B38AE86BA58B}"/>
              </a:ext>
            </a:extLst>
          </p:cNvPr>
          <p:cNvCxnSpPr>
            <a:cxnSpLocks/>
          </p:cNvCxnSpPr>
          <p:nvPr/>
        </p:nvCxnSpPr>
        <p:spPr>
          <a:xfrm>
            <a:off x="7336221" y="1965435"/>
            <a:ext cx="1156138" cy="987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מלבן 10">
            <a:extLst>
              <a:ext uri="{FF2B5EF4-FFF2-40B4-BE49-F238E27FC236}">
                <a16:creationId xmlns:a16="http://schemas.microsoft.com/office/drawing/2014/main" id="{776EA7C0-65C9-4578-9439-B9234AB96613}"/>
              </a:ext>
            </a:extLst>
          </p:cNvPr>
          <p:cNvSpPr/>
          <p:nvPr/>
        </p:nvSpPr>
        <p:spPr>
          <a:xfrm>
            <a:off x="7457461" y="3167390"/>
            <a:ext cx="2069797" cy="523220"/>
          </a:xfrm>
          <a:prstGeom prst="rect">
            <a:avLst/>
          </a:prstGeom>
          <a:noFill/>
        </p:spPr>
        <p:txBody>
          <a:bodyPr wrap="none" lIns="91440" tIns="45720" rIns="91440" bIns="45720">
            <a:spAutoFit/>
          </a:bodyPr>
          <a:lstStyle/>
          <a:p>
            <a:pPr algn="ctr"/>
            <a:r>
              <a:rPr lang="ar-AE" sz="2800" dirty="0">
                <a:ln w="0"/>
                <a:effectLst>
                  <a:outerShdw blurRad="38100" dist="19050" dir="2700000" algn="tl" rotWithShape="0">
                    <a:schemeClr val="dk1">
                      <a:alpha val="40000"/>
                    </a:schemeClr>
                  </a:outerShdw>
                </a:effectLst>
                <a:latin typeface="David" panose="020E0502060401010101" pitchFamily="34" charset="-79"/>
              </a:rPr>
              <a:t>موارد غير ماديه</a:t>
            </a:r>
            <a:endParaRPr lang="he-IL" sz="2800" b="0" cap="none" spc="0" dirty="0">
              <a:ln w="0"/>
              <a:solidFill>
                <a:schemeClr val="tx1"/>
              </a:solidFill>
              <a:effectLst>
                <a:outerShdw blurRad="38100" dist="19050" dir="2700000" algn="tl" rotWithShape="0">
                  <a:schemeClr val="dk1">
                    <a:alpha val="40000"/>
                  </a:scheme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586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268670" y="739865"/>
            <a:ext cx="9603275" cy="1049235"/>
          </a:xfrm>
        </p:spPr>
        <p:txBody>
          <a:bodyPr/>
          <a:lstStyle/>
          <a:p>
            <a:r>
              <a:rPr lang="ar-SA" dirty="0"/>
              <a:t>معرض عمل ومؤتمرات مهنية</a:t>
            </a:r>
            <a:br>
              <a:rPr lang="ar-SA" dirty="0"/>
            </a:br>
            <a:endParaRPr lang="he-IL" dirty="0"/>
          </a:p>
        </p:txBody>
      </p:sp>
      <p:sp>
        <p:nvSpPr>
          <p:cNvPr id="3" name="מציין מיקום תוכן 2"/>
          <p:cNvSpPr>
            <a:spLocks noGrp="1"/>
          </p:cNvSpPr>
          <p:nvPr>
            <p:ph idx="1"/>
          </p:nvPr>
        </p:nvSpPr>
        <p:spPr/>
        <p:txBody>
          <a:bodyPr/>
          <a:lstStyle/>
          <a:p>
            <a:r>
              <a:rPr lang="ar-SA" dirty="0"/>
              <a:t>هذه الطريقة تستطيع استيعاب عمال شباب حديثي التأهيل وتجربتهم بالعمل قليلة ودمجهم في روح التنظيم.</a:t>
            </a:r>
          </a:p>
          <a:p>
            <a:r>
              <a:rPr lang="ar-SA" dirty="0"/>
              <a:t>من جهة واحدة السلبية هي استيعاب موظفين عديمي التجربة ومن جهة أخرى احتمال كبير لتطور واندماج والتزام هؤلاء لتنظيم الذي امن بقدراتهم وسعى الى تطورهم.</a:t>
            </a:r>
          </a:p>
          <a:p>
            <a:r>
              <a:rPr lang="ar-SA" dirty="0"/>
              <a:t>البحث عن الادمغة </a:t>
            </a:r>
          </a:p>
          <a:p>
            <a:r>
              <a:rPr lang="ar-SA" dirty="0"/>
              <a:t>وهذه الطريقة هامة جدا بالأساس لأصحاب المناصب الرفيعة جذب مرشحين ملائمين لوظائف معينة بالتنظيم وجذب هؤلاء من تنظيمات أخرى وعادة يتم ذلك بمنحهم ظروف افضلية من ناحية المنصب والراتب</a:t>
            </a:r>
            <a:endParaRPr lang="he-IL" dirty="0"/>
          </a:p>
        </p:txBody>
      </p:sp>
    </p:spTree>
    <p:extLst>
      <p:ext uri="{BB962C8B-B14F-4D97-AF65-F5344CB8AC3E}">
        <p14:creationId xmlns:p14="http://schemas.microsoft.com/office/powerpoint/2010/main" val="130805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7D9B227-6670-43B8-8949-41EDBAA621CC}"/>
              </a:ext>
            </a:extLst>
          </p:cNvPr>
          <p:cNvSpPr/>
          <p:nvPr/>
        </p:nvSpPr>
        <p:spPr>
          <a:xfrm>
            <a:off x="8177050" y="1064962"/>
            <a:ext cx="3855064" cy="923330"/>
          </a:xfrm>
          <a:prstGeom prst="rect">
            <a:avLst/>
          </a:prstGeom>
          <a:noFill/>
        </p:spPr>
        <p:txBody>
          <a:bodyPr wrap="square" lIns="91440" tIns="45720" rIns="91440" bIns="45720">
            <a:spAutoFit/>
          </a:bodyPr>
          <a:lstStyle/>
          <a:p>
            <a:pPr algn="ctr"/>
            <a:r>
              <a:rPr lang="ar-AE" sz="4400" b="0" cap="none" spc="0" dirty="0">
                <a:ln w="0"/>
                <a:solidFill>
                  <a:schemeClr val="tx1"/>
                </a:solidFill>
                <a:effectLst>
                  <a:outerShdw blurRad="38100" dist="19050" dir="2700000" algn="tl" rotWithShape="0">
                    <a:schemeClr val="dk1">
                      <a:alpha val="40000"/>
                    </a:schemeClr>
                  </a:outerShdw>
                </a:effectLst>
                <a:latin typeface="David" panose="020E0502060401010101" pitchFamily="34" charset="-79"/>
              </a:rPr>
              <a:t>مُحادثه</a:t>
            </a:r>
            <a:r>
              <a:rPr lang="ar-AE" sz="5400" b="0" cap="none" spc="0" dirty="0">
                <a:ln w="0"/>
                <a:solidFill>
                  <a:schemeClr val="tx1"/>
                </a:solidFill>
                <a:effectLst>
                  <a:outerShdw blurRad="38100" dist="19050" dir="2700000" algn="tl" rotWithShape="0">
                    <a:schemeClr val="dk1">
                      <a:alpha val="40000"/>
                    </a:schemeClr>
                  </a:outerShdw>
                </a:effectLst>
              </a:rPr>
              <a:t> </a:t>
            </a:r>
            <a:endParaRPr lang="he-IL" sz="5400" b="0" cap="none" spc="0" dirty="0">
              <a:ln w="0"/>
              <a:solidFill>
                <a:schemeClr val="tx1"/>
              </a:solidFill>
              <a:effectLst>
                <a:outerShdw blurRad="38100" dist="19050" dir="2700000" algn="tl" rotWithShape="0">
                  <a:schemeClr val="dk1">
                    <a:alpha val="40000"/>
                  </a:schemeClr>
                </a:outerShdw>
              </a:effectLst>
            </a:endParaRPr>
          </a:p>
        </p:txBody>
      </p:sp>
      <p:sp>
        <p:nvSpPr>
          <p:cNvPr id="5" name="מלבן 4">
            <a:extLst>
              <a:ext uri="{FF2B5EF4-FFF2-40B4-BE49-F238E27FC236}">
                <a16:creationId xmlns:a16="http://schemas.microsoft.com/office/drawing/2014/main" id="{CF2CC73A-9C92-4427-9295-AF29B07BA120}"/>
              </a:ext>
            </a:extLst>
          </p:cNvPr>
          <p:cNvSpPr/>
          <p:nvPr/>
        </p:nvSpPr>
        <p:spPr>
          <a:xfrm>
            <a:off x="4520121" y="2182788"/>
            <a:ext cx="7511993" cy="461665"/>
          </a:xfrm>
          <a:prstGeom prst="rect">
            <a:avLst/>
          </a:prstGeom>
        </p:spPr>
        <p:txBody>
          <a:bodyPr wrap="none">
            <a:spAutoFit/>
          </a:bodyPr>
          <a:lstStyle/>
          <a:p>
            <a:r>
              <a:rPr lang="ar-AE" sz="2400" dirty="0">
                <a:latin typeface="Roboto"/>
              </a:rPr>
              <a:t>هناك ثلاث ميزات </a:t>
            </a:r>
            <a:r>
              <a:rPr lang="ar-AE" sz="2400" dirty="0">
                <a:latin typeface="David" panose="020E0502060401010101" pitchFamily="34" charset="-79"/>
              </a:rPr>
              <a:t>تساعد</a:t>
            </a:r>
            <a:r>
              <a:rPr lang="ar-AE" sz="2400" dirty="0">
                <a:latin typeface="Roboto"/>
              </a:rPr>
              <a:t> في تقييم مركزية الموارد (المادية وغير المادية):  </a:t>
            </a:r>
            <a:endParaRPr lang="he-IL" sz="2400" dirty="0"/>
          </a:p>
        </p:txBody>
      </p:sp>
      <p:sp>
        <p:nvSpPr>
          <p:cNvPr id="6" name="מלבן 5">
            <a:extLst>
              <a:ext uri="{FF2B5EF4-FFF2-40B4-BE49-F238E27FC236}">
                <a16:creationId xmlns:a16="http://schemas.microsoft.com/office/drawing/2014/main" id="{86CE19B3-E245-405F-A72D-18D5F550D7F8}"/>
              </a:ext>
            </a:extLst>
          </p:cNvPr>
          <p:cNvSpPr/>
          <p:nvPr/>
        </p:nvSpPr>
        <p:spPr>
          <a:xfrm>
            <a:off x="5412828" y="2838949"/>
            <a:ext cx="6400801" cy="830997"/>
          </a:xfrm>
          <a:prstGeom prst="rect">
            <a:avLst/>
          </a:prstGeom>
        </p:spPr>
        <p:txBody>
          <a:bodyPr wrap="square">
            <a:spAutoFit/>
          </a:bodyPr>
          <a:lstStyle/>
          <a:p>
            <a:pPr algn="r"/>
            <a:r>
              <a:rPr lang="ar-AE" sz="2400" b="1" dirty="0">
                <a:latin typeface="David" panose="020E0502060401010101" pitchFamily="34" charset="-79"/>
              </a:rPr>
              <a:t>1-</a:t>
            </a:r>
            <a:r>
              <a:rPr lang="ar-AE" sz="2400" dirty="0">
                <a:latin typeface="David" panose="020E0502060401010101" pitchFamily="34" charset="-79"/>
              </a:rPr>
              <a:t> </a:t>
            </a:r>
            <a:r>
              <a:rPr lang="ar-AE" sz="2400" b="1" dirty="0">
                <a:latin typeface="David" panose="020E0502060401010101" pitchFamily="34" charset="-79"/>
              </a:rPr>
              <a:t>الضرورة: </a:t>
            </a:r>
            <a:r>
              <a:rPr lang="ar-AE" sz="2400" dirty="0">
                <a:latin typeface="David" panose="020E0502060401010101" pitchFamily="34" charset="-79"/>
              </a:rPr>
              <a:t>هل المورد شرط ضروري في عملية الإنتاج؟</a:t>
            </a:r>
            <a:endParaRPr lang="en-US" sz="2400" dirty="0">
              <a:latin typeface="David" panose="020E0502060401010101" pitchFamily="34" charset="-79"/>
            </a:endParaRPr>
          </a:p>
          <a:p>
            <a:pPr algn="r"/>
            <a:endParaRPr lang="he-IL" sz="2400" dirty="0">
              <a:latin typeface="David" panose="020E0502060401010101" pitchFamily="34" charset="-79"/>
              <a:cs typeface="David" panose="020E0502060401010101" pitchFamily="34" charset="-79"/>
            </a:endParaRPr>
          </a:p>
        </p:txBody>
      </p:sp>
      <p:sp>
        <p:nvSpPr>
          <p:cNvPr id="7" name="מלבן 6">
            <a:extLst>
              <a:ext uri="{FF2B5EF4-FFF2-40B4-BE49-F238E27FC236}">
                <a16:creationId xmlns:a16="http://schemas.microsoft.com/office/drawing/2014/main" id="{CD88A17A-2D96-4C93-9A10-F7A1BB91CB4E}"/>
              </a:ext>
            </a:extLst>
          </p:cNvPr>
          <p:cNvSpPr/>
          <p:nvPr/>
        </p:nvSpPr>
        <p:spPr>
          <a:xfrm>
            <a:off x="5826398" y="3402777"/>
            <a:ext cx="6086923" cy="461665"/>
          </a:xfrm>
          <a:prstGeom prst="rect">
            <a:avLst/>
          </a:prstGeom>
        </p:spPr>
        <p:txBody>
          <a:bodyPr wrap="none">
            <a:spAutoFit/>
          </a:bodyPr>
          <a:lstStyle/>
          <a:p>
            <a:r>
              <a:rPr lang="ar-AE" sz="2400" b="1" dirty="0">
                <a:latin typeface="Roboto"/>
              </a:rPr>
              <a:t>2</a:t>
            </a:r>
            <a:r>
              <a:rPr lang="ar-AE" sz="2400" dirty="0">
                <a:latin typeface="Roboto"/>
              </a:rPr>
              <a:t>- </a:t>
            </a:r>
            <a:r>
              <a:rPr lang="ar-AE" sz="2400" b="1" dirty="0">
                <a:latin typeface="Roboto"/>
              </a:rPr>
              <a:t>التوفر / الندرة</a:t>
            </a:r>
            <a:r>
              <a:rPr lang="ar-AE" sz="2400" dirty="0">
                <a:latin typeface="Roboto"/>
              </a:rPr>
              <a:t>: درجة الصعوبة في الحصول على المورد</a:t>
            </a:r>
            <a:r>
              <a:rPr lang="ar-AE" dirty="0">
                <a:latin typeface="Roboto"/>
              </a:rPr>
              <a:t>.</a:t>
            </a:r>
            <a:endParaRPr lang="he-IL" dirty="0"/>
          </a:p>
        </p:txBody>
      </p:sp>
      <p:sp>
        <p:nvSpPr>
          <p:cNvPr id="8" name="מלבן 7">
            <a:extLst>
              <a:ext uri="{FF2B5EF4-FFF2-40B4-BE49-F238E27FC236}">
                <a16:creationId xmlns:a16="http://schemas.microsoft.com/office/drawing/2014/main" id="{A6F57FCB-BE29-4B7C-A450-BBF88C4F9F14}"/>
              </a:ext>
            </a:extLst>
          </p:cNvPr>
          <p:cNvSpPr/>
          <p:nvPr/>
        </p:nvSpPr>
        <p:spPr>
          <a:xfrm>
            <a:off x="7190553" y="4081904"/>
            <a:ext cx="4798108" cy="461665"/>
          </a:xfrm>
          <a:prstGeom prst="rect">
            <a:avLst/>
          </a:prstGeom>
        </p:spPr>
        <p:txBody>
          <a:bodyPr wrap="none">
            <a:spAutoFit/>
          </a:bodyPr>
          <a:lstStyle/>
          <a:p>
            <a:r>
              <a:rPr lang="ar-AE" sz="2400" b="1" dirty="0">
                <a:latin typeface="Roboto"/>
              </a:rPr>
              <a:t>3- قابلة للتحلل: </a:t>
            </a:r>
            <a:r>
              <a:rPr lang="ar-AE" sz="2400" dirty="0">
                <a:latin typeface="Roboto"/>
              </a:rPr>
              <a:t>تستخدم موردًا أرق أو مستهلكًا</a:t>
            </a:r>
            <a:endParaRPr lang="he-IL" sz="2400" dirty="0"/>
          </a:p>
        </p:txBody>
      </p:sp>
      <p:sp>
        <p:nvSpPr>
          <p:cNvPr id="9" name="מלבן 8">
            <a:extLst>
              <a:ext uri="{FF2B5EF4-FFF2-40B4-BE49-F238E27FC236}">
                <a16:creationId xmlns:a16="http://schemas.microsoft.com/office/drawing/2014/main" id="{0C25F56F-777D-4C89-A250-8F6529C6CB63}"/>
              </a:ext>
            </a:extLst>
          </p:cNvPr>
          <p:cNvSpPr/>
          <p:nvPr/>
        </p:nvSpPr>
        <p:spPr>
          <a:xfrm>
            <a:off x="3830866" y="4761031"/>
            <a:ext cx="8082455" cy="369332"/>
          </a:xfrm>
          <a:prstGeom prst="rect">
            <a:avLst/>
          </a:prstGeom>
        </p:spPr>
        <p:txBody>
          <a:bodyPr wrap="square">
            <a:spAutoFit/>
          </a:bodyPr>
          <a:lstStyle/>
          <a:p>
            <a:pPr algn="r"/>
            <a:r>
              <a:rPr lang="ar-AE" dirty="0">
                <a:latin typeface="Roboto"/>
              </a:rPr>
              <a:t>بشكل عام ، اذا الموارد نادراً (الأقل توفرًا) ومستهلك كلما كان الأكثر مركزية</a:t>
            </a:r>
            <a:endParaRPr lang="he-IL" dirty="0"/>
          </a:p>
        </p:txBody>
      </p:sp>
      <p:sp>
        <p:nvSpPr>
          <p:cNvPr id="10" name="מלבן 9">
            <a:extLst>
              <a:ext uri="{FF2B5EF4-FFF2-40B4-BE49-F238E27FC236}">
                <a16:creationId xmlns:a16="http://schemas.microsoft.com/office/drawing/2014/main" id="{7E8E9A3C-CB49-4295-8652-286DD0D80FE5}"/>
              </a:ext>
            </a:extLst>
          </p:cNvPr>
          <p:cNvSpPr/>
          <p:nvPr/>
        </p:nvSpPr>
        <p:spPr>
          <a:xfrm>
            <a:off x="1957948" y="5148022"/>
            <a:ext cx="10074166" cy="646331"/>
          </a:xfrm>
          <a:prstGeom prst="rect">
            <a:avLst/>
          </a:prstGeom>
        </p:spPr>
        <p:txBody>
          <a:bodyPr wrap="square">
            <a:spAutoFit/>
          </a:bodyPr>
          <a:lstStyle/>
          <a:p>
            <a:pPr algn="r" rtl="1"/>
            <a:r>
              <a:rPr lang="ar-AE" dirty="0">
                <a:latin typeface="&amp;quot"/>
              </a:rPr>
              <a:t>هل أنتم قادرين على تقييم اهميه الموارد حسب الميزات الثلاث (الضرورة ، التوافر والقابلية للتحلل)؟</a:t>
            </a:r>
            <a:r>
              <a:rPr lang="ar-AE" dirty="0">
                <a:latin typeface="Roboto"/>
              </a:rPr>
              <a:t> </a:t>
            </a:r>
            <a:r>
              <a:rPr lang="ar-AE" dirty="0">
                <a:latin typeface="&amp;quot"/>
              </a:rPr>
              <a:t>النظر في مثال لمورد المواد / غير المادية والتحقق من مركزتيها.</a:t>
            </a:r>
            <a:endParaRPr lang="he-IL" dirty="0"/>
          </a:p>
        </p:txBody>
      </p:sp>
    </p:spTree>
    <p:extLst>
      <p:ext uri="{BB962C8B-B14F-4D97-AF65-F5344CB8AC3E}">
        <p14:creationId xmlns:p14="http://schemas.microsoft.com/office/powerpoint/2010/main" val="47283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A573E48D-3DF1-49CB-A648-10D2CA908ACF}"/>
              </a:ext>
            </a:extLst>
          </p:cNvPr>
          <p:cNvSpPr/>
          <p:nvPr/>
        </p:nvSpPr>
        <p:spPr>
          <a:xfrm>
            <a:off x="-487680" y="1280775"/>
            <a:ext cx="12425680" cy="369332"/>
          </a:xfrm>
          <a:prstGeom prst="rect">
            <a:avLst/>
          </a:prstGeom>
        </p:spPr>
        <p:txBody>
          <a:bodyPr wrap="square">
            <a:spAutoFit/>
          </a:bodyPr>
          <a:lstStyle/>
          <a:p>
            <a:pPr algn="r" rtl="1"/>
            <a:r>
              <a:rPr lang="ar-AE" dirty="0">
                <a:latin typeface="Roboto"/>
              </a:rPr>
              <a:t>هنالك افتراضيه أنه عندما يتم وضع الموظفين في مكان مناسب في المنظمة، فإنهم يستفيدون (</a:t>
            </a:r>
            <a:r>
              <a:rPr lang="en-US" dirty="0">
                <a:latin typeface="Roboto"/>
              </a:rPr>
              <a:t>Schuler ، 1989؛ Kehoe &amp; Wright ، 2013).</a:t>
            </a:r>
            <a:endParaRPr lang="he-IL" dirty="0"/>
          </a:p>
        </p:txBody>
      </p:sp>
      <p:sp>
        <p:nvSpPr>
          <p:cNvPr id="6" name="מלבן 5">
            <a:extLst>
              <a:ext uri="{FF2B5EF4-FFF2-40B4-BE49-F238E27FC236}">
                <a16:creationId xmlns:a16="http://schemas.microsoft.com/office/drawing/2014/main" id="{4AEC8B95-CAF4-4300-9689-5BD810DF8346}"/>
              </a:ext>
            </a:extLst>
          </p:cNvPr>
          <p:cNvSpPr/>
          <p:nvPr/>
        </p:nvSpPr>
        <p:spPr>
          <a:xfrm>
            <a:off x="2600960" y="2473236"/>
            <a:ext cx="9144000" cy="1569660"/>
          </a:xfrm>
          <a:prstGeom prst="rect">
            <a:avLst/>
          </a:prstGeom>
        </p:spPr>
        <p:txBody>
          <a:bodyPr wrap="square">
            <a:spAutoFit/>
          </a:bodyPr>
          <a:lstStyle/>
          <a:p>
            <a:pPr algn="r"/>
            <a:r>
              <a:rPr lang="ar-AE" sz="2400" dirty="0">
                <a:latin typeface="David" panose="020E0502060401010101" pitchFamily="34" charset="-79"/>
              </a:rPr>
              <a:t>في عام 1944 ، اعتمدت منظمة العمل الدولية إعلان فيلادلفيا بأن القوى العاملة للعامل ليست سلعة بل تحقيق إبداعي لقدراته ومواهبه ، وبالتالي تشكل جزءًا من شخصيته (لا يمكن فصلها). لذلك إن حماية الموظف تحمي كرامته كشخص. مكان العمل الذي لا يسمح للعمال تحقيق ذاتهم هو مكان عمل غريب.</a:t>
            </a: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58502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2A4B218-8731-4D42-B28A-BA3444047031}"/>
              </a:ext>
            </a:extLst>
          </p:cNvPr>
          <p:cNvPicPr>
            <a:picLocks noChangeAspect="1" noChangeArrowheads="1"/>
          </p:cNvPicPr>
          <p:nvPr/>
        </p:nvPicPr>
        <p:blipFill>
          <a:blip r:embed="rId2" cstate="print"/>
          <a:srcRect/>
          <a:stretch>
            <a:fillRect/>
          </a:stretch>
        </p:blipFill>
        <p:spPr bwMode="auto">
          <a:xfrm>
            <a:off x="7870664" y="0"/>
            <a:ext cx="4310064" cy="2953266"/>
          </a:xfrm>
          <a:prstGeom prst="rect">
            <a:avLst/>
          </a:prstGeom>
          <a:noFill/>
          <a:ln w="9525">
            <a:noFill/>
            <a:miter lim="800000"/>
            <a:headEnd/>
            <a:tailEnd/>
          </a:ln>
        </p:spPr>
      </p:pic>
      <p:pic>
        <p:nvPicPr>
          <p:cNvPr id="5" name="Picture 3">
            <a:extLst>
              <a:ext uri="{FF2B5EF4-FFF2-40B4-BE49-F238E27FC236}">
                <a16:creationId xmlns:a16="http://schemas.microsoft.com/office/drawing/2014/main" id="{58A98F54-F0FA-4AE0-8F4F-8261452581BF}"/>
              </a:ext>
            </a:extLst>
          </p:cNvPr>
          <p:cNvPicPr>
            <a:picLocks noChangeAspect="1" noChangeArrowheads="1"/>
          </p:cNvPicPr>
          <p:nvPr/>
        </p:nvPicPr>
        <p:blipFill>
          <a:blip r:embed="rId3" cstate="print"/>
          <a:srcRect/>
          <a:stretch>
            <a:fillRect/>
          </a:stretch>
        </p:blipFill>
        <p:spPr bwMode="auto">
          <a:xfrm>
            <a:off x="0" y="3282443"/>
            <a:ext cx="4419598" cy="2789667"/>
          </a:xfrm>
          <a:prstGeom prst="rect">
            <a:avLst/>
          </a:prstGeom>
          <a:noFill/>
          <a:ln w="9525">
            <a:noFill/>
            <a:miter lim="800000"/>
            <a:headEnd/>
            <a:tailEnd/>
          </a:ln>
        </p:spPr>
      </p:pic>
      <p:sp>
        <p:nvSpPr>
          <p:cNvPr id="6" name="מלבן 5">
            <a:extLst>
              <a:ext uri="{FF2B5EF4-FFF2-40B4-BE49-F238E27FC236}">
                <a16:creationId xmlns:a16="http://schemas.microsoft.com/office/drawing/2014/main" id="{10E0038B-9B86-41CB-A6E3-B414DF47DB85}"/>
              </a:ext>
            </a:extLst>
          </p:cNvPr>
          <p:cNvSpPr/>
          <p:nvPr/>
        </p:nvSpPr>
        <p:spPr>
          <a:xfrm>
            <a:off x="4085049" y="3185498"/>
            <a:ext cx="4611911" cy="830997"/>
          </a:xfrm>
          <a:prstGeom prst="rect">
            <a:avLst/>
          </a:prstGeom>
        </p:spPr>
        <p:txBody>
          <a:bodyPr wrap="square">
            <a:spAutoFit/>
          </a:bodyPr>
          <a:lstStyle/>
          <a:p>
            <a:pPr algn="r" rtl="1"/>
            <a:r>
              <a:rPr lang="he-IL" sz="2400" b="1" dirty="0">
                <a:latin typeface="Gisha" panose="020B0502040204020203" pitchFamily="34" charset="-79"/>
                <a:cs typeface="Gisha" panose="020B0502040204020203" pitchFamily="34" charset="-79"/>
              </a:rPr>
              <a:t>תיאוריה לחוד ומציאות לחוד</a:t>
            </a:r>
            <a:r>
              <a:rPr lang="en-US" sz="2400" b="1" dirty="0">
                <a:latin typeface="Gisha" panose="020B0502040204020203" pitchFamily="34" charset="-79"/>
                <a:cs typeface="Gisha" panose="020B0502040204020203" pitchFamily="34" charset="-79"/>
              </a:rPr>
              <a:t/>
            </a:r>
            <a:br>
              <a:rPr lang="en-US" sz="2400" b="1" dirty="0">
                <a:latin typeface="Gisha" panose="020B0502040204020203" pitchFamily="34" charset="-79"/>
                <a:cs typeface="Gisha" panose="020B0502040204020203" pitchFamily="34" charset="-79"/>
              </a:rPr>
            </a:br>
            <a:r>
              <a:rPr lang="ar-AE" sz="2400" b="1" dirty="0">
                <a:latin typeface="Gisha" panose="020B0502040204020203" pitchFamily="34" charset="-79"/>
                <a:cs typeface="Gisha" panose="020B0502040204020203" pitchFamily="34" charset="-79"/>
              </a:rPr>
              <a:t>نظريه الفصل والواقع المنفصل</a:t>
            </a:r>
            <a:endParaRPr lang="he-IL" sz="2400" dirty="0"/>
          </a:p>
        </p:txBody>
      </p:sp>
    </p:spTree>
    <p:extLst>
      <p:ext uri="{BB962C8B-B14F-4D97-AF65-F5344CB8AC3E}">
        <p14:creationId xmlns:p14="http://schemas.microsoft.com/office/powerpoint/2010/main" val="10485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361A3EE2-5402-4409-95F7-9D0F2AA27116}"/>
              </a:ext>
            </a:extLst>
          </p:cNvPr>
          <p:cNvSpPr/>
          <p:nvPr/>
        </p:nvSpPr>
        <p:spPr>
          <a:xfrm>
            <a:off x="7662115" y="1006455"/>
            <a:ext cx="3634329" cy="923330"/>
          </a:xfrm>
          <a:prstGeom prst="rect">
            <a:avLst/>
          </a:prstGeom>
          <a:noFill/>
        </p:spPr>
        <p:txBody>
          <a:bodyPr wrap="none" lIns="91440" tIns="45720" rIns="91440" bIns="45720">
            <a:spAutoFit/>
          </a:bodyPr>
          <a:lstStyle/>
          <a:p>
            <a:pPr algn="ctr"/>
            <a:r>
              <a:rPr lang="ar-AE" sz="5400" dirty="0">
                <a:ln w="0"/>
                <a:effectLst>
                  <a:outerShdw blurRad="38100" dist="19050" dir="2700000" algn="tl" rotWithShape="0">
                    <a:schemeClr val="dk1">
                      <a:alpha val="40000"/>
                    </a:schemeClr>
                  </a:outerShdw>
                </a:effectLst>
              </a:rPr>
              <a:t>الثورة الصناعية</a:t>
            </a:r>
            <a:endParaRPr lang="he-IL" sz="5400" b="0" cap="none" spc="0" dirty="0">
              <a:ln w="0"/>
              <a:solidFill>
                <a:schemeClr val="tx1"/>
              </a:solidFill>
              <a:effectLst>
                <a:outerShdw blurRad="38100" dist="19050" dir="2700000" algn="tl" rotWithShape="0">
                  <a:schemeClr val="dk1">
                    <a:alpha val="40000"/>
                  </a:schemeClr>
                </a:outerShdw>
              </a:effectLst>
            </a:endParaRPr>
          </a:p>
        </p:txBody>
      </p:sp>
      <p:sp>
        <p:nvSpPr>
          <p:cNvPr id="5" name="מלבן 4">
            <a:extLst>
              <a:ext uri="{FF2B5EF4-FFF2-40B4-BE49-F238E27FC236}">
                <a16:creationId xmlns:a16="http://schemas.microsoft.com/office/drawing/2014/main" id="{3D9741BE-7ED5-4547-84CD-27DC9BD16BFA}"/>
              </a:ext>
            </a:extLst>
          </p:cNvPr>
          <p:cNvSpPr/>
          <p:nvPr/>
        </p:nvSpPr>
        <p:spPr>
          <a:xfrm>
            <a:off x="121920" y="2174240"/>
            <a:ext cx="7244080" cy="398272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98B74BE7-264D-42B6-B141-B80EDC2831FB}"/>
              </a:ext>
            </a:extLst>
          </p:cNvPr>
          <p:cNvSpPr/>
          <p:nvPr/>
        </p:nvSpPr>
        <p:spPr>
          <a:xfrm>
            <a:off x="9013085" y="4928215"/>
            <a:ext cx="165782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AE" sz="5400" b="1" dirty="0">
                <a:ln/>
                <a:latin typeface="David" panose="020E0502060401010101" pitchFamily="34" charset="-79"/>
                <a:hlinkClick r:id="rId3">
                  <a:extLst>
                    <a:ext uri="{A12FA001-AC4F-418D-AE19-62706E023703}">
                      <ahyp:hlinkClr xmlns:ahyp="http://schemas.microsoft.com/office/drawing/2018/hyperlinkcolor" xmlns="" val="tx"/>
                    </a:ext>
                  </a:extLst>
                </a:hlinkClick>
              </a:rPr>
              <a:t>للفيديو</a:t>
            </a:r>
            <a:endParaRPr lang="he-IL" sz="5400" b="1" dirty="0">
              <a:ln/>
            </a:endParaRPr>
          </a:p>
        </p:txBody>
      </p:sp>
    </p:spTree>
    <p:extLst>
      <p:ext uri="{BB962C8B-B14F-4D97-AF65-F5344CB8AC3E}">
        <p14:creationId xmlns:p14="http://schemas.microsoft.com/office/powerpoint/2010/main" val="183888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5">
            <a:extLst>
              <a:ext uri="{FF2B5EF4-FFF2-40B4-BE49-F238E27FC236}">
                <a16:creationId xmlns:a16="http://schemas.microsoft.com/office/drawing/2014/main" id="{95FF8A90-2B07-42D7-8BD7-3B44DAAAD5E5}"/>
              </a:ext>
            </a:extLst>
          </p:cNvPr>
          <p:cNvSpPr/>
          <p:nvPr/>
        </p:nvSpPr>
        <p:spPr>
          <a:xfrm>
            <a:off x="4783221" y="-16153"/>
            <a:ext cx="2294740" cy="900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
            </a:r>
            <a:br>
              <a:rPr lang="en-US" dirty="0"/>
            </a:br>
            <a:r>
              <a:rPr lang="ar-SA" dirty="0"/>
              <a:t>مكانة العبيد في القرون الوسطى </a:t>
            </a:r>
            <a:endParaRPr lang="en-US" dirty="0"/>
          </a:p>
          <a:p>
            <a:pPr algn="ctr"/>
            <a:endParaRPr lang="he-IL" b="1" dirty="0"/>
          </a:p>
        </p:txBody>
      </p:sp>
      <p:sp>
        <p:nvSpPr>
          <p:cNvPr id="5" name="מלבן 4">
            <a:extLst>
              <a:ext uri="{FF2B5EF4-FFF2-40B4-BE49-F238E27FC236}">
                <a16:creationId xmlns:a16="http://schemas.microsoft.com/office/drawing/2014/main" id="{AAB4AD06-9B78-4878-85C2-FF469B20A12A}"/>
              </a:ext>
            </a:extLst>
          </p:cNvPr>
          <p:cNvSpPr/>
          <p:nvPr/>
        </p:nvSpPr>
        <p:spPr>
          <a:xfrm>
            <a:off x="5040051" y="1285771"/>
            <a:ext cx="4458272" cy="373757"/>
          </a:xfrm>
          <a:prstGeom prst="rect">
            <a:avLst/>
          </a:prstGeom>
        </p:spPr>
        <p:txBody>
          <a:bodyPr wrap="none">
            <a:spAutoFit/>
          </a:bodyPr>
          <a:lstStyle/>
          <a:p>
            <a:pPr algn="r">
              <a:lnSpc>
                <a:spcPct val="107000"/>
              </a:lnSpc>
              <a:spcAft>
                <a:spcPts val="800"/>
              </a:spcAft>
            </a:pPr>
            <a:r>
              <a:rPr lang="ar-SA" dirty="0">
                <a:latin typeface="Calibri" panose="020F0502020204030204" pitchFamily="34" charset="0"/>
                <a:ea typeface="Calibri" panose="020F0502020204030204" pitchFamily="34" charset="0"/>
              </a:rPr>
              <a:t>يسمى الشخص الذي يؤدي وظيفة "العبد" أو عبد الأرض</a:t>
            </a:r>
            <a:r>
              <a:rPr lang="he-IL"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6" name="מלבן 5">
            <a:extLst>
              <a:ext uri="{FF2B5EF4-FFF2-40B4-BE49-F238E27FC236}">
                <a16:creationId xmlns:a16="http://schemas.microsoft.com/office/drawing/2014/main" id="{BD41B6B7-EC79-4534-8775-84AE85146F73}"/>
              </a:ext>
            </a:extLst>
          </p:cNvPr>
          <p:cNvSpPr/>
          <p:nvPr/>
        </p:nvSpPr>
        <p:spPr>
          <a:xfrm>
            <a:off x="1403497" y="1268102"/>
            <a:ext cx="3991797" cy="373757"/>
          </a:xfrm>
          <a:prstGeom prst="rect">
            <a:avLst/>
          </a:prstGeom>
        </p:spPr>
        <p:txBody>
          <a:bodyPr wrap="none">
            <a:spAutoFit/>
          </a:bodyPr>
          <a:lstStyle/>
          <a:p>
            <a:pPr algn="r">
              <a:lnSpc>
                <a:spcPct val="107000"/>
              </a:lnSpc>
              <a:spcAft>
                <a:spcPts val="800"/>
              </a:spcAft>
            </a:pPr>
            <a:r>
              <a:rPr lang="ar-SA" dirty="0">
                <a:latin typeface="Calibri" panose="020F0502020204030204" pitchFamily="34" charset="0"/>
                <a:ea typeface="Calibri" panose="020F0502020204030204" pitchFamily="34" charset="0"/>
              </a:rPr>
              <a:t>لا يمكن أن يتدخل العبد مع من سيعمل وتحت وظيفته</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7" name="מלבן 6">
            <a:extLst>
              <a:ext uri="{FF2B5EF4-FFF2-40B4-BE49-F238E27FC236}">
                <a16:creationId xmlns:a16="http://schemas.microsoft.com/office/drawing/2014/main" id="{9F1EA684-A1BC-417B-BEBA-9939BC5E9139}"/>
              </a:ext>
            </a:extLst>
          </p:cNvPr>
          <p:cNvSpPr/>
          <p:nvPr/>
        </p:nvSpPr>
        <p:spPr>
          <a:xfrm>
            <a:off x="4907763" y="1540715"/>
            <a:ext cx="1828168" cy="373757"/>
          </a:xfrm>
          <a:prstGeom prst="rect">
            <a:avLst/>
          </a:prstGeom>
        </p:spPr>
        <p:txBody>
          <a:bodyPr wrap="square">
            <a:spAutoFit/>
          </a:bodyPr>
          <a:lstStyle/>
          <a:p>
            <a:pPr algn="r">
              <a:lnSpc>
                <a:spcPct val="107000"/>
              </a:lnSpc>
              <a:spcAft>
                <a:spcPts val="800"/>
              </a:spcAft>
            </a:pPr>
            <a:r>
              <a:rPr lang="ar-SA" dirty="0">
                <a:latin typeface="Calibri" panose="020F0502020204030204" pitchFamily="34" charset="0"/>
                <a:ea typeface="Calibri" panose="020F0502020204030204" pitchFamily="34" charset="0"/>
              </a:rPr>
              <a:t>حقوق الانسان المفقودة</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8" name="מלבן מעוגל 7">
            <a:extLst>
              <a:ext uri="{FF2B5EF4-FFF2-40B4-BE49-F238E27FC236}">
                <a16:creationId xmlns:a16="http://schemas.microsoft.com/office/drawing/2014/main" id="{B35D5D76-ADC4-42D6-BC79-695E2D426FF7}"/>
              </a:ext>
            </a:extLst>
          </p:cNvPr>
          <p:cNvSpPr/>
          <p:nvPr/>
        </p:nvSpPr>
        <p:spPr>
          <a:xfrm>
            <a:off x="4121865" y="2340444"/>
            <a:ext cx="3816601" cy="65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p>
        </p:txBody>
      </p:sp>
      <p:sp>
        <p:nvSpPr>
          <p:cNvPr id="10" name="מלבן 9">
            <a:extLst>
              <a:ext uri="{FF2B5EF4-FFF2-40B4-BE49-F238E27FC236}">
                <a16:creationId xmlns:a16="http://schemas.microsoft.com/office/drawing/2014/main" id="{90E9A7B7-4077-4E3A-B968-27BD3C03B736}"/>
              </a:ext>
            </a:extLst>
          </p:cNvPr>
          <p:cNvSpPr/>
          <p:nvPr/>
        </p:nvSpPr>
        <p:spPr>
          <a:xfrm>
            <a:off x="4296334" y="2368909"/>
            <a:ext cx="2997960" cy="670120"/>
          </a:xfrm>
          <a:prstGeom prst="rect">
            <a:avLst/>
          </a:prstGeom>
        </p:spPr>
        <p:txBody>
          <a:bodyPr wrap="square">
            <a:spAutoFit/>
          </a:bodyPr>
          <a:lstStyle/>
          <a:p>
            <a:pPr algn="r">
              <a:lnSpc>
                <a:spcPct val="107000"/>
              </a:lnSpc>
              <a:spcAft>
                <a:spcPts val="800"/>
              </a:spcAft>
            </a:pPr>
            <a:r>
              <a:rPr lang="ar-SA" dirty="0">
                <a:solidFill>
                  <a:schemeClr val="bg1"/>
                </a:solidFill>
                <a:latin typeface="Calibri" panose="020F0502020204030204" pitchFamily="34" charset="0"/>
                <a:ea typeface="Calibri" panose="020F0502020204030204" pitchFamily="34" charset="0"/>
              </a:rPr>
              <a:t>الانتقال من مكانة العبد إلى عقود العمل في القرنين الثامن عشر والتاسع عشر</a:t>
            </a:r>
            <a:endParaRPr lang="en-US"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cxnSp>
        <p:nvCxnSpPr>
          <p:cNvPr id="12" name="מחבר חץ ישר 11">
            <a:extLst>
              <a:ext uri="{FF2B5EF4-FFF2-40B4-BE49-F238E27FC236}">
                <a16:creationId xmlns:a16="http://schemas.microsoft.com/office/drawing/2014/main" id="{44C7C824-3E98-46C6-846C-A519584B32B5}"/>
              </a:ext>
            </a:extLst>
          </p:cNvPr>
          <p:cNvCxnSpPr/>
          <p:nvPr/>
        </p:nvCxnSpPr>
        <p:spPr>
          <a:xfrm>
            <a:off x="5950911" y="924999"/>
            <a:ext cx="0" cy="388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תמונה 12">
            <a:extLst>
              <a:ext uri="{FF2B5EF4-FFF2-40B4-BE49-F238E27FC236}">
                <a16:creationId xmlns:a16="http://schemas.microsoft.com/office/drawing/2014/main" id="{687333FD-5E0C-4DBF-9C98-3F1AD5165F61}"/>
              </a:ext>
            </a:extLst>
          </p:cNvPr>
          <p:cNvPicPr>
            <a:picLocks noChangeAspect="1"/>
          </p:cNvPicPr>
          <p:nvPr/>
        </p:nvPicPr>
        <p:blipFill>
          <a:blip r:embed="rId2"/>
          <a:stretch>
            <a:fillRect/>
          </a:stretch>
        </p:blipFill>
        <p:spPr>
          <a:xfrm>
            <a:off x="5871656" y="1871011"/>
            <a:ext cx="158510" cy="469433"/>
          </a:xfrm>
          <a:prstGeom prst="rect">
            <a:avLst/>
          </a:prstGeom>
        </p:spPr>
      </p:pic>
      <p:sp>
        <p:nvSpPr>
          <p:cNvPr id="14" name="מלבן 13">
            <a:extLst>
              <a:ext uri="{FF2B5EF4-FFF2-40B4-BE49-F238E27FC236}">
                <a16:creationId xmlns:a16="http://schemas.microsoft.com/office/drawing/2014/main" id="{24F575CE-C279-4FF4-A730-74687DE78802}"/>
              </a:ext>
            </a:extLst>
          </p:cNvPr>
          <p:cNvSpPr/>
          <p:nvPr/>
        </p:nvSpPr>
        <p:spPr>
          <a:xfrm>
            <a:off x="1955967" y="3318912"/>
            <a:ext cx="7731760" cy="373757"/>
          </a:xfrm>
          <a:prstGeom prst="rect">
            <a:avLst/>
          </a:prstGeom>
        </p:spPr>
        <p:txBody>
          <a:bodyPr wrap="square">
            <a:spAutoFit/>
          </a:bodyPr>
          <a:lstStyle/>
          <a:p>
            <a:pPr algn="r">
              <a:lnSpc>
                <a:spcPct val="107000"/>
              </a:lnSpc>
              <a:spcAft>
                <a:spcPts val="800"/>
              </a:spcAft>
            </a:pPr>
            <a:r>
              <a:rPr lang="ar-SA" dirty="0">
                <a:latin typeface="Calibri" panose="020F0502020204030204" pitchFamily="34" charset="0"/>
                <a:ea typeface="Calibri" panose="020F0502020204030204" pitchFamily="34" charset="0"/>
              </a:rPr>
              <a:t>بعد الثورة الصناعية نتيجة للاحتياجات الاقتصادية لأصحاب العمل ، بدأ العمل على أساس عقود العمل</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15" name="תמונה 14">
            <a:extLst>
              <a:ext uri="{FF2B5EF4-FFF2-40B4-BE49-F238E27FC236}">
                <a16:creationId xmlns:a16="http://schemas.microsoft.com/office/drawing/2014/main" id="{7C8B7881-82A7-4CCE-AB68-11819392FF0C}"/>
              </a:ext>
            </a:extLst>
          </p:cNvPr>
          <p:cNvPicPr>
            <a:picLocks noChangeAspect="1"/>
          </p:cNvPicPr>
          <p:nvPr/>
        </p:nvPicPr>
        <p:blipFill>
          <a:blip r:embed="rId2"/>
          <a:stretch>
            <a:fillRect/>
          </a:stretch>
        </p:blipFill>
        <p:spPr>
          <a:xfrm>
            <a:off x="5851336" y="2991045"/>
            <a:ext cx="158510" cy="469433"/>
          </a:xfrm>
          <a:prstGeom prst="rect">
            <a:avLst/>
          </a:prstGeom>
        </p:spPr>
      </p:pic>
      <p:sp>
        <p:nvSpPr>
          <p:cNvPr id="16" name="מלבן 15">
            <a:extLst>
              <a:ext uri="{FF2B5EF4-FFF2-40B4-BE49-F238E27FC236}">
                <a16:creationId xmlns:a16="http://schemas.microsoft.com/office/drawing/2014/main" id="{2464681F-73C5-43C8-A850-0C8CC40E0072}"/>
              </a:ext>
            </a:extLst>
          </p:cNvPr>
          <p:cNvSpPr/>
          <p:nvPr/>
        </p:nvSpPr>
        <p:spPr>
          <a:xfrm>
            <a:off x="2174240" y="3759449"/>
            <a:ext cx="7731760" cy="646331"/>
          </a:xfrm>
          <a:prstGeom prst="rect">
            <a:avLst/>
          </a:prstGeom>
        </p:spPr>
        <p:txBody>
          <a:bodyPr wrap="square">
            <a:spAutoFit/>
          </a:bodyPr>
          <a:lstStyle/>
          <a:p>
            <a:pPr algn="r"/>
            <a:r>
              <a:rPr lang="ar-SA" dirty="0">
                <a:latin typeface="Calibri" panose="020F0502020204030204" pitchFamily="34" charset="0"/>
                <a:ea typeface="Calibri" panose="020F0502020204030204" pitchFamily="34" charset="0"/>
              </a:rPr>
              <a:t>مع ذلك ، نظرًا للبطالة المرتفعة التي حدثت في ذلك الوقت ، ظل الوضع حيث استبدل صاحب العمل العمال الذين كانوا يطالبون بحقوقهم</a:t>
            </a:r>
            <a:endParaRPr lang="he-IL" dirty="0"/>
          </a:p>
        </p:txBody>
      </p:sp>
      <p:pic>
        <p:nvPicPr>
          <p:cNvPr id="17" name="תמונה 16">
            <a:extLst>
              <a:ext uri="{FF2B5EF4-FFF2-40B4-BE49-F238E27FC236}">
                <a16:creationId xmlns:a16="http://schemas.microsoft.com/office/drawing/2014/main" id="{F09AEA03-2EA6-492D-9E0F-DCF62CAD9A61}"/>
              </a:ext>
            </a:extLst>
          </p:cNvPr>
          <p:cNvPicPr>
            <a:picLocks noChangeAspect="1"/>
          </p:cNvPicPr>
          <p:nvPr/>
        </p:nvPicPr>
        <p:blipFill>
          <a:blip r:embed="rId2"/>
          <a:stretch>
            <a:fillRect/>
          </a:stretch>
        </p:blipFill>
        <p:spPr>
          <a:xfrm>
            <a:off x="5871655" y="4237843"/>
            <a:ext cx="158510" cy="469433"/>
          </a:xfrm>
          <a:prstGeom prst="rect">
            <a:avLst/>
          </a:prstGeom>
        </p:spPr>
      </p:pic>
      <p:sp>
        <p:nvSpPr>
          <p:cNvPr id="18" name="מלבן מעוגל 5">
            <a:extLst>
              <a:ext uri="{FF2B5EF4-FFF2-40B4-BE49-F238E27FC236}">
                <a16:creationId xmlns:a16="http://schemas.microsoft.com/office/drawing/2014/main" id="{61C19FC8-0331-468C-A4B4-5E1A0EA219F6}"/>
              </a:ext>
            </a:extLst>
          </p:cNvPr>
          <p:cNvSpPr/>
          <p:nvPr/>
        </p:nvSpPr>
        <p:spPr>
          <a:xfrm>
            <a:off x="4415493" y="4653099"/>
            <a:ext cx="3188705" cy="716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
            </a:r>
            <a:br>
              <a:rPr lang="en-US" dirty="0"/>
            </a:br>
            <a:r>
              <a:rPr lang="ar-SA" dirty="0"/>
              <a:t>قوانين الحماية</a:t>
            </a:r>
            <a:r>
              <a:rPr lang="en-US" dirty="0"/>
              <a:t> </a:t>
            </a:r>
            <a:r>
              <a:rPr lang="ar-SA" dirty="0"/>
              <a:t>قبلت في جميع أنحاء العالم فقط في عام </a:t>
            </a:r>
            <a:r>
              <a:rPr lang="ar-AE" dirty="0"/>
              <a:t>1948</a:t>
            </a:r>
            <a:endParaRPr lang="en-US" dirty="0"/>
          </a:p>
          <a:p>
            <a:pPr algn="ctr"/>
            <a:endParaRPr lang="he-IL" b="1" dirty="0"/>
          </a:p>
        </p:txBody>
      </p:sp>
      <p:cxnSp>
        <p:nvCxnSpPr>
          <p:cNvPr id="20" name="מחבר: מרפקי 19">
            <a:extLst>
              <a:ext uri="{FF2B5EF4-FFF2-40B4-BE49-F238E27FC236}">
                <a16:creationId xmlns:a16="http://schemas.microsoft.com/office/drawing/2014/main" id="{E1E2FF88-7EA6-48EF-AAFD-C9A48F4FB4D4}"/>
              </a:ext>
            </a:extLst>
          </p:cNvPr>
          <p:cNvCxnSpPr>
            <a:cxnSpLocks/>
          </p:cNvCxnSpPr>
          <p:nvPr/>
        </p:nvCxnSpPr>
        <p:spPr>
          <a:xfrm>
            <a:off x="5430449" y="5390857"/>
            <a:ext cx="4257278" cy="29874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מלבן מעוגל 5">
            <a:extLst>
              <a:ext uri="{FF2B5EF4-FFF2-40B4-BE49-F238E27FC236}">
                <a16:creationId xmlns:a16="http://schemas.microsoft.com/office/drawing/2014/main" id="{977AD4B0-4D2A-472B-94E9-078118F68E97}"/>
              </a:ext>
            </a:extLst>
          </p:cNvPr>
          <p:cNvSpPr/>
          <p:nvPr/>
        </p:nvSpPr>
        <p:spPr>
          <a:xfrm>
            <a:off x="9805110" y="4237843"/>
            <a:ext cx="2294740" cy="1829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قانون الحماية الأول  يحظر تشغيل الأطفال دون سن 18 عامًا ولا يزيد عن 12 ساعة</a:t>
            </a:r>
            <a:endParaRPr lang="en-US" dirty="0"/>
          </a:p>
          <a:p>
            <a:pPr algn="ctr"/>
            <a:endParaRPr lang="he-IL" b="1" dirty="0"/>
          </a:p>
        </p:txBody>
      </p:sp>
    </p:spTree>
    <p:extLst>
      <p:ext uri="{BB962C8B-B14F-4D97-AF65-F5344CB8AC3E}">
        <p14:creationId xmlns:p14="http://schemas.microsoft.com/office/powerpoint/2010/main" val="1523948146"/>
      </p:ext>
    </p:extLst>
  </p:cSld>
  <p:clrMapOvr>
    <a:masterClrMapping/>
  </p:clrMapOvr>
</p:sld>
</file>

<file path=ppt/theme/theme1.xml><?xml version="1.0" encoding="utf-8"?>
<a:theme xmlns:a="http://schemas.openxmlformats.org/drawingml/2006/main" name="גלריה">
  <a:themeElements>
    <a:clrScheme name="גלריה">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גלריה">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גלריה">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203</TotalTime>
  <Words>3471</Words>
  <Application>Microsoft Office PowerPoint</Application>
  <PresentationFormat>Widescreen</PresentationFormat>
  <Paragraphs>271</Paragraphs>
  <Slides>40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&amp;quot</vt:lpstr>
      <vt:lpstr>Arial</vt:lpstr>
      <vt:lpstr>Calibri</vt:lpstr>
      <vt:lpstr>David</vt:lpstr>
      <vt:lpstr>Gill Sans MT</vt:lpstr>
      <vt:lpstr>Gisha</vt:lpstr>
      <vt:lpstr>Roboto</vt:lpstr>
      <vt:lpstr>Times New Roman</vt:lpstr>
      <vt:lpstr>גלריה</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قانون حماية الأجرة 1958</vt:lpstr>
      <vt:lpstr>PowerPoint Presentation</vt:lpstr>
      <vt:lpstr>PowerPoint Presentation</vt:lpstr>
      <vt:lpstr>PowerPoint Presentation</vt:lpstr>
      <vt:lpstr>PowerPoint Presentation</vt:lpstr>
      <vt:lpstr>PowerPoint Presentation</vt:lpstr>
      <vt:lpstr>PowerPoint Presentation</vt:lpstr>
      <vt:lpstr>تساوي الفرص في العمل </vt:lpstr>
      <vt:lpstr>قانون منع التحرش على أساس جنسي 1998</vt:lpstr>
      <vt:lpstr>تجنيد عمال وتأهيلهم </vt:lpstr>
      <vt:lpstr>PowerPoint Presentation</vt:lpstr>
      <vt:lpstr>تعريف الوظائف</vt:lpstr>
      <vt:lpstr>إيجاد مرشح للوظيفة</vt:lpstr>
      <vt:lpstr>PowerPoint Presentation</vt:lpstr>
      <vt:lpstr>PowerPoint Presentation</vt:lpstr>
      <vt:lpstr>نقاش في الصف مع الطلاب </vt:lpstr>
      <vt:lpstr>PowerPoint Presentation</vt:lpstr>
      <vt:lpstr>طرق تجنيد العمال </vt:lpstr>
      <vt:lpstr>معرض عمل ومؤتمرات مهنية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אימאן חרובי</dc:creator>
  <cp:lastModifiedBy>jareer khalilieh</cp:lastModifiedBy>
  <cp:revision>26</cp:revision>
  <dcterms:created xsi:type="dcterms:W3CDTF">2019-09-10T12:13:25Z</dcterms:created>
  <dcterms:modified xsi:type="dcterms:W3CDTF">2019-09-17T22:19:07Z</dcterms:modified>
</cp:coreProperties>
</file>