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4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6AF7FF25-121C-4B35-9136-601995D9EB78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ED92CB86-0DB9-4A70-B1CF-B23508471F6B}" type="slidenum">
              <a:rPr lang="en-US" smtClean="0"/>
              <a:pPr algn="l" rtl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A740E3E4-E9D9-49FD-9F18-2E96717D35D6}" type="datetime1">
              <a:rPr lang="he-IL" smtClean="0"/>
              <a:t>ט"ז/אדר/תש"ף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9C2B151B-D7D1-48E5-8230-5AADBC794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036320" y="758952"/>
            <a:ext cx="10058400" cy="3566160"/>
          </a:xfrm>
        </p:spPr>
        <p:txBody>
          <a:bodyPr rtlCol="1" anchor="b">
            <a:normAutofit/>
          </a:bodyPr>
          <a:lstStyle>
            <a:lvl1pPr algn="r" rtl="1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033549" y="4645152"/>
            <a:ext cx="10058400" cy="1143000"/>
          </a:xfrm>
        </p:spPr>
        <p:txBody>
          <a:bodyPr lIns="91440" rIns="91440" rtlCol="1">
            <a:normAutofit/>
          </a:bodyPr>
          <a:lstStyle>
            <a:lvl1pPr marL="0" indent="0" algn="r" rtl="1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 rtl="1">
              <a:buNone/>
              <a:defRPr sz="2400"/>
            </a:lvl2pPr>
            <a:lvl3pPr marL="914400" indent="0" algn="ctr" rtl="1">
              <a:buNone/>
              <a:defRPr sz="2400"/>
            </a:lvl3pPr>
            <a:lvl4pPr marL="1371600" indent="0" algn="ctr" rtl="1">
              <a:buNone/>
              <a:defRPr sz="2000"/>
            </a:lvl4pPr>
            <a:lvl5pPr marL="1828800" indent="0" algn="ctr" rtl="1">
              <a:buNone/>
              <a:defRPr sz="2000"/>
            </a:lvl5pPr>
            <a:lvl6pPr marL="2286000" indent="0" algn="ctr" rtl="1">
              <a:buNone/>
              <a:defRPr sz="2000"/>
            </a:lvl6pPr>
            <a:lvl7pPr marL="2743200" indent="0" algn="ctr" rtl="1">
              <a:buNone/>
              <a:defRPr sz="2000"/>
            </a:lvl7pPr>
            <a:lvl8pPr marL="3200400" indent="0" algn="ctr" rtl="1">
              <a:buNone/>
              <a:defRPr sz="2000"/>
            </a:lvl8pPr>
            <a:lvl9pPr marL="3657600" indent="0" algn="ctr" rtl="1">
              <a:buNone/>
              <a:defRPr sz="2000"/>
            </a:lvl9pPr>
          </a:lstStyle>
          <a:p>
            <a:pPr rtl="1"/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>
            <a:cxnSpLocks/>
          </p:cNvCxnSpPr>
          <p:nvPr/>
        </p:nvCxnSpPr>
        <p:spPr>
          <a:xfrm flipH="1">
            <a:off x="1108822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04A3E967-8D5C-4DDD-9C40-DF34C54C2F3C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1036320" y="2108201"/>
            <a:ext cx="10058400" cy="3760891"/>
          </a:xfrm>
        </p:spPr>
        <p:txBody>
          <a:bodyPr vert="eaVert" lIns="45720" tIns="0" rIns="45720" bIns="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05D0A03C-C8B9-4C44-8800-9AB775257217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rot="10800000" flipH="1">
            <a:off x="838200" y="412302"/>
            <a:ext cx="2628900" cy="5759898"/>
          </a:xfrm>
        </p:spPr>
        <p:txBody>
          <a:bodyPr vert="eaVert"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3619500" y="412302"/>
            <a:ext cx="7734300" cy="5759898"/>
          </a:xfrm>
        </p:spPr>
        <p:txBody>
          <a:bodyPr vert="eaVert" lIns="45720" tIns="0" rIns="45720" bIns="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C0F065D-908A-45E9-9C31-8EAE27922426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036320" y="2108201"/>
            <a:ext cx="10058400" cy="376089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9485C861-67B5-4004-B8E7-860D0705DFD9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758952"/>
            <a:ext cx="10058400" cy="3566160"/>
          </a:xfrm>
        </p:spPr>
        <p:txBody>
          <a:bodyPr rtlCol="1" anchor="b" anchorCtr="0">
            <a:normAutofit/>
          </a:bodyPr>
          <a:lstStyle>
            <a:lvl1pPr algn="r" rtl="1"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036320" y="4663440"/>
            <a:ext cx="10058400" cy="1143000"/>
          </a:xfrm>
        </p:spPr>
        <p:txBody>
          <a:bodyPr lIns="91440" rIns="91440" rtlCol="1" anchor="t" anchorCtr="0">
            <a:normAutofit/>
          </a:bodyPr>
          <a:lstStyle>
            <a:lvl1pPr marL="0" indent="0" algn="r" rtl="1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>
            <a:cxnSpLocks/>
          </p:cNvCxnSpPr>
          <p:nvPr/>
        </p:nvCxnSpPr>
        <p:spPr>
          <a:xfrm flipH="1">
            <a:off x="1108822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789F741F-7A1D-4906-9C55-362A48C9A3EE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1" name="מציין מיקום של מספר שקופית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454984" y="2120900"/>
            <a:ext cx="4639736" cy="3748193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036320" y="2120900"/>
            <a:ext cx="4639736" cy="3748194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CEF6CD0-317B-4DC1-9C07-2CAF6E3BCCA1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454984" y="2057400"/>
            <a:ext cx="4639736" cy="736282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454984" y="2958274"/>
            <a:ext cx="4639736" cy="291082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036320" y="2057400"/>
            <a:ext cx="4639736" cy="736282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036320" y="2958273"/>
            <a:ext cx="4639736" cy="291082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2B7B873B-D916-4AD6-B2D8-7D9E14E6715C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11" name="מציין מיקום של כותרת תחתונה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2" name="מציין מיקום של מספר שקופית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מציין מיקום של תאריך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25FDD4EA-431A-4956-84A7-9DE9D45B98C7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75FA6EE9-C983-4E79-A3A9-F3233CDF6463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 flipH="1">
            <a:off x="7537688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8030967" y="786383"/>
            <a:ext cx="3517567" cy="2093975"/>
          </a:xfrm>
        </p:spPr>
        <p:txBody>
          <a:bodyPr rtlCol="1" anchor="b">
            <a:normAutofit/>
          </a:bodyPr>
          <a:lstStyle>
            <a:lvl1pPr algn="r" rtl="1"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804672" y="812799"/>
            <a:ext cx="5928344" cy="5294757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8030968" y="3043050"/>
            <a:ext cx="3517567" cy="3064505"/>
          </a:xfrm>
        </p:spPr>
        <p:txBody>
          <a:bodyPr lIns="91440" rIns="91440" rtlCol="1">
            <a:normAutofit/>
          </a:bodyPr>
          <a:lstStyle>
            <a:lvl1pPr marL="0" indent="0" algn="r" rtl="1">
              <a:buNone/>
              <a:defRPr sz="1800">
                <a:solidFill>
                  <a:srgbClr val="FFFFFF"/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8030968" y="6446520"/>
            <a:ext cx="3517568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925123A-C1B7-4A4E-9A5A-EF1A061AC565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398998" y="6446520"/>
            <a:ext cx="5334019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 flipH="1">
            <a:off x="3175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0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1" anchor="t"/>
          <a:lstStyle>
            <a:lvl1pPr marL="625475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981076" y="4799362"/>
            <a:ext cx="10113645" cy="743682"/>
          </a:xfrm>
        </p:spPr>
        <p:txBody>
          <a:bodyPr tIns="0" bIns="0" rtlCol="1" anchor="b">
            <a:noAutofit/>
          </a:bodyPr>
          <a:lstStyle>
            <a:lvl1pPr algn="r" rtl="1">
              <a:defRPr sz="3600" b="0">
                <a:solidFill>
                  <a:srgbClr val="FFFFFF"/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981457" y="5715000"/>
            <a:ext cx="10113264" cy="609600"/>
          </a:xfrm>
        </p:spPr>
        <p:txBody>
          <a:bodyPr lIns="91440" tIns="0" rIns="91440" bIns="0" rtlCol="1">
            <a:normAutofit/>
          </a:bodyPr>
          <a:lstStyle>
            <a:lvl1pPr marL="0" indent="0" algn="r" rtl="1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D81963C7-ABB7-4377-AD52-032180F16D33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03632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76A16E-93FE-44E3-8B4E-30CF52038E38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800" cap="all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>
            <a:cxnSpLocks/>
          </p:cNvCxnSpPr>
          <p:nvPr/>
        </p:nvCxnSpPr>
        <p:spPr>
          <a:xfrm flipH="1">
            <a:off x="1031508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91440" indent="-91440" algn="r" defTabSz="914400" rtl="1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מלבן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48929" y="639097"/>
            <a:ext cx="6253317" cy="3686015"/>
          </a:xfrm>
        </p:spPr>
        <p:txBody>
          <a:bodyPr rtlCol="1">
            <a:normAutofit/>
          </a:bodyPr>
          <a:lstStyle/>
          <a:p>
            <a:pPr algn="r" rt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נטיית הפועל </a:t>
            </a:r>
            <a:endParaRPr lang="he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32900" y="4672739"/>
            <a:ext cx="6269347" cy="1021498"/>
          </a:xfrm>
          <a:solidFill>
            <a:srgbClr val="92D050"/>
          </a:solidFill>
        </p:spPr>
        <p:txBody>
          <a:bodyPr rtlCol="1">
            <a:normAutofit/>
          </a:bodyPr>
          <a:lstStyle/>
          <a:p>
            <a:pPr algn="r" rtl="1"/>
            <a:r>
              <a:rPr lang="he-IL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גזרת הנחים</a:t>
            </a:r>
            <a:endParaRPr lang="he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תמונה 4" descr="תמונה המכילה בניין, ישיבה, מושב, צד&#10;&#10;תיאור נוצר באופן אוטומטי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56686" y="1"/>
            <a:ext cx="4635315" cy="6857999"/>
          </a:xfrm>
          <a:prstGeom prst="rect">
            <a:avLst/>
          </a:prstGeom>
        </p:spPr>
      </p:pic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2813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מלבן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541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3AAEF6B0-12BB-4AF8-8396-F874E2922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013293"/>
              </p:ext>
            </p:extLst>
          </p:nvPr>
        </p:nvGraphicFramePr>
        <p:xfrm>
          <a:off x="-1541" y="-213167"/>
          <a:ext cx="12192000" cy="707116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9796606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789862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436813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38586070"/>
                    </a:ext>
                  </a:extLst>
                </a:gridCol>
              </a:tblGrid>
              <a:tr h="426527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שם הגזרה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הסבר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דוגמאות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סימני זיהוי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79381"/>
                  </a:ext>
                </a:extLst>
              </a:tr>
              <a:tr h="1166605">
                <a:tc>
                  <a:txBody>
                    <a:bodyPr/>
                    <a:lstStyle/>
                    <a:p>
                      <a:r>
                        <a:rPr lang="he-IL" sz="2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נחי פ"א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(נפ"א)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 שורשים שפה"פ שלהם היא א'. הא' נחה רק בבניין קל בעתיד.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נֹאמַר, יֹאכְלוּ, תֹּאהַב, תֹּאחַז, יֹאבוּ, תֹּאבְדוּ, נֹאפֶה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כאשר רואים א' נחה ולפניה חולם חסר, סימן שלפנינו גזרת נחי נפ"א.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42034"/>
                  </a:ext>
                </a:extLst>
              </a:tr>
              <a:tr h="1585386">
                <a:tc>
                  <a:txBody>
                    <a:bodyPr/>
                    <a:lstStyle/>
                    <a:p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נחי פי"ו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נפי"ו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שורשים שפה"פ שלהם היא י'. כאשר הי' מופיעה באמצע המילה היא מתחלפת בו' נחה</a:t>
                      </a:r>
                      <a:r>
                        <a:rPr lang="he-IL" sz="20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נוֹדַע, הוּרַד, מוֹלִיכָה, הֵימִין, תּוֹשִיבוּ, הוֹדָעָה, מוֹרָד, יִיבַשׁ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תחילית ואחריה אם קריאה י/ו מראות על גזרת פי"ו.</a:t>
                      </a:r>
                    </a:p>
                    <a:p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הוֹ, מוֹ, יוֹ – בניין הפעיל,</a:t>
                      </a:r>
                    </a:p>
                    <a:p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הוּ, מוּ, יוּ – בניין הופעל, </a:t>
                      </a:r>
                    </a:p>
                    <a:p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נוֹ בעבר ובהווה – נפעל.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39603"/>
                  </a:ext>
                </a:extLst>
              </a:tr>
              <a:tr h="1435821">
                <a:tc>
                  <a:txBody>
                    <a:bodyPr/>
                    <a:lstStyle/>
                    <a:p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נחי ל"א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(נל"א)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שורשים שלה"פ שלהם א', כגון: </a:t>
                      </a:r>
                      <a:br>
                        <a:rPr lang="he-IL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מ-צ-א, ב-ט-א, </a:t>
                      </a:r>
                      <a:br>
                        <a:rPr lang="he-IL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ד-כ-א.</a:t>
                      </a:r>
                    </a:p>
                    <a:p>
                      <a:r>
                        <a:rPr lang="he-IL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בשורשים אלו יש צורות שבהן הא' נחה.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מָצָא, מְמֻלָּא, בִּטֵּא, דֻּכָּא, הִתְבַּטְּאוּ, הִתְמַצְּאוּת, </a:t>
                      </a:r>
                      <a:r>
                        <a:rPr lang="he-IL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בִּטּוּי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109197"/>
                  </a:ext>
                </a:extLst>
              </a:tr>
              <a:tr h="1166605">
                <a:tc>
                  <a:txBody>
                    <a:bodyPr/>
                    <a:lstStyle/>
                    <a:p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נחי ל"י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he-IL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נלי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שורשים שלה"פ שלהם היא י'/ה.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פָּנָה, הִקְנָה, הִלְוָה, הִתְפַּנּוּ, יַשְׁקוּ, לִפְנוֹת, מַשְׁקֶה, בְּנִיָּה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כדאי להעביר לצורת מקור. אם בצורת המקור ( לְשַׁנּוֹת, לִבְנוֹת). יש סיומת </a:t>
                      </a:r>
                      <a:r>
                        <a:rPr lang="he-IL" b="1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</a:t>
                      </a:r>
                      <a:r>
                        <a:rPr lang="he-IL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וֹת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ברוב המקרים זאת גזרת ל"י.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14158"/>
                  </a:ext>
                </a:extLst>
              </a:tr>
              <a:tr h="1166605">
                <a:tc>
                  <a:txBody>
                    <a:bodyPr/>
                    <a:lstStyle/>
                    <a:p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נחי עו"י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he-IL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נעו"י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שורשים שעה"פ שלהם היא ו' (ולעתים רחוקות י') והיא נחה.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יָקוּם, יָבִין, נָדוֹנָה, הֵקִים, קוֹמֵם, הִתְכּוֹנֵן, הֲקָמָה, שִׁירָה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מקלפים את הגיי התבנית. אם נותרו רק שני עיצורי שורש ואות נחה (י' ו') בין שני העיצורים יש סיכוי שזאת גזרת </a:t>
                      </a:r>
                      <a:r>
                        <a:rPr lang="he-IL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עי"ו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70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15_TF56160789" id="{539478B9-971F-4B54-B53E-E49BF40DA880}" vid="{419C53F5-77C9-4B61-965E-AEDCB46211C3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{67B9F5D4-2DC1-42F3-84CB-464BD472ED7D}tf56160789</Template>
  <TotalTime>0</TotalTime>
  <Words>287</Words>
  <Application>Microsoft Office PowerPoint</Application>
  <PresentationFormat>מסך רחב</PresentationFormat>
  <Paragraphs>34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9" baseType="lpstr">
      <vt:lpstr>Arial</vt:lpstr>
      <vt:lpstr>Calibri</vt:lpstr>
      <vt:lpstr>David</vt:lpstr>
      <vt:lpstr>Franklin Gothic Book</vt:lpstr>
      <vt:lpstr>Gisha</vt:lpstr>
      <vt:lpstr>Tahoma</vt:lpstr>
      <vt:lpstr>1_RetrospectVTI</vt:lpstr>
      <vt:lpstr>נטיית הפועל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2020-03-12T06:27:37Z</dcterms:created>
  <dcterms:modified xsi:type="dcterms:W3CDTF">2020-03-12T09:09:54Z</dcterms:modified>
</cp:coreProperties>
</file>