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8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7A34B1C0-E86E-4046-AFB7-0958804B0916}" type="datetimeFigureOut">
              <a:rPr lang="he-IL" smtClean="0"/>
              <a:t>ד'/כסלו/תשע"ח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5642498-ABF1-4D65-AAA4-CAC7A7AFFFAB}" type="slidenum">
              <a:rPr lang="he-IL" smtClean="0"/>
              <a:t>‹#›</a:t>
            </a:fld>
            <a:endParaRPr lang="he-IL"/>
          </a:p>
        </p:txBody>
      </p:sp>
    </p:spTree>
    <p:extLst>
      <p:ext uri="{BB962C8B-B14F-4D97-AF65-F5344CB8AC3E}">
        <p14:creationId xmlns:p14="http://schemas.microsoft.com/office/powerpoint/2010/main" val="774840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A34B1C0-E86E-4046-AFB7-0958804B0916}" type="datetimeFigureOut">
              <a:rPr lang="he-IL" smtClean="0"/>
              <a:t>ד'/כסלו/תשע"ח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5642498-ABF1-4D65-AAA4-CAC7A7AFFFAB}" type="slidenum">
              <a:rPr lang="he-IL" smtClean="0"/>
              <a:t>‹#›</a:t>
            </a:fld>
            <a:endParaRPr lang="he-IL"/>
          </a:p>
        </p:txBody>
      </p:sp>
    </p:spTree>
    <p:extLst>
      <p:ext uri="{BB962C8B-B14F-4D97-AF65-F5344CB8AC3E}">
        <p14:creationId xmlns:p14="http://schemas.microsoft.com/office/powerpoint/2010/main" val="4138882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A34B1C0-E86E-4046-AFB7-0958804B0916}" type="datetimeFigureOut">
              <a:rPr lang="he-IL" smtClean="0"/>
              <a:t>ד'/כסלו/תשע"ח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5642498-ABF1-4D65-AAA4-CAC7A7AFFFAB}" type="slidenum">
              <a:rPr lang="he-IL" smtClean="0"/>
              <a:t>‹#›</a:t>
            </a:fld>
            <a:endParaRPr lang="he-IL"/>
          </a:p>
        </p:txBody>
      </p:sp>
    </p:spTree>
    <p:extLst>
      <p:ext uri="{BB962C8B-B14F-4D97-AF65-F5344CB8AC3E}">
        <p14:creationId xmlns:p14="http://schemas.microsoft.com/office/powerpoint/2010/main" val="1120841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7A34B1C0-E86E-4046-AFB7-0958804B0916}" type="datetimeFigureOut">
              <a:rPr lang="he-IL" smtClean="0"/>
              <a:t>ד'/כסלו/תשע"ח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5642498-ABF1-4D65-AAA4-CAC7A7AFFFAB}" type="slidenum">
              <a:rPr lang="he-IL" smtClean="0"/>
              <a:t>‹#›</a:t>
            </a:fld>
            <a:endParaRPr lang="he-IL"/>
          </a:p>
        </p:txBody>
      </p:sp>
    </p:spTree>
    <p:extLst>
      <p:ext uri="{BB962C8B-B14F-4D97-AF65-F5344CB8AC3E}">
        <p14:creationId xmlns:p14="http://schemas.microsoft.com/office/powerpoint/2010/main" val="507081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7A34B1C0-E86E-4046-AFB7-0958804B0916}" type="datetimeFigureOut">
              <a:rPr lang="he-IL" smtClean="0"/>
              <a:t>ד'/כסלו/תשע"ח</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5642498-ABF1-4D65-AAA4-CAC7A7AFFFAB}" type="slidenum">
              <a:rPr lang="he-IL" smtClean="0"/>
              <a:t>‹#›</a:t>
            </a:fld>
            <a:endParaRPr lang="he-IL"/>
          </a:p>
        </p:txBody>
      </p:sp>
    </p:spTree>
    <p:extLst>
      <p:ext uri="{BB962C8B-B14F-4D97-AF65-F5344CB8AC3E}">
        <p14:creationId xmlns:p14="http://schemas.microsoft.com/office/powerpoint/2010/main" val="3247486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7A34B1C0-E86E-4046-AFB7-0958804B0916}" type="datetimeFigureOut">
              <a:rPr lang="he-IL" smtClean="0"/>
              <a:t>ד'/כסלו/תשע"ח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5642498-ABF1-4D65-AAA4-CAC7A7AFFFAB}" type="slidenum">
              <a:rPr lang="he-IL" smtClean="0"/>
              <a:t>‹#›</a:t>
            </a:fld>
            <a:endParaRPr lang="he-IL"/>
          </a:p>
        </p:txBody>
      </p:sp>
    </p:spTree>
    <p:extLst>
      <p:ext uri="{BB962C8B-B14F-4D97-AF65-F5344CB8AC3E}">
        <p14:creationId xmlns:p14="http://schemas.microsoft.com/office/powerpoint/2010/main" val="3130422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7A34B1C0-E86E-4046-AFB7-0958804B0916}" type="datetimeFigureOut">
              <a:rPr lang="he-IL" smtClean="0"/>
              <a:t>ד'/כסלו/תשע"ח</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A5642498-ABF1-4D65-AAA4-CAC7A7AFFFAB}" type="slidenum">
              <a:rPr lang="he-IL" smtClean="0"/>
              <a:t>‹#›</a:t>
            </a:fld>
            <a:endParaRPr lang="he-IL"/>
          </a:p>
        </p:txBody>
      </p:sp>
    </p:spTree>
    <p:extLst>
      <p:ext uri="{BB962C8B-B14F-4D97-AF65-F5344CB8AC3E}">
        <p14:creationId xmlns:p14="http://schemas.microsoft.com/office/powerpoint/2010/main" val="1775614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7A34B1C0-E86E-4046-AFB7-0958804B0916}" type="datetimeFigureOut">
              <a:rPr lang="he-IL" smtClean="0"/>
              <a:t>ד'/כסלו/תשע"ח</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A5642498-ABF1-4D65-AAA4-CAC7A7AFFFAB}" type="slidenum">
              <a:rPr lang="he-IL" smtClean="0"/>
              <a:t>‹#›</a:t>
            </a:fld>
            <a:endParaRPr lang="he-IL"/>
          </a:p>
        </p:txBody>
      </p:sp>
    </p:spTree>
    <p:extLst>
      <p:ext uri="{BB962C8B-B14F-4D97-AF65-F5344CB8AC3E}">
        <p14:creationId xmlns:p14="http://schemas.microsoft.com/office/powerpoint/2010/main" val="3720450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7A34B1C0-E86E-4046-AFB7-0958804B0916}" type="datetimeFigureOut">
              <a:rPr lang="he-IL" smtClean="0"/>
              <a:t>ד'/כסלו/תשע"ח</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A5642498-ABF1-4D65-AAA4-CAC7A7AFFFAB}" type="slidenum">
              <a:rPr lang="he-IL" smtClean="0"/>
              <a:t>‹#›</a:t>
            </a:fld>
            <a:endParaRPr lang="he-IL"/>
          </a:p>
        </p:txBody>
      </p:sp>
    </p:spTree>
    <p:extLst>
      <p:ext uri="{BB962C8B-B14F-4D97-AF65-F5344CB8AC3E}">
        <p14:creationId xmlns:p14="http://schemas.microsoft.com/office/powerpoint/2010/main" val="2173315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A34B1C0-E86E-4046-AFB7-0958804B0916}" type="datetimeFigureOut">
              <a:rPr lang="he-IL" smtClean="0"/>
              <a:t>ד'/כסלו/תשע"ח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5642498-ABF1-4D65-AAA4-CAC7A7AFFFAB}" type="slidenum">
              <a:rPr lang="he-IL" smtClean="0"/>
              <a:t>‹#›</a:t>
            </a:fld>
            <a:endParaRPr lang="he-IL"/>
          </a:p>
        </p:txBody>
      </p:sp>
    </p:spTree>
    <p:extLst>
      <p:ext uri="{BB962C8B-B14F-4D97-AF65-F5344CB8AC3E}">
        <p14:creationId xmlns:p14="http://schemas.microsoft.com/office/powerpoint/2010/main" val="3445372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A34B1C0-E86E-4046-AFB7-0958804B0916}" type="datetimeFigureOut">
              <a:rPr lang="he-IL" smtClean="0"/>
              <a:t>ד'/כסלו/תשע"ח</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5642498-ABF1-4D65-AAA4-CAC7A7AFFFAB}" type="slidenum">
              <a:rPr lang="he-IL" smtClean="0"/>
              <a:t>‹#›</a:t>
            </a:fld>
            <a:endParaRPr lang="he-IL"/>
          </a:p>
        </p:txBody>
      </p:sp>
    </p:spTree>
    <p:extLst>
      <p:ext uri="{BB962C8B-B14F-4D97-AF65-F5344CB8AC3E}">
        <p14:creationId xmlns:p14="http://schemas.microsoft.com/office/powerpoint/2010/main" val="593417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A34B1C0-E86E-4046-AFB7-0958804B0916}" type="datetimeFigureOut">
              <a:rPr lang="he-IL" smtClean="0"/>
              <a:t>ד'/כסלו/תשע"ח</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5642498-ABF1-4D65-AAA4-CAC7A7AFFFAB}" type="slidenum">
              <a:rPr lang="he-IL" smtClean="0"/>
              <a:t>‹#›</a:t>
            </a:fld>
            <a:endParaRPr lang="he-IL"/>
          </a:p>
        </p:txBody>
      </p:sp>
    </p:spTree>
    <p:extLst>
      <p:ext uri="{BB962C8B-B14F-4D97-AF65-F5344CB8AC3E}">
        <p14:creationId xmlns:p14="http://schemas.microsoft.com/office/powerpoint/2010/main" val="1944323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he-IL" sz="8000" b="1" dirty="0" err="1" smtClean="0">
                <a:effectLst>
                  <a:outerShdw blurRad="38100" dist="38100" dir="2700000" algn="tl">
                    <a:srgbClr val="000000">
                      <a:alpha val="43137"/>
                    </a:srgbClr>
                  </a:outerShdw>
                </a:effectLst>
                <a:latin typeface="David" panose="020E0502060401010101" pitchFamily="34" charset="-79"/>
                <a:cs typeface="David" panose="020E0502060401010101" pitchFamily="34" charset="-79"/>
              </a:rPr>
              <a:t>אופטו</a:t>
            </a:r>
            <a:r>
              <a:rPr lang="he-IL" sz="8000" b="1" dirty="0" smtClean="0">
                <a:effectLst>
                  <a:outerShdw blurRad="38100" dist="38100" dir="2700000" algn="tl">
                    <a:srgbClr val="000000">
                      <a:alpha val="43137"/>
                    </a:srgbClr>
                  </a:outerShdw>
                </a:effectLst>
                <a:latin typeface="David" panose="020E0502060401010101" pitchFamily="34" charset="-79"/>
                <a:cs typeface="David" panose="020E0502060401010101" pitchFamily="34" charset="-79"/>
              </a:rPr>
              <a:t>-ביוגרפיה</a:t>
            </a:r>
            <a:endParaRPr lang="he-IL" sz="8000" b="1" dirty="0">
              <a:effectLst>
                <a:outerShdw blurRad="38100" dist="38100" dir="2700000" algn="tl">
                  <a:srgbClr val="000000">
                    <a:alpha val="43137"/>
                  </a:srgbClr>
                </a:outerShdw>
              </a:effectLst>
              <a:latin typeface="David" panose="020E0502060401010101" pitchFamily="34" charset="-79"/>
              <a:cs typeface="David" panose="020E0502060401010101" pitchFamily="34" charset="-79"/>
            </a:endParaRPr>
          </a:p>
        </p:txBody>
      </p:sp>
      <p:sp>
        <p:nvSpPr>
          <p:cNvPr id="3" name="כותרת משנה 2"/>
          <p:cNvSpPr>
            <a:spLocks noGrp="1"/>
          </p:cNvSpPr>
          <p:nvPr>
            <p:ph type="subTitle" idx="1"/>
          </p:nvPr>
        </p:nvSpPr>
        <p:spPr>
          <a:xfrm>
            <a:off x="1371600" y="3886200"/>
            <a:ext cx="6400800" cy="766936"/>
          </a:xfrm>
        </p:spPr>
        <p:style>
          <a:lnRef idx="1">
            <a:schemeClr val="accent1"/>
          </a:lnRef>
          <a:fillRef idx="2">
            <a:schemeClr val="accent1"/>
          </a:fillRef>
          <a:effectRef idx="1">
            <a:schemeClr val="accent1"/>
          </a:effectRef>
          <a:fontRef idx="minor">
            <a:schemeClr val="dk1"/>
          </a:fontRef>
        </p:style>
        <p:txBody>
          <a:bodyPr>
            <a:normAutofit/>
          </a:bodyPr>
          <a:lstStyle/>
          <a:p>
            <a:r>
              <a:rPr lang="he-IL" sz="4400" b="1" dirty="0" smtClean="0">
                <a:solidFill>
                  <a:schemeClr val="tx1"/>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אמנון </a:t>
            </a:r>
            <a:r>
              <a:rPr lang="he-IL" sz="4400" b="1" dirty="0" err="1" smtClean="0">
                <a:solidFill>
                  <a:schemeClr val="tx1"/>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שמוש</a:t>
            </a:r>
            <a:endParaRPr lang="he-IL" sz="4400" b="1" dirty="0">
              <a:solidFill>
                <a:schemeClr val="tx1"/>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543577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79512" y="188640"/>
            <a:ext cx="8712968" cy="6336704"/>
          </a:xfrm>
        </p:spPr>
        <p:txBody>
          <a:bodyPr/>
          <a:lstStyle/>
          <a:p>
            <a:r>
              <a:rPr lang="he-IL" dirty="0">
                <a:latin typeface="David" panose="020E0502060401010101" pitchFamily="34" charset="-79"/>
                <a:cs typeface="David" panose="020E0502060401010101" pitchFamily="34" charset="-79"/>
              </a:rPr>
              <a:t>המספר ניסה לברוח אל חלומותיו , אך בריחה זו לא היה בה פתרון לעימות בו נתון . הוא נוכח לדעת " שאין אדם יכול לברוח מפני מה שבתוכו" .</a:t>
            </a:r>
          </a:p>
          <a:p>
            <a:r>
              <a:rPr lang="he-IL" dirty="0">
                <a:latin typeface="David" panose="020E0502060401010101" pitchFamily="34" charset="-79"/>
                <a:cs typeface="David" panose="020E0502060401010101" pitchFamily="34" charset="-79"/>
              </a:rPr>
              <a:t>על כן המספר הגיע לפתרון , בו ממזג שתי תרבויות : תרבות מזרחית ותרבות מערבית , ובכך </a:t>
            </a:r>
            <a:r>
              <a:rPr lang="he-IL" dirty="0" smtClean="0">
                <a:latin typeface="David" panose="020E0502060401010101" pitchFamily="34" charset="-79"/>
                <a:cs typeface="David" panose="020E0502060401010101" pitchFamily="34" charset="-79"/>
              </a:rPr>
              <a:t>מגיע </a:t>
            </a:r>
            <a:r>
              <a:rPr lang="he-IL" dirty="0">
                <a:latin typeface="David" panose="020E0502060401010101" pitchFamily="34" charset="-79"/>
                <a:cs typeface="David" panose="020E0502060401010101" pitchFamily="34" charset="-79"/>
              </a:rPr>
              <a:t>לידי איזון בעולמו התרבותי , " כל מה שיש סביבי בעולם רואה אני בעיניים מזרחיות וכל מה שמקורו במזרח רואה אני דרך שני מוקדי עדשה חדשים הנתונים במסגרת אחת ".</a:t>
            </a:r>
          </a:p>
          <a:p>
            <a:r>
              <a:rPr lang="he-IL" dirty="0">
                <a:latin typeface="David" panose="020E0502060401010101" pitchFamily="34" charset="-79"/>
                <a:cs typeface="David" panose="020E0502060401010101" pitchFamily="34" charset="-79"/>
              </a:rPr>
              <a:t>ובכך נוצר אדם ישראלי מודרני בעל ראייה כוללנית , רחב אופקים , בו מושרשים וממוזגים אלמנטים מתרבויות שונות . </a:t>
            </a:r>
          </a:p>
          <a:p>
            <a:endParaRPr lang="he-IL" dirty="0"/>
          </a:p>
        </p:txBody>
      </p:sp>
    </p:spTree>
    <p:extLst>
      <p:ext uri="{BB962C8B-B14F-4D97-AF65-F5344CB8AC3E}">
        <p14:creationId xmlns:p14="http://schemas.microsoft.com/office/powerpoint/2010/main" val="3800805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solidFill>
                  <a:srgbClr val="FF0000"/>
                </a:solidFill>
              </a:rPr>
              <a:t>סמלים</a:t>
            </a:r>
            <a:endParaRPr lang="he-IL" dirty="0">
              <a:solidFill>
                <a:srgbClr val="FF0000"/>
              </a:solidFill>
            </a:endParaRPr>
          </a:p>
        </p:txBody>
      </p:sp>
      <p:sp>
        <p:nvSpPr>
          <p:cNvPr id="3" name="מציין מיקום תוכן 2"/>
          <p:cNvSpPr>
            <a:spLocks noGrp="1"/>
          </p:cNvSpPr>
          <p:nvPr>
            <p:ph idx="1"/>
          </p:nvPr>
        </p:nvSpPr>
        <p:spPr/>
        <p:txBody>
          <a:bodyPr/>
          <a:lstStyle/>
          <a:p>
            <a:r>
              <a:rPr lang="he-IL" dirty="0" err="1" smtClean="0">
                <a:latin typeface="David" panose="020E0502060401010101" pitchFamily="34" charset="-79"/>
                <a:cs typeface="David" panose="020E0502060401010101" pitchFamily="34" charset="-79"/>
              </a:rPr>
              <a:t>כותאב</a:t>
            </a:r>
            <a:r>
              <a:rPr lang="he-IL" dirty="0" smtClean="0">
                <a:latin typeface="David" panose="020E0502060401010101" pitchFamily="34" charset="-79"/>
                <a:cs typeface="David" panose="020E0502060401010101" pitchFamily="34" charset="-79"/>
              </a:rPr>
              <a:t> : סמל לתרבות המזרח.</a:t>
            </a:r>
          </a:p>
          <a:p>
            <a:r>
              <a:rPr lang="he-IL" dirty="0" smtClean="0">
                <a:latin typeface="David" panose="020E0502060401010101" pitchFamily="34" charset="-79"/>
                <a:cs typeface="David" panose="020E0502060401010101" pitchFamily="34" charset="-79"/>
              </a:rPr>
              <a:t>משקפיים : סמל לראייה חדשה למציאות .</a:t>
            </a:r>
          </a:p>
          <a:p>
            <a:r>
              <a:rPr lang="he-IL" dirty="0" smtClean="0">
                <a:latin typeface="David" panose="020E0502060401010101" pitchFamily="34" charset="-79"/>
                <a:cs typeface="David" panose="020E0502060401010101" pitchFamily="34" charset="-79"/>
              </a:rPr>
              <a:t>בי"ס </a:t>
            </a:r>
            <a:r>
              <a:rPr lang="he-IL" dirty="0" err="1" smtClean="0">
                <a:latin typeface="David" panose="020E0502060401010101" pitchFamily="34" charset="-79"/>
                <a:cs typeface="David" panose="020E0502060401010101" pitchFamily="34" charset="-79"/>
              </a:rPr>
              <a:t>ביאלק</a:t>
            </a:r>
            <a:r>
              <a:rPr lang="he-IL" dirty="0" smtClean="0">
                <a:latin typeface="David" panose="020E0502060401010101" pitchFamily="34" charset="-79"/>
                <a:cs typeface="David" panose="020E0502060401010101" pitchFamily="34" charset="-79"/>
              </a:rPr>
              <a:t> : סמל לתרבות הישראלית התבסס על התרבות האשכנזית .</a:t>
            </a:r>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206831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800" b="1" dirty="0" smtClean="0">
                <a:solidFill>
                  <a:srgbClr val="FF0000"/>
                </a:solidFill>
                <a:latin typeface="David" panose="020E0502060401010101" pitchFamily="34" charset="-79"/>
                <a:cs typeface="David" panose="020E0502060401010101" pitchFamily="34" charset="-79"/>
              </a:rPr>
              <a:t>אמנון </a:t>
            </a:r>
            <a:r>
              <a:rPr lang="he-IL" sz="4800" b="1" dirty="0" err="1" smtClean="0">
                <a:solidFill>
                  <a:srgbClr val="FF0000"/>
                </a:solidFill>
                <a:latin typeface="David" panose="020E0502060401010101" pitchFamily="34" charset="-79"/>
                <a:cs typeface="David" panose="020E0502060401010101" pitchFamily="34" charset="-79"/>
              </a:rPr>
              <a:t>שמוש</a:t>
            </a:r>
            <a:endParaRPr lang="he-IL" sz="4800" b="1" dirty="0">
              <a:solidFill>
                <a:srgbClr val="FF0000"/>
              </a:solidFill>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0" y="1268760"/>
            <a:ext cx="9144000" cy="5589240"/>
          </a:xfrm>
        </p:spPr>
        <p:txBody>
          <a:bodyPr>
            <a:normAutofit fontScale="92500" lnSpcReduction="20000"/>
          </a:bodyPr>
          <a:lstStyle/>
          <a:p>
            <a:r>
              <a:rPr lang="he-IL" dirty="0" smtClean="0">
                <a:latin typeface="David" panose="020E0502060401010101" pitchFamily="34" charset="-79"/>
                <a:cs typeface="David" panose="020E0502060401010101" pitchFamily="34" charset="-79"/>
              </a:rPr>
              <a:t>נולד </a:t>
            </a:r>
            <a:r>
              <a:rPr lang="he-IL" dirty="0" err="1" smtClean="0">
                <a:latin typeface="David" panose="020E0502060401010101" pitchFamily="34" charset="-79"/>
                <a:cs typeface="David" panose="020E0502060401010101" pitchFamily="34" charset="-79"/>
              </a:rPr>
              <a:t>בחאלב</a:t>
            </a:r>
            <a:r>
              <a:rPr lang="he-IL" dirty="0" smtClean="0">
                <a:latin typeface="David" panose="020E0502060401010101" pitchFamily="34" charset="-79"/>
                <a:cs typeface="David" panose="020E0502060401010101" pitchFamily="34" charset="-79"/>
              </a:rPr>
              <a:t> (סוריה) (28 בינואר 1929) במשפחה מושרשת בעיר מדורות. ראשית חינוכו הייתה ב'תלמוד תורה' בעיר הולדתו. בגיל 8 עלה ארצה עם הוריו והתיישבו בתל-אביב. למד בבית-הספר 'ביאליק. </a:t>
            </a:r>
            <a:r>
              <a:rPr lang="he-IL" dirty="0" err="1" smtClean="0">
                <a:latin typeface="David" panose="020E0502060401010101" pitchFamily="34" charset="-79"/>
                <a:cs typeface="David" panose="020E0502060401010101" pitchFamily="34" charset="-79"/>
              </a:rPr>
              <a:t>בתש"ז</a:t>
            </a:r>
            <a:r>
              <a:rPr lang="he-IL" dirty="0" smtClean="0">
                <a:latin typeface="David" panose="020E0502060401010101" pitchFamily="34" charset="-79"/>
                <a:cs typeface="David" panose="020E0502060401010101" pitchFamily="34" charset="-79"/>
              </a:rPr>
              <a:t> נסע ללמוד באוניברסיטה העברית בירושלים, ואת מלחמת העצמאות עשה כחייל בעיר הנצורה. בתום המלחמה שב לקיבוץ. היה מרכז הדיר, מזכיר הקיבוץ ומדריך קבוצות נוער עולה. לאחר שסיים את המדרשה לחינוך משותף בבית-ברל והשתלם באוניברסיטה העברית עבר להוראה וניהל את בית-החינוך המשותף לעמק החולה. יצא לשליחויות שונות, ביניהן מטעם תנועת 'החלוץ' לאירופה ומטעם אונסקו לארצות אפריקה הדוברות צרפתית. ספרו "מישל עזרא ספרא ובניו" עובד לסרט </a:t>
            </a:r>
            <a:r>
              <a:rPr lang="he-IL" dirty="0" err="1" smtClean="0">
                <a:latin typeface="David" panose="020E0502060401010101" pitchFamily="34" charset="-79"/>
                <a:cs typeface="David" panose="020E0502060401010101" pitchFamily="34" charset="-79"/>
              </a:rPr>
              <a:t>טלויזיה</a:t>
            </a:r>
            <a:r>
              <a:rPr lang="he-IL" dirty="0" smtClean="0">
                <a:latin typeface="David" panose="020E0502060401010101" pitchFamily="34" charset="-79"/>
                <a:cs typeface="David" panose="020E0502060401010101" pitchFamily="34" charset="-79"/>
              </a:rPr>
              <a:t> וזיכה אותו בפרס ירושלים לספרות יפה. ב-1979 הוענק לו פרס ראש הממשלה ליצירה. אחיו הוא הסופר והמתרגם טוביה </a:t>
            </a:r>
            <a:r>
              <a:rPr lang="he-IL" dirty="0" err="1" smtClean="0">
                <a:latin typeface="David" panose="020E0502060401010101" pitchFamily="34" charset="-79"/>
                <a:cs typeface="David" panose="020E0502060401010101" pitchFamily="34" charset="-79"/>
              </a:rPr>
              <a:t>שמוש</a:t>
            </a:r>
            <a:r>
              <a:rPr lang="he-IL" dirty="0" smtClean="0">
                <a:latin typeface="David" panose="020E0502060401010101" pitchFamily="34" charset="-79"/>
                <a:cs typeface="David" panose="020E0502060401010101" pitchFamily="34" charset="-79"/>
              </a:rPr>
              <a:t> (1912־1982).</a:t>
            </a:r>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517014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he-IL" sz="6000" b="1" dirty="0" smtClean="0">
                <a:effectLst>
                  <a:outerShdw blurRad="38100" dist="38100" dir="2700000" algn="tl">
                    <a:srgbClr val="000000">
                      <a:alpha val="43137"/>
                    </a:srgbClr>
                  </a:outerShdw>
                </a:effectLst>
                <a:latin typeface="David" panose="020E0502060401010101" pitchFamily="34" charset="-79"/>
                <a:cs typeface="David" panose="020E0502060401010101" pitchFamily="34" charset="-79"/>
              </a:rPr>
              <a:t>על הסיפור </a:t>
            </a:r>
            <a:endParaRPr lang="he-IL" sz="6000" b="1" dirty="0">
              <a:effectLst>
                <a:outerShdw blurRad="38100" dist="38100" dir="2700000" algn="tl">
                  <a:srgbClr val="000000">
                    <a:alpha val="43137"/>
                  </a:srgbClr>
                </a:outerShdw>
              </a:effectLst>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457200" y="1600200"/>
            <a:ext cx="8229600" cy="5141168"/>
          </a:xfrm>
        </p:spPr>
        <p:txBody>
          <a:bodyPr>
            <a:noAutofit/>
          </a:bodyPr>
          <a:lstStyle/>
          <a:p>
            <a:r>
              <a:rPr lang="he-IL" sz="4000" dirty="0">
                <a:latin typeface="David" panose="020E0502060401010101" pitchFamily="34" charset="-79"/>
                <a:cs typeface="David" panose="020E0502060401010101" pitchFamily="34" charset="-79"/>
              </a:rPr>
              <a:t>זהו סיפור קצר </a:t>
            </a:r>
            <a:r>
              <a:rPr lang="he-IL" sz="4000" dirty="0" smtClean="0">
                <a:latin typeface="David" panose="020E0502060401010101" pitchFamily="34" charset="-79"/>
                <a:cs typeface="David" panose="020E0502060401010101" pitchFamily="34" charset="-79"/>
              </a:rPr>
              <a:t>המתחיל </a:t>
            </a:r>
            <a:r>
              <a:rPr lang="he-IL" sz="4000" dirty="0">
                <a:latin typeface="David" panose="020E0502060401010101" pitchFamily="34" charset="-79"/>
                <a:cs typeface="David" panose="020E0502060401010101" pitchFamily="34" charset="-79"/>
              </a:rPr>
              <a:t>למעשה מהסוף – מן המשבר הנפשי , המביא את המחבר להתחיל בזיכרונות ילדותו . </a:t>
            </a:r>
            <a:r>
              <a:rPr lang="he-IL" sz="4000" dirty="0" smtClean="0">
                <a:latin typeface="David" panose="020E0502060401010101" pitchFamily="34" charset="-79"/>
                <a:cs typeface="David" panose="020E0502060401010101" pitchFamily="34" charset="-79"/>
              </a:rPr>
              <a:t>( </a:t>
            </a:r>
            <a:r>
              <a:rPr lang="he-IL" sz="4000" b="1" dirty="0" smtClean="0">
                <a:solidFill>
                  <a:srgbClr val="FF0000"/>
                </a:solidFill>
                <a:latin typeface="David" panose="020E0502060401010101" pitchFamily="34" charset="-79"/>
                <a:cs typeface="David" panose="020E0502060401010101" pitchFamily="34" charset="-79"/>
              </a:rPr>
              <a:t>זמן</a:t>
            </a:r>
            <a:r>
              <a:rPr lang="he-IL" sz="4000" b="1" dirty="0" smtClean="0">
                <a:latin typeface="David" panose="020E0502060401010101" pitchFamily="34" charset="-79"/>
                <a:cs typeface="David" panose="020E0502060401010101" pitchFamily="34" charset="-79"/>
              </a:rPr>
              <a:t> </a:t>
            </a:r>
            <a:r>
              <a:rPr lang="he-IL" sz="4000" dirty="0" smtClean="0">
                <a:latin typeface="David" panose="020E0502060401010101" pitchFamily="34" charset="-79"/>
                <a:cs typeface="David" panose="020E0502060401010101" pitchFamily="34" charset="-79"/>
              </a:rPr>
              <a:t>)הסיפור </a:t>
            </a:r>
            <a:r>
              <a:rPr lang="he-IL" sz="4000" dirty="0">
                <a:latin typeface="David" panose="020E0502060401010101" pitchFamily="34" charset="-79"/>
                <a:cs typeface="David" panose="020E0502060401010101" pitchFamily="34" charset="-79"/>
              </a:rPr>
              <a:t>נכתב במעגל </a:t>
            </a:r>
            <a:r>
              <a:rPr lang="he-IL" sz="4000" dirty="0" smtClean="0">
                <a:latin typeface="David" panose="020E0502060401010101" pitchFamily="34" charset="-79"/>
                <a:cs typeface="David" panose="020E0502060401010101" pitchFamily="34" charset="-79"/>
              </a:rPr>
              <a:t>אוטוביוגרפי (</a:t>
            </a:r>
            <a:r>
              <a:rPr lang="ar-SA" sz="4000" dirty="0" smtClean="0">
                <a:latin typeface="David" panose="020E0502060401010101" pitchFamily="34" charset="-79"/>
              </a:rPr>
              <a:t>سيره ذاتيه )</a:t>
            </a:r>
            <a:r>
              <a:rPr lang="he-IL" sz="4000" dirty="0" smtClean="0">
                <a:latin typeface="David" panose="020E0502060401010101" pitchFamily="34" charset="-79"/>
              </a:rPr>
              <a:t> </a:t>
            </a:r>
            <a:r>
              <a:rPr lang="he-IL" sz="4000" dirty="0" smtClean="0">
                <a:latin typeface="David" panose="020E0502060401010101" pitchFamily="34" charset="-79"/>
                <a:cs typeface="David" panose="020E0502060401010101" pitchFamily="34" charset="-79"/>
              </a:rPr>
              <a:t>המקביל </a:t>
            </a:r>
            <a:r>
              <a:rPr lang="he-IL" sz="4000" dirty="0">
                <a:latin typeface="David" panose="020E0502060401010101" pitchFamily="34" charset="-79"/>
                <a:cs typeface="David" panose="020E0502060401010101" pitchFamily="34" charset="-79"/>
              </a:rPr>
              <a:t>להתפתחותו </a:t>
            </a:r>
            <a:r>
              <a:rPr lang="he-IL" sz="4000" dirty="0" smtClean="0">
                <a:latin typeface="David" panose="020E0502060401010101" pitchFamily="34" charset="-79"/>
                <a:cs typeface="David" panose="020E0502060401010101" pitchFamily="34" charset="-79"/>
              </a:rPr>
              <a:t>הביולוגית </a:t>
            </a:r>
            <a:r>
              <a:rPr lang="he-IL" sz="4000" dirty="0">
                <a:latin typeface="David" panose="020E0502060401010101" pitchFamily="34" charset="-79"/>
                <a:cs typeface="David" panose="020E0502060401010101" pitchFamily="34" charset="-79"/>
              </a:rPr>
              <a:t>של המספר . </a:t>
            </a:r>
            <a:r>
              <a:rPr lang="he-IL" sz="4000" dirty="0" smtClean="0">
                <a:latin typeface="David" panose="020E0502060401010101" pitchFamily="34" charset="-79"/>
                <a:cs typeface="David" panose="020E0502060401010101" pitchFamily="34" charset="-79"/>
              </a:rPr>
              <a:t>( </a:t>
            </a:r>
            <a:r>
              <a:rPr lang="he-IL" sz="4000" b="1" dirty="0" smtClean="0">
                <a:solidFill>
                  <a:srgbClr val="FF0000"/>
                </a:solidFill>
                <a:latin typeface="David" panose="020E0502060401010101" pitchFamily="34" charset="-79"/>
                <a:cs typeface="David" panose="020E0502060401010101" pitchFamily="34" charset="-79"/>
              </a:rPr>
              <a:t>מקום</a:t>
            </a:r>
            <a:r>
              <a:rPr lang="he-IL" sz="4000" dirty="0" smtClean="0">
                <a:latin typeface="David" panose="020E0502060401010101" pitchFamily="34" charset="-79"/>
                <a:cs typeface="David" panose="020E0502060401010101" pitchFamily="34" charset="-79"/>
              </a:rPr>
              <a:t> ) העלילה </a:t>
            </a:r>
            <a:r>
              <a:rPr lang="he-IL" sz="4000" dirty="0">
                <a:latin typeface="David" panose="020E0502060401010101" pitchFamily="34" charset="-79"/>
                <a:cs typeface="David" panose="020E0502060401010101" pitchFamily="34" charset="-79"/>
              </a:rPr>
              <a:t>מתרחשת בחלב (סוריה ) ובישראל .</a:t>
            </a:r>
            <a:r>
              <a:rPr lang="en-US" sz="4000" dirty="0">
                <a:latin typeface="David" panose="020E0502060401010101" pitchFamily="34" charset="-79"/>
                <a:cs typeface="David" panose="020E0502060401010101" pitchFamily="34" charset="-79"/>
              </a:rPr>
              <a:t> </a:t>
            </a:r>
            <a:endParaRPr lang="he-IL" sz="4000" dirty="0" smtClean="0">
              <a:latin typeface="David" panose="020E0502060401010101" pitchFamily="34" charset="-79"/>
              <a:cs typeface="David" panose="020E0502060401010101" pitchFamily="34" charset="-79"/>
            </a:endParaRPr>
          </a:p>
          <a:p>
            <a:pPr marL="0" indent="0">
              <a:buNone/>
            </a:pPr>
            <a:endParaRPr lang="he-IL" sz="4000" dirty="0" smtClean="0">
              <a:latin typeface="David" panose="020E0502060401010101" pitchFamily="34" charset="-79"/>
              <a:cs typeface="David" panose="020E0502060401010101" pitchFamily="34" charset="-79"/>
            </a:endParaRPr>
          </a:p>
          <a:p>
            <a:r>
              <a:rPr lang="en-US" sz="4000" dirty="0"/>
              <a:t/>
            </a:r>
            <a:br>
              <a:rPr lang="en-US" sz="4000" dirty="0"/>
            </a:br>
            <a:endParaRPr lang="he-IL" sz="4000" dirty="0"/>
          </a:p>
        </p:txBody>
      </p:sp>
    </p:spTree>
    <p:extLst>
      <p:ext uri="{BB962C8B-B14F-4D97-AF65-F5344CB8AC3E}">
        <p14:creationId xmlns:p14="http://schemas.microsoft.com/office/powerpoint/2010/main" val="1832403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he-IL" sz="5400" b="1" dirty="0" smtClean="0">
                <a:effectLst>
                  <a:outerShdw blurRad="38100" dist="38100" dir="2700000" algn="tl">
                    <a:srgbClr val="000000">
                      <a:alpha val="43137"/>
                    </a:srgbClr>
                  </a:outerShdw>
                </a:effectLst>
                <a:latin typeface="David" panose="020E0502060401010101" pitchFamily="34" charset="-79"/>
                <a:cs typeface="David" panose="020E0502060401010101" pitchFamily="34" charset="-79"/>
              </a:rPr>
              <a:t>מבנה הסיפור </a:t>
            </a:r>
            <a:endParaRPr lang="he-IL" sz="5400" b="1" dirty="0">
              <a:effectLst>
                <a:outerShdw blurRad="38100" dist="38100" dir="2700000" algn="tl">
                  <a:srgbClr val="000000">
                    <a:alpha val="43137"/>
                  </a:srgbClr>
                </a:outerShdw>
              </a:effectLst>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251520" y="1600200"/>
            <a:ext cx="8435280" cy="4277072"/>
          </a:xfrm>
        </p:spPr>
        <p:txBody>
          <a:bodyPr>
            <a:normAutofit fontScale="85000" lnSpcReduction="20000"/>
          </a:bodyPr>
          <a:lstStyle/>
          <a:p>
            <a:r>
              <a:rPr lang="en-US" sz="4800" dirty="0" smtClean="0">
                <a:latin typeface="David" panose="020E0502060401010101" pitchFamily="34" charset="-79"/>
                <a:cs typeface="David" panose="020E0502060401010101" pitchFamily="34" charset="-79"/>
              </a:rPr>
              <a:t>• </a:t>
            </a:r>
            <a:r>
              <a:rPr lang="he-IL" sz="4800" dirty="0" smtClean="0">
                <a:latin typeface="David" panose="020E0502060401010101" pitchFamily="34" charset="-79"/>
                <a:cs typeface="David" panose="020E0502060401010101" pitchFamily="34" charset="-79"/>
              </a:rPr>
              <a:t>פתיחה </a:t>
            </a:r>
            <a:r>
              <a:rPr lang="he-IL" sz="4800" dirty="0">
                <a:latin typeface="David" panose="020E0502060401010101" pitchFamily="34" charset="-79"/>
                <a:cs typeface="David" panose="020E0502060401010101" pitchFamily="34" charset="-79"/>
              </a:rPr>
              <a:t>– תיאור בעיית הראיה הלקויה שתחילתה </a:t>
            </a:r>
            <a:r>
              <a:rPr lang="he-IL" sz="4800" dirty="0" err="1">
                <a:latin typeface="David" panose="020E0502060401010101" pitchFamily="34" charset="-79"/>
                <a:cs typeface="David" panose="020E0502060401010101" pitchFamily="34" charset="-79"/>
              </a:rPr>
              <a:t>ב"כותאב</a:t>
            </a:r>
            <a:r>
              <a:rPr lang="he-IL" sz="4800" dirty="0">
                <a:latin typeface="David" panose="020E0502060401010101" pitchFamily="34" charset="-79"/>
                <a:cs typeface="David" panose="020E0502060401010101" pitchFamily="34" charset="-79"/>
              </a:rPr>
              <a:t>".</a:t>
            </a:r>
            <a:r>
              <a:rPr lang="en-US" sz="4800" dirty="0">
                <a:latin typeface="David" panose="020E0502060401010101" pitchFamily="34" charset="-79"/>
                <a:cs typeface="David" panose="020E0502060401010101" pitchFamily="34" charset="-79"/>
              </a:rPr>
              <a:t> </a:t>
            </a:r>
            <a:br>
              <a:rPr lang="en-US" sz="4800" dirty="0">
                <a:latin typeface="David" panose="020E0502060401010101" pitchFamily="34" charset="-79"/>
                <a:cs typeface="David" panose="020E0502060401010101" pitchFamily="34" charset="-79"/>
              </a:rPr>
            </a:br>
            <a:r>
              <a:rPr lang="en-US" sz="4800" dirty="0">
                <a:latin typeface="David" panose="020E0502060401010101" pitchFamily="34" charset="-79"/>
                <a:cs typeface="David" panose="020E0502060401010101" pitchFamily="34" charset="-79"/>
              </a:rPr>
              <a:t>• </a:t>
            </a:r>
            <a:r>
              <a:rPr lang="he-IL" sz="4800" dirty="0">
                <a:latin typeface="David" panose="020E0502060401010101" pitchFamily="34" charset="-79"/>
                <a:cs typeface="David" panose="020E0502060401010101" pitchFamily="34" charset="-79"/>
              </a:rPr>
              <a:t>התעוררות הבעיה בארץ וההזדקקות למשקפיים.</a:t>
            </a:r>
            <a:r>
              <a:rPr lang="en-US" sz="4800" dirty="0">
                <a:latin typeface="David" panose="020E0502060401010101" pitchFamily="34" charset="-79"/>
                <a:cs typeface="David" panose="020E0502060401010101" pitchFamily="34" charset="-79"/>
              </a:rPr>
              <a:t> </a:t>
            </a:r>
            <a:br>
              <a:rPr lang="en-US" sz="4800" dirty="0">
                <a:latin typeface="David" panose="020E0502060401010101" pitchFamily="34" charset="-79"/>
                <a:cs typeface="David" panose="020E0502060401010101" pitchFamily="34" charset="-79"/>
              </a:rPr>
            </a:br>
            <a:r>
              <a:rPr lang="en-US" sz="4800" dirty="0">
                <a:latin typeface="David" panose="020E0502060401010101" pitchFamily="34" charset="-79"/>
                <a:cs typeface="David" panose="020E0502060401010101" pitchFamily="34" charset="-79"/>
              </a:rPr>
              <a:t>• </a:t>
            </a:r>
            <a:r>
              <a:rPr lang="he-IL" sz="4800" dirty="0">
                <a:latin typeface="David" panose="020E0502060401010101" pitchFamily="34" charset="-79"/>
                <a:cs typeface="David" panose="020E0502060401010101" pitchFamily="34" charset="-79"/>
              </a:rPr>
              <a:t>החרפת הבעיה והתעוררותה שוב </a:t>
            </a:r>
            <a:r>
              <a:rPr lang="he-IL" sz="4800" dirty="0" smtClean="0">
                <a:latin typeface="David" panose="020E0502060401010101" pitchFamily="34" charset="-79"/>
                <a:cs typeface="David" panose="020E0502060401010101" pitchFamily="34" charset="-79"/>
              </a:rPr>
              <a:t>בפירוט ובמוחשיות </a:t>
            </a:r>
            <a:r>
              <a:rPr lang="he-IL" sz="4800" dirty="0">
                <a:latin typeface="David" panose="020E0502060401010101" pitchFamily="34" charset="-79"/>
                <a:cs typeface="David" panose="020E0502060401010101" pitchFamily="34" charset="-79"/>
              </a:rPr>
              <a:t>רבה יותר .</a:t>
            </a:r>
            <a:r>
              <a:rPr lang="en-US" sz="4800" dirty="0">
                <a:latin typeface="David" panose="020E0502060401010101" pitchFamily="34" charset="-79"/>
                <a:cs typeface="David" panose="020E0502060401010101" pitchFamily="34" charset="-79"/>
              </a:rPr>
              <a:t> </a:t>
            </a:r>
            <a:br>
              <a:rPr lang="en-US" sz="4800" dirty="0">
                <a:latin typeface="David" panose="020E0502060401010101" pitchFamily="34" charset="-79"/>
                <a:cs typeface="David" panose="020E0502060401010101" pitchFamily="34" charset="-79"/>
              </a:rPr>
            </a:br>
            <a:r>
              <a:rPr lang="en-US" sz="4800" dirty="0">
                <a:latin typeface="David" panose="020E0502060401010101" pitchFamily="34" charset="-79"/>
                <a:cs typeface="David" panose="020E0502060401010101" pitchFamily="34" charset="-79"/>
              </a:rPr>
              <a:t>• </a:t>
            </a:r>
            <a:r>
              <a:rPr lang="he-IL" sz="4800" dirty="0">
                <a:latin typeface="David" panose="020E0502060401010101" pitchFamily="34" charset="-79"/>
                <a:cs typeface="David" panose="020E0502060401010101" pitchFamily="34" charset="-79"/>
              </a:rPr>
              <a:t>סיום במין פשרה חלקית</a:t>
            </a:r>
            <a:r>
              <a:rPr lang="en-US" sz="4800" dirty="0">
                <a:latin typeface="David" panose="020E0502060401010101" pitchFamily="34" charset="-79"/>
                <a:cs typeface="David" panose="020E0502060401010101" pitchFamily="34" charset="-79"/>
              </a:rPr>
              <a:t> </a:t>
            </a:r>
            <a:r>
              <a:rPr lang="en-US" dirty="0"/>
              <a:t/>
            </a:r>
            <a:br>
              <a:rPr lang="en-US" dirty="0"/>
            </a:br>
            <a:r>
              <a:rPr lang="en-US" dirty="0"/>
              <a:t/>
            </a:r>
            <a:br>
              <a:rPr lang="en-US" dirty="0"/>
            </a:br>
            <a:endParaRPr lang="he-IL" dirty="0"/>
          </a:p>
        </p:txBody>
      </p:sp>
    </p:spTree>
    <p:extLst>
      <p:ext uri="{BB962C8B-B14F-4D97-AF65-F5344CB8AC3E}">
        <p14:creationId xmlns:p14="http://schemas.microsoft.com/office/powerpoint/2010/main" val="503678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he-IL" b="1" dirty="0" smtClean="0">
                <a:effectLst>
                  <a:outerShdw blurRad="38100" dist="38100" dir="2700000" algn="tl">
                    <a:srgbClr val="000000">
                      <a:alpha val="43137"/>
                    </a:srgbClr>
                  </a:outerShdw>
                </a:effectLst>
                <a:latin typeface="David" panose="020E0502060401010101" pitchFamily="34" charset="-79"/>
                <a:cs typeface="David" panose="020E0502060401010101" pitchFamily="34" charset="-79"/>
              </a:rPr>
              <a:t>תוכן הסיפור</a:t>
            </a:r>
            <a:endParaRPr lang="he-IL" b="1" dirty="0">
              <a:effectLst>
                <a:outerShdw blurRad="38100" dist="38100" dir="2700000" algn="tl">
                  <a:srgbClr val="000000">
                    <a:alpha val="43137"/>
                  </a:srgbClr>
                </a:outerShdw>
              </a:effectLst>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0" y="1484784"/>
            <a:ext cx="9252520" cy="5373216"/>
          </a:xfrm>
        </p:spPr>
        <p:txBody>
          <a:bodyPr>
            <a:normAutofit fontScale="92500"/>
          </a:bodyPr>
          <a:lstStyle/>
          <a:p>
            <a:r>
              <a:rPr lang="he-IL" sz="3800" dirty="0">
                <a:latin typeface="David" panose="020E0502060401010101" pitchFamily="34" charset="-79"/>
                <a:cs typeface="David" panose="020E0502060401010101" pitchFamily="34" charset="-79"/>
              </a:rPr>
              <a:t>המספר מתאר את בעיותיו האופטיות המלוות את</a:t>
            </a:r>
            <a:r>
              <a:rPr lang="en-US" sz="3800" dirty="0">
                <a:latin typeface="David" panose="020E0502060401010101" pitchFamily="34" charset="-79"/>
                <a:cs typeface="David" panose="020E0502060401010101" pitchFamily="34" charset="-79"/>
              </a:rPr>
              <a:t> </a:t>
            </a:r>
            <a:br>
              <a:rPr lang="en-US" sz="3800" dirty="0">
                <a:latin typeface="David" panose="020E0502060401010101" pitchFamily="34" charset="-79"/>
                <a:cs typeface="David" panose="020E0502060401010101" pitchFamily="34" charset="-79"/>
              </a:rPr>
            </a:br>
            <a:r>
              <a:rPr lang="he-IL" sz="3800" dirty="0">
                <a:latin typeface="David" panose="020E0502060401010101" pitchFamily="34" charset="-79"/>
                <a:cs typeface="David" panose="020E0502060401010101" pitchFamily="34" charset="-79"/>
              </a:rPr>
              <a:t>הביוגרפיה שלו . </a:t>
            </a:r>
            <a:r>
              <a:rPr lang="he-IL" sz="3800" dirty="0" err="1">
                <a:latin typeface="David" panose="020E0502060401010101" pitchFamily="34" charset="-79"/>
                <a:cs typeface="David" panose="020E0502060401010101" pitchFamily="34" charset="-79"/>
              </a:rPr>
              <a:t>ב"כותאב</a:t>
            </a:r>
            <a:r>
              <a:rPr lang="he-IL" sz="3800" dirty="0">
                <a:latin typeface="David" panose="020E0502060401010101" pitchFamily="34" charset="-79"/>
                <a:cs typeface="David" panose="020E0502060401010101" pitchFamily="34" charset="-79"/>
              </a:rPr>
              <a:t>" הוא עובר לשורה </a:t>
            </a:r>
            <a:r>
              <a:rPr lang="he-IL" sz="3800" dirty="0" smtClean="0">
                <a:latin typeface="David" panose="020E0502060401010101" pitchFamily="34" charset="-79"/>
                <a:cs typeface="David" panose="020E0502060401010101" pitchFamily="34" charset="-79"/>
              </a:rPr>
              <a:t>הראשונה</a:t>
            </a:r>
            <a:r>
              <a:rPr lang="en-US" sz="3800" dirty="0">
                <a:latin typeface="David" panose="020E0502060401010101" pitchFamily="34" charset="-79"/>
                <a:cs typeface="David" panose="020E0502060401010101" pitchFamily="34" charset="-79"/>
              </a:rPr>
              <a:t/>
            </a:r>
            <a:br>
              <a:rPr lang="en-US" sz="3800" dirty="0">
                <a:latin typeface="David" panose="020E0502060401010101" pitchFamily="34" charset="-79"/>
                <a:cs typeface="David" panose="020E0502060401010101" pitchFamily="34" charset="-79"/>
              </a:rPr>
            </a:br>
            <a:r>
              <a:rPr lang="he-IL" sz="3800" dirty="0">
                <a:latin typeface="David" panose="020E0502060401010101" pitchFamily="34" charset="-79"/>
                <a:cs typeface="David" panose="020E0502060401010101" pitchFamily="34" charset="-79"/>
              </a:rPr>
              <a:t>כדי שיוכל לראות את הכתוב על הלוח . ובבית ספר</a:t>
            </a:r>
            <a:r>
              <a:rPr lang="en-US" sz="3800" dirty="0">
                <a:latin typeface="David" panose="020E0502060401010101" pitchFamily="34" charset="-79"/>
                <a:cs typeface="David" panose="020E0502060401010101" pitchFamily="34" charset="-79"/>
              </a:rPr>
              <a:t> </a:t>
            </a:r>
            <a:br>
              <a:rPr lang="en-US" sz="3800" dirty="0">
                <a:latin typeface="David" panose="020E0502060401010101" pitchFamily="34" charset="-79"/>
                <a:cs typeface="David" panose="020E0502060401010101" pitchFamily="34" charset="-79"/>
              </a:rPr>
            </a:br>
            <a:r>
              <a:rPr lang="en-US" sz="3800" dirty="0">
                <a:latin typeface="David" panose="020E0502060401010101" pitchFamily="34" charset="-79"/>
                <a:cs typeface="David" panose="020E0502060401010101" pitchFamily="34" charset="-79"/>
              </a:rPr>
              <a:t>"</a:t>
            </a:r>
            <a:r>
              <a:rPr lang="he-IL" sz="3800" dirty="0">
                <a:latin typeface="David" panose="020E0502060401010101" pitchFamily="34" charset="-79"/>
                <a:cs typeface="David" panose="020E0502060401010101" pitchFamily="34" charset="-79"/>
              </a:rPr>
              <a:t>ביאליק" הוא ממלא אחר הוראות הרופא ומרכיב</a:t>
            </a:r>
            <a:r>
              <a:rPr lang="en-US" sz="3800" dirty="0">
                <a:latin typeface="David" panose="020E0502060401010101" pitchFamily="34" charset="-79"/>
                <a:cs typeface="David" panose="020E0502060401010101" pitchFamily="34" charset="-79"/>
              </a:rPr>
              <a:t> </a:t>
            </a:r>
            <a:br>
              <a:rPr lang="en-US" sz="3800" dirty="0">
                <a:latin typeface="David" panose="020E0502060401010101" pitchFamily="34" charset="-79"/>
                <a:cs typeface="David" panose="020E0502060401010101" pitchFamily="34" charset="-79"/>
              </a:rPr>
            </a:br>
            <a:r>
              <a:rPr lang="he-IL" sz="3800" dirty="0">
                <a:latin typeface="David" panose="020E0502060401010101" pitchFamily="34" charset="-79"/>
                <a:cs typeface="David" panose="020E0502060401010101" pitchFamily="34" charset="-79"/>
              </a:rPr>
              <a:t>משקפיים . בזכות המשקפיים עולמות מתבהר וראייתו</a:t>
            </a:r>
            <a:r>
              <a:rPr lang="en-US" sz="3800" dirty="0">
                <a:latin typeface="David" panose="020E0502060401010101" pitchFamily="34" charset="-79"/>
                <a:cs typeface="David" panose="020E0502060401010101" pitchFamily="34" charset="-79"/>
              </a:rPr>
              <a:t> </a:t>
            </a:r>
            <a:br>
              <a:rPr lang="en-US" sz="3800" dirty="0">
                <a:latin typeface="David" panose="020E0502060401010101" pitchFamily="34" charset="-79"/>
                <a:cs typeface="David" panose="020E0502060401010101" pitchFamily="34" charset="-79"/>
              </a:rPr>
            </a:br>
            <a:r>
              <a:rPr lang="he-IL" sz="3800" dirty="0">
                <a:latin typeface="David" panose="020E0502060401010101" pitchFamily="34" charset="-79"/>
                <a:cs typeface="David" panose="020E0502060401010101" pitchFamily="34" charset="-79"/>
              </a:rPr>
              <a:t>משתפרת . אך בגללם אין הוא יכול להשתובב משום</a:t>
            </a:r>
            <a:r>
              <a:rPr lang="en-US" sz="3800" dirty="0">
                <a:latin typeface="David" panose="020E0502060401010101" pitchFamily="34" charset="-79"/>
                <a:cs typeface="David" panose="020E0502060401010101" pitchFamily="34" charset="-79"/>
              </a:rPr>
              <a:t> </a:t>
            </a:r>
            <a:br>
              <a:rPr lang="en-US" sz="3800" dirty="0">
                <a:latin typeface="David" panose="020E0502060401010101" pitchFamily="34" charset="-79"/>
                <a:cs typeface="David" panose="020E0502060401010101" pitchFamily="34" charset="-79"/>
              </a:rPr>
            </a:br>
            <a:r>
              <a:rPr lang="he-IL" sz="3800" dirty="0">
                <a:latin typeface="David" panose="020E0502060401010101" pitchFamily="34" charset="-79"/>
                <a:cs typeface="David" panose="020E0502060401010101" pitchFamily="34" charset="-79"/>
              </a:rPr>
              <a:t>שהם מגבילים את משחקיו ומכבידים על חייו כילד . </a:t>
            </a:r>
            <a:r>
              <a:rPr lang="he-IL" sz="3800" dirty="0" smtClean="0">
                <a:latin typeface="David" panose="020E0502060401010101" pitchFamily="34" charset="-79"/>
                <a:cs typeface="David" panose="020E0502060401010101" pitchFamily="34" charset="-79"/>
              </a:rPr>
              <a:t>דבר זה </a:t>
            </a:r>
            <a:r>
              <a:rPr lang="he-IL" sz="3800" dirty="0">
                <a:latin typeface="David" panose="020E0502060401010101" pitchFamily="34" charset="-79"/>
                <a:cs typeface="David" panose="020E0502060401010101" pitchFamily="34" charset="-79"/>
              </a:rPr>
              <a:t>מעורר בלבו את הקנאה כלפי חבריו שאינם </a:t>
            </a:r>
            <a:r>
              <a:rPr lang="he-IL" sz="3800" dirty="0" smtClean="0">
                <a:latin typeface="David" panose="020E0502060401010101" pitchFamily="34" charset="-79"/>
                <a:cs typeface="David" panose="020E0502060401010101" pitchFamily="34" charset="-79"/>
              </a:rPr>
              <a:t>נזקקים למשקפיים</a:t>
            </a:r>
            <a:r>
              <a:rPr lang="he-IL" sz="3800" dirty="0">
                <a:latin typeface="David" panose="020E0502060401010101" pitchFamily="34" charset="-79"/>
                <a:cs typeface="David" panose="020E0502060401010101" pitchFamily="34" charset="-79"/>
              </a:rPr>
              <a:t>.</a:t>
            </a:r>
            <a:endParaRPr lang="en-US" sz="3800" dirty="0">
              <a:latin typeface="David" panose="020E0502060401010101" pitchFamily="34" charset="-79"/>
              <a:cs typeface="David" panose="020E0502060401010101" pitchFamily="34" charset="-79"/>
            </a:endParaRPr>
          </a:p>
          <a:p>
            <a:endParaRPr lang="he-IL" dirty="0"/>
          </a:p>
        </p:txBody>
      </p:sp>
    </p:spTree>
    <p:extLst>
      <p:ext uri="{BB962C8B-B14F-4D97-AF65-F5344CB8AC3E}">
        <p14:creationId xmlns:p14="http://schemas.microsoft.com/office/powerpoint/2010/main" val="4031599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he-IL" b="1" dirty="0" smtClean="0">
                <a:effectLst>
                  <a:outerShdw blurRad="38100" dist="38100" dir="2700000" algn="tl">
                    <a:srgbClr val="000000">
                      <a:alpha val="43137"/>
                    </a:srgbClr>
                  </a:outerShdw>
                </a:effectLst>
                <a:latin typeface="David" panose="020E0502060401010101" pitchFamily="34" charset="-79"/>
                <a:cs typeface="David" panose="020E0502060401010101" pitchFamily="34" charset="-79"/>
              </a:rPr>
              <a:t>הדמויות </a:t>
            </a:r>
            <a:endParaRPr lang="he-IL" b="1" dirty="0">
              <a:effectLst>
                <a:outerShdw blurRad="38100" dist="38100" dir="2700000" algn="tl">
                  <a:srgbClr val="000000">
                    <a:alpha val="43137"/>
                  </a:srgbClr>
                </a:outerShdw>
              </a:effectLst>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179512" y="1600200"/>
            <a:ext cx="8964488" cy="5257800"/>
          </a:xfrm>
        </p:spPr>
        <p:txBody>
          <a:bodyPr>
            <a:normAutofit fontScale="92500"/>
          </a:bodyPr>
          <a:lstStyle/>
          <a:p>
            <a:r>
              <a:rPr lang="he-IL" b="1" dirty="0" smtClean="0">
                <a:solidFill>
                  <a:srgbClr val="C00000"/>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המספר</a:t>
            </a:r>
            <a:r>
              <a:rPr lang="he-IL" dirty="0" smtClean="0">
                <a:solidFill>
                  <a:srgbClr val="C00000"/>
                </a:solidFill>
                <a:latin typeface="David" panose="020E0502060401010101" pitchFamily="34" charset="-79"/>
                <a:cs typeface="David" panose="020E0502060401010101" pitchFamily="34" charset="-79"/>
              </a:rPr>
              <a:t> </a:t>
            </a:r>
            <a:r>
              <a:rPr lang="he-IL" dirty="0" smtClean="0">
                <a:latin typeface="David" panose="020E0502060401010101" pitchFamily="34" charset="-79"/>
                <a:cs typeface="David" panose="020E0502060401010101" pitchFamily="34" charset="-79"/>
              </a:rPr>
              <a:t>– הוא הדמות העיקרית  בסיפור זו הוא הסופר עצמו , המספר את קורות חייו דרך המשקפיים .עלה לארץ מעיר חלב בסוריה . כשהיה עדיין </a:t>
            </a:r>
            <a:r>
              <a:rPr lang="he-IL" dirty="0" err="1" smtClean="0">
                <a:latin typeface="David" panose="020E0502060401010101" pitchFamily="34" charset="-79"/>
                <a:cs typeface="David" panose="020E0502060401010101" pitchFamily="34" charset="-79"/>
              </a:rPr>
              <a:t>ב"כותאב</a:t>
            </a:r>
            <a:r>
              <a:rPr lang="he-IL" dirty="0" smtClean="0">
                <a:latin typeface="David" panose="020E0502060401010101" pitchFamily="34" charset="-79"/>
                <a:cs typeface="David" panose="020E0502060401010101" pitchFamily="34" charset="-79"/>
              </a:rPr>
              <a:t>" הוא חש בליקויי ראייה אך בגלל שהאפשרויות מוגבלות הוא לא קיבל טיפול רפואי אלא עבר לשבת בשורה הראשונה . כאן בארץ האפשרויות רבות יותר והוא מופנה לרופא שמצווה עליו להרכיב משקפיים . הוא מרכיב את המשקפיים ומצב הראייה הפיסית משתפר, אך הזדקק לעוד זוג משקפיים דו - מוקדיים  .</a:t>
            </a:r>
          </a:p>
          <a:p>
            <a:r>
              <a:rPr lang="he-IL" dirty="0" smtClean="0">
                <a:latin typeface="David" panose="020E0502060401010101" pitchFamily="34" charset="-79"/>
                <a:cs typeface="David" panose="020E0502060401010101" pitchFamily="34" charset="-79"/>
              </a:rPr>
              <a:t>בעייתו של המספר בארץ אינה רק בזה שאינו יכול לראות למרחקים , אלא גם בזה איך הוא ייראה בעיני האחרים ובמיוחד בעיני חברים שבאו מפולין ומרוסיה . </a:t>
            </a:r>
            <a:endParaRPr lang="he-IL" dirty="0"/>
          </a:p>
        </p:txBody>
      </p:sp>
    </p:spTree>
    <p:extLst>
      <p:ext uri="{BB962C8B-B14F-4D97-AF65-F5344CB8AC3E}">
        <p14:creationId xmlns:p14="http://schemas.microsoft.com/office/powerpoint/2010/main" val="2787062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260648"/>
            <a:ext cx="8507288" cy="5865515"/>
          </a:xfrm>
        </p:spPr>
        <p:txBody>
          <a:bodyPr>
            <a:normAutofit/>
          </a:bodyPr>
          <a:lstStyle/>
          <a:p>
            <a:r>
              <a:rPr lang="he-IL" dirty="0" smtClean="0">
                <a:latin typeface="David" panose="020E0502060401010101" pitchFamily="34" charset="-79"/>
                <a:cs typeface="David" panose="020E0502060401010101" pitchFamily="34" charset="-79"/>
              </a:rPr>
              <a:t>דאגה זו מובילה אותו להשתמש בשלושה זוגות משקפיים , שהם בעצם שלוש תחפושות שמאחוריהן מסתתר אותו אדם המביא את עצמו במודע להתנהגות </a:t>
            </a:r>
            <a:r>
              <a:rPr lang="he-IL" dirty="0" smtClean="0">
                <a:solidFill>
                  <a:srgbClr val="C00000"/>
                </a:solidFill>
                <a:latin typeface="David" panose="020E0502060401010101" pitchFamily="34" charset="-79"/>
                <a:cs typeface="David" panose="020E0502060401010101" pitchFamily="34" charset="-79"/>
              </a:rPr>
              <a:t>סכיזופרנית </a:t>
            </a:r>
            <a:r>
              <a:rPr lang="he-IL" dirty="0" smtClean="0">
                <a:latin typeface="David" panose="020E0502060401010101" pitchFamily="34" charset="-79"/>
                <a:cs typeface="David" panose="020E0502060401010101" pitchFamily="34" charset="-79"/>
              </a:rPr>
              <a:t>(</a:t>
            </a:r>
            <a:r>
              <a:rPr lang="ar-SA" dirty="0" smtClean="0">
                <a:latin typeface="David" panose="020E0502060401010101" pitchFamily="34" charset="-79"/>
              </a:rPr>
              <a:t>انفصام شخصيه ) . </a:t>
            </a:r>
            <a:endParaRPr lang="he-IL" dirty="0" smtClean="0"/>
          </a:p>
          <a:p>
            <a:r>
              <a:rPr lang="he-IL" dirty="0" smtClean="0">
                <a:latin typeface="David" panose="020E0502060401010101" pitchFamily="34" charset="-79"/>
                <a:cs typeface="David" panose="020E0502060401010101" pitchFamily="34" charset="-79"/>
              </a:rPr>
              <a:t>התנהגות זו , המבטאת את חריפותה של הבעיה , אינה שייכת רק לאוטוביוגרפיה של המספר אלא באה לשקף את קורות חייהם של הרבה עולים מעדות המזרח שעברו חוויות קשות במהלך קליטתם בארץ.</a:t>
            </a:r>
          </a:p>
          <a:p>
            <a:r>
              <a:rPr lang="he-IL" b="1" dirty="0" smtClean="0">
                <a:solidFill>
                  <a:srgbClr val="C00000"/>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שליין , </a:t>
            </a:r>
            <a:r>
              <a:rPr lang="he-IL" b="1" dirty="0" err="1" smtClean="0">
                <a:solidFill>
                  <a:srgbClr val="C00000"/>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בורובסקי</a:t>
            </a:r>
            <a:r>
              <a:rPr lang="he-IL" b="1" dirty="0" smtClean="0">
                <a:solidFill>
                  <a:srgbClr val="C00000"/>
                </a:solidFill>
                <a:effectLst>
                  <a:outerShdw blurRad="38100" dist="38100" dir="2700000" algn="tl">
                    <a:srgbClr val="000000">
                      <a:alpha val="43137"/>
                    </a:srgbClr>
                  </a:outerShdw>
                </a:effectLst>
                <a:latin typeface="David" panose="020E0502060401010101" pitchFamily="34" charset="-79"/>
                <a:cs typeface="David" panose="020E0502060401010101" pitchFamily="34" charset="-79"/>
              </a:rPr>
              <a:t> , האב והאם </a:t>
            </a:r>
            <a:r>
              <a:rPr lang="he-IL" dirty="0" smtClean="0">
                <a:latin typeface="David" panose="020E0502060401010101" pitchFamily="34" charset="-79"/>
                <a:cs typeface="David" panose="020E0502060401010101" pitchFamily="34" charset="-79"/>
              </a:rPr>
              <a:t>– דמויות משניות שהופעתן מסייעת לקידום העלילה ולאפיון דמותו של המספר .</a:t>
            </a:r>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995671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0"/>
            <a:ext cx="8229600" cy="1143000"/>
          </a:xfrm>
        </p:spPr>
        <p:txBody>
          <a:bodyPr/>
          <a:lstStyle/>
          <a:p>
            <a:r>
              <a:rPr lang="he-IL" dirty="0" smtClean="0"/>
              <a:t>ניתוח והערכה </a:t>
            </a:r>
            <a:endParaRPr lang="he-IL" dirty="0"/>
          </a:p>
        </p:txBody>
      </p:sp>
      <p:sp>
        <p:nvSpPr>
          <p:cNvPr id="3" name="מציין מיקום תוכן 2"/>
          <p:cNvSpPr>
            <a:spLocks noGrp="1"/>
          </p:cNvSpPr>
          <p:nvPr>
            <p:ph idx="1"/>
          </p:nvPr>
        </p:nvSpPr>
        <p:spPr>
          <a:xfrm>
            <a:off x="0" y="1052736"/>
            <a:ext cx="9144000" cy="5805264"/>
          </a:xfrm>
        </p:spPr>
        <p:txBody>
          <a:bodyPr>
            <a:normAutofit fontScale="92500" lnSpcReduction="20000"/>
          </a:bodyPr>
          <a:lstStyle/>
          <a:p>
            <a:r>
              <a:rPr lang="he-IL" sz="4400" dirty="0" smtClean="0">
                <a:solidFill>
                  <a:srgbClr val="FF0000"/>
                </a:solidFill>
                <a:latin typeface="David" panose="020E0502060401010101" pitchFamily="34" charset="-79"/>
                <a:cs typeface="David" panose="020E0502060401010101" pitchFamily="34" charset="-79"/>
              </a:rPr>
              <a:t>המשמעות הסמלית שבסיפור:</a:t>
            </a:r>
          </a:p>
          <a:p>
            <a:r>
              <a:rPr lang="he-IL" dirty="0" smtClean="0">
                <a:latin typeface="David" panose="020E0502060401010101" pitchFamily="34" charset="-79"/>
                <a:cs typeface="David" panose="020E0502060401010101" pitchFamily="34" charset="-79"/>
              </a:rPr>
              <a:t>הילד המספר ינק את השלכתו ולימודיו ב "</a:t>
            </a:r>
            <a:r>
              <a:rPr lang="he-IL" dirty="0" err="1" smtClean="0">
                <a:latin typeface="David" panose="020E0502060401010101" pitchFamily="34" charset="-79"/>
                <a:cs typeface="David" panose="020E0502060401010101" pitchFamily="34" charset="-79"/>
              </a:rPr>
              <a:t>כותאב</a:t>
            </a:r>
            <a:r>
              <a:rPr lang="he-IL" dirty="0" smtClean="0">
                <a:latin typeface="David" panose="020E0502060401010101" pitchFamily="34" charset="-79"/>
                <a:cs typeface="David" panose="020E0502060401010101" pitchFamily="34" charset="-79"/>
              </a:rPr>
              <a:t>" . </a:t>
            </a:r>
            <a:r>
              <a:rPr lang="he-IL" dirty="0" err="1" smtClean="0">
                <a:latin typeface="David" panose="020E0502060401010101" pitchFamily="34" charset="-79"/>
                <a:cs typeface="David" panose="020E0502060401010101" pitchFamily="34" charset="-79"/>
              </a:rPr>
              <a:t>הכותאב</a:t>
            </a:r>
            <a:r>
              <a:rPr lang="he-IL" dirty="0" smtClean="0">
                <a:latin typeface="David" panose="020E0502060401010101" pitchFamily="34" charset="-79"/>
                <a:cs typeface="David" panose="020E0502060401010101" pitchFamily="34" charset="-79"/>
              </a:rPr>
              <a:t> הוא סמל לתרבות המזרחית , ובכלל זה מסורת , מוסכמות , אורח חיים </a:t>
            </a:r>
            <a:r>
              <a:rPr lang="he-IL" dirty="0" err="1" smtClean="0">
                <a:latin typeface="David" panose="020E0502060401010101" pitchFamily="34" charset="-79"/>
                <a:cs typeface="David" panose="020E0502060401010101" pitchFamily="34" charset="-79"/>
              </a:rPr>
              <a:t>וכו</a:t>
            </a:r>
            <a:r>
              <a:rPr lang="he-IL" dirty="0" smtClean="0">
                <a:latin typeface="David" panose="020E0502060401010101" pitchFamily="34" charset="-79"/>
                <a:cs typeface="David" panose="020E0502060401010101" pitchFamily="34" charset="-79"/>
              </a:rPr>
              <a:t> ..</a:t>
            </a:r>
          </a:p>
          <a:p>
            <a:r>
              <a:rPr lang="he-IL" dirty="0" smtClean="0">
                <a:latin typeface="David" panose="020E0502060401010101" pitchFamily="34" charset="-79"/>
                <a:cs typeface="David" panose="020E0502060401010101" pitchFamily="34" charset="-79"/>
              </a:rPr>
              <a:t>הילד המספר עלה ארצה ונפגש עם תרבות אחרת – ישראלית , שהיא שונה מהתרבות המזרחית אותה רכש בילדותו בסוריה . דבר אשר עורר בתוכו עימות וקונפליקט בין שתי התרבויות .</a:t>
            </a:r>
          </a:p>
          <a:p>
            <a:r>
              <a:rPr lang="he-IL" dirty="0" smtClean="0">
                <a:latin typeface="David" panose="020E0502060401010101" pitchFamily="34" charset="-79"/>
                <a:cs typeface="David" panose="020E0502060401010101" pitchFamily="34" charset="-79"/>
              </a:rPr>
              <a:t>כדי לעמוד בעימות זה , הוא נזקק למשקפיים " ישראליים " כלומר הוא ספג את התרבות הישראלית לתוכו , ולא ויתר על תרבותו המזרחית , </a:t>
            </a:r>
            <a:r>
              <a:rPr lang="he-IL" dirty="0" smtClean="0">
                <a:solidFill>
                  <a:srgbClr val="FF0000"/>
                </a:solidFill>
                <a:latin typeface="David" panose="020E0502060401010101" pitchFamily="34" charset="-79"/>
                <a:cs typeface="David" panose="020E0502060401010101" pitchFamily="34" charset="-79"/>
              </a:rPr>
              <a:t>" </a:t>
            </a:r>
            <a:r>
              <a:rPr lang="he-IL" dirty="0" smtClean="0">
                <a:latin typeface="David" panose="020E0502060401010101" pitchFamily="34" charset="-79"/>
                <a:cs typeface="David" panose="020E0502060401010101" pitchFamily="34" charset="-79"/>
              </a:rPr>
              <a:t>כל </a:t>
            </a:r>
            <a:r>
              <a:rPr lang="he-IL" dirty="0" err="1" smtClean="0">
                <a:latin typeface="David" panose="020E0502060401010101" pitchFamily="34" charset="-79"/>
                <a:cs typeface="David" panose="020E0502060401010101" pitchFamily="34" charset="-79"/>
              </a:rPr>
              <a:t>שבהקיץ</a:t>
            </a:r>
            <a:r>
              <a:rPr lang="he-IL" dirty="0" smtClean="0">
                <a:latin typeface="David" panose="020E0502060401010101" pitchFamily="34" charset="-79"/>
                <a:cs typeface="David" panose="020E0502060401010101" pitchFamily="34" charset="-79"/>
              </a:rPr>
              <a:t> אני רואה דרך מערכת שלושה זוגות של עדשות : זוג מזרחי , זוג ישראלי, זוג קיבוצי </a:t>
            </a:r>
            <a:r>
              <a:rPr lang="he-IL" dirty="0" smtClean="0">
                <a:solidFill>
                  <a:srgbClr val="FF0000"/>
                </a:solidFill>
                <a:latin typeface="David" panose="020E0502060401010101" pitchFamily="34" charset="-79"/>
                <a:cs typeface="David" panose="020E0502060401010101" pitchFamily="34" charset="-79"/>
              </a:rPr>
              <a:t>"</a:t>
            </a:r>
          </a:p>
          <a:p>
            <a:r>
              <a:rPr lang="he-IL" dirty="0" smtClean="0">
                <a:solidFill>
                  <a:srgbClr val="FF0000"/>
                </a:solidFill>
                <a:latin typeface="David" panose="020E0502060401010101" pitchFamily="34" charset="-79"/>
                <a:cs typeface="David" panose="020E0502060401010101" pitchFamily="34" charset="-79"/>
              </a:rPr>
              <a:t>" </a:t>
            </a:r>
            <a:r>
              <a:rPr lang="he-IL" dirty="0" smtClean="0">
                <a:latin typeface="David" panose="020E0502060401010101" pitchFamily="34" charset="-79"/>
                <a:cs typeface="David" panose="020E0502060401010101" pitchFamily="34" charset="-79"/>
              </a:rPr>
              <a:t>על הכול על החיים והמוות על הטוב והרע על האדם והחברה על העבר והעתיד אני מסתכל דרך כולן </a:t>
            </a:r>
            <a:r>
              <a:rPr lang="he-IL" dirty="0" smtClean="0">
                <a:solidFill>
                  <a:srgbClr val="FF0000"/>
                </a:solidFill>
                <a:latin typeface="David" panose="020E0502060401010101" pitchFamily="34" charset="-79"/>
                <a:cs typeface="David" panose="020E0502060401010101" pitchFamily="34" charset="-79"/>
              </a:rPr>
              <a:t>"</a:t>
            </a:r>
            <a:r>
              <a:rPr lang="he-IL" dirty="0" smtClean="0">
                <a:latin typeface="David" panose="020E0502060401010101" pitchFamily="34" charset="-79"/>
                <a:cs typeface="David" panose="020E0502060401010101" pitchFamily="34" charset="-79"/>
              </a:rPr>
              <a:t>.</a:t>
            </a:r>
          </a:p>
          <a:p>
            <a:endParaRPr lang="he-IL" sz="2000" dirty="0"/>
          </a:p>
        </p:txBody>
      </p:sp>
    </p:spTree>
    <p:extLst>
      <p:ext uri="{BB962C8B-B14F-4D97-AF65-F5344CB8AC3E}">
        <p14:creationId xmlns:p14="http://schemas.microsoft.com/office/powerpoint/2010/main" val="3340661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0" y="116632"/>
            <a:ext cx="8964488" cy="6552728"/>
          </a:xfrm>
        </p:spPr>
        <p:txBody>
          <a:bodyPr>
            <a:noAutofit/>
          </a:bodyPr>
          <a:lstStyle/>
          <a:p>
            <a:r>
              <a:rPr lang="he-IL" dirty="0" smtClean="0">
                <a:latin typeface="David" panose="020E0502060401010101" pitchFamily="34" charset="-79"/>
                <a:cs typeface="David" panose="020E0502060401010101" pitchFamily="34" charset="-79"/>
              </a:rPr>
              <a:t>עבורו תרבות המזרח היא מקורית ומשורשת בתוכו , אך אין היא מספקת בישראל , שבה שלטת תרבות המערב .</a:t>
            </a:r>
          </a:p>
          <a:p>
            <a:r>
              <a:rPr lang="he-IL" dirty="0" smtClean="0">
                <a:latin typeface="David" panose="020E0502060401010101" pitchFamily="34" charset="-79"/>
                <a:cs typeface="David" panose="020E0502060401010101" pitchFamily="34" charset="-79"/>
              </a:rPr>
              <a:t>תרבות המזרח לא יכולה להאיר בפניו את הנתיבים האפלים וליצור אדם מודרני בעל אופקים רחבים ורבי ממדים.</a:t>
            </a:r>
          </a:p>
          <a:p>
            <a:r>
              <a:rPr lang="he-IL" dirty="0" smtClean="0">
                <a:latin typeface="David" panose="020E0502060401010101" pitchFamily="34" charset="-79"/>
                <a:cs typeface="David" panose="020E0502060401010101" pitchFamily="34" charset="-79"/>
              </a:rPr>
              <a:t>דרכו של הילד בהסתגלות לתרבות החדשה הייתה קשה " הייתי צריך להיזהר מפני הגלים  ומפני הכדורים ומפני המהלומות " , " ואני כמה סבלתי כשבלעו גלי הים את משקפיי " .</a:t>
            </a:r>
          </a:p>
          <a:p>
            <a:r>
              <a:rPr lang="he-IL" dirty="0" smtClean="0">
                <a:latin typeface="David" panose="020E0502060401010101" pitchFamily="34" charset="-79"/>
                <a:cs typeface="David" panose="020E0502060401010101" pitchFamily="34" charset="-79"/>
              </a:rPr>
              <a:t>במפגש בין שתי התרביות המזרחית והמערבית חש המספר חולשה בתרבות המזרח , לכן הוא מקנא בשני חבריו מפולניה ומרוסיה </a:t>
            </a:r>
            <a:r>
              <a:rPr lang="he-IL" dirty="0" smtClean="0">
                <a:latin typeface="David" panose="020E0502060401010101" pitchFamily="34" charset="-79"/>
                <a:cs typeface="David" panose="020E0502060401010101" pitchFamily="34" charset="-79"/>
              </a:rPr>
              <a:t>.</a:t>
            </a:r>
            <a:endParaRPr lang="he-IL" dirty="0" smtClean="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301504986"/>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736</Words>
  <Application>Microsoft Office PowerPoint</Application>
  <PresentationFormat>‫הצגה על המסך (4:3)</PresentationFormat>
  <Paragraphs>35</Paragraphs>
  <Slides>11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11</vt:i4>
      </vt:variant>
    </vt:vector>
  </HeadingPairs>
  <TitlesOfParts>
    <vt:vector size="12" baseType="lpstr">
      <vt:lpstr>ערכת נושא Office</vt:lpstr>
      <vt:lpstr>אופטו-ביוגרפיה</vt:lpstr>
      <vt:lpstr>אמנון שמוש</vt:lpstr>
      <vt:lpstr>על הסיפור </vt:lpstr>
      <vt:lpstr>מבנה הסיפור </vt:lpstr>
      <vt:lpstr>תוכן הסיפור</vt:lpstr>
      <vt:lpstr>הדמויות </vt:lpstr>
      <vt:lpstr>מצגת של PowerPoint</vt:lpstr>
      <vt:lpstr>ניתוח והערכה </vt:lpstr>
      <vt:lpstr>מצגת של PowerPoint</vt:lpstr>
      <vt:lpstr>מצגת של PowerPoint</vt:lpstr>
      <vt:lpstr>סמלים</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משתמש</dc:creator>
  <cp:lastModifiedBy>משתמש</cp:lastModifiedBy>
  <cp:revision>15</cp:revision>
  <dcterms:created xsi:type="dcterms:W3CDTF">2017-11-18T16:55:06Z</dcterms:created>
  <dcterms:modified xsi:type="dcterms:W3CDTF">2017-11-22T19:56:43Z</dcterms:modified>
</cp:coreProperties>
</file>