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6"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4095645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332876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195082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1979931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1500839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165319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8" name="מציין מיקום של כותרת תחתונה 7"/>
          <p:cNvSpPr>
            <a:spLocks noGrp="1"/>
          </p:cNvSpPr>
          <p:nvPr>
            <p:ph type="ftr" sz="quarter" idx="11"/>
          </p:nvPr>
        </p:nvSpPr>
        <p:spPr/>
        <p:txBody>
          <a:bodyPr/>
          <a:lstStyle/>
          <a:p>
            <a:endParaRPr lang="he-IL" dirty="0"/>
          </a:p>
        </p:txBody>
      </p:sp>
      <p:sp>
        <p:nvSpPr>
          <p:cNvPr id="9" name="מציין מיקום של מספר שקופית 8"/>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111467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4" name="מציין מיקום של כותרת תחתונה 3"/>
          <p:cNvSpPr>
            <a:spLocks noGrp="1"/>
          </p:cNvSpPr>
          <p:nvPr>
            <p:ph type="ftr" sz="quarter" idx="11"/>
          </p:nvPr>
        </p:nvSpPr>
        <p:spPr/>
        <p:txBody>
          <a:bodyPr/>
          <a:lstStyle/>
          <a:p>
            <a:endParaRPr lang="he-IL" dirty="0"/>
          </a:p>
        </p:txBody>
      </p:sp>
      <p:sp>
        <p:nvSpPr>
          <p:cNvPr id="5" name="מציין מיקום של מספר שקופית 4"/>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356593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3" name="מציין מיקום של כותרת תחתונה 2"/>
          <p:cNvSpPr>
            <a:spLocks noGrp="1"/>
          </p:cNvSpPr>
          <p:nvPr>
            <p:ph type="ftr" sz="quarter" idx="11"/>
          </p:nvPr>
        </p:nvSpPr>
        <p:spPr/>
        <p:txBody>
          <a:bodyPr/>
          <a:lstStyle/>
          <a:p>
            <a:endParaRPr lang="he-IL" dirty="0"/>
          </a:p>
        </p:txBody>
      </p:sp>
      <p:sp>
        <p:nvSpPr>
          <p:cNvPr id="4" name="מציין מיקום של מספר שקופית 3"/>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2263872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2551091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679D260-FDAB-455F-BF79-7031FA8AABE5}" type="datetimeFigureOut">
              <a:rPr lang="he-IL" smtClean="0"/>
              <a:t>ח'/חשון/תשע"ח</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1CE391E4-A9A5-43A6-BA92-B3D5492ED430}" type="slidenum">
              <a:rPr lang="he-IL" smtClean="0"/>
              <a:t>‹#›</a:t>
            </a:fld>
            <a:endParaRPr lang="he-IL" dirty="0"/>
          </a:p>
        </p:txBody>
      </p:sp>
    </p:spTree>
    <p:extLst>
      <p:ext uri="{BB962C8B-B14F-4D97-AF65-F5344CB8AC3E}">
        <p14:creationId xmlns:p14="http://schemas.microsoft.com/office/powerpoint/2010/main" val="1947587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679D260-FDAB-455F-BF79-7031FA8AABE5}" type="datetimeFigureOut">
              <a:rPr lang="he-IL" smtClean="0"/>
              <a:t>ח'/חשון/תשע"ח</a:t>
            </a:fld>
            <a:endParaRPr lang="he-IL" dirty="0"/>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CE391E4-A9A5-43A6-BA92-B3D5492ED430}" type="slidenum">
              <a:rPr lang="he-IL" smtClean="0"/>
              <a:t>‹#›</a:t>
            </a:fld>
            <a:endParaRPr lang="he-IL" dirty="0"/>
          </a:p>
        </p:txBody>
      </p:sp>
    </p:spTree>
    <p:extLst>
      <p:ext uri="{BB962C8B-B14F-4D97-AF65-F5344CB8AC3E}">
        <p14:creationId xmlns:p14="http://schemas.microsoft.com/office/powerpoint/2010/main" val="3353122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u="sng" dirty="0"/>
              <a:t>"כי האדם עץ השדה"/ נתן זך</a:t>
            </a:r>
            <a:endParaRPr lang="he-IL" dirty="0"/>
          </a:p>
        </p:txBody>
      </p:sp>
      <p:sp>
        <p:nvSpPr>
          <p:cNvPr id="3" name="מציין מיקום תוכן 2"/>
          <p:cNvSpPr>
            <a:spLocks noGrp="1"/>
          </p:cNvSpPr>
          <p:nvPr>
            <p:ph idx="1"/>
          </p:nvPr>
        </p:nvSpPr>
        <p:spPr>
          <a:xfrm>
            <a:off x="457200" y="1268760"/>
            <a:ext cx="8363272" cy="5328592"/>
          </a:xfrm>
        </p:spPr>
        <p:txBody>
          <a:bodyPr>
            <a:normAutofit fontScale="62500" lnSpcReduction="20000"/>
          </a:bodyPr>
          <a:lstStyle/>
          <a:p>
            <a:r>
              <a:rPr lang="he-IL" sz="3600" dirty="0">
                <a:latin typeface="David" panose="020E0502060401010101" pitchFamily="34" charset="-79"/>
                <a:cs typeface="David" panose="020E0502060401010101" pitchFamily="34" charset="-79"/>
              </a:rPr>
              <a:t>כִּי הָאָדָם עֵץ הַשָּׂדֶה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כְּמוֹ הָאָדָם גַּם הָעֵץ צוֹמֵחַ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כְּמוֹ הָעֵץ הָאָדָם נִגְדָּע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וַאֲנִי לֹא יוֹדֵעַ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אֵיפֹה הָיִיתִי וְאֵיפֹה אֶהְיֶה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כְּמוֹ עֵץ הַשָּׂדֶה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כִּי הָאָדָם עֵץ הַשָּׂדֶה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כְּמוֹ הָעֵץ הוּא שׁוֹאֵף לְמַעְלָה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כְּמוֹ הָאָדָם הוּא נִשְׂרָף בָּאֵשׁ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וַאֲנִי לֹא יוֹדֵעַ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אֵיפֹה הָיִיתִי וְאֵיפֹה אֶהְיֶה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כְּמוֹ עֵץ הַשָּׂדֶה  </a:t>
            </a:r>
            <a:endParaRPr lang="en-US" sz="3600" dirty="0">
              <a:latin typeface="David" panose="020E0502060401010101" pitchFamily="34" charset="-79"/>
              <a:cs typeface="David" panose="020E0502060401010101" pitchFamily="34" charset="-79"/>
            </a:endParaRPr>
          </a:p>
          <a:p>
            <a:r>
              <a:rPr lang="he-IL" sz="3600" dirty="0">
                <a:latin typeface="David" panose="020E0502060401010101" pitchFamily="34" charset="-79"/>
                <a:cs typeface="David" panose="020E0502060401010101" pitchFamily="34" charset="-79"/>
              </a:rPr>
              <a:t> </a:t>
            </a:r>
            <a:endParaRPr lang="en-US" sz="3600" dirty="0">
              <a:latin typeface="David" panose="020E0502060401010101" pitchFamily="34" charset="-79"/>
              <a:cs typeface="David" panose="020E0502060401010101" pitchFamily="34" charset="-79"/>
            </a:endParaRPr>
          </a:p>
          <a:p>
            <a:endParaRPr lang="he-IL" dirty="0"/>
          </a:p>
        </p:txBody>
      </p:sp>
    </p:spTree>
    <p:extLst>
      <p:ext uri="{BB962C8B-B14F-4D97-AF65-F5344CB8AC3E}">
        <p14:creationId xmlns:p14="http://schemas.microsoft.com/office/powerpoint/2010/main" val="2827290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88640"/>
            <a:ext cx="8435280" cy="6408712"/>
          </a:xfrm>
        </p:spPr>
        <p:txBody>
          <a:bodyPr>
            <a:normAutofit/>
          </a:bodyPr>
          <a:lstStyle/>
          <a:p>
            <a:r>
              <a:rPr lang="he-IL" b="1" dirty="0" smtClean="0">
                <a:effectLst/>
              </a:rPr>
              <a:t>האנשה: </a:t>
            </a:r>
          </a:p>
          <a:p>
            <a:r>
              <a:rPr lang="he-IL" dirty="0" smtClean="0">
                <a:effectLst/>
              </a:rPr>
              <a:t>ייחוס תכונות אנושיות לכל דבר שהוא אינו אנושי. דוגמאות מהשיר: </a:t>
            </a:r>
          </a:p>
          <a:p>
            <a:r>
              <a:rPr lang="he-IL" dirty="0" smtClean="0">
                <a:effectLst/>
              </a:rPr>
              <a:t>-כמו העץ האדם נגדע-גם הוא נופל, דבר כלשהו מונע ממנו להמשיך. -כמו האדם הוא נשרף באש (העץ)-העץ נשרף מהאש כמו אדם-שיכול להדליק מהאש, ולמות. כמו העץ הוא צמא למים כמו האדם הוא נשאר צמא-על מנת לצמוח צריך העץ במים, כך גם האדם-שניהם חיים ותלויים במים בחייהם, האדם בשיר צמא למים-כנראה צמא לאהבה, והעץ צמא למים. </a:t>
            </a:r>
          </a:p>
          <a:p>
            <a:endParaRPr lang="he-IL" dirty="0"/>
          </a:p>
        </p:txBody>
      </p:sp>
    </p:spTree>
    <p:extLst>
      <p:ext uri="{BB962C8B-B14F-4D97-AF65-F5344CB8AC3E}">
        <p14:creationId xmlns:p14="http://schemas.microsoft.com/office/powerpoint/2010/main" val="1949218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260648"/>
            <a:ext cx="8291264" cy="5865515"/>
          </a:xfrm>
        </p:spPr>
        <p:txBody>
          <a:bodyPr/>
          <a:lstStyle/>
          <a:p>
            <a:r>
              <a:rPr lang="he-IL" dirty="0" smtClean="0">
                <a:effectLst/>
              </a:rPr>
              <a:t>בשיר יש גם </a:t>
            </a:r>
            <a:r>
              <a:rPr lang="he-IL" b="1" dirty="0" smtClean="0">
                <a:effectLst/>
              </a:rPr>
              <a:t>חריזה</a:t>
            </a:r>
            <a:r>
              <a:rPr lang="he-IL" dirty="0" smtClean="0">
                <a:effectLst/>
              </a:rPr>
              <a:t>: "טעמתי מזה ומזה, ומר לי, מר לי בפה" </a:t>
            </a:r>
          </a:p>
          <a:p>
            <a:r>
              <a:rPr lang="he-IL" dirty="0" smtClean="0">
                <a:effectLst/>
              </a:rPr>
              <a:t>"זה....שדה.." </a:t>
            </a:r>
          </a:p>
          <a:p>
            <a:r>
              <a:rPr lang="he-IL" dirty="0" smtClean="0">
                <a:effectLst/>
              </a:rPr>
              <a:t>ישנם </a:t>
            </a:r>
            <a:r>
              <a:rPr lang="he-IL" b="1" dirty="0" smtClean="0">
                <a:effectLst/>
              </a:rPr>
              <a:t>ניגודים</a:t>
            </a:r>
            <a:r>
              <a:rPr lang="he-IL" dirty="0" smtClean="0">
                <a:effectLst/>
              </a:rPr>
              <a:t> בשיר: אדם ועץ-צומחים. עץ ואדם-נגדעים. עץ ואדם-שואפים למעלה. עץ ואדם-נשרפים באש. </a:t>
            </a:r>
          </a:p>
          <a:p>
            <a:pPr marL="0" indent="0">
              <a:buNone/>
            </a:pPr>
            <a:endParaRPr lang="he-IL" dirty="0" smtClean="0"/>
          </a:p>
        </p:txBody>
      </p:sp>
    </p:spTree>
    <p:extLst>
      <p:ext uri="{BB962C8B-B14F-4D97-AF65-F5344CB8AC3E}">
        <p14:creationId xmlns:p14="http://schemas.microsoft.com/office/powerpoint/2010/main" val="3772698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32656"/>
            <a:ext cx="8507288" cy="6336704"/>
          </a:xfrm>
        </p:spPr>
        <p:txBody>
          <a:bodyPr/>
          <a:lstStyle/>
          <a:p>
            <a:r>
              <a:rPr lang="he-IL" b="1" u="sng" dirty="0"/>
              <a:t>הקבלה בין חיי האדם לבין מהלך חיי העץ</a:t>
            </a:r>
            <a:endParaRPr lang="en-US" dirty="0"/>
          </a:p>
          <a:p>
            <a:r>
              <a:rPr lang="he-IL" dirty="0"/>
              <a:t> </a:t>
            </a:r>
            <a:endParaRPr lang="en-US" dirty="0"/>
          </a:p>
          <a:p>
            <a:pPr marL="0" indent="0">
              <a:buNone/>
            </a:pPr>
            <a:r>
              <a:rPr lang="he-IL" dirty="0" smtClean="0"/>
              <a:t>1.לידה--</a:t>
            </a:r>
            <a:r>
              <a:rPr lang="he-IL" dirty="0"/>
              <a:t>2. </a:t>
            </a:r>
            <a:r>
              <a:rPr lang="he-IL" dirty="0" smtClean="0"/>
              <a:t>צמיחה--3.התפתחות--4.הזדקנות-</a:t>
            </a:r>
            <a:r>
              <a:rPr lang="he-IL" dirty="0"/>
              <a:t>-5.מוות </a:t>
            </a:r>
          </a:p>
        </p:txBody>
      </p:sp>
    </p:spTree>
    <p:extLst>
      <p:ext uri="{BB962C8B-B14F-4D97-AF65-F5344CB8AC3E}">
        <p14:creationId xmlns:p14="http://schemas.microsoft.com/office/powerpoint/2010/main" val="156158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260648"/>
            <a:ext cx="8363272" cy="5865515"/>
          </a:xfrm>
        </p:spPr>
        <p:txBody>
          <a:bodyPr>
            <a:normAutofit fontScale="70000" lnSpcReduction="20000"/>
          </a:bodyPr>
          <a:lstStyle/>
          <a:p>
            <a:r>
              <a:rPr lang="he-IL" sz="4100" dirty="0" smtClean="0">
                <a:latin typeface="David" panose="020E0502060401010101" pitchFamily="34" charset="-79"/>
                <a:cs typeface="David" panose="020E0502060401010101" pitchFamily="34" charset="-79"/>
              </a:rPr>
              <a:t>כִּי הָאָדָם עֵץ הַשָּׂדֶה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כְּמוֹ הָעֵץ הוּא צָמֵא לְמַיִם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כְּמוֹ הָאָדָם הוּא נִשְׁאָר צָמֵא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וַאֲנִי לֹא יוֹדֵעַ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אֵיפֹה הָיִיתִי וְאֵיפֹה אֶהְיֶה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כְּמוֹ עֵץ הַשָּׂדֶה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אָהַבְתִּי וְגַם שָׂנֵאתִי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טָעַמְתִּי מִזֶּה וּמִזֶּה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קָבְרוּ אוֹתִי בְּחֶלְקָה שֶׁל עָפָר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וּמַר לִי מַר לִי בַּפֶּה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כְּמוֹ עֵץ הַשָּׂדֶה  </a:t>
            </a:r>
            <a:endParaRPr lang="en-US" sz="4100" dirty="0" smtClean="0">
              <a:latin typeface="David" panose="020E0502060401010101" pitchFamily="34" charset="-79"/>
              <a:cs typeface="David" panose="020E0502060401010101" pitchFamily="34" charset="-79"/>
            </a:endParaRPr>
          </a:p>
          <a:p>
            <a:r>
              <a:rPr lang="he-IL" sz="4100" dirty="0" smtClean="0">
                <a:latin typeface="David" panose="020E0502060401010101" pitchFamily="34" charset="-79"/>
                <a:cs typeface="David" panose="020E0502060401010101" pitchFamily="34" charset="-79"/>
              </a:rPr>
              <a:t>כְּמוֹ עֵץ הַשָּׂדֶה  </a:t>
            </a:r>
            <a:endParaRPr lang="en-US" sz="4100" dirty="0" smtClean="0">
              <a:latin typeface="David" panose="020E0502060401010101" pitchFamily="34" charset="-79"/>
              <a:cs typeface="David" panose="020E0502060401010101" pitchFamily="34" charset="-79"/>
            </a:endParaRPr>
          </a:p>
          <a:p>
            <a:endParaRPr lang="he-IL" dirty="0"/>
          </a:p>
        </p:txBody>
      </p:sp>
    </p:spTree>
    <p:extLst>
      <p:ext uri="{BB962C8B-B14F-4D97-AF65-F5344CB8AC3E}">
        <p14:creationId xmlns:p14="http://schemas.microsoft.com/office/powerpoint/2010/main" val="418529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נושא השיר</a:t>
            </a:r>
            <a:endParaRPr lang="he-IL" dirty="0"/>
          </a:p>
        </p:txBody>
      </p:sp>
      <p:sp>
        <p:nvSpPr>
          <p:cNvPr id="3" name="מציין מיקום תוכן 2"/>
          <p:cNvSpPr>
            <a:spLocks noGrp="1"/>
          </p:cNvSpPr>
          <p:nvPr>
            <p:ph idx="1"/>
          </p:nvPr>
        </p:nvSpPr>
        <p:spPr>
          <a:xfrm>
            <a:off x="457200" y="1196752"/>
            <a:ext cx="8363272" cy="4929411"/>
          </a:xfrm>
        </p:spPr>
        <p:txBody>
          <a:bodyPr>
            <a:normAutofit fontScale="85000" lnSpcReduction="10000"/>
          </a:bodyPr>
          <a:lstStyle/>
          <a:p>
            <a:r>
              <a:rPr lang="he-IL" dirty="0" smtClean="0"/>
              <a:t>אנלוגיה (</a:t>
            </a:r>
            <a:r>
              <a:rPr lang="ar-SA" dirty="0" smtClean="0"/>
              <a:t> تشبيه )</a:t>
            </a:r>
            <a:r>
              <a:rPr lang="he-IL" dirty="0" smtClean="0"/>
              <a:t> </a:t>
            </a:r>
            <a:r>
              <a:rPr lang="he-IL" dirty="0"/>
              <a:t>בין האדם לבין העץ{האם העץ הוא כמו האדם?}על פי השיר העץ דומה לאדם בכמה תכונות : כמו העץ שעולה למעלה - כך גם האדם, וכמו העץ ששואף קדימה - כך גם האדם. אבל, במקום שההשוואה תדבר על המציאות שבה האדם והעץ צומחים </a:t>
            </a:r>
            <a:r>
              <a:rPr lang="he-IL" dirty="0" smtClean="0"/>
              <a:t>ומתפתחים, </a:t>
            </a:r>
            <a:r>
              <a:rPr lang="he-IL" dirty="0"/>
              <a:t>ומצליחים לעמוד אל מול כל הקשיים - אנו קוראים שהאדם והעץ הולכים באותה דרך </a:t>
            </a:r>
            <a:r>
              <a:rPr lang="he-IL" dirty="0" smtClean="0"/>
              <a:t>: </a:t>
            </a:r>
            <a:r>
              <a:rPr lang="he-IL" dirty="0"/>
              <a:t>אולי אפשר לראות שהעץ צומח - אבל בעצם הוא כמו האדם שנגדע. אולי אפשר לראות שהעץ שואף למעלה - אבל הוא בעצם כמו האדם שעולה באש. אולי אפשר לראות שהעץ צמא למים - אבל הוא בעצם כמו האדם שנשאר </a:t>
            </a:r>
            <a:r>
              <a:rPr lang="he-IL" dirty="0" smtClean="0"/>
              <a:t>צמא. וזה </a:t>
            </a:r>
            <a:r>
              <a:rPr lang="he-IL" dirty="0"/>
              <a:t>מראה על פסימיות של המשורר. </a:t>
            </a:r>
            <a:r>
              <a:rPr lang="he-IL" dirty="0" smtClean="0"/>
              <a:t>לכאורה ( </a:t>
            </a:r>
            <a:r>
              <a:rPr lang="ar-SA" dirty="0" smtClean="0"/>
              <a:t>من المفترض )</a:t>
            </a:r>
            <a:r>
              <a:rPr lang="he-IL" dirty="0" smtClean="0"/>
              <a:t> </a:t>
            </a:r>
            <a:r>
              <a:rPr lang="he-IL" dirty="0"/>
              <a:t>קיים דמיון בין השניים אבל לאמתו של דבר העץ שונה מהאדם : לאדם תכונות אנוש אוהב , שונא וטועם. </a:t>
            </a:r>
          </a:p>
        </p:txBody>
      </p:sp>
    </p:spTree>
    <p:extLst>
      <p:ext uri="{BB962C8B-B14F-4D97-AF65-F5344CB8AC3E}">
        <p14:creationId xmlns:p14="http://schemas.microsoft.com/office/powerpoint/2010/main" val="93907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16632"/>
            <a:ext cx="8291264" cy="6009531"/>
          </a:xfrm>
        </p:spPr>
        <p:txBody>
          <a:bodyPr>
            <a:normAutofit fontScale="92500" lnSpcReduction="10000"/>
          </a:bodyPr>
          <a:lstStyle/>
          <a:p>
            <a:r>
              <a:rPr lang="he-IL" b="1" u="sng" dirty="0"/>
              <a:t>בית ראשון</a:t>
            </a:r>
            <a:r>
              <a:rPr lang="he-IL" u="sng" dirty="0"/>
              <a:t> </a:t>
            </a:r>
            <a:endParaRPr lang="en-US" dirty="0"/>
          </a:p>
          <a:p>
            <a:r>
              <a:rPr lang="he-IL" dirty="0"/>
              <a:t> הדובר </a:t>
            </a:r>
            <a:r>
              <a:rPr lang="he-IL" dirty="0" smtClean="0"/>
              <a:t>משווה </a:t>
            </a:r>
            <a:r>
              <a:rPr lang="he-IL" dirty="0"/>
              <a:t>ומקביל בין האדם לבין העץ</a:t>
            </a:r>
            <a:r>
              <a:rPr lang="ar-SA" dirty="0"/>
              <a:t>, </a:t>
            </a:r>
            <a:r>
              <a:rPr lang="he-IL" dirty="0"/>
              <a:t>העץ דומה לאדם בכך ששניהם צומחים למעלה. העץ צומח ועולה תמיד למעלה, ולאדם יהיו  תמיד שאיפות ותקוות להתקדם למעלה</a:t>
            </a:r>
            <a:r>
              <a:rPr lang="ar-SA" dirty="0"/>
              <a:t>,</a:t>
            </a:r>
            <a:r>
              <a:rPr lang="he-IL" dirty="0"/>
              <a:t>  מצד שני האדם  גם דומה לעץ בכך שהוא נגדע</a:t>
            </a:r>
            <a:r>
              <a:rPr lang="he-IL" dirty="0" smtClean="0"/>
              <a:t>, שניהם </a:t>
            </a:r>
            <a:r>
              <a:rPr lang="he-IL" dirty="0"/>
              <a:t>נגדעים : לעץ ולאדם יש סוף</a:t>
            </a:r>
            <a:r>
              <a:rPr lang="ar-SA" dirty="0"/>
              <a:t>,</a:t>
            </a:r>
            <a:r>
              <a:rPr lang="he-IL" dirty="0"/>
              <a:t> חייהם אינם נצחיים, רוח חזקה יכולה להפוך עץ על שורשיו וגם האדם יכול להיראות המצליחן ביותר ולהגיע למעמד </a:t>
            </a:r>
            <a:r>
              <a:rPr lang="he-IL" dirty="0" smtClean="0"/>
              <a:t>כלשהו  </a:t>
            </a:r>
            <a:r>
              <a:rPr lang="he-IL" dirty="0"/>
              <a:t>אבל ברגע אחד יכול לאבד את הכול, המעמד הרכוש</a:t>
            </a:r>
            <a:r>
              <a:rPr lang="he-IL" dirty="0" smtClean="0"/>
              <a:t>, ואפילו </a:t>
            </a:r>
            <a:r>
              <a:rPr lang="he-IL" dirty="0"/>
              <a:t>החיים- להיגדע. נוכח ההקבלה הזו בין האדם לבין העץ הדובר </a:t>
            </a:r>
            <a:r>
              <a:rPr lang="he-IL" dirty="0" smtClean="0"/>
              <a:t>תוהה </a:t>
            </a:r>
            <a:r>
              <a:rPr lang="he-IL" dirty="0"/>
              <a:t>ואינו יודע מה יעלה בגורלו, מרגיש בחוסר </a:t>
            </a:r>
            <a:r>
              <a:rPr lang="he-IL" dirty="0" smtClean="0"/>
              <a:t>ודאות (</a:t>
            </a:r>
            <a:r>
              <a:rPr lang="ar-SA" dirty="0" smtClean="0"/>
              <a:t>يقين )</a:t>
            </a:r>
            <a:r>
              <a:rPr lang="he-IL" dirty="0" smtClean="0"/>
              <a:t>, </a:t>
            </a:r>
            <a:r>
              <a:rPr lang="he-IL" dirty="0"/>
              <a:t>עומד חסר </a:t>
            </a:r>
            <a:r>
              <a:rPr lang="he-IL" dirty="0" smtClean="0"/>
              <a:t>אונים ( </a:t>
            </a:r>
            <a:r>
              <a:rPr lang="ar-SA" dirty="0" smtClean="0"/>
              <a:t>ضعيف )</a:t>
            </a:r>
            <a:r>
              <a:rPr lang="he-IL" dirty="0" smtClean="0"/>
              <a:t> </a:t>
            </a:r>
            <a:r>
              <a:rPr lang="he-IL" dirty="0"/>
              <a:t>, אין לו הסבר ללידה ולמוות ,  כמו עץ השדה.</a:t>
            </a:r>
            <a:endParaRPr lang="en-US" dirty="0"/>
          </a:p>
          <a:p>
            <a:endParaRPr lang="he-IL" dirty="0"/>
          </a:p>
        </p:txBody>
      </p:sp>
    </p:spTree>
    <p:extLst>
      <p:ext uri="{BB962C8B-B14F-4D97-AF65-F5344CB8AC3E}">
        <p14:creationId xmlns:p14="http://schemas.microsoft.com/office/powerpoint/2010/main" val="1800148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16632"/>
            <a:ext cx="8435280" cy="6480720"/>
          </a:xfrm>
        </p:spPr>
        <p:txBody>
          <a:bodyPr>
            <a:normAutofit lnSpcReduction="10000"/>
          </a:bodyPr>
          <a:lstStyle/>
          <a:p>
            <a:r>
              <a:rPr lang="he-IL" b="1" u="sng" dirty="0"/>
              <a:t>בית שני</a:t>
            </a:r>
            <a:r>
              <a:rPr lang="he-IL" dirty="0"/>
              <a:t> </a:t>
            </a:r>
            <a:endParaRPr lang="en-US" dirty="0"/>
          </a:p>
          <a:p>
            <a:r>
              <a:rPr lang="he-IL" dirty="0"/>
              <a:t>  הדובר </a:t>
            </a:r>
            <a:r>
              <a:rPr lang="he-IL" dirty="0" smtClean="0"/>
              <a:t>חוזר </a:t>
            </a:r>
            <a:r>
              <a:rPr lang="he-IL" dirty="0"/>
              <a:t>ומדגיש את הדמיון בין האדם לעץ השדה: האדם דומה לעץ – הוא שואף למעלה, תמיד לאדם תקוות ושאיפות שאינן נפסקות עד סוף חייו. והעץ דומה לאדם, שניהם נשרפים באש, העץ יכול להישרף בלהבות האש , והאדם יכול להישרף באש השנאה , באש האהבה ובאש הקנאה</a:t>
            </a:r>
            <a:r>
              <a:rPr lang="he-IL" dirty="0" smtClean="0"/>
              <a:t>. האדם </a:t>
            </a:r>
            <a:r>
              <a:rPr lang="he-IL" dirty="0"/>
              <a:t>נתון  לסבל, נתון לסכנות המאיימות עליו ויכולות לשרוף אותו ולשבור את רוחו. שוב תקבולת ניגודית בין השאיפה למעלה לבין ההישרפות באש. הדובר חוזר על התהייה לא יודע איפה הייתי ואיפה אהיה כמו עץ השדה.  גם בבית הזה הדובר מדגיש את הזהות בין האדם לבין העץ </a:t>
            </a:r>
            <a:r>
              <a:rPr lang="ar-SA" dirty="0" smtClean="0"/>
              <a:t>.</a:t>
            </a:r>
            <a:endParaRPr lang="he-IL" dirty="0"/>
          </a:p>
        </p:txBody>
      </p:sp>
    </p:spTree>
    <p:extLst>
      <p:ext uri="{BB962C8B-B14F-4D97-AF65-F5344CB8AC3E}">
        <p14:creationId xmlns:p14="http://schemas.microsoft.com/office/powerpoint/2010/main" val="95784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260648"/>
            <a:ext cx="8147248" cy="6192688"/>
          </a:xfrm>
        </p:spPr>
        <p:txBody>
          <a:bodyPr/>
          <a:lstStyle/>
          <a:p>
            <a:r>
              <a:rPr lang="he-IL" b="1" u="sng" dirty="0"/>
              <a:t>בית שלישי</a:t>
            </a:r>
            <a:endParaRPr lang="en-US" dirty="0"/>
          </a:p>
          <a:p>
            <a:r>
              <a:rPr lang="he-IL" dirty="0"/>
              <a:t> הבית השלישי ממשיך לתאר הדמיון בין האדם לבין העץ:                                                                                              האדם דומה לעץ- הוא תמיד צמא למים.- המלה מים היא סמל לחיים, ואם כן האדם תמיד אוהב את החיים, תמיד אוהב חיים ארוכים. הצימאון הוא </a:t>
            </a:r>
            <a:r>
              <a:rPr lang="he-IL" dirty="0" smtClean="0"/>
              <a:t>אהבת </a:t>
            </a:r>
            <a:r>
              <a:rPr lang="he-IL" dirty="0"/>
              <a:t>חיים, שאיפה  לחיות יותר ויותר. והעץ גם הוא תמיד שותה מים, וקיומו תלוי במים. ואינו  מגיע לרוויה. כמו עץ השדה. </a:t>
            </a:r>
            <a:endParaRPr lang="en-US" dirty="0"/>
          </a:p>
          <a:p>
            <a:endParaRPr lang="he-IL" dirty="0"/>
          </a:p>
        </p:txBody>
      </p:sp>
    </p:spTree>
    <p:extLst>
      <p:ext uri="{BB962C8B-B14F-4D97-AF65-F5344CB8AC3E}">
        <p14:creationId xmlns:p14="http://schemas.microsoft.com/office/powerpoint/2010/main" val="2629834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88640"/>
            <a:ext cx="8435280" cy="6264696"/>
          </a:xfrm>
        </p:spPr>
        <p:txBody>
          <a:bodyPr>
            <a:normAutofit fontScale="85000" lnSpcReduction="20000"/>
          </a:bodyPr>
          <a:lstStyle/>
          <a:p>
            <a:r>
              <a:rPr lang="he-IL" b="1" u="sng" dirty="0"/>
              <a:t>בית הרביעי</a:t>
            </a:r>
            <a:endParaRPr lang="en-US" dirty="0"/>
          </a:p>
          <a:p>
            <a:r>
              <a:rPr lang="he-IL" dirty="0"/>
              <a:t> בבית הזה חל </a:t>
            </a:r>
            <a:r>
              <a:rPr lang="he-IL" dirty="0" smtClean="0"/>
              <a:t>מפנה( </a:t>
            </a:r>
            <a:r>
              <a:rPr lang="ar-SA" dirty="0" smtClean="0"/>
              <a:t>تحول )</a:t>
            </a:r>
            <a:r>
              <a:rPr lang="he-IL" dirty="0" smtClean="0"/>
              <a:t>, </a:t>
            </a:r>
            <a:r>
              <a:rPr lang="he-IL" b="1" dirty="0" smtClean="0"/>
              <a:t>פואנטה</a:t>
            </a:r>
            <a:r>
              <a:rPr lang="he-IL" dirty="0" smtClean="0"/>
              <a:t> </a:t>
            </a:r>
            <a:r>
              <a:rPr lang="he-IL" dirty="0"/>
              <a:t>: </a:t>
            </a:r>
            <a:r>
              <a:rPr lang="he-IL" b="1" dirty="0"/>
              <a:t>האדם שונה מהעץ</a:t>
            </a:r>
            <a:r>
              <a:rPr lang="he-IL" dirty="0"/>
              <a:t>: האדם אוהב וגם שונא, יש באדם רגשות אנושיים מיוחדים, דבר המבדיל אותו מהעץ, האדם טועם: האדם מסוגל לטעום והעץ לא</a:t>
            </a:r>
            <a:r>
              <a:rPr lang="he-IL" dirty="0" smtClean="0"/>
              <a:t>. האדם </a:t>
            </a:r>
            <a:r>
              <a:rPr lang="he-IL" dirty="0"/>
              <a:t>חווה הרבה חוויות בחייו, חוויות נעימות וחוויות קשות. חוויות מגוונות "מזה ומזה", אבל לעץ אין פה ואינו יכול לטעום .</a:t>
            </a:r>
            <a:endParaRPr lang="en-US" dirty="0"/>
          </a:p>
          <a:p>
            <a:r>
              <a:rPr lang="he-IL" dirty="0"/>
              <a:t>על האדם </a:t>
            </a:r>
            <a:r>
              <a:rPr lang="he-IL" dirty="0" smtClean="0"/>
              <a:t>חוזר </a:t>
            </a:r>
            <a:r>
              <a:rPr lang="he-IL" dirty="0"/>
              <a:t>להיות עפר</a:t>
            </a:r>
            <a:r>
              <a:rPr lang="he-IL" dirty="0" smtClean="0"/>
              <a:t>, נקבר </a:t>
            </a:r>
            <a:r>
              <a:rPr lang="he-IL" dirty="0"/>
              <a:t>בחלקה של עפר ומרגיש במרירות, המרירות היא הסוף המר והאכזר. העץ שורשיו באדמה וסביר להניח שטוב לו מאוד באדמה אוהב את האדמה אבל האדם שונא את הקבר ואוהב את החיים</a:t>
            </a:r>
            <a:r>
              <a:rPr lang="he-IL" dirty="0" smtClean="0"/>
              <a:t>, אמנם </a:t>
            </a:r>
            <a:r>
              <a:rPr lang="he-IL" dirty="0"/>
              <a:t>הוא </a:t>
            </a:r>
            <a:r>
              <a:rPr lang="he-IL" dirty="0" smtClean="0"/>
              <a:t>ממורמר.</a:t>
            </a:r>
          </a:p>
          <a:p>
            <a:r>
              <a:rPr lang="he-IL" dirty="0" smtClean="0"/>
              <a:t>המילה </a:t>
            </a:r>
            <a:r>
              <a:rPr lang="he-IL" dirty="0"/>
              <a:t>עפר סוגרת את מעגל חיי האדם שהחלו בצמיחה , מעפר האדמה "כִּי-עָפָר אַתָּה, וְאֶל-עָפָר תָּשׁוּב "(בראשית ג' </a:t>
            </a:r>
            <a:r>
              <a:rPr lang="he-IL" dirty="0"/>
              <a:t>יט</a:t>
            </a:r>
            <a:r>
              <a:rPr lang="he-IL" dirty="0"/>
              <a:t>). השיר בנוי בצורה של מעגל המתחיל בצמיחה למעלה ומסתיים בקבורה למטה  , זה מעיד על סוד כמוס. החיים והמוות הם הסוד הכמוס . החזרה הכפולה  כאן בסוף הבית מובעת בנימה אירונית.</a:t>
            </a:r>
            <a:endParaRPr lang="en-US" dirty="0"/>
          </a:p>
          <a:p>
            <a:endParaRPr lang="he-IL" dirty="0"/>
          </a:p>
        </p:txBody>
      </p:sp>
    </p:spTree>
    <p:extLst>
      <p:ext uri="{BB962C8B-B14F-4D97-AF65-F5344CB8AC3E}">
        <p14:creationId xmlns:p14="http://schemas.microsoft.com/office/powerpoint/2010/main" val="129511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אמצעים אמנותיים</a:t>
            </a:r>
            <a:endParaRPr lang="he-IL" dirty="0"/>
          </a:p>
        </p:txBody>
      </p:sp>
      <p:sp>
        <p:nvSpPr>
          <p:cNvPr id="3" name="מציין מיקום תוכן 2"/>
          <p:cNvSpPr>
            <a:spLocks noGrp="1"/>
          </p:cNvSpPr>
          <p:nvPr>
            <p:ph idx="1"/>
          </p:nvPr>
        </p:nvSpPr>
        <p:spPr>
          <a:xfrm>
            <a:off x="457200" y="1268760"/>
            <a:ext cx="8363272" cy="5256584"/>
          </a:xfrm>
        </p:spPr>
        <p:txBody>
          <a:bodyPr>
            <a:normAutofit fontScale="85000" lnSpcReduction="10000"/>
          </a:bodyPr>
          <a:lstStyle/>
          <a:p>
            <a:r>
              <a:rPr lang="he-IL" b="1" dirty="0"/>
              <a:t>אירוניה</a:t>
            </a:r>
            <a:r>
              <a:rPr lang="he-IL" dirty="0"/>
              <a:t> – האירוניה נוצרת כאשר לאמירה מסוימת יש שתי משמעויות מנוגדות או הפוכות. </a:t>
            </a:r>
            <a:r>
              <a:rPr lang="he-IL" dirty="0" smtClean="0"/>
              <a:t>{</a:t>
            </a:r>
            <a:r>
              <a:rPr lang="he-IL" dirty="0"/>
              <a:t>המשמעות הגלויה והמטעה היא כמו עץ השדה והמשמעות הנכונה ההפוכה היא לא כעץ השדה</a:t>
            </a:r>
            <a:r>
              <a:rPr lang="he-IL" dirty="0" smtClean="0"/>
              <a:t>}.</a:t>
            </a:r>
          </a:p>
          <a:p>
            <a:r>
              <a:rPr lang="he-IL" b="1" dirty="0" smtClean="0">
                <a:effectLst/>
              </a:rPr>
              <a:t>חזרות:</a:t>
            </a:r>
            <a:r>
              <a:rPr lang="he-IL" dirty="0" smtClean="0">
                <a:effectLst/>
              </a:rPr>
              <a:t> כגון: "כמו עץ השדה.. כמו עץ השדה"-השוואה. </a:t>
            </a:r>
          </a:p>
          <a:p>
            <a:r>
              <a:rPr lang="he-IL" dirty="0" smtClean="0">
                <a:effectLst/>
              </a:rPr>
              <a:t>"כמו העץ כמו האדם...כמו העץ כמו האדם"-סוג של השוואה בין השניים.</a:t>
            </a:r>
            <a:endParaRPr lang="en-US" dirty="0"/>
          </a:p>
          <a:p>
            <a:r>
              <a:rPr lang="he-IL" b="1" dirty="0"/>
              <a:t>"</a:t>
            </a:r>
            <a:r>
              <a:rPr lang="he-IL" b="1" u="sng" dirty="0"/>
              <a:t>וַאֲנִי לֹא יוֹדֵעַ</a:t>
            </a:r>
            <a:r>
              <a:rPr lang="he-IL" b="1" dirty="0"/>
              <a:t>					</a:t>
            </a:r>
            <a:endParaRPr lang="en-US" dirty="0"/>
          </a:p>
          <a:p>
            <a:r>
              <a:rPr lang="he-IL" b="1" u="sng" dirty="0"/>
              <a:t>אֵיפֹה הָיִיתִי וְאֵיפֹה אֶהְיֶה</a:t>
            </a:r>
            <a:r>
              <a:rPr lang="he-IL" dirty="0"/>
              <a:t>"</a:t>
            </a:r>
            <a:endParaRPr lang="en-US" dirty="0"/>
          </a:p>
          <a:p>
            <a:r>
              <a:rPr lang="he-IL" dirty="0"/>
              <a:t>   שני הטורים חוזרים שלוש פעמים ומבטאים תחושה חזקה של חולשה ואי-ודאות - האדם נתון בעולם </a:t>
            </a:r>
            <a:r>
              <a:rPr lang="he-IL" dirty="0" smtClean="0"/>
              <a:t>חסר </a:t>
            </a:r>
            <a:r>
              <a:rPr lang="he-IL" dirty="0"/>
              <a:t>סדר ובלתי-מובן. </a:t>
            </a:r>
          </a:p>
        </p:txBody>
      </p:sp>
    </p:spTree>
    <p:extLst>
      <p:ext uri="{BB962C8B-B14F-4D97-AF65-F5344CB8AC3E}">
        <p14:creationId xmlns:p14="http://schemas.microsoft.com/office/powerpoint/2010/main" val="1517547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16632"/>
            <a:ext cx="8435280" cy="6480720"/>
          </a:xfrm>
        </p:spPr>
        <p:txBody>
          <a:bodyPr>
            <a:normAutofit lnSpcReduction="10000"/>
          </a:bodyPr>
          <a:lstStyle/>
          <a:p>
            <a:r>
              <a:rPr lang="he-IL" b="1" u="sng" dirty="0"/>
              <a:t>אנלוגיה משלימה</a:t>
            </a:r>
            <a:r>
              <a:rPr lang="he-IL" dirty="0"/>
              <a:t> </a:t>
            </a:r>
            <a:endParaRPr lang="he-IL" dirty="0" smtClean="0"/>
          </a:p>
          <a:p>
            <a:r>
              <a:rPr lang="he-IL" dirty="0" smtClean="0"/>
              <a:t>מצב </a:t>
            </a:r>
            <a:r>
              <a:rPr lang="he-IL" dirty="0"/>
              <a:t>שבו יש דמיון בין פריטים שונים ביצירה ומערכות היחסים ביניהם . תפקידה של האנלוגיה הוא להבליט את הדמיון ואת ההשלמה בין הפריטים ומערכות היחסים :</a:t>
            </a:r>
            <a:endParaRPr lang="en-US" dirty="0"/>
          </a:p>
          <a:p>
            <a:r>
              <a:rPr lang="he-IL" dirty="0"/>
              <a:t> האדם ועץ השדה =דמיון המגיע לידי זהות </a:t>
            </a:r>
            <a:endParaRPr lang="en-US" dirty="0"/>
          </a:p>
          <a:p>
            <a:r>
              <a:rPr lang="he-IL" b="1" u="sng" dirty="0"/>
              <a:t>אנלוגיה ניגודית</a:t>
            </a:r>
            <a:r>
              <a:rPr lang="he-IL" dirty="0"/>
              <a:t> </a:t>
            </a:r>
            <a:r>
              <a:rPr lang="he-IL" dirty="0" smtClean="0"/>
              <a:t>:</a:t>
            </a:r>
          </a:p>
          <a:p>
            <a:r>
              <a:rPr lang="he-IL" dirty="0" smtClean="0"/>
              <a:t>מצב </a:t>
            </a:r>
            <a:r>
              <a:rPr lang="he-IL" dirty="0"/>
              <a:t>בו יש דמיון בין פריטים ביצירה ומערכות היחסים ביניהם , אך הדמיון מטרתו להבליט דווקא את השוני וההבדל בין אותם פריטים: </a:t>
            </a:r>
            <a:endParaRPr lang="en-US" dirty="0"/>
          </a:p>
          <a:p>
            <a:r>
              <a:rPr lang="he-IL" dirty="0"/>
              <a:t>אדם ועץ השדה= שונים זה מזה</a:t>
            </a:r>
            <a:endParaRPr lang="en-US" dirty="0"/>
          </a:p>
          <a:p>
            <a:r>
              <a:rPr lang="he-IL" dirty="0"/>
              <a:t> </a:t>
            </a:r>
            <a:endParaRPr lang="en-US" dirty="0"/>
          </a:p>
          <a:p>
            <a:endParaRPr lang="he-IL" dirty="0"/>
          </a:p>
        </p:txBody>
      </p:sp>
    </p:spTree>
    <p:extLst>
      <p:ext uri="{BB962C8B-B14F-4D97-AF65-F5344CB8AC3E}">
        <p14:creationId xmlns:p14="http://schemas.microsoft.com/office/powerpoint/2010/main" val="498930605"/>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986</Words>
  <Application>Microsoft Office PowerPoint</Application>
  <PresentationFormat>‫הצגה על המסך (4:3)</PresentationFormat>
  <Paragraphs>63</Paragraphs>
  <Slides>12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12</vt:i4>
      </vt:variant>
    </vt:vector>
  </HeadingPairs>
  <TitlesOfParts>
    <vt:vector size="13" baseType="lpstr">
      <vt:lpstr>ערכת נושא Office</vt:lpstr>
      <vt:lpstr>"כי האדם עץ השדה"/ נתן זך</vt:lpstr>
      <vt:lpstr>מצגת של PowerPoint</vt:lpstr>
      <vt:lpstr>נושא השיר</vt:lpstr>
      <vt:lpstr>מצגת של PowerPoint</vt:lpstr>
      <vt:lpstr>מצגת של PowerPoint</vt:lpstr>
      <vt:lpstr>מצגת של PowerPoint</vt:lpstr>
      <vt:lpstr>מצגת של PowerPoint</vt:lpstr>
      <vt:lpstr>אמצעים אמנותיים</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"כי האדם עץ השדה"/ נתן זך</dc:title>
  <dc:creator>משתמש</dc:creator>
  <cp:lastModifiedBy>משתמש</cp:lastModifiedBy>
  <cp:revision>5</cp:revision>
  <dcterms:created xsi:type="dcterms:W3CDTF">2017-10-28T17:06:45Z</dcterms:created>
  <dcterms:modified xsi:type="dcterms:W3CDTF">2017-10-28T18:02:47Z</dcterms:modified>
</cp:coreProperties>
</file>