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5"/>
  </p:notesMasterIdLst>
  <p:sldIdLst>
    <p:sldId id="258" r:id="rId2"/>
    <p:sldId id="363" r:id="rId3"/>
    <p:sldId id="257" r:id="rId4"/>
    <p:sldId id="364" r:id="rId5"/>
    <p:sldId id="365" r:id="rId6"/>
    <p:sldId id="366" r:id="rId7"/>
    <p:sldId id="367" r:id="rId8"/>
    <p:sldId id="368" r:id="rId9"/>
    <p:sldId id="369" r:id="rId10"/>
    <p:sldId id="373" r:id="rId11"/>
    <p:sldId id="370" r:id="rId12"/>
    <p:sldId id="371" r:id="rId13"/>
    <p:sldId id="372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er ibrahem" userId="652a0c77cf138f9c" providerId="LiveId" clId="{6A9CD262-0F97-436A-909B-658B6992D542}"/>
    <pc:docChg chg="addSld modSld">
      <pc:chgData name="tamer ibrahem" userId="652a0c77cf138f9c" providerId="LiveId" clId="{6A9CD262-0F97-436A-909B-658B6992D542}" dt="2020-02-11T07:25:19.764" v="15" actId="20577"/>
      <pc:docMkLst>
        <pc:docMk/>
      </pc:docMkLst>
      <pc:sldChg chg="addSp delSp modSp add">
        <pc:chgData name="tamer ibrahem" userId="652a0c77cf138f9c" providerId="LiveId" clId="{6A9CD262-0F97-436A-909B-658B6992D542}" dt="2020-02-11T07:25:19.764" v="15" actId="20577"/>
        <pc:sldMkLst>
          <pc:docMk/>
          <pc:sldMk cId="2978898952" sldId="373"/>
        </pc:sldMkLst>
        <pc:spChg chg="del">
          <ac:chgData name="tamer ibrahem" userId="652a0c77cf138f9c" providerId="LiveId" clId="{6A9CD262-0F97-436A-909B-658B6992D542}" dt="2020-02-11T07:18:45.273" v="1" actId="478"/>
          <ac:spMkLst>
            <pc:docMk/>
            <pc:sldMk cId="2978898952" sldId="373"/>
            <ac:spMk id="2" creationId="{F3D5578E-50DB-4BCF-B7C8-463F3B9C241C}"/>
          </ac:spMkLst>
        </pc:spChg>
        <pc:spChg chg="del">
          <ac:chgData name="tamer ibrahem" userId="652a0c77cf138f9c" providerId="LiveId" clId="{6A9CD262-0F97-436A-909B-658B6992D542}" dt="2020-02-11T07:22:00.811" v="2"/>
          <ac:spMkLst>
            <pc:docMk/>
            <pc:sldMk cId="2978898952" sldId="373"/>
            <ac:spMk id="3" creationId="{C33FF0DB-41DA-4B82-B390-1027E54B5315}"/>
          </ac:spMkLst>
        </pc:spChg>
        <pc:spChg chg="add mod">
          <ac:chgData name="tamer ibrahem" userId="652a0c77cf138f9c" providerId="LiveId" clId="{6A9CD262-0F97-436A-909B-658B6992D542}" dt="2020-02-11T07:25:19.764" v="15" actId="20577"/>
          <ac:spMkLst>
            <pc:docMk/>
            <pc:sldMk cId="2978898952" sldId="373"/>
            <ac:spMk id="4" creationId="{E258C251-622C-4CFD-A73B-5AAA86688C3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0EF0350-6E6C-442F-9537-8A5E71057F8E}" type="datetimeFigureOut">
              <a:rPr lang="he-IL" smtClean="0"/>
              <a:t>ט"ז/שבט/תש"פ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37DF35-F4D4-4E19-9E1A-1353B8411A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882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5082C0-379A-4518-802E-D0A4A98458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795DDB-9208-441C-9930-CF3567D87E2B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l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8178" name="Rectangle 2">
            <a:extLst>
              <a:ext uri="{FF2B5EF4-FFF2-40B4-BE49-F238E27FC236}">
                <a16:creationId xmlns:a16="http://schemas.microsoft.com/office/drawing/2014/main" id="{4FA260A6-D276-4AE4-A11A-00412AE87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>
            <a:extLst>
              <a:ext uri="{FF2B5EF4-FFF2-40B4-BE49-F238E27FC236}">
                <a16:creationId xmlns:a16="http://schemas.microsoft.com/office/drawing/2014/main" id="{B2FDFB0D-BD19-4010-AC30-6DCB605BBD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8029194-8CD6-4C93-A586-46EE3C32B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48C91FA8-25A2-4BFD-A12A-478FF2E86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D1B9956-7198-4058-A447-2ADB170B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D98F00-ECA4-4C4F-A655-7F4D1546B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9631B71-01BC-4D8D-B369-947CEFBA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E0401-8523-415E-B152-CD412DEABDC4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3030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A1699A-7D4E-42CB-AC2E-208ED8C15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C144117-8DB6-4561-B19A-6E7DAEBEF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6AACEE-B487-4C5E-9A41-C8CB94C5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26CBAA2-035D-4D2F-B66F-C071EA11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3CDCEEF-8FC1-4B91-B5A1-74E5CF31F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35772-DACD-4349-87BF-C884689C3CA0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3115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BB830AF1-A631-47F5-9070-0D52F2F277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2E044BB-0D6E-4671-A98A-0B49CFA34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F92BAF3-B31E-4D14-AA5C-BD72300CE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C41FFEF-1E2A-420D-86F6-FEDFA846A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700BB4B-B89C-4081-896E-689D11B3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1C821-546E-4531-8E53-2F25D6E5BE56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96644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11EA455-B5F2-4EB6-9FD0-3B3C8D761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C3A0A8B-E7F3-468B-AE8F-1273D4DB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45A92AF-F286-4D40-B4F3-DF84AF15D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B0963D2-289E-42F5-BAE8-F21EE62B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07C46F7-65AE-456C-B141-4EAEC95A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C775E-BAEF-4815-A278-9BE259FD9796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69216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6E98DF-AD1E-4301-8C11-E8E76C7EF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30E79B5-085D-4629-A105-3B75AA783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B8E448E-2F65-4764-8CC6-F3FE57327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9DFD989-CCB4-406A-A98D-A5528E09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98F88A2-03C0-4FEB-9041-6C21C2D21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11389-EB9D-4602-9D03-B4361F389113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95484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43CA17-65F1-4C78-B168-C405CC79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81C3AA1-AAB2-4135-A0AF-C7DFD3034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3F38BA0-30FC-452F-9436-55DFF3496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9717C5-43C4-4E57-AAA1-598FF8962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D611293-98FE-427C-B581-EF134EE26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409DD68-2370-4052-9719-E5F72905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81524-B7A4-487B-BDD8-9933F4963B71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7566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5254854-A25A-4A2D-A964-7218D2746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7AEA06D-B3D7-40DF-93EF-532C0CDEF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8734E50-D4EB-421D-AC5E-FE1313894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31A138D-811E-41E9-B1EC-C12134C33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7FD72CC-3A80-44A3-B022-50AFFBC4D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7A665575-5527-499D-A9F6-D4900572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1A9655C-7A2B-4B0D-B264-06F8F737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F146FE3-BACF-40D3-BC66-0061C4C18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4D269-A68E-4B6A-A593-D2F100EAD24E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77905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D6DE45-E1AE-46F5-93AC-0F2B66360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6DAC912-F184-405A-8E0C-3EC11A28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1126CB2B-0DBD-4405-BE26-071D15886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D79C1D65-43E0-4AEA-BD61-4543E40B7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F0DBA-76B6-44C0-97F1-2C68EBD2D239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997325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BC4EC232-DE05-4BE7-857A-8405E62A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33FE628F-7116-4B6C-BB0D-91732C9E0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AEC3801-C8E3-49F5-8BFC-5C8C96FC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19E9D-3849-41C6-B754-F697F24BBECA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2256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40E604-B237-426A-A7C3-14F199A0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B5A9C0D-7396-4DA3-9851-F08442839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1006B86-77CF-431A-BEED-584C76B3F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D44BBA9-931E-4F87-B91B-B41A8610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23349BD-58CC-4992-87F8-62C70FBD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17F85A1-4995-4E30-9785-7EFA18D0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221E7-68B3-4A10-8AE4-DBB96C5EB4FB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247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C330C04-AC09-44E9-99AA-110D45E02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21370AD-64F1-4B1E-9791-0C4E039865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53A5369D-A90B-4386-84D5-5908765E6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CEBFB995-9207-4902-8FC4-221FBA01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97E5434-F438-45CC-8DCA-6521D863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4879C70-0D85-4A37-B725-6A191A60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1B297-D1CE-4A08-B630-76848600465B}" type="slidenum">
              <a:rPr lang="he-IL" altLang="he-IL"/>
              <a:pPr/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8461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CCAA42-221D-4F1F-9A38-93ED7D7DB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2CDAD2C-335A-42B9-9B97-49EC113C73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9CFEAEA-21D9-4AF2-A70A-8D55B143F7A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he-I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17DA8-BC3F-4250-81CE-097469005F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he-I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4DADFB-FD8E-4C81-B589-43758D9B920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fld id="{40F5DEA3-91E3-4AF0-A4D9-1007B6837825}" type="slidenum">
              <a:rPr lang="he-IL" altLang="he-IL"/>
              <a:pPr/>
              <a:t>‹#›</a:t>
            </a:fld>
            <a:endParaRPr lang="en-US" altLang="he-IL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685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>
            <a:extLst>
              <a:ext uri="{FF2B5EF4-FFF2-40B4-BE49-F238E27FC236}">
                <a16:creationId xmlns:a16="http://schemas.microsoft.com/office/drawing/2014/main" id="{A2EEC02F-AB76-4B47-8651-39796DD208F7}"/>
              </a:ext>
            </a:extLst>
          </p:cNvPr>
          <p:cNvSpPr txBox="1">
            <a:spLocks/>
          </p:cNvSpPr>
          <p:nvPr/>
        </p:nvSpPr>
        <p:spPr bwMode="auto">
          <a:xfrm>
            <a:off x="2222863" y="1711234"/>
            <a:ext cx="7746273" cy="32526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97500"/>
          </a:bodyPr>
          <a:lstStyle>
            <a:lvl1pPr algn="ctr" rtl="1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1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8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David" panose="020E0502060401010101" pitchFamily="34" charset="-79"/>
                <a:ea typeface="+mj-ea"/>
                <a:cs typeface="David" panose="020E0502060401010101" pitchFamily="34" charset="-79"/>
              </a:rPr>
              <a:t>דרכי תצורת שם העצם </a:t>
            </a:r>
          </a:p>
        </p:txBody>
      </p:sp>
    </p:spTree>
    <p:extLst>
      <p:ext uri="{BB962C8B-B14F-4D97-AF65-F5344CB8AC3E}">
        <p14:creationId xmlns:p14="http://schemas.microsoft.com/office/powerpoint/2010/main" val="132654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E258C251-622C-4CFD-A73B-5AAA86688C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75657" y="1673239"/>
            <a:ext cx="10101943" cy="310854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0" i="1" u="none" strike="noStrike" cap="none" normalizeH="0" baseline="0" dirty="0">
                <a:ln>
                  <a:noFill/>
                </a:ln>
                <a:solidFill>
                  <a:srgbClr val="5F497A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סיומת </a:t>
            </a:r>
            <a:r>
              <a:rPr kumimoji="0" lang="en-US" altLang="he-IL" sz="2800" b="1" i="1" u="none" strike="noStrike" cap="none" normalizeH="0" baseline="0" dirty="0">
                <a:ln>
                  <a:noFill/>
                </a:ln>
                <a:solidFill>
                  <a:srgbClr val="5F497A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X</a:t>
            </a:r>
            <a:r>
              <a:rPr kumimoji="0" lang="he-IL" altLang="he-IL" sz="2800" b="1" i="1" u="none" strike="noStrike" cap="none" normalizeH="0" baseline="0" dirty="0" err="1">
                <a:ln>
                  <a:noFill/>
                </a:ln>
                <a:solidFill>
                  <a:srgbClr val="5F497A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וֹן</a:t>
            </a:r>
            <a:r>
              <a:rPr kumimoji="0" lang="he-IL" altLang="he-IL" sz="2800" b="0" i="1" u="none" strike="noStrike" cap="none" normalizeH="0" baseline="0" dirty="0">
                <a:ln>
                  <a:noFill/>
                </a:ln>
                <a:solidFill>
                  <a:srgbClr val="5F497A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    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הקטנה: 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גָּגוֹן, חַדְרוֹן, יַלְדוֹן.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     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כתבי עת: </a:t>
            </a:r>
            <a:r>
              <a:rPr kumimoji="0" lang="he-IL" altLang="he-IL" sz="2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עִתּוֹן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, בִּטָּאוֹן, יַרְחוֹן, שְנָתוֹן.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     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אוסף: 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חִידוֹן, תַּקָּנוֹן, שִירוֹן, יְדִיעוֹן.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     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מקום: 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גַּנּוֹן, מוֹעֲדוֹן, קַנְיוֹן.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     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סדר:  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רִאשוֹן, אַחֲרוֹן, תִּיכוֹן.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     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מכשיר: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David" panose="020E0502060401010101" pitchFamily="34" charset="-79"/>
                <a:cs typeface="David" panose="020E0502060401010101" pitchFamily="34" charset="-79"/>
              </a:rPr>
              <a:t> שעון, משיבון.</a:t>
            </a:r>
            <a:endParaRPr kumimoji="0" lang="he-IL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78898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C09A08C-F29D-4F09-AFF6-0FC0AC5FA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61258"/>
            <a:ext cx="10363200" cy="59436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0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סיומת </a:t>
            </a:r>
            <a:r>
              <a:rPr lang="en-US" sz="20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0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ִ</a:t>
            </a:r>
            <a:r>
              <a:rPr lang="he-IL" sz="2000" b="1" i="1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ית</a:t>
            </a:r>
            <a:r>
              <a:rPr lang="he-IL" sz="20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הקטנה: 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כַּפִּית, שַקִּית, צְנוֹנִית.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כלי תחבורה: 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מַשָּאִית, מְכוֹנִית, מוֹנִית, מִפְרָשִית, חֲלָלִית.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שפות: 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עִבְרִית, רוּסִית, עַרְבִית.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תיאורי אופן: 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עֶקְרוֹנִית, שִיטָתִית, טֶלֶפוֹנִית.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חלקי השלם: 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שְבִיעִית, עֲשִירִית.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פרטי לבוש: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אימונית, חצאית.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מכשיר: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ידית, מחסנית.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מוצא: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ישראלית, סורית.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בעלת תכונה: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קפדנית, רגזנית.</a:t>
            </a:r>
            <a:endParaRPr lang="en-US" sz="20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000" dirty="0">
                <a:latin typeface="Times New Roman" panose="02020603050405020304" pitchFamily="18" charset="0"/>
                <a:cs typeface="David" panose="020E0502060401010101" pitchFamily="34" charset="-79"/>
              </a:rPr>
              <a:t>בעלת מקצוע:</a:t>
            </a:r>
            <a:r>
              <a:rPr lang="he-IL" sz="20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כנרית, שחקנית.</a:t>
            </a:r>
            <a:endParaRPr lang="en-US" sz="20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39633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30EE070-378F-4757-8969-40917FE13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1074"/>
            <a:ext cx="10363200" cy="608729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סיומת </a:t>
            </a:r>
            <a:r>
              <a:rPr lang="en-US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400" b="1" i="1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וּת</a:t>
            </a: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שם מופשט: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יַלְדוּת, מַנְהִיגוּת, נוֹכְחוּת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מקצוע: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אַדְרִיכָלוּת, נַגָּרוּת, הַנְדְסָאוּת.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תכונה: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כנות, רצינות.</a:t>
            </a:r>
            <a:endParaRPr lang="en-US" sz="24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סיומת </a:t>
            </a:r>
            <a:r>
              <a:rPr lang="en-US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ִי</a:t>
            </a: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שמות תואר: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יְסוֹדִי, רְצִינִי, מִשְפָּטִי.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שיוך למוצא, ללאום, לדת או למקום: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אַשְכְּנָזִי, יִשְרָאֵלִי, יְהוּדִי, כְּפַר סַבָּאִי. </a:t>
            </a:r>
            <a:endParaRPr lang="en-US" sz="24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סיומת </a:t>
            </a:r>
            <a:r>
              <a:rPr lang="en-US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ַר</a:t>
            </a: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בעל מקצוע: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סנדלר, נגר.</a:t>
            </a:r>
            <a:endParaRPr lang="en-US" sz="2400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95221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B6B8B4A-9595-4E62-9458-491EC0BBE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600891"/>
            <a:ext cx="10363200" cy="585216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R="457200">
              <a:lnSpc>
                <a:spcPct val="150000"/>
              </a:lnSpc>
            </a:pPr>
            <a:r>
              <a:rPr lang="he-IL" sz="2800" b="1" u="sng" dirty="0">
                <a:highlight>
                  <a:srgbClr val="FFFF00"/>
                </a:highlight>
                <a:latin typeface="Times New Roman" panose="02020603050405020304" pitchFamily="18" charset="0"/>
                <a:cs typeface="David" panose="020E0502060401010101" pitchFamily="34" charset="-79"/>
              </a:rPr>
              <a:t>3. הלחם בסיסים (</a:t>
            </a:r>
            <a:r>
              <a:rPr lang="he-IL" sz="2800" b="1" u="sng" dirty="0" err="1">
                <a:highlight>
                  <a:srgbClr val="FFFF00"/>
                </a:highlight>
                <a:latin typeface="Times New Roman" panose="02020603050405020304" pitchFamily="18" charset="0"/>
                <a:cs typeface="David" panose="020E0502060401010101" pitchFamily="34" charset="-79"/>
              </a:rPr>
              <a:t>בסיס+בסיס</a:t>
            </a:r>
            <a:r>
              <a:rPr lang="he-IL" sz="2800" b="1" u="sng" dirty="0">
                <a:highlight>
                  <a:srgbClr val="FFFF00"/>
                </a:highlight>
                <a:latin typeface="Times New Roman" panose="02020603050405020304" pitchFamily="18" charset="0"/>
                <a:cs typeface="David" panose="020E0502060401010101" pitchFamily="34" charset="-79"/>
              </a:rPr>
              <a:t>)</a:t>
            </a:r>
            <a:endParaRPr lang="en-US" dirty="0">
              <a:highlight>
                <a:srgbClr val="FFFF00"/>
              </a:highlight>
            </a:endParaRPr>
          </a:p>
          <a:p>
            <a:pPr marR="457200">
              <a:lnSpc>
                <a:spcPct val="150000"/>
              </a:lnSpc>
            </a:pP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 כלומר הלחמה (צירוף) של שני בסיסים (שני שמות עצם). ניתן להיתקל בשני בסיסים שלמים כמו: </a:t>
            </a:r>
            <a: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חַיְדַּק</a:t>
            </a:r>
            <a: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  <a:t>, פְּרִילִי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, </a:t>
            </a:r>
          </a:p>
          <a:p>
            <a:pPr marR="457200">
              <a:lnSpc>
                <a:spcPct val="150000"/>
              </a:lnSpc>
            </a:pP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או </a:t>
            </a:r>
            <a:r>
              <a:rPr lang="he-IL" dirty="0" err="1">
                <a:latin typeface="Times New Roman" panose="02020603050405020304" pitchFamily="18" charset="0"/>
                <a:cs typeface="David" panose="020E0502060401010101" pitchFamily="34" charset="-79"/>
              </a:rPr>
              <a:t>בהלחמים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 שאחד מהבסיסים שלהם שבור, כמו: </a:t>
            </a:r>
            <a: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  <a:t>מִדְרְחוֹב (=</a:t>
            </a:r>
            <a:r>
              <a:rPr lang="he-IL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מדרכה+רחוב</a:t>
            </a:r>
            <a: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  <a:t>), רַכֶּבֶל (=</a:t>
            </a:r>
            <a:r>
              <a:rPr lang="he-IL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רכבת+כֶּבֶל</a:t>
            </a:r>
            <a: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  <a:t>), כַּסְפּוֹמַט</a:t>
            </a:r>
            <a:r>
              <a:rPr lang="he-IL" dirty="0"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  <a:t>(=</a:t>
            </a:r>
            <a:r>
              <a:rPr lang="he-IL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כסף+אוטומט</a:t>
            </a:r>
            <a: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  <a:t>).</a:t>
            </a:r>
            <a:br>
              <a:rPr lang="he-IL" b="1" dirty="0">
                <a:latin typeface="Times New Roman" panose="02020603050405020304" pitchFamily="18" charset="0"/>
                <a:cs typeface="David" panose="020E0502060401010101" pitchFamily="34" charset="-79"/>
              </a:rPr>
            </a:b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459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>
            <a:extLst>
              <a:ext uri="{FF2B5EF4-FFF2-40B4-BE49-F238E27FC236}">
                <a16:creationId xmlns:a16="http://schemas.microsoft.com/office/drawing/2014/main" id="{9442F633-76FA-458D-B315-B52F68DC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0"/>
            <a:ext cx="56007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4400">
                <a:solidFill>
                  <a:srgbClr val="000000"/>
                </a:solidFill>
                <a:latin typeface="Times New Roman (Hebrew)" panose="02020603050405020304" pitchFamily="18" charset="0"/>
                <a:cs typeface="David" panose="020E0502060401010101" pitchFamily="34" charset="-79"/>
              </a:rPr>
              <a:t>דרכי תצורת שם העצם</a:t>
            </a:r>
            <a:endParaRPr lang="en-US" altLang="he-IL" sz="4400">
              <a:solidFill>
                <a:srgbClr val="000000"/>
              </a:solidFill>
              <a:latin typeface="Times New Roman (Hebrew)" panose="02020603050405020304" pitchFamily="18" charset="0"/>
              <a:cs typeface="David" panose="020E0502060401010101" pitchFamily="34" charset="-79"/>
            </a:endParaRPr>
          </a:p>
        </p:txBody>
      </p:sp>
      <p:sp>
        <p:nvSpPr>
          <p:cNvPr id="175107" name="Text Box 3">
            <a:extLst>
              <a:ext uri="{FF2B5EF4-FFF2-40B4-BE49-F238E27FC236}">
                <a16:creationId xmlns:a16="http://schemas.microsoft.com/office/drawing/2014/main" id="{16979818-31BF-4450-BC1F-C2DB538C57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2560" y="304799"/>
            <a:ext cx="16002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b="1" dirty="0">
                <a:solidFill>
                  <a:srgbClr val="000000"/>
                </a:solidFill>
                <a:highlight>
                  <a:srgbClr val="FFFF00"/>
                </a:highlight>
                <a:latin typeface="Times New Roman (Hebrew)" panose="02020603050405020304" pitchFamily="18" charset="0"/>
                <a:cs typeface="Times New Roman"/>
              </a:rPr>
              <a:t>שורש ומשקל</a:t>
            </a:r>
            <a:r>
              <a:rPr lang="en-US" altLang="he-IL" b="1" dirty="0">
                <a:solidFill>
                  <a:srgbClr val="000000"/>
                </a:solidFill>
                <a:highlight>
                  <a:srgbClr val="FFFF00"/>
                </a:highlight>
                <a:latin typeface="Times New Roman (Hebrew)" panose="02020603050405020304" pitchFamily="18" charset="0"/>
                <a:cs typeface="Times New Roman"/>
              </a:rPr>
              <a:t>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1400" dirty="0">
                <a:solidFill>
                  <a:srgbClr val="000000"/>
                </a:solidFill>
                <a:latin typeface="Times New Roman (Hebrew)" panose="02020603050405020304" pitchFamily="18" charset="0"/>
                <a:cs typeface="Times New Roman"/>
              </a:rPr>
              <a:t>נוצר על ידי הכנסת שורש נתון לתוך תבנית</a:t>
            </a:r>
            <a:r>
              <a:rPr lang="en-US" altLang="he-IL" sz="1400" dirty="0">
                <a:solidFill>
                  <a:srgbClr val="000000"/>
                </a:solidFill>
                <a:latin typeface="Times New Roman (Hebrew)" panose="02020603050405020304" pitchFamily="18" charset="0"/>
                <a:cs typeface="Times New Roman"/>
              </a:rPr>
              <a:t> </a:t>
            </a:r>
            <a:endParaRPr lang="en-US" altLang="he-IL" sz="140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08" name="Text Box 4">
            <a:extLst>
              <a:ext uri="{FF2B5EF4-FFF2-40B4-BE49-F238E27FC236}">
                <a16:creationId xmlns:a16="http://schemas.microsoft.com/office/drawing/2014/main" id="{05D24363-3C05-468E-A289-24899A3F0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0424" y="1904999"/>
            <a:ext cx="1961606" cy="3771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400" b="1" dirty="0">
                <a:solidFill>
                  <a:srgbClr val="000000"/>
                </a:solidFill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משקלי שם</a:t>
            </a: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הסבר- משקלים בעלי משמעות</a:t>
            </a:r>
            <a:r>
              <a:rPr lang="en-US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קַטּל- ספר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קִטּל- אִלּם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קַטּלת-אדמת</a:t>
            </a:r>
            <a:r>
              <a:rPr lang="en-US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קטלן- סדרן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/>
              </a:rPr>
              <a:t> </a:t>
            </a:r>
          </a:p>
        </p:txBody>
      </p:sp>
      <p:sp>
        <p:nvSpPr>
          <p:cNvPr id="175110" name="Text Box 6">
            <a:extLst>
              <a:ext uri="{FF2B5EF4-FFF2-40B4-BE49-F238E27FC236}">
                <a16:creationId xmlns:a16="http://schemas.microsoft.com/office/drawing/2014/main" id="{8AA55EE2-C45F-4D9B-B4FB-77E59FC18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8080" y="1865266"/>
            <a:ext cx="2133600" cy="48098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b="1" dirty="0">
                <a:solidFill>
                  <a:srgbClr val="000000"/>
                </a:solidFill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שם פעולה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הסבר-לכל בניין יש את שם הפעולה . קל לזהותו כי ניתן לגזור ממנו את צורת העבר בנוסף הוא מכיל את המאפיינים של כל בניין</a:t>
            </a:r>
            <a:r>
              <a:rPr lang="en-US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.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התקטלות</a:t>
            </a: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התנהגות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קיטול</a:t>
            </a: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 סיפור 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קטילה – שמירה 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מֻקְטלות-מרכבות</a:t>
            </a: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הקטלה- הבטחה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מְקֻטָּלות-מחֻיָּבות</a:t>
            </a:r>
            <a:r>
              <a:rPr lang="en-US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נקטלות- נפקדות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הקטלות</a:t>
            </a: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הִזָּכְרות 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140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11" name="Text Box 7">
            <a:extLst>
              <a:ext uri="{FF2B5EF4-FFF2-40B4-BE49-F238E27FC236}">
                <a16:creationId xmlns:a16="http://schemas.microsoft.com/office/drawing/2014/main" id="{D8611038-CFEF-4726-B300-3EED7161B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377950"/>
            <a:ext cx="2575560" cy="52971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b="1" dirty="0">
                <a:solidFill>
                  <a:srgbClr val="000000"/>
                </a:solidFill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בסיס וסיומת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הסבר- בסיס שהוא שם עצם +סיומת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בעלת משמעות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פיל+ון</a:t>
            </a: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=פילון – סיומת בעלת משמעות הקטנה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בלשן+ות</a:t>
            </a: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=בלשנות</a:t>
            </a:r>
            <a:r>
              <a:rPr lang="en-US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ות</a:t>
            </a: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סיומת בעלת משמעות של שם עצם מופשט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חשמל+אי</a:t>
            </a: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=חשמלאי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סיומת </a:t>
            </a:r>
            <a:r>
              <a:rPr lang="he-IL" altLang="he-IL" sz="2000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המצינת</a:t>
            </a: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בעל מקצוע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5112" name="Text Box 8">
            <a:extLst>
              <a:ext uri="{FF2B5EF4-FFF2-40B4-BE49-F238E27FC236}">
                <a16:creationId xmlns:a16="http://schemas.microsoft.com/office/drawing/2014/main" id="{CBE4EF46-AAC0-4F05-88A1-44178593B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1976" y="2024561"/>
            <a:ext cx="2543447" cy="41476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b="1" dirty="0">
                <a:solidFill>
                  <a:srgbClr val="000000"/>
                </a:solidFill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הלחם של שני בסיסים 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צרוף של שתי מילים  ויצירת שם חדש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 err="1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כסף+אוטומט</a:t>
            </a: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=כספומט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כדור + רגל = כדורגל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000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מדרכה+ רחוב = מדרחוב</a:t>
            </a:r>
            <a:endParaRPr lang="en-US" altLang="he-IL" sz="2000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140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14" name="Text Box 10">
            <a:extLst>
              <a:ext uri="{FF2B5EF4-FFF2-40B4-BE49-F238E27FC236}">
                <a16:creationId xmlns:a16="http://schemas.microsoft.com/office/drawing/2014/main" id="{4B042CEF-B6B8-41C3-A2F9-BACF5EB9A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967" y="2072004"/>
            <a:ext cx="1268186" cy="32053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sz="2400" b="1" dirty="0">
                <a:solidFill>
                  <a:srgbClr val="000000"/>
                </a:solidFill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לועזי</a:t>
            </a:r>
            <a:endParaRPr lang="en-US" altLang="he-IL" sz="2400" b="1" dirty="0">
              <a:solidFill>
                <a:srgbClr val="000000"/>
              </a:solidFill>
              <a:highlight>
                <a:srgbClr val="FFFF00"/>
              </a:highligh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שאילת שמות משפה זרה</a:t>
            </a:r>
            <a:r>
              <a:rPr lang="en-US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אנרגיה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בלון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בננה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סלון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altLang="he-IL" dirty="0">
                <a:solidFill>
                  <a:srgbClr val="00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אוטו</a:t>
            </a:r>
            <a:endParaRPr lang="en-US" altLang="he-IL" dirty="0">
              <a:solidFill>
                <a:srgbClr val="00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1400" dirty="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15" name="Line 11">
            <a:extLst>
              <a:ext uri="{FF2B5EF4-FFF2-40B4-BE49-F238E27FC236}">
                <a16:creationId xmlns:a16="http://schemas.microsoft.com/office/drawing/2014/main" id="{B80CD27D-AD42-427A-A669-42C5A000DA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35291" y="1285602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 sz="240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17" name="Line 13">
            <a:extLst>
              <a:ext uri="{FF2B5EF4-FFF2-40B4-BE49-F238E27FC236}">
                <a16:creationId xmlns:a16="http://schemas.microsoft.com/office/drawing/2014/main" id="{65874141-B5EA-4334-B62A-86173DBE2DD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78291" y="1295399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 sz="240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18" name="Line 14">
            <a:extLst>
              <a:ext uri="{FF2B5EF4-FFF2-40B4-BE49-F238E27FC236}">
                <a16:creationId xmlns:a16="http://schemas.microsoft.com/office/drawing/2014/main" id="{81619021-D8C2-45A6-AF69-F567B68C21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762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 sz="240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19" name="Line 15">
            <a:extLst>
              <a:ext uri="{FF2B5EF4-FFF2-40B4-BE49-F238E27FC236}">
                <a16:creationId xmlns:a16="http://schemas.microsoft.com/office/drawing/2014/main" id="{39A66B10-9DB8-4D75-BB0D-1E543B8553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685800"/>
            <a:ext cx="1905000" cy="12795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 sz="240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175120" name="Line 16">
            <a:extLst>
              <a:ext uri="{FF2B5EF4-FFF2-40B4-BE49-F238E27FC236}">
                <a16:creationId xmlns:a16="http://schemas.microsoft.com/office/drawing/2014/main" id="{F2599831-D5F6-4C2C-8B94-133C98D918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2500" y="761999"/>
            <a:ext cx="3086100" cy="12795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he-IL" sz="2400">
              <a:solidFill>
                <a:srgbClr val="000000"/>
              </a:solidFill>
              <a:latin typeface="Times New Roman" panose="02020603050405020304" pitchFamily="18" charset="0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E86C0B4-DE56-4D3D-AF04-F7F8FD652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431074"/>
            <a:ext cx="10168128" cy="574112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r" rtl="1">
              <a:spcAft>
                <a:spcPts val="0"/>
              </a:spcAft>
              <a:buNone/>
            </a:pPr>
            <a:r>
              <a:rPr lang="he-IL" sz="3600" b="1" u="sng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he-IL" sz="3600" b="1" u="sng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שורש +משקל</a:t>
            </a:r>
            <a:endParaRPr lang="en-US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0"/>
              </a:spcAft>
            </a:pPr>
            <a:r>
              <a:rPr lang="he-IL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המשקל בשם מבוסס על תבניות קבועות אשר לתוכן יוצקים אותיות שורש.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0"/>
              </a:spcAft>
            </a:pPr>
            <a:r>
              <a:rPr lang="he-IL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קיימים משקלים דגושים ואחרים שאינם דגושים.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0"/>
              </a:spcAft>
            </a:pPr>
            <a:r>
              <a:rPr lang="he-IL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למשקל יש לרוב משמעות מרכזית אחת, אך גם משמעויות נוספות.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0"/>
              </a:spcAft>
            </a:pPr>
            <a:r>
              <a:rPr lang="he-IL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את תבנית המשקל נהוג לסמן באותיות ק-ט-ל.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ts val="0"/>
              </a:spcAft>
            </a:pP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לדוגמה: המילה </a:t>
            </a: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מַבְרֵג 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יצוקה בתוך תבנית שאנו מכנים אותה </a:t>
            </a:r>
            <a:r>
              <a:rPr lang="he-IL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מַקְטֵל</a:t>
            </a:r>
            <a:r>
              <a:rPr lang="he-IL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, ובנויה מהשורש: ב-ר-ג, כשיש לה תחילית מ'.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4712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56896A3-C9C3-4905-BA7C-F03E60268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565" y="91440"/>
            <a:ext cx="9670869" cy="676656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spcAft>
                <a:spcPts val="0"/>
              </a:spcAft>
            </a:pPr>
            <a:r>
              <a:rPr lang="he-IL" sz="2400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משקלים שיש להם משמעות </a:t>
            </a:r>
          </a:p>
          <a:p>
            <a:pPr>
              <a:spcAft>
                <a:spcPts val="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קַטָּל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בעלי עיסוק קבוע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סַפָּר, שָרָת, נֶהָג, בַּנַּאי, חַזַּאי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2.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קַטֶּלֶת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א. מחלה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	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אַדֶּמֶת, צַהֶבֶת, צָרַעַת, שַפַּעַת</a:t>
            </a:r>
            <a:b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 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ב.  כלים ומכשירים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כַּסֶּפֶת, כַּוֶּרֶת, צַלַּחַת</a:t>
            </a:r>
            <a:b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  ג.   אוסף, קבוצה		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נַיֶּרֶת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,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טַיֶּסֶת,כַּרְטֶסֶת</a:t>
            </a:r>
            <a:b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  ד. מין דקדוקי – בעלות מקצוע	זַמֶּרֶת, גַּנֶּנֶת </a:t>
            </a:r>
            <a:b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  ה. בעלות תואר – 		צַדֶּקֶת, שַלֶּטֶת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3.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קִטֵּל	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בעלי מום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	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גִּדֵּם,  עִוֵּר, קֵרֵחַ, חֵרֵש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4.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קִטָּלוֹן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מצב גוף ונפש			דִכָּאוֹן, הֵרָיוֹן, תֵּאָבוֹן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5.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קָטִיל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א. בעל תכונה			בָרִיא, נָעִים, זָהִיר</a:t>
            </a:r>
            <a:b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   ב. תכונה בכוח			שָבִיר, אָטִים, גָּמִיש</a:t>
            </a:r>
            <a:b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   ג. עונה חקלאית		אָבִיב, בָּצִיר, מָסִיק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044872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E49B05C-00EB-4976-B92A-061887BF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794" y="531223"/>
            <a:ext cx="10476411" cy="576507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6. קָטֹל	-  צבעים			סָגֹל, יָרֹק, וָרֹד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7. קַטְלָן 					שַמְרָן, רַקְדָּן 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   קַטְּלָן     - בעל מקצוע /תכונה       פַּזְּרָן, וַתְּרָן (נגזר מפיעל: מפזר, מותר)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8.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קְטַלְטַל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				חֲלַקְלַק, שְמַנְמַן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קְטַלְטֹל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				קְטַנְטֹן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 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קְטַלְטֹלֶת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		          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שְמַנְמֹנֶת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  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קַטְלִיל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- הקטנה         		שַבְרִיר, תַּמִּים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9.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קַטְלוּת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- שם עצם מופשט		עַצְבוּת, סִפְרוּת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4288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941E9D6-097D-4615-9103-04B6CA734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31074"/>
            <a:ext cx="10241280" cy="6335486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מִקְטָל     					מִדְבָּר, מִסְגָּד</a:t>
            </a:r>
            <a:b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  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מִקְטָלָה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מקומות			מִנְהָרָה, מִכְבָּסָה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11.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מַקְטֵל    					מַכְבֵּש, מַבְרֵג, מעדר</a:t>
            </a:r>
            <a:b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  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מַקְטֵלָה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מכשירים וכלים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מַסְרֵגָה, מַבְרֵגָה, מַחְרֵשָה</a:t>
            </a:r>
            <a:b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  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מִקְטֶלֶת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			מִסְגֶּרֶת, מִקְטֶרֶת</a:t>
            </a:r>
            <a:b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מִקְטֹלֶת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				מִשְקֹלֶת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12.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תִּקְטָלָה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 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שם עצם מופשט		תִּפְאָרָה,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תִּשְבָּחָה,תּוֹדָה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, תּוֹרָה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13.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תַּקְטֵלָה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ציון מצב			תַּדְהֵמָה, תַּרְדֵּמָה, תַּבְהֵלָה, תּוֹדָעָה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14.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תַּקְטוּלָה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	-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קבוצה		              	תחבורה, תברואה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610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3D51D05-C63F-4A72-91C6-74ECE9722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535577"/>
            <a:ext cx="10363200" cy="5891349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e-IL" sz="2400" b="1" dirty="0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משקלים הגזורים מהפועל  : 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משקלי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שמות הפעולה 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על פי הבניינים השונים:</a:t>
            </a:r>
            <a:b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בניין קל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- שלושה משקלים:  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קְטִילָה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: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כְּתִיבָה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/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קְטֵלָה: גְּנֵבָה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/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קְטָלָה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: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דְּאָגָה, קְלָלָה</a:t>
            </a:r>
            <a:b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b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בניין נפעל 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- שני משקלים: משקל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הִקָּטְלוּת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: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הִדָּבְקוּת,</a:t>
            </a:r>
            <a:b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         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נִקְטָלוּת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: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נִפְקָדוּת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בניין הפעיל -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שני משקלים: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הַקְטָלָה: הַרְגָּשה, הַעֲבָרָה</a:t>
            </a:r>
            <a:endParaRPr lang="en-US" sz="2400" b="1" dirty="0">
              <a:latin typeface="Arial" panose="020B0604020202020204" pitchFamily="34" charset="0"/>
              <a:ea typeface="Times New Roman" panose="02020603050405020304" pitchFamily="18" charset="0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בניין פיעל - 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שני משקלים: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קִטּוּל: דִּבּוּר                                         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                                             קַטָּלָה: כַּתָּבָה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בניין התפעל: - 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משקל אחד: </a:t>
            </a:r>
            <a:r>
              <a:rPr lang="he-IL" sz="2400" b="1" dirty="0" err="1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הִתְקַטְּלוּת</a:t>
            </a:r>
            <a:r>
              <a:rPr lang="he-IL" sz="2400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: </a:t>
            </a:r>
            <a:r>
              <a:rPr lang="he-IL" sz="2400" b="1" dirty="0">
                <a:latin typeface="Arial" panose="020B0604020202020204" pitchFamily="34" charset="0"/>
                <a:ea typeface="Times New Roman" panose="02020603050405020304" pitchFamily="18" charset="0"/>
                <a:cs typeface="David" panose="020E0502060401010101" pitchFamily="34" charset="-79"/>
              </a:rPr>
              <a:t>הִתְכַּתְּבוּת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72088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2C24353-1FF9-49E2-93D2-DC31A7A79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199"/>
            <a:ext cx="10363200" cy="5995851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800" b="1" u="sng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</a:t>
            </a:r>
            <a:r>
              <a:rPr lang="he-IL" sz="2800" b="1" u="sng" dirty="0" err="1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בסיס+צורן</a:t>
            </a:r>
            <a:r>
              <a:rPr lang="he-IL" sz="2800" b="1" u="sng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סופי  </a:t>
            </a:r>
            <a:endParaRPr lang="en-US" sz="2800" dirty="0"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בדרך תצורה זו </a:t>
            </a:r>
            <a:r>
              <a:rPr lang="he-I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המשמעות נמצאת בצורן הסופי</a:t>
            </a: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למשל: בשמות כמו יבואן, משפטן, מדען, פסנתרן, אחרי הבסיס מופיע צורן סופי:  </a:t>
            </a: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ַן</a:t>
            </a: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. ( יְבוּא+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ַן; מִשְפָּט+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ַן; מַדָּע+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ַן; פְּסַנְתֵּר+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ַן).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הצורנים הסופיים הם:</a:t>
            </a:r>
            <a:b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</a:br>
            <a:r>
              <a:rPr lang="he-IL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סיומת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ָן</a:t>
            </a:r>
            <a:r>
              <a:rPr lang="he-IL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800" dirty="0">
                <a:latin typeface="Times New Roman" panose="02020603050405020304" pitchFamily="18" charset="0"/>
                <a:cs typeface="David" panose="020E0502060401010101" pitchFamily="34" charset="-79"/>
              </a:rPr>
              <a:t>בעל מקצוע: </a:t>
            </a:r>
            <a:r>
              <a:rPr lang="he-IL" sz="2800" b="1" dirty="0">
                <a:latin typeface="Times New Roman" panose="02020603050405020304" pitchFamily="18" charset="0"/>
                <a:cs typeface="David" panose="020E0502060401010101" pitchFamily="34" charset="-79"/>
              </a:rPr>
              <a:t>מִנְהָלָן, מדען</a:t>
            </a:r>
            <a:endParaRPr lang="en-US" sz="28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800" dirty="0">
                <a:latin typeface="Times New Roman" panose="02020603050405020304" pitchFamily="18" charset="0"/>
                <a:cs typeface="David" panose="020E0502060401010101" pitchFamily="34" charset="-79"/>
              </a:rPr>
              <a:t>בעל תכונה:</a:t>
            </a:r>
            <a:r>
              <a:rPr lang="he-IL" sz="28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צֶ'לָן, סוֹלָן</a:t>
            </a:r>
            <a:r>
              <a:rPr lang="he-IL" sz="2800" dirty="0">
                <a:latin typeface="Times New Roman" panose="02020603050405020304" pitchFamily="18" charset="0"/>
                <a:cs typeface="David" panose="020E0502060401010101" pitchFamily="34" charset="-79"/>
              </a:rPr>
              <a:t>.</a:t>
            </a:r>
            <a:endParaRPr lang="en-US" sz="2800" dirty="0"/>
          </a:p>
          <a:p>
            <a:r>
              <a:rPr lang="he-IL" sz="2800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יסוד כימי: </a:t>
            </a:r>
            <a:r>
              <a:rPr lang="he-IL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מימן, סידן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547075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EED5E0F-BE46-4D63-9A65-FC756F66E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457199"/>
            <a:ext cx="10685417" cy="613954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סיומת </a:t>
            </a:r>
            <a:r>
              <a:rPr lang="en-US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ַאי</a:t>
            </a:r>
            <a:r>
              <a:rPr lang="he-IL" sz="24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: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בעל מקצוע: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יַמַּאי, חַשְמַלַּאי, תַּרְמִילַאי, יוֹמָנַאי.</a:t>
            </a: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 </a:t>
            </a:r>
            <a:endParaRPr lang="en-US" sz="24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סיומת </a:t>
            </a:r>
            <a:r>
              <a:rPr lang="en-US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X</a:t>
            </a:r>
            <a:r>
              <a:rPr lang="he-IL" sz="2400" b="1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ִיָּה</a:t>
            </a:r>
            <a:r>
              <a:rPr lang="he-IL" sz="2400" i="1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מקום: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סִפְרִיָּה, נַגָּרִיָּה, </a:t>
            </a:r>
            <a:r>
              <a:rPr lang="he-IL" sz="2400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עִירִיָּה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, </a:t>
            </a:r>
            <a:r>
              <a:rPr lang="he-IL" sz="2400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פִּיצֶרִיָּה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, גְּלִידֶרִיָּה.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פרטי לבוש: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גּוּפִיָּה, </a:t>
            </a:r>
            <a:r>
              <a:rPr lang="he-IL" sz="2400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חֲזִיָּה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, שִכְמִיָּה, כְּתֵפִיָּה.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אוסף: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צִמְחִיָּה, בִּרְזִיָּה, כַּלְבִּיָּה.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פריטי מזון: 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נַקְנִיקִיָּה, </a:t>
            </a:r>
            <a:r>
              <a:rPr lang="he-IL" sz="2400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לַחְמָנִיָּה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, </a:t>
            </a:r>
            <a:r>
              <a:rPr lang="he-IL" sz="2400" b="1" dirty="0" err="1">
                <a:latin typeface="Times New Roman" panose="02020603050405020304" pitchFamily="18" charset="0"/>
                <a:cs typeface="David" panose="020E0502060401010101" pitchFamily="34" charset="-79"/>
              </a:rPr>
              <a:t>עוּגִיָּה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, סוּכַּרִיָּה.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מוצא: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ערביה, צרפתיה.</a:t>
            </a:r>
            <a:endParaRPr lang="en-US" sz="2400" dirty="0"/>
          </a:p>
          <a:p>
            <a:pPr marR="457200" lvl="0">
              <a:lnSpc>
                <a:spcPct val="150000"/>
              </a:lnSpc>
              <a:buFont typeface="Wingdings" panose="05000000000000000000" pitchFamily="2" charset="2"/>
              <a:buChar char=""/>
            </a:pPr>
            <a:r>
              <a:rPr lang="he-IL" sz="2400" dirty="0">
                <a:latin typeface="Times New Roman" panose="02020603050405020304" pitchFamily="18" charset="0"/>
                <a:cs typeface="David" panose="020E0502060401010101" pitchFamily="34" charset="-79"/>
              </a:rPr>
              <a:t>מכשיר:</a:t>
            </a:r>
            <a:r>
              <a:rPr lang="he-IL" sz="2400" b="1" dirty="0">
                <a:latin typeface="Times New Roman" panose="02020603050405020304" pitchFamily="18" charset="0"/>
                <a:cs typeface="David" panose="020E0502060401010101" pitchFamily="34" charset="-79"/>
              </a:rPr>
              <a:t> שמשיה, מטריה.</a:t>
            </a:r>
            <a:endParaRPr lang="en-US" sz="2400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79820438"/>
      </p:ext>
    </p:extLst>
  </p:cSld>
  <p:clrMapOvr>
    <a:masterClrMapping/>
  </p:clrMapOvr>
</p:sld>
</file>

<file path=ppt/theme/theme1.xml><?xml version="1.0" encoding="utf-8"?>
<a:theme xmlns:a="http://schemas.openxmlformats.org/drawingml/2006/main" name="עיצוב ברירת מחדל">
  <a:themeElements>
    <a:clrScheme name="עיצוב ברירת מחדל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עיצוב ברירת מחדל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1148</Words>
  <Application>Microsoft Office PowerPoint</Application>
  <PresentationFormat>מסך רחב</PresentationFormat>
  <Paragraphs>124</Paragraphs>
  <Slides>13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20" baseType="lpstr">
      <vt:lpstr>Arial</vt:lpstr>
      <vt:lpstr>Calibri</vt:lpstr>
      <vt:lpstr>David</vt:lpstr>
      <vt:lpstr>Times New Roman</vt:lpstr>
      <vt:lpstr>Times New Roman (Hebrew)</vt:lpstr>
      <vt:lpstr>Wingdings</vt:lpstr>
      <vt:lpstr>עיצוב ברירת מחדל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דרכי תצורת שם העצם</dc:title>
  <dc:creator>tamer ibrahem</dc:creator>
  <cp:lastModifiedBy>tamer ibrahem</cp:lastModifiedBy>
  <cp:revision>7</cp:revision>
  <dcterms:created xsi:type="dcterms:W3CDTF">2020-01-25T15:08:00Z</dcterms:created>
  <dcterms:modified xsi:type="dcterms:W3CDTF">2020-02-11T07:40:24Z</dcterms:modified>
</cp:coreProperties>
</file>