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746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6AF7FF25-121C-4B35-9136-601995D9EB78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ED92CB86-0DB9-4A70-B1CF-B23508471F6B}" type="slidenum">
              <a:rPr lang="en-US" smtClean="0"/>
              <a:pPr algn="l" rtl="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fld id="{A740E3E4-E9D9-49FD-9F18-2E96717D35D6}" type="datetime1">
              <a:rPr lang="he-IL" smtClean="0"/>
              <a:t>ט"ז/אדר/תש"ף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"/>
              <a:t>לחץ כדי לערוך סגנונות טקסט של תבנית בסיס</a:t>
            </a:r>
          </a:p>
          <a:p>
            <a:pPr lvl="1" rtl="1"/>
            <a:r>
              <a:rPr lang="he"/>
              <a:t>רמה שניה</a:t>
            </a:r>
          </a:p>
          <a:p>
            <a:pPr lvl="2" rtl="1"/>
            <a:r>
              <a:rPr lang="he"/>
              <a:t>רמה שלישית</a:t>
            </a:r>
          </a:p>
          <a:p>
            <a:pPr lvl="3" rtl="1"/>
            <a:r>
              <a:rPr lang="he"/>
              <a:t>רמה רביעית</a:t>
            </a:r>
          </a:p>
          <a:p>
            <a:pPr lvl="4" rtl="1"/>
            <a:r>
              <a:rPr lang="he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fld id="{9C2B151B-D7D1-48E5-8230-5AADBC794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036320" y="758952"/>
            <a:ext cx="10058400" cy="3566160"/>
          </a:xfrm>
        </p:spPr>
        <p:txBody>
          <a:bodyPr rtlCol="1" anchor="b">
            <a:normAutofit/>
          </a:bodyPr>
          <a:lstStyle>
            <a:lvl1pPr algn="r" rtl="1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1033549" y="4645152"/>
            <a:ext cx="10058400" cy="1143000"/>
          </a:xfrm>
        </p:spPr>
        <p:txBody>
          <a:bodyPr lIns="91440" rIns="91440" rtlCol="1">
            <a:normAutofit/>
          </a:bodyPr>
          <a:lstStyle>
            <a:lvl1pPr marL="0" indent="0" algn="r" rtl="1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 rtl="1">
              <a:buNone/>
              <a:defRPr sz="2400"/>
            </a:lvl2pPr>
            <a:lvl3pPr marL="914400" indent="0" algn="ctr" rtl="1">
              <a:buNone/>
              <a:defRPr sz="2400"/>
            </a:lvl3pPr>
            <a:lvl4pPr marL="1371600" indent="0" algn="ctr" rtl="1">
              <a:buNone/>
              <a:defRPr sz="2000"/>
            </a:lvl4pPr>
            <a:lvl5pPr marL="1828800" indent="0" algn="ctr" rtl="1">
              <a:buNone/>
              <a:defRPr sz="2000"/>
            </a:lvl5pPr>
            <a:lvl6pPr marL="2286000" indent="0" algn="ctr" rtl="1">
              <a:buNone/>
              <a:defRPr sz="2000"/>
            </a:lvl6pPr>
            <a:lvl7pPr marL="2743200" indent="0" algn="ctr" rtl="1">
              <a:buNone/>
              <a:defRPr sz="2000"/>
            </a:lvl7pPr>
            <a:lvl8pPr marL="3200400" indent="0" algn="ctr" rtl="1">
              <a:buNone/>
              <a:defRPr sz="2000"/>
            </a:lvl8pPr>
            <a:lvl9pPr marL="3657600" indent="0" algn="ctr" rtl="1">
              <a:buNone/>
              <a:defRPr sz="2000"/>
            </a:lvl9pPr>
          </a:lstStyle>
          <a:p>
            <a:pPr rtl="1"/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>
            <a:cxnSpLocks/>
          </p:cNvCxnSpPr>
          <p:nvPr/>
        </p:nvCxnSpPr>
        <p:spPr>
          <a:xfrm flipH="1">
            <a:off x="1108822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04A3E967-8D5C-4DDD-9C40-DF34C54C2F3C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rot="10800000" flipH="1">
            <a:off x="1036320" y="2108201"/>
            <a:ext cx="10058400" cy="3760891"/>
          </a:xfrm>
        </p:spPr>
        <p:txBody>
          <a:bodyPr vert="eaVert" lIns="45720" tIns="0" rIns="45720" bIns="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05D0A03C-C8B9-4C44-8800-9AB775257217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rot="10800000" flipH="1">
            <a:off x="838200" y="412302"/>
            <a:ext cx="2628900" cy="5759898"/>
          </a:xfrm>
        </p:spPr>
        <p:txBody>
          <a:bodyPr vert="eaVert"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rot="10800000" flipH="1">
            <a:off x="3619500" y="412302"/>
            <a:ext cx="7734300" cy="5759898"/>
          </a:xfrm>
        </p:spPr>
        <p:txBody>
          <a:bodyPr vert="eaVert" lIns="45720" tIns="0" rIns="45720" bIns="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C0F065D-908A-45E9-9C31-8EAE27922426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10" name="מציין מיקום של מספר שקופית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036320" y="2108201"/>
            <a:ext cx="10058400" cy="3760891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9485C861-67B5-4004-B8E7-860D0705DFD9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036320" y="758952"/>
            <a:ext cx="10058400" cy="3566160"/>
          </a:xfrm>
        </p:spPr>
        <p:txBody>
          <a:bodyPr rtlCol="1" anchor="b" anchorCtr="0">
            <a:normAutofit/>
          </a:bodyPr>
          <a:lstStyle>
            <a:lvl1pPr algn="r" rtl="1"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036320" y="4663440"/>
            <a:ext cx="10058400" cy="1143000"/>
          </a:xfrm>
        </p:spPr>
        <p:txBody>
          <a:bodyPr lIns="91440" rIns="91440" rtlCol="1" anchor="t" anchorCtr="0">
            <a:normAutofit/>
          </a:bodyPr>
          <a:lstStyle>
            <a:lvl1pPr marL="0" indent="0" algn="r" rtl="1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>
            <a:cxnSpLocks/>
          </p:cNvCxnSpPr>
          <p:nvPr/>
        </p:nvCxnSpPr>
        <p:spPr>
          <a:xfrm flipH="1">
            <a:off x="1108822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789F741F-7A1D-4906-9C55-362A48C9A3EE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11" name="מציין מיקום של מספר שקופית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 hasCustomPrompt="1"/>
          </p:nvPr>
        </p:nvSpPr>
        <p:spPr>
          <a:xfrm flipH="1">
            <a:off x="6454984" y="2120900"/>
            <a:ext cx="4639736" cy="3748193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" dirty="0"/>
              <a:t>לחץ כדי לערוך סגנונות טקסט של תבנית</a:t>
            </a:r>
            <a:r>
              <a:rPr lang="he-IL" dirty="0"/>
              <a:t> </a:t>
            </a:r>
            <a:r>
              <a:rPr lang="he" dirty="0"/>
              <a:t>בסיס</a:t>
            </a:r>
          </a:p>
          <a:p>
            <a:pPr lvl="1" rtl="1"/>
            <a:r>
              <a:rPr lang="he" dirty="0"/>
              <a:t>רמה שניה</a:t>
            </a:r>
          </a:p>
          <a:p>
            <a:pPr lvl="2" rtl="1"/>
            <a:r>
              <a:rPr lang="he" dirty="0"/>
              <a:t>רמה שלישית</a:t>
            </a:r>
          </a:p>
          <a:p>
            <a:pPr lvl="3" rtl="1"/>
            <a:r>
              <a:rPr lang="he" dirty="0"/>
              <a:t>רמה רביעית</a:t>
            </a:r>
          </a:p>
          <a:p>
            <a:pPr lvl="4" rtl="1"/>
            <a:r>
              <a:rPr lang="he" dirty="0"/>
              <a:t>רמה חמישית</a:t>
            </a:r>
            <a:endParaRPr lang="en-US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1036320" y="2120900"/>
            <a:ext cx="4639736" cy="3748194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" dirty="0"/>
              <a:t>לחץ כדי לערוך סגנונות טקסט של תבנית</a:t>
            </a:r>
            <a:r>
              <a:rPr lang="he-IL" dirty="0"/>
              <a:t> </a:t>
            </a:r>
            <a:r>
              <a:rPr lang="he" dirty="0"/>
              <a:t>בסיס</a:t>
            </a:r>
          </a:p>
          <a:p>
            <a:pPr lvl="1" rtl="1"/>
            <a:r>
              <a:rPr lang="he" dirty="0"/>
              <a:t>רמה שניה</a:t>
            </a:r>
          </a:p>
          <a:p>
            <a:pPr lvl="2" rtl="1"/>
            <a:r>
              <a:rPr lang="he" dirty="0"/>
              <a:t>רמה שלישית</a:t>
            </a:r>
          </a:p>
          <a:p>
            <a:pPr lvl="3" rtl="1"/>
            <a:r>
              <a:rPr lang="he" dirty="0"/>
              <a:t>רמה רביעית</a:t>
            </a:r>
          </a:p>
          <a:p>
            <a:pPr lvl="4" rtl="1"/>
            <a:r>
              <a:rPr lang="he" dirty="0"/>
              <a:t>רמה חמישית</a:t>
            </a:r>
            <a:endParaRPr lang="en-US" dirty="0"/>
          </a:p>
        </p:txBody>
      </p:sp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1CEF6CD0-317B-4DC1-9C07-2CAF6E3BCCA1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10" name="מציין מיקום של מספר שקופית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9"/>
          <p:cNvSpPr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6454984" y="2057400"/>
            <a:ext cx="4639736" cy="736282"/>
          </a:xfrm>
        </p:spPr>
        <p:txBody>
          <a:bodyPr lIns="91440" rIns="91440" rtlCol="1" anchor="ctr">
            <a:normAutofit/>
          </a:bodyPr>
          <a:lstStyle>
            <a:lvl1pPr marL="0" indent="0" algn="r" rtl="1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6454984" y="2958274"/>
            <a:ext cx="4639736" cy="2910821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" dirty="0"/>
              <a:t>לחץ כדי לערוך סגנונות טקסט של תבנית</a:t>
            </a:r>
            <a:r>
              <a:rPr lang="he-IL" dirty="0"/>
              <a:t> </a:t>
            </a:r>
            <a:r>
              <a:rPr lang="he" dirty="0"/>
              <a:t>בסיס</a:t>
            </a:r>
          </a:p>
          <a:p>
            <a:pPr lvl="1" rtl="1"/>
            <a:r>
              <a:rPr lang="he" dirty="0"/>
              <a:t>רמה שניה</a:t>
            </a:r>
          </a:p>
          <a:p>
            <a:pPr lvl="2" rtl="1"/>
            <a:r>
              <a:rPr lang="he" dirty="0"/>
              <a:t>רמה שלישית</a:t>
            </a:r>
          </a:p>
          <a:p>
            <a:pPr lvl="3" rtl="1"/>
            <a:r>
              <a:rPr lang="he" dirty="0"/>
              <a:t>רמה רביעית</a:t>
            </a:r>
          </a:p>
          <a:p>
            <a:pPr lvl="4" rtl="1"/>
            <a:r>
              <a:rPr lang="he" dirty="0"/>
              <a:t>רמה חמישית</a:t>
            </a:r>
            <a:endParaRPr lang="en-US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 flipH="1">
            <a:off x="1036320" y="2057400"/>
            <a:ext cx="4639736" cy="736282"/>
          </a:xfrm>
        </p:spPr>
        <p:txBody>
          <a:bodyPr lIns="91440" rIns="91440" rtlCol="1" anchor="ctr">
            <a:normAutofit/>
          </a:bodyPr>
          <a:lstStyle>
            <a:lvl1pPr marL="0" indent="0" algn="r" rtl="1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 hasCustomPrompt="1"/>
          </p:nvPr>
        </p:nvSpPr>
        <p:spPr>
          <a:xfrm flipH="1">
            <a:off x="1036320" y="2958273"/>
            <a:ext cx="4639736" cy="2910821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" dirty="0"/>
              <a:t>לחץ כדי לערוך סגנונות טקסט של תבנית</a:t>
            </a:r>
            <a:r>
              <a:rPr lang="he-IL" dirty="0"/>
              <a:t> </a:t>
            </a:r>
            <a:r>
              <a:rPr lang="he" dirty="0"/>
              <a:t>בסיס</a:t>
            </a:r>
          </a:p>
          <a:p>
            <a:pPr lvl="1" rtl="1"/>
            <a:r>
              <a:rPr lang="he" dirty="0"/>
              <a:t>רמה שניה</a:t>
            </a:r>
          </a:p>
          <a:p>
            <a:pPr lvl="2" rtl="1"/>
            <a:r>
              <a:rPr lang="he" dirty="0"/>
              <a:t>רמה שלישית</a:t>
            </a:r>
          </a:p>
          <a:p>
            <a:pPr lvl="3" rtl="1"/>
            <a:r>
              <a:rPr lang="he" dirty="0"/>
              <a:t>רמה רביעית</a:t>
            </a:r>
          </a:p>
          <a:p>
            <a:pPr lvl="4" rtl="1"/>
            <a:r>
              <a:rPr lang="he" dirty="0"/>
              <a:t>רמה חמישית</a:t>
            </a:r>
            <a:endParaRPr lang="en-US" dirty="0"/>
          </a:p>
        </p:txBody>
      </p:sp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2B7B873B-D916-4AD6-B2D8-7D9E14E6715C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11" name="מציין מיקום של כותרת תחתונה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12" name="מציין מיקום של מספר שקופית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6" name="מציין מיקום של תאריך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25FDD4EA-431A-4956-84A7-9DE9D45B98C7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75FA6EE9-C983-4E79-A3A9-F3233CDF6463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 flipH="1">
            <a:off x="7537688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8030967" y="786383"/>
            <a:ext cx="3517567" cy="2093975"/>
          </a:xfrm>
        </p:spPr>
        <p:txBody>
          <a:bodyPr rtlCol="1" anchor="b">
            <a:normAutofit/>
          </a:bodyPr>
          <a:lstStyle>
            <a:lvl1pPr algn="r" rtl="1"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804672" y="812799"/>
            <a:ext cx="5928344" cy="5294757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8030968" y="3043050"/>
            <a:ext cx="3517567" cy="3064505"/>
          </a:xfrm>
        </p:spPr>
        <p:txBody>
          <a:bodyPr lIns="91440" rIns="91440" rtlCol="1">
            <a:normAutofit/>
          </a:bodyPr>
          <a:lstStyle>
            <a:lvl1pPr marL="0" indent="0" algn="r" rtl="1">
              <a:buNone/>
              <a:defRPr sz="1800">
                <a:solidFill>
                  <a:srgbClr val="FFFFFF"/>
                </a:solidFill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8030968" y="6446520"/>
            <a:ext cx="3517568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1925123A-C1B7-4A4E-9A5A-EF1A061AC565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1398998" y="6446520"/>
            <a:ext cx="5334019" cy="365125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 flipH="1">
            <a:off x="3175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3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0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1" anchor="t"/>
          <a:lstStyle>
            <a:lvl1pPr marL="625475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981076" y="4799362"/>
            <a:ext cx="10113645" cy="743682"/>
          </a:xfrm>
        </p:spPr>
        <p:txBody>
          <a:bodyPr tIns="0" bIns="0" rtlCol="1" anchor="b">
            <a:noAutofit/>
          </a:bodyPr>
          <a:lstStyle>
            <a:lvl1pPr algn="r" rtl="1">
              <a:defRPr sz="3600" b="0">
                <a:solidFill>
                  <a:srgbClr val="FFFFFF"/>
                </a:solidFill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981457" y="5715000"/>
            <a:ext cx="10113264" cy="609600"/>
          </a:xfrm>
        </p:spPr>
        <p:txBody>
          <a:bodyPr lIns="91440" tIns="0" rIns="91440" bIns="0" rtlCol="1">
            <a:normAutofit/>
          </a:bodyPr>
          <a:lstStyle>
            <a:lvl1pPr marL="0" indent="0" algn="r" rtl="1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D81963C7-ABB7-4377-AD52-032180F16D33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03632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/>
          <a:p>
            <a:pPr lvl="0" rtl="1"/>
            <a:r>
              <a:rPr lang="he"/>
              <a:t>לחץ כדי לערוך סגנונות טקסט של תבנית בסיס</a:t>
            </a:r>
          </a:p>
          <a:p>
            <a:pPr lvl="1" rtl="1"/>
            <a:r>
              <a:rPr lang="he"/>
              <a:t>רמה שניה</a:t>
            </a:r>
          </a:p>
          <a:p>
            <a:pPr lvl="2" rtl="1"/>
            <a:r>
              <a:rPr lang="he"/>
              <a:t>רמה שלישית</a:t>
            </a:r>
          </a:p>
          <a:p>
            <a:pPr lvl="3" rtl="1"/>
            <a:r>
              <a:rPr lang="he"/>
              <a:t>רמה רביעית</a:t>
            </a:r>
          </a:p>
          <a:p>
            <a:pPr lvl="4" rtl="1"/>
            <a:r>
              <a:rPr lang="he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8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76A16E-93FE-44E3-8B4E-30CF52038E38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800" cap="all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8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>
            <a:cxnSpLocks/>
          </p:cNvCxnSpPr>
          <p:nvPr/>
        </p:nvCxnSpPr>
        <p:spPr>
          <a:xfrm flipH="1">
            <a:off x="1031508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91440" indent="-91440" algn="r" defTabSz="914400" rtl="1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8404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56692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74980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93268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מלבן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48929" y="639097"/>
            <a:ext cx="6253317" cy="3686015"/>
          </a:xfrm>
        </p:spPr>
        <p:txBody>
          <a:bodyPr rtlCol="1">
            <a:normAutofit/>
          </a:bodyPr>
          <a:lstStyle/>
          <a:p>
            <a:pPr algn="r" rtl="1"/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נטיית הפועל </a:t>
            </a:r>
            <a:endParaRPr lang="he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632900" y="4672739"/>
            <a:ext cx="6269347" cy="1021498"/>
          </a:xfrm>
          <a:solidFill>
            <a:srgbClr val="92D050"/>
          </a:solidFill>
        </p:spPr>
        <p:txBody>
          <a:bodyPr rtlCol="1">
            <a:normAutofit fontScale="85000" lnSpcReduction="10000"/>
          </a:bodyPr>
          <a:lstStyle/>
          <a:p>
            <a:pPr algn="r" rtl="1"/>
            <a:r>
              <a:rPr lang="he-IL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גזרת החסרים : </a:t>
            </a:r>
            <a:r>
              <a:rPr lang="he-IL" sz="4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חפ"נ</a:t>
            </a:r>
            <a:r>
              <a:rPr lang="he-IL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/</a:t>
            </a:r>
            <a:r>
              <a:rPr lang="he-IL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4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חפי"צ</a:t>
            </a:r>
            <a:endParaRPr lang="he-IL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 rtl="1"/>
            <a:endParaRPr lang="he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תמונה 4" descr="תמונה המכילה בניין, ישיבה, מושב, צד&#10;&#10;תיאור נוצר באופן אוטומטי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56686" y="1"/>
            <a:ext cx="4635315" cy="6857999"/>
          </a:xfrm>
          <a:prstGeom prst="rect">
            <a:avLst/>
          </a:prstGeom>
        </p:spPr>
      </p:pic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ChangeAspect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2813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מלבן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מלבן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541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0C6E8FED-9DE8-4F97-A93C-38FD77AEF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343380"/>
              </p:ext>
            </p:extLst>
          </p:nvPr>
        </p:nvGraphicFramePr>
        <p:xfrm>
          <a:off x="973850" y="13063"/>
          <a:ext cx="10447441" cy="5096320"/>
        </p:xfrm>
        <a:graphic>
          <a:graphicData uri="http://schemas.openxmlformats.org/drawingml/2006/table">
            <a:tbl>
              <a:tblPr rtl="1"/>
              <a:tblGrid>
                <a:gridCol w="10447441">
                  <a:extLst>
                    <a:ext uri="{9D8B030D-6E8A-4147-A177-3AD203B41FA5}">
                      <a16:colId xmlns:a16="http://schemas.microsoft.com/office/drawing/2014/main" val="2761146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1"/>
                      <a:r>
                        <a:rPr lang="he-IL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גזרת החסרים </a:t>
                      </a:r>
                    </a:p>
                  </a:txBody>
                  <a:tcPr marL="38100" marR="38100" marT="0" marB="0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43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+mj-cs"/>
                      </a:endParaRPr>
                    </a:p>
                  </a:txBody>
                  <a:tcPr marL="3810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369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1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  <a:cs typeface="+mj-cs"/>
                        </a:rPr>
                        <a:t>גזרת </a:t>
                      </a:r>
                      <a:r>
                        <a:rPr lang="he-IL" sz="2400" b="1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  <a:cs typeface="+mj-cs"/>
                        </a:rPr>
                        <a:t>חפ"נ</a:t>
                      </a:r>
                      <a:endParaRPr lang="he-IL" sz="2400" b="1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042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1"/>
                      <a:endParaRPr lang="he-IL" sz="2000" dirty="0">
                        <a:solidFill>
                          <a:schemeClr val="tx1"/>
                        </a:solidFill>
                        <a:effectLst/>
                        <a:cs typeface="+mj-cs"/>
                      </a:endParaRPr>
                    </a:p>
                  </a:txBody>
                  <a:tcPr marL="3810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471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לגזרה זאת שייכים שורשים שפה"פ שלהם היא האות נ'. כאשר פה"פ מנוקדת בשווא נח  היא מידמה לאות שאחריה ובמקומה דגש חזק משלים. מכיוון שפה"פ חסרה, קוראים לגזרה: חסרי פה"פ נ'</a:t>
                      </a:r>
                      <a:endParaRPr lang="he-IL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שורשים כגון: </a:t>
                      </a:r>
                      <a:r>
                        <a:rPr lang="he-IL" sz="2000" dirty="0" err="1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נ.פ.ל</a:t>
                      </a: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 , </a:t>
                      </a:r>
                      <a:r>
                        <a:rPr lang="he-IL" sz="2000" dirty="0" err="1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נ.כ.ר</a:t>
                      </a: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 , </a:t>
                      </a:r>
                      <a:r>
                        <a:rPr lang="he-IL" sz="2000" dirty="0" err="1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נ.ס.ע</a:t>
                      </a: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 , </a:t>
                      </a:r>
                      <a:r>
                        <a:rPr lang="he-IL" sz="2000" dirty="0" err="1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נ.ג.ע</a:t>
                      </a: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 וכד'</a:t>
                      </a:r>
                      <a:endParaRPr lang="he-IL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צורת עבר נסתר של כל בניין בגזרת </a:t>
                      </a:r>
                      <a:r>
                        <a:rPr lang="he-IL" sz="2000" b="1" dirty="0" err="1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חפ"נ</a:t>
                      </a:r>
                      <a:endParaRPr lang="he-IL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בניין קל</a:t>
                      </a: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: נָפַל   </a:t>
                      </a:r>
                      <a:endParaRPr lang="he-IL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אבל בעתיד : יִפֹּל </a:t>
                      </a:r>
                      <a:endParaRPr lang="he-IL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תהליך היווצרות:  </a:t>
                      </a:r>
                      <a:r>
                        <a:rPr lang="he-IL" sz="2000" b="1" dirty="0" err="1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יִנְפֹל</a:t>
                      </a: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cs typeface="+mj-cs"/>
                        </a:rPr>
                        <a:t>ß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 </a:t>
                      </a:r>
                      <a:r>
                        <a:rPr lang="he-IL" sz="2000" b="1" dirty="0" err="1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יִפְפֹל</a:t>
                      </a: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cs typeface="+mj-cs"/>
                        </a:rPr>
                        <a:t>ß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 </a:t>
                      </a:r>
                      <a:r>
                        <a:rPr lang="he-IL" sz="2000" b="1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יִפֹּל</a:t>
                      </a:r>
                      <a:endParaRPr lang="he-IL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j-cs"/>
                        </a:rPr>
                        <a:t> </a:t>
                      </a:r>
                      <a:endParaRPr lang="he-IL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38100" marR="38100" marT="0" marB="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123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מלבן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מלבן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541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0C6E8FED-9DE8-4F97-A93C-38FD77AEF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523734"/>
              </p:ext>
            </p:extLst>
          </p:nvPr>
        </p:nvGraphicFramePr>
        <p:xfrm>
          <a:off x="973850" y="13063"/>
          <a:ext cx="10447441" cy="6553200"/>
        </p:xfrm>
        <a:graphic>
          <a:graphicData uri="http://schemas.openxmlformats.org/drawingml/2006/table">
            <a:tbl>
              <a:tblPr rtl="1"/>
              <a:tblGrid>
                <a:gridCol w="10447441">
                  <a:extLst>
                    <a:ext uri="{9D8B030D-6E8A-4147-A177-3AD203B41FA5}">
                      <a16:colId xmlns:a16="http://schemas.microsoft.com/office/drawing/2014/main" val="276114650"/>
                    </a:ext>
                  </a:extLst>
                </a:gridCol>
              </a:tblGrid>
              <a:tr h="3230880">
                <a:tc>
                  <a:txBody>
                    <a:bodyPr/>
                    <a:lstStyle/>
                    <a:p>
                      <a:pPr rtl="1"/>
                      <a:r>
                        <a:rPr lang="he-IL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גזרת החסרים </a:t>
                      </a:r>
                    </a:p>
                    <a:p>
                      <a:r>
                        <a:rPr lang="he-IL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בניין נִפְעַל</a:t>
                      </a:r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נִתַּק   </a:t>
                      </a:r>
                    </a:p>
                    <a:p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תהליך היווצרות: </a:t>
                      </a:r>
                      <a:r>
                        <a:rPr lang="he-IL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נִנְתַק</a:t>
                      </a:r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he-IL" sz="18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נִתְתַק</a:t>
                      </a:r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הידמות מלאה 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ß </a:t>
                      </a:r>
                      <a:r>
                        <a:rPr lang="he-IL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נִתַּק</a:t>
                      </a:r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התלכדות </a:t>
                      </a:r>
                      <a:r>
                        <a:rPr lang="he-IL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עיצורים+דגש</a:t>
                      </a:r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משלים</a:t>
                      </a:r>
                    </a:p>
                    <a:p>
                      <a:pPr rtl="1"/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בניין </a:t>
                      </a:r>
                      <a:r>
                        <a:rPr lang="he-IL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הִפְעִיל</a:t>
                      </a:r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  הִפִּיל    </a:t>
                      </a:r>
                    </a:p>
                    <a:p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תהליך היווצרות: </a:t>
                      </a:r>
                      <a:r>
                        <a:rPr lang="he-IL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הִנְפִיל</a:t>
                      </a:r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he-IL" sz="18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הִפְפִיל</a:t>
                      </a:r>
                      <a:r>
                        <a:rPr lang="he-IL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הידמות מלאה 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ß </a:t>
                      </a:r>
                      <a:r>
                        <a:rPr lang="he-IL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הִפִּיל</a:t>
                      </a:r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התלכדות </a:t>
                      </a:r>
                      <a:r>
                        <a:rPr lang="he-IL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עיצורים+דגש</a:t>
                      </a:r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משלים</a:t>
                      </a:r>
                    </a:p>
                    <a:p>
                      <a:pPr rtl="1"/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 </a:t>
                      </a:r>
                    </a:p>
                    <a:p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בניין </a:t>
                      </a:r>
                      <a:r>
                        <a:rPr lang="he-IL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הופעל</a:t>
                      </a:r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  הֻפַּל </a:t>
                      </a:r>
                    </a:p>
                    <a:p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תהליך היווצרות:   </a:t>
                      </a:r>
                      <a:r>
                        <a:rPr lang="he-IL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הֻנְפַל</a:t>
                      </a:r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he-IL" sz="18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הֻפְפַל</a:t>
                      </a:r>
                      <a:r>
                        <a:rPr lang="he-IL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הידמות מלאה</a:t>
                      </a:r>
                      <a:r>
                        <a:rPr lang="he-IL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ß </a:t>
                      </a:r>
                      <a:r>
                        <a:rPr lang="he-IL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הֻפַּל</a:t>
                      </a:r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התלכדות </a:t>
                      </a:r>
                      <a:r>
                        <a:rPr lang="he-IL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עיצורים+דגש</a:t>
                      </a:r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משלים</a:t>
                      </a:r>
                    </a:p>
                    <a:p>
                      <a:pPr rtl="1"/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בניין </a:t>
                      </a:r>
                      <a:r>
                        <a:rPr lang="he-IL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פִּעֵל</a:t>
                      </a:r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  נִתֵּק</a:t>
                      </a:r>
                    </a:p>
                    <a:p>
                      <a:pPr rtl="1"/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בניין </a:t>
                      </a:r>
                      <a:r>
                        <a:rPr lang="he-IL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פֻּעַל</a:t>
                      </a:r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  נֻתַּק</a:t>
                      </a:r>
                    </a:p>
                    <a:p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בניין </a:t>
                      </a:r>
                      <a:r>
                        <a:rPr lang="he-IL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הִתְפַּעֵל</a:t>
                      </a:r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 הִתְנַתֵּק</a:t>
                      </a:r>
                    </a:p>
                    <a:p>
                      <a:pPr rtl="1"/>
                      <a:endParaRPr lang="he-IL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43291"/>
                  </a:ext>
                </a:extLst>
              </a:tr>
              <a:tr h="1615440"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+mj-cs"/>
                      </a:endParaRPr>
                    </a:p>
                  </a:txBody>
                  <a:tcPr marL="3810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369508"/>
                  </a:ext>
                </a:extLst>
              </a:tr>
            </a:tbl>
          </a:graphicData>
        </a:graphic>
      </p:graphicFrame>
      <p:sp>
        <p:nvSpPr>
          <p:cNvPr id="2" name="חץ: ימינה מקווקו 1">
            <a:extLst>
              <a:ext uri="{FF2B5EF4-FFF2-40B4-BE49-F238E27FC236}">
                <a16:creationId xmlns:a16="http://schemas.microsoft.com/office/drawing/2014/main" id="{06043F09-9885-459D-AB13-D2EB68F69481}"/>
              </a:ext>
            </a:extLst>
          </p:cNvPr>
          <p:cNvSpPr/>
          <p:nvPr/>
        </p:nvSpPr>
        <p:spPr>
          <a:xfrm flipH="1">
            <a:off x="8582297" y="2510246"/>
            <a:ext cx="561703" cy="26125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חץ: ימינה מקווקו 6">
            <a:extLst>
              <a:ext uri="{FF2B5EF4-FFF2-40B4-BE49-F238E27FC236}">
                <a16:creationId xmlns:a16="http://schemas.microsoft.com/office/drawing/2014/main" id="{3C8DE7D3-7253-4DD8-9C34-BCA4A52D2EE2}"/>
              </a:ext>
            </a:extLst>
          </p:cNvPr>
          <p:cNvSpPr/>
          <p:nvPr/>
        </p:nvSpPr>
        <p:spPr>
          <a:xfrm flipH="1">
            <a:off x="8697686" y="1643743"/>
            <a:ext cx="561703" cy="26125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: ימינה מקווקו 7">
            <a:extLst>
              <a:ext uri="{FF2B5EF4-FFF2-40B4-BE49-F238E27FC236}">
                <a16:creationId xmlns:a16="http://schemas.microsoft.com/office/drawing/2014/main" id="{A8AA6F35-F1C2-4D7B-88D2-83109D4C1881}"/>
              </a:ext>
            </a:extLst>
          </p:cNvPr>
          <p:cNvSpPr/>
          <p:nvPr/>
        </p:nvSpPr>
        <p:spPr>
          <a:xfrm flipH="1">
            <a:off x="8708572" y="879566"/>
            <a:ext cx="561703" cy="26125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3943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מלבן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מלבן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541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0C6E8FED-9DE8-4F97-A93C-38FD77AEF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780889"/>
              </p:ext>
            </p:extLst>
          </p:nvPr>
        </p:nvGraphicFramePr>
        <p:xfrm>
          <a:off x="1117541" y="91440"/>
          <a:ext cx="10447441" cy="6050280"/>
        </p:xfrm>
        <a:graphic>
          <a:graphicData uri="http://schemas.openxmlformats.org/drawingml/2006/table">
            <a:tbl>
              <a:tblPr rtl="1"/>
              <a:tblGrid>
                <a:gridCol w="10447441">
                  <a:extLst>
                    <a:ext uri="{9D8B030D-6E8A-4147-A177-3AD203B41FA5}">
                      <a16:colId xmlns:a16="http://schemas.microsoft.com/office/drawing/2014/main" val="276114650"/>
                    </a:ext>
                  </a:extLst>
                </a:gridCol>
              </a:tblGrid>
              <a:tr h="5766673">
                <a:tc>
                  <a:txBody>
                    <a:bodyPr/>
                    <a:lstStyle/>
                    <a:p>
                      <a:pPr rtl="1"/>
                      <a:r>
                        <a:rPr lang="he-IL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גזרת החסרים </a:t>
                      </a:r>
                    </a:p>
                    <a:p>
                      <a:pPr rtl="1"/>
                      <a:endParaRPr lang="he-IL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r>
                        <a:rPr lang="he-IL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מסקנה  </a:t>
                      </a:r>
                      <a:endParaRPr lang="he-IL" sz="2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  <a:p>
                      <a:pPr rtl="1"/>
                      <a:r>
                        <a:rPr lang="he-IL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כאשר פה"פ כלומר מנוקדת בתנועה, היא נשארת, אך כשהיא מנוקדת בשווא נח   (כלומר באפס תנועה), היא מידמה לעיצור שאחריה ומתלכדת </a:t>
                      </a:r>
                      <a:r>
                        <a:rPr lang="he-IL" sz="2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איתו</a:t>
                      </a:r>
                      <a:r>
                        <a:rPr lang="he-IL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=הידמות מלאה + התלכדות עיצורים. התוצאה היא הדגש המשלים.</a:t>
                      </a:r>
                    </a:p>
                    <a:p>
                      <a:pPr rtl="1"/>
                      <a:r>
                        <a:rPr lang="he-IL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 </a:t>
                      </a:r>
                    </a:p>
                    <a:p>
                      <a:pPr rtl="1"/>
                      <a:r>
                        <a:rPr lang="he-IL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שלבי ניתוח הפועל בגזרת </a:t>
                      </a:r>
                      <a:r>
                        <a:rPr lang="he-IL" sz="24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חפ"נ</a:t>
                      </a:r>
                      <a:endParaRPr lang="he-IL" sz="2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  <a:p>
                      <a:pPr rtl="1"/>
                      <a:r>
                        <a:rPr lang="he-IL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א.                  הטו את צורת הפועל לצורת היסוד – עבר נסתר.</a:t>
                      </a:r>
                    </a:p>
                    <a:p>
                      <a:pPr rtl="1"/>
                      <a:r>
                        <a:rPr lang="he-IL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ב.                  הסירו את מוספיות הבניין </a:t>
                      </a:r>
                    </a:p>
                    <a:p>
                      <a:pPr rtl="1"/>
                      <a:r>
                        <a:rPr lang="he-IL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ג.                   אם נשארתם עם שתי אותיות שורש , והראשונה מנוקדת בדגש חזק, זהו דגש המשלים את העיצור (האות ) נ' שהוא העיצור הראשון של השורש.</a:t>
                      </a:r>
                    </a:p>
                    <a:p>
                      <a:pPr rtl="1"/>
                      <a:r>
                        <a:rPr lang="he-I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1"/>
                      <a:endParaRPr lang="he-IL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43291"/>
                  </a:ext>
                </a:extLst>
              </a:tr>
              <a:tr h="283607"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+mj-cs"/>
                      </a:endParaRPr>
                    </a:p>
                  </a:txBody>
                  <a:tcPr marL="3810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369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89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מלבן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מלבן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541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0C6E8FED-9DE8-4F97-A93C-38FD77AEF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772299"/>
              </p:ext>
            </p:extLst>
          </p:nvPr>
        </p:nvGraphicFramePr>
        <p:xfrm>
          <a:off x="1117541" y="91440"/>
          <a:ext cx="10447441" cy="6050280"/>
        </p:xfrm>
        <a:graphic>
          <a:graphicData uri="http://schemas.openxmlformats.org/drawingml/2006/table">
            <a:tbl>
              <a:tblPr rtl="1"/>
              <a:tblGrid>
                <a:gridCol w="10447441">
                  <a:extLst>
                    <a:ext uri="{9D8B030D-6E8A-4147-A177-3AD203B41FA5}">
                      <a16:colId xmlns:a16="http://schemas.microsoft.com/office/drawing/2014/main" val="276114650"/>
                    </a:ext>
                  </a:extLst>
                </a:gridCol>
              </a:tblGrid>
              <a:tr h="5766673">
                <a:tc>
                  <a:txBody>
                    <a:bodyPr/>
                    <a:lstStyle/>
                    <a:p>
                      <a:pPr rtl="1"/>
                      <a:r>
                        <a:rPr lang="he-IL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גזרת החסרים </a:t>
                      </a:r>
                    </a:p>
                    <a:p>
                      <a:pPr rtl="1"/>
                      <a:endParaRPr lang="he-IL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r>
                        <a:rPr lang="he-IL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דוגמה לניתוח בשלבים:</a:t>
                      </a:r>
                      <a:endParaRPr lang="he-IL" sz="2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  <a:p>
                      <a:pPr rtl="1"/>
                      <a:r>
                        <a:rPr lang="he-IL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התיירים הִכִּירוּ את ירושלים.</a:t>
                      </a:r>
                    </a:p>
                    <a:p>
                      <a:pPr rtl="1"/>
                      <a:r>
                        <a:rPr lang="he-IL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א.                  עבר נסתר – הִכִּיר</a:t>
                      </a:r>
                    </a:p>
                    <a:p>
                      <a:pPr rtl="1"/>
                      <a:r>
                        <a:rPr lang="he-IL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ב.                  הסרת המוספיות ה'  ו-י' שהן סימני ההיכר של בניין הפעיל</a:t>
                      </a:r>
                    </a:p>
                    <a:p>
                      <a:pPr rtl="1"/>
                      <a:r>
                        <a:rPr lang="he-IL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ג.                   נשארנו עם שתי אותיות שורש :  כּ . ר</a:t>
                      </a:r>
                    </a:p>
                    <a:p>
                      <a:pPr rtl="1"/>
                      <a:r>
                        <a:rPr lang="he-IL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ד.                  באות כ' שהיא עה"פ  אנו רואים דגש משלים. זהו דגש משלים כי זה בניין הפעיל, ודגשים תבניתיים יש רק בפִּעֵל, פֻּעל והתפעל.</a:t>
                      </a:r>
                    </a:p>
                    <a:p>
                      <a:pPr rtl="1"/>
                      <a:r>
                        <a:rPr lang="he-IL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ה.                 המסקנה – חסרה נ'.</a:t>
                      </a:r>
                    </a:p>
                    <a:p>
                      <a:pPr rtl="1"/>
                      <a:r>
                        <a:rPr lang="he-IL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ו.                     השורש הוא </a:t>
                      </a:r>
                      <a:r>
                        <a:rPr lang="he-IL" sz="2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נ.כ.ר</a:t>
                      </a:r>
                      <a:r>
                        <a:rPr lang="he-IL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, והגזרה שלו היא חסרי פה"פ נ' = </a:t>
                      </a:r>
                      <a:r>
                        <a:rPr lang="he-IL" sz="2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חפ"נ</a:t>
                      </a:r>
                      <a:endParaRPr lang="he-IL" sz="2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  <a:p>
                      <a:pPr rtl="1"/>
                      <a:endParaRPr lang="he-IL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he-IL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43291"/>
                  </a:ext>
                </a:extLst>
              </a:tr>
              <a:tr h="283607"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+mj-cs"/>
                      </a:endParaRPr>
                    </a:p>
                  </a:txBody>
                  <a:tcPr marL="3810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369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48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מלבן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מלבן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541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0C6E8FED-9DE8-4F97-A93C-38FD77AEF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79861"/>
              </p:ext>
            </p:extLst>
          </p:nvPr>
        </p:nvGraphicFramePr>
        <p:xfrm>
          <a:off x="1391866" y="91441"/>
          <a:ext cx="9659312" cy="4861559"/>
        </p:xfrm>
        <a:graphic>
          <a:graphicData uri="http://schemas.openxmlformats.org/drawingml/2006/table">
            <a:tbl>
              <a:tblPr rtl="1"/>
              <a:tblGrid>
                <a:gridCol w="9659312">
                  <a:extLst>
                    <a:ext uri="{9D8B030D-6E8A-4147-A177-3AD203B41FA5}">
                      <a16:colId xmlns:a16="http://schemas.microsoft.com/office/drawing/2014/main" val="276114650"/>
                    </a:ext>
                  </a:extLst>
                </a:gridCol>
              </a:tblGrid>
              <a:tr h="454699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גזרת </a:t>
                      </a:r>
                      <a:r>
                        <a:rPr lang="he-IL" sz="2800" b="1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חפי"צ</a:t>
                      </a:r>
                      <a:endParaRPr lang="he-IL" sz="2800" b="1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43291"/>
                  </a:ext>
                </a:extLst>
              </a:tr>
              <a:tr h="347083">
                <a:tc>
                  <a:txBody>
                    <a:bodyPr/>
                    <a:lstStyle/>
                    <a:p>
                      <a:pPr rtl="1"/>
                      <a:endParaRPr lang="he-IL" sz="2000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810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711036"/>
                  </a:ext>
                </a:extLst>
              </a:tr>
              <a:tr h="4059777"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גזרה זו כוללת פעלים אחדים שפה"פ שלהם היא יו"ד ואחריה מופיעה האות צד"י. </a:t>
                      </a: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צורות הפועל בנטייה דומות לצורות בגזרת חסרי פ"נ, אולם בפעלים אלה </a:t>
                      </a:r>
                      <a:r>
                        <a:rPr lang="he-IL" sz="1800" u="sng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היו"ד </a:t>
                      </a:r>
                      <a:r>
                        <a:rPr lang="he-IL" sz="18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(ולא הנו"ן) היא  ה"נופלת". </a:t>
                      </a: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הפעלים השייכים לגזרה זו הם: </a:t>
                      </a:r>
                    </a:p>
                    <a:p>
                      <a:pPr marL="457200" indent="-228600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</a:t>
                      </a:r>
                      <a:r>
                        <a:rPr lang="he-IL" sz="1800" b="0" i="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     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יצב</a:t>
                      </a:r>
                      <a:endParaRPr lang="he-IL" sz="18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457200" indent="-228600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</a:t>
                      </a:r>
                      <a:r>
                        <a:rPr lang="he-IL" sz="1800" b="0" i="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     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יצק</a:t>
                      </a:r>
                      <a:endParaRPr lang="he-IL" sz="18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457200" indent="-228600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</a:t>
                      </a:r>
                      <a:r>
                        <a:rPr lang="he-IL" sz="1800" b="0" i="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     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יצע</a:t>
                      </a:r>
                      <a:endParaRPr lang="he-IL" sz="18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457200" indent="-228600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</a:t>
                      </a:r>
                      <a:r>
                        <a:rPr lang="he-IL" sz="1800" b="0" i="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     </a:t>
                      </a:r>
                      <a:r>
                        <a:rPr lang="he-IL" sz="1800" b="1" dirty="0" err="1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יצת</a:t>
                      </a:r>
                      <a:endParaRPr lang="he-IL" sz="18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457200" indent="-228600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</a:t>
                      </a:r>
                      <a:r>
                        <a:rPr lang="he-IL" sz="1800" b="0" i="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     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יצג</a:t>
                      </a:r>
                      <a:endParaRPr lang="he-IL" sz="18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457200" indent="-228600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6.</a:t>
                      </a:r>
                      <a:r>
                        <a:rPr lang="he-IL" sz="1800" b="0" i="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     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יצר</a:t>
                      </a:r>
                      <a:endParaRPr lang="he-IL" sz="18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8100" marR="38100" marT="0" marB="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369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23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מלבן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מלבן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541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0C6E8FED-9DE8-4F97-A93C-38FD77AEF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331546"/>
              </p:ext>
            </p:extLst>
          </p:nvPr>
        </p:nvGraphicFramePr>
        <p:xfrm>
          <a:off x="1391866" y="91441"/>
          <a:ext cx="9659312" cy="4861559"/>
        </p:xfrm>
        <a:graphic>
          <a:graphicData uri="http://schemas.openxmlformats.org/drawingml/2006/table">
            <a:tbl>
              <a:tblPr rtl="1"/>
              <a:tblGrid>
                <a:gridCol w="9659312">
                  <a:extLst>
                    <a:ext uri="{9D8B030D-6E8A-4147-A177-3AD203B41FA5}">
                      <a16:colId xmlns:a16="http://schemas.microsoft.com/office/drawing/2014/main" val="276114650"/>
                    </a:ext>
                  </a:extLst>
                </a:gridCol>
              </a:tblGrid>
              <a:tr h="454699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גזרת </a:t>
                      </a:r>
                      <a:r>
                        <a:rPr lang="he-IL" sz="2800" b="1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חפי"צ</a:t>
                      </a:r>
                      <a:endParaRPr lang="he-IL" sz="2800" b="1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43291"/>
                  </a:ext>
                </a:extLst>
              </a:tr>
              <a:tr h="347083">
                <a:tc>
                  <a:txBody>
                    <a:bodyPr/>
                    <a:lstStyle/>
                    <a:p>
                      <a:pPr rtl="1"/>
                      <a:endParaRPr lang="he-IL" sz="2000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810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711036"/>
                  </a:ext>
                </a:extLst>
              </a:tr>
              <a:tr h="4059777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n-cs"/>
                        </a:rPr>
                        <a:t>בכל פעלים פה"פ יו"ד, ואחריה צד"י, והאות השלישית היא אחת מאותיות "</a:t>
                      </a:r>
                      <a:r>
                        <a:rPr lang="he-IL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n-cs"/>
                        </a:rPr>
                        <a:t>בִּקְעַת גֵּר</a:t>
                      </a: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n-cs"/>
                        </a:rPr>
                        <a:t>"</a:t>
                      </a:r>
                      <a:endParaRPr lang="he-IL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n-cs"/>
                        </a:rPr>
                        <a:t>גם את הפועל </a:t>
                      </a:r>
                      <a:r>
                        <a:rPr lang="he-IL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n-cs"/>
                        </a:rPr>
                        <a:t>י.ז.ע</a:t>
                      </a: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n-cs"/>
                        </a:rPr>
                        <a:t>  ניתן להטות בדרך זו : הִזִּיעַ   מַזִּיעַ   יַזִּיעַ   וכו'</a:t>
                      </a: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 </a:t>
                      </a:r>
                      <a:endParaRPr lang="he-IL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n-cs"/>
                        </a:rPr>
                        <a:t>דוגמאות:</a:t>
                      </a: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 </a:t>
                      </a:r>
                      <a:endParaRPr lang="he-IL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n-cs"/>
                        </a:rPr>
                        <a:t>בבניין קל:</a:t>
                      </a: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n-cs"/>
                        </a:rPr>
                        <a:t>אֶ יְ צׁק</a:t>
                      </a: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n-cs"/>
                        </a:rPr>
                        <a:t> 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cs typeface="+mn-cs"/>
                        </a:rPr>
                        <a:t>ß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n-cs"/>
                        </a:rPr>
                        <a:t> </a:t>
                      </a: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n-cs"/>
                        </a:rPr>
                        <a:t>אֶ</a:t>
                      </a: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n-cs"/>
                        </a:rPr>
                        <a:t>צּׁק          </a:t>
                      </a:r>
                      <a:endParaRPr lang="he-IL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n-cs"/>
                        </a:rPr>
                        <a:t>בבניין הפעיל:</a:t>
                      </a: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n-cs"/>
                        </a:rPr>
                        <a:t>מַ</a:t>
                      </a: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n-cs"/>
                        </a:rPr>
                        <a:t>צִּ י ק          </a:t>
                      </a:r>
                      <a:endParaRPr lang="he-IL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n-cs"/>
                        </a:rPr>
                        <a:t>בבניין נפעל:</a:t>
                      </a: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n-cs"/>
                        </a:rPr>
                        <a:t>נִ</a:t>
                      </a: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&amp;quot"/>
                          <a:cs typeface="+mn-cs"/>
                        </a:rPr>
                        <a:t>צַּ ת     </a:t>
                      </a:r>
                      <a:r>
                        <a:rPr lang="he-IL" sz="2000" b="0" i="0" u="none" strike="noStrike" dirty="0">
                          <a:solidFill>
                            <a:srgbClr val="4B3300"/>
                          </a:solidFill>
                          <a:effectLst/>
                          <a:latin typeface="&amp;quot"/>
                        </a:rPr>
                        <a:t> </a:t>
                      </a:r>
                      <a:endParaRPr lang="he-IL" sz="2000" b="0" i="0" u="none" strike="noStrike" dirty="0">
                        <a:solidFill>
                          <a:srgbClr val="4B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he-IL" sz="18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8100" marR="38100" marT="0" marB="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369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43250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15_TF56160789" id="{539478B9-971F-4B54-B53E-E49BF40DA880}" vid="{419C53F5-77C9-4B61-965E-AEDCB46211C3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{67B9F5D4-2DC1-42F3-84CB-464BD472ED7D}tf56160789</Template>
  <TotalTime>0</TotalTime>
  <Words>502</Words>
  <Application>Microsoft Office PowerPoint</Application>
  <PresentationFormat>מסך רחב</PresentationFormat>
  <Paragraphs>63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6" baseType="lpstr">
      <vt:lpstr>&amp;quot</vt:lpstr>
      <vt:lpstr>Arial</vt:lpstr>
      <vt:lpstr>Calibri</vt:lpstr>
      <vt:lpstr>David</vt:lpstr>
      <vt:lpstr>Franklin Gothic Book</vt:lpstr>
      <vt:lpstr>Gisha</vt:lpstr>
      <vt:lpstr>Tahoma</vt:lpstr>
      <vt:lpstr>Wingdings</vt:lpstr>
      <vt:lpstr>1_RetrospectVTI</vt:lpstr>
      <vt:lpstr>נטיית הפועל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2020-03-12T06:27:37Z</dcterms:created>
  <dcterms:modified xsi:type="dcterms:W3CDTF">2020-03-12T08:23:50Z</dcterms:modified>
</cp:coreProperties>
</file>