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46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AF7FF25-121C-4B35-9136-601995D9EB78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ED92CB86-0DB9-4A70-B1CF-B23508471F6B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A740E3E4-E9D9-49FD-9F18-2E96717D35D6}" type="datetime1">
              <a:rPr lang="he-IL" smtClean="0"/>
              <a:t>ט"ז/אדר/תש"ף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9C2B151B-D7D1-48E5-8230-5AADBC794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036320" y="758952"/>
            <a:ext cx="10058400" cy="3566160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033549" y="4645152"/>
            <a:ext cx="10058400" cy="1143000"/>
          </a:xfrm>
        </p:spPr>
        <p:txBody>
          <a:bodyPr lIns="91440" rIns="91440" rtlCol="1">
            <a:normAutofit/>
          </a:bodyPr>
          <a:lstStyle>
            <a:lvl1pPr marL="0" indent="0" algn="r" rtl="1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 rtl="1">
              <a:buNone/>
              <a:defRPr sz="2400"/>
            </a:lvl2pPr>
            <a:lvl3pPr marL="914400" indent="0" algn="ctr" rtl="1">
              <a:buNone/>
              <a:defRPr sz="2400"/>
            </a:lvl3pPr>
            <a:lvl4pPr marL="1371600" indent="0" algn="ctr" rtl="1">
              <a:buNone/>
              <a:defRPr sz="2000"/>
            </a:lvl4pPr>
            <a:lvl5pPr marL="1828800" indent="0" algn="ctr" rtl="1">
              <a:buNone/>
              <a:defRPr sz="2000"/>
            </a:lvl5pPr>
            <a:lvl6pPr marL="2286000" indent="0" algn="ctr" rtl="1">
              <a:buNone/>
              <a:defRPr sz="2000"/>
            </a:lvl6pPr>
            <a:lvl7pPr marL="2743200" indent="0" algn="ctr" rtl="1">
              <a:buNone/>
              <a:defRPr sz="2000"/>
            </a:lvl7pPr>
            <a:lvl8pPr marL="3200400" indent="0" algn="ctr" rtl="1">
              <a:buNone/>
              <a:defRPr sz="2000"/>
            </a:lvl8pPr>
            <a:lvl9pPr marL="3657600" indent="0" algn="ctr" rtl="1">
              <a:buNone/>
              <a:defRPr sz="2000"/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>
            <a:cxnSpLocks/>
          </p:cNvCxnSpPr>
          <p:nvPr/>
        </p:nvCxnSpPr>
        <p:spPr>
          <a:xfrm flipH="1">
            <a:off x="1108822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4A3E967-8D5C-4DDD-9C40-DF34C54C2F3C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1036320" y="2108201"/>
            <a:ext cx="10058400" cy="3760891"/>
          </a:xfrm>
        </p:spPr>
        <p:txBody>
          <a:bodyPr vert="eaVert" lIns="45720" tIns="0" rIns="45720" bIns="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5D0A03C-C8B9-4C44-8800-9AB775257217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 flipH="1">
            <a:off x="838200" y="412302"/>
            <a:ext cx="2628900" cy="5759898"/>
          </a:xfrm>
        </p:spPr>
        <p:txBody>
          <a:bodyPr vert="eaVert"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3619500" y="412302"/>
            <a:ext cx="7734300" cy="5759898"/>
          </a:xfrm>
        </p:spPr>
        <p:txBody>
          <a:bodyPr vert="eaVert" lIns="45720" tIns="0" rIns="45720" bIns="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C0F065D-908A-45E9-9C31-8EAE27922426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036320" y="2108201"/>
            <a:ext cx="10058400" cy="376089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485C861-67B5-4004-B8E7-860D0705DFD9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758952"/>
            <a:ext cx="10058400" cy="3566160"/>
          </a:xfrm>
        </p:spPr>
        <p:txBody>
          <a:bodyPr rtlCol="1" anchor="b" anchorCtr="0">
            <a:normAutofit/>
          </a:bodyPr>
          <a:lstStyle>
            <a:lvl1pPr algn="r" rtl="1"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36320" y="4663440"/>
            <a:ext cx="10058400" cy="1143000"/>
          </a:xfrm>
        </p:spPr>
        <p:txBody>
          <a:bodyPr lIns="91440" rIns="91440" rtlCol="1" anchor="t" anchorCtr="0">
            <a:normAutofit/>
          </a:bodyPr>
          <a:lstStyle>
            <a:lvl1pPr marL="0" indent="0" algn="r" rtl="1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>
            <a:cxnSpLocks/>
          </p:cNvCxnSpPr>
          <p:nvPr/>
        </p:nvCxnSpPr>
        <p:spPr>
          <a:xfrm flipH="1">
            <a:off x="1108822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89F741F-7A1D-4906-9C55-362A48C9A3EE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454984" y="2120900"/>
            <a:ext cx="4639736" cy="3748193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036320" y="2120900"/>
            <a:ext cx="4639736" cy="3748194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CEF6CD0-317B-4DC1-9C07-2CAF6E3BCCA1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454984" y="2057400"/>
            <a:ext cx="4639736" cy="736282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454984" y="2958274"/>
            <a:ext cx="4639736" cy="291082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036320" y="2057400"/>
            <a:ext cx="4639736" cy="736282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036320" y="2958273"/>
            <a:ext cx="4639736" cy="291082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  <a:p>
            <a:pPr lvl="1" rtl="1"/>
            <a:r>
              <a:rPr lang="he" dirty="0"/>
              <a:t>רמה שניה</a:t>
            </a:r>
          </a:p>
          <a:p>
            <a:pPr lvl="2" rtl="1"/>
            <a:r>
              <a:rPr lang="he" dirty="0"/>
              <a:t>רמה שלישית</a:t>
            </a:r>
          </a:p>
          <a:p>
            <a:pPr lvl="3" rtl="1"/>
            <a:r>
              <a:rPr lang="he" dirty="0"/>
              <a:t>רמה רביעית</a:t>
            </a:r>
          </a:p>
          <a:p>
            <a:pPr lvl="4" rtl="1"/>
            <a:r>
              <a:rPr lang="he" dirty="0"/>
              <a:t>רמה חמישית</a:t>
            </a:r>
            <a:endParaRPr lang="en-US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B7B873B-D916-4AD6-B2D8-7D9E14E6715C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11" name="מציין מיקום של כותרת תחתונה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2" name="מציין מיקום של מספר שקופית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מציין מיקום של תאריך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5FDD4EA-431A-4956-84A7-9DE9D45B98C7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5FA6EE9-C983-4E79-A3A9-F3233CDF6463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 flipH="1">
            <a:off x="7537688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8030967" y="786383"/>
            <a:ext cx="3517567" cy="2093975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804672" y="812799"/>
            <a:ext cx="5928344" cy="529475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8030968" y="3043050"/>
            <a:ext cx="3517567" cy="3064505"/>
          </a:xfrm>
        </p:spPr>
        <p:txBody>
          <a:bodyPr lIns="91440" rIns="91440" rtlCol="1">
            <a:normAutofit/>
          </a:bodyPr>
          <a:lstStyle>
            <a:lvl1pPr marL="0" indent="0" algn="r" rtl="1">
              <a:buNone/>
              <a:defRPr sz="1800">
                <a:solidFill>
                  <a:srgbClr val="FFFFFF"/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8030968" y="6446520"/>
            <a:ext cx="351756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925123A-C1B7-4A4E-9A5A-EF1A061AC565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398998" y="6446520"/>
            <a:ext cx="5334019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 flipH="1">
            <a:off x="3175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1" anchor="t"/>
          <a:lstStyle>
            <a:lvl1pPr marL="625475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81076" y="4799362"/>
            <a:ext cx="10113645" cy="743682"/>
          </a:xfrm>
        </p:spPr>
        <p:txBody>
          <a:bodyPr tIns="0" bIns="0" rtlCol="1" anchor="b">
            <a:noAutofit/>
          </a:bodyPr>
          <a:lstStyle>
            <a:lvl1pPr algn="r" rtl="1">
              <a:defRPr sz="3600" b="0"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981457" y="5715000"/>
            <a:ext cx="10113264" cy="609600"/>
          </a:xfrm>
        </p:spPr>
        <p:txBody>
          <a:bodyPr lIns="91440" tIns="0" rIns="91440" bIns="0" rtlCol="1">
            <a:normAutofit/>
          </a:bodyPr>
          <a:lstStyle>
            <a:lvl1pPr marL="0" indent="0" algn="r" rtl="1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388724" y="6446838"/>
            <a:ext cx="258485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81963C7-ABB7-4377-AD52-032180F16D33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276459" y="6446838"/>
            <a:ext cx="6818262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418408" y="6446838"/>
            <a:ext cx="7800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76A16E-93FE-44E3-8B4E-30CF52038E38}" type="datetime1">
              <a:rPr lang="he-IL" smtClean="0"/>
              <a:t>ט"ז/אדר/תש"ף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 cap="all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 flipH="1">
            <a:off x="1031508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מלבן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8929" y="639097"/>
            <a:ext cx="6253317" cy="3686015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נטיית הפועל </a:t>
            </a:r>
            <a:endParaRPr lang="he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32900" y="4672739"/>
            <a:ext cx="6269347" cy="1021498"/>
          </a:xfrm>
          <a:solidFill>
            <a:srgbClr val="92D050"/>
          </a:solidFill>
        </p:spPr>
        <p:txBody>
          <a:bodyPr rtlCol="1">
            <a:normAutofit/>
          </a:bodyPr>
          <a:lstStyle/>
          <a:p>
            <a:pPr algn="r" rtl="1"/>
            <a:r>
              <a:rPr lang="he-IL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גזרת המרובעים </a:t>
            </a:r>
            <a:endParaRPr lang="he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תמונה 4" descr="תמונה המכילה בניין, ישיבה, מושב, צד&#10;&#10;תיאור נוצר באופן אוטומטי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6686" y="1"/>
            <a:ext cx="4635315" cy="6857999"/>
          </a:xfrm>
          <a:prstGeom prst="rect">
            <a:avLst/>
          </a:prstGeom>
        </p:spPr>
      </p:pic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2813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57493"/>
              </p:ext>
            </p:extLst>
          </p:nvPr>
        </p:nvGraphicFramePr>
        <p:xfrm>
          <a:off x="1065293" y="132310"/>
          <a:ext cx="10058400" cy="4716780"/>
        </p:xfrm>
        <a:graphic>
          <a:graphicData uri="http://schemas.openxmlformats.org/drawingml/2006/table">
            <a:tbl>
              <a:tblPr rtl="1"/>
              <a:tblGrid>
                <a:gridCol w="10058400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המרובעים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2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לגזרה זו שייכים פעלים שיש להם ארבעה עיצורי שורש. </a:t>
                      </a:r>
                      <a:endParaRPr lang="he-IL" sz="36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דוגמאות:</a:t>
                      </a: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800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042265"/>
                  </a:ext>
                </a:extLst>
              </a:tr>
            </a:tbl>
          </a:graphicData>
        </a:graphic>
      </p:graphicFrame>
      <p:graphicFrame>
        <p:nvGraphicFramePr>
          <p:cNvPr id="7" name="טבלה 7">
            <a:extLst>
              <a:ext uri="{FF2B5EF4-FFF2-40B4-BE49-F238E27FC236}">
                <a16:creationId xmlns:a16="http://schemas.microsoft.com/office/drawing/2014/main" id="{F71D37EE-2ADF-4557-93B6-25357A28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27776"/>
              </p:ext>
            </p:extLst>
          </p:nvPr>
        </p:nvGraphicFramePr>
        <p:xfrm>
          <a:off x="1605411" y="1914749"/>
          <a:ext cx="8128002" cy="1388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96940748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484369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4220220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6832496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8812275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76295494"/>
                    </a:ext>
                  </a:extLst>
                </a:gridCol>
              </a:tblGrid>
              <a:tr h="694162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גלגל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טפטף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פרסם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מספר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שדרג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09972"/>
                  </a:ext>
                </a:extLst>
              </a:tr>
              <a:tr h="694162"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בלבל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צפצף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טלפן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תרגל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עצבן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דרדר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01299"/>
                  </a:ext>
                </a:extLst>
              </a:tr>
            </a:tbl>
          </a:graphicData>
        </a:graphic>
      </p:graphicFrame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7082D1E1-9D10-400F-BCA2-2B3CC8611C0E}"/>
              </a:ext>
            </a:extLst>
          </p:cNvPr>
          <p:cNvGraphicFramePr>
            <a:graphicFrameLocks noGrp="1"/>
          </p:cNvGraphicFramePr>
          <p:nvPr/>
        </p:nvGraphicFramePr>
        <p:xfrm>
          <a:off x="5660708" y="3868356"/>
          <a:ext cx="810260" cy="240475"/>
        </p:xfrm>
        <a:graphic>
          <a:graphicData uri="http://schemas.openxmlformats.org/drawingml/2006/table">
            <a:tbl>
              <a:tblPr rtl="1"/>
              <a:tblGrid>
                <a:gridCol w="810260">
                  <a:extLst>
                    <a:ext uri="{9D8B030D-6E8A-4147-A177-3AD203B41FA5}">
                      <a16:colId xmlns:a16="http://schemas.microsoft.com/office/drawing/2014/main" val="2022243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dirty="0">
                        <a:effectLst/>
                        <a:latin typeface="&amp;quo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127406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AF1C48A-659F-49D6-9176-16C87F39DB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7371" y="4995745"/>
            <a:ext cx="1055449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חשוב לזכור!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הפעלים המרובעים ניטים רק בבניינים הכבדים. </a:t>
            </a:r>
            <a:endParaRPr kumimoji="0" lang="en-US" altLang="he-IL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r">
              <a:lnSpc>
                <a:spcPct val="100000"/>
              </a:lnSpc>
              <a:buClrTx/>
              <a:buSzTx/>
            </a:pPr>
            <a:r>
              <a:rPr lang="he-IL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פִּעֵל   פֻּעַל   התפעל</a:t>
            </a: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</a:t>
            </a:r>
            <a:endParaRPr kumimoji="0" lang="he-IL" altLang="he-IL" sz="3200" b="1" i="0" u="none" strike="noStrike" cap="none" normalizeH="0" baseline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54875"/>
              </p:ext>
            </p:extLst>
          </p:nvPr>
        </p:nvGraphicFramePr>
        <p:xfrm>
          <a:off x="1065293" y="132310"/>
          <a:ext cx="10058400" cy="3619500"/>
        </p:xfrm>
        <a:graphic>
          <a:graphicData uri="http://schemas.openxmlformats.org/drawingml/2006/table">
            <a:tbl>
              <a:tblPr rtl="1"/>
              <a:tblGrid>
                <a:gridCol w="10058400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המרובעים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2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800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04226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AF1C48A-659F-49D6-9176-16C87F39DB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65293" y="652483"/>
            <a:ext cx="1044285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**טיפ** 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לאחר שזיהינו שהשורש הוא מרובע, נבדוק את ה"סימנים" של הבניינים השונים: </a:t>
            </a:r>
          </a:p>
          <a:p>
            <a:pPr marR="4572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·         קובוץ מתחת לתחילית &gt; בניין פֻּעַל.  </a:t>
            </a:r>
          </a:p>
          <a:p>
            <a:pPr marR="4572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·         תחילית ת' &gt; בניין התפעל.  </a:t>
            </a:r>
          </a:p>
          <a:p>
            <a:pPr marR="4572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·         אם לא מצאנו אף אחד הסימנים אלה, הפועל הוא בבניין פִּעֵל.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2A2BC512-AACE-45CB-9E28-A92510E8D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78080"/>
              </p:ext>
            </p:extLst>
          </p:nvPr>
        </p:nvGraphicFramePr>
        <p:xfrm>
          <a:off x="2450011" y="5037049"/>
          <a:ext cx="8127999" cy="1676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305888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48240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8723556"/>
                    </a:ext>
                  </a:extLst>
                </a:gridCol>
              </a:tblGrid>
              <a:tr h="435864"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פִּעֵל</a:t>
                      </a:r>
                      <a:endParaRPr lang="he-IL" sz="3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3200" b="1" i="0" u="none" strike="noStrike" kern="1200" cap="all" spc="20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פֻּעַל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התפעל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30819"/>
                  </a:ext>
                </a:extLst>
              </a:tr>
              <a:tr h="83724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פִּרְסַמְתִּי</a:t>
                      </a:r>
                    </a:p>
                    <a:p>
                      <a:pPr algn="ctr" rtl="1"/>
                      <a:r>
                        <a:rPr lang="he-IL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פִּרְסֵם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פֻּרְסַמְתִּי</a:t>
                      </a:r>
                    </a:p>
                    <a:p>
                      <a:pPr algn="ctr" rtl="1"/>
                      <a:r>
                        <a:rPr lang="he-IL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פֻּרְסַם</a:t>
                      </a:r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הִתְפַּרְסַמְתִּי</a:t>
                      </a:r>
                    </a:p>
                    <a:p>
                      <a:pPr algn="ctr" rtl="1"/>
                      <a:r>
                        <a:rPr lang="he-IL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הִתְפַּרְסֵם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8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1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מלבן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541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C6E8FED-9DE8-4F97-A93C-38FD77AEF3A6}"/>
              </a:ext>
            </a:extLst>
          </p:cNvPr>
          <p:cNvGraphicFramePr>
            <a:graphicFrameLocks noGrp="1"/>
          </p:cNvGraphicFramePr>
          <p:nvPr/>
        </p:nvGraphicFramePr>
        <p:xfrm>
          <a:off x="1065293" y="132310"/>
          <a:ext cx="10058400" cy="3619500"/>
        </p:xfrm>
        <a:graphic>
          <a:graphicData uri="http://schemas.openxmlformats.org/drawingml/2006/table">
            <a:tbl>
              <a:tblPr rtl="1"/>
              <a:tblGrid>
                <a:gridCol w="10058400">
                  <a:extLst>
                    <a:ext uri="{9D8B030D-6E8A-4147-A177-3AD203B41FA5}">
                      <a16:colId xmlns:a16="http://schemas.microsoft.com/office/drawing/2014/main" val="276114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גזרת המרובעים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2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6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800" dirty="0">
                        <a:solidFill>
                          <a:srgbClr val="4B33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04226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AF1C48A-659F-49D6-9176-16C87F39DB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65293" y="540583"/>
            <a:ext cx="1070434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לסיכום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:</a:t>
            </a:r>
          </a:p>
          <a:p>
            <a:pPr marR="4572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*     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גזרת המרובעים כוללת פעלים בעלי ארבעה עיצורי שורש. </a:t>
            </a:r>
          </a:p>
          <a:p>
            <a:pPr marR="457200" algn="r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      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לדוגמה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  פ-ר-ס- ם  ,  כ-ל-כ-ל </a:t>
            </a:r>
          </a:p>
          <a:p>
            <a:pPr marR="4572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*     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הפעלים בגזרה זו ניטים רק בבניינים הכבדים : פיעל, פועל והתפעל. </a:t>
            </a:r>
          </a:p>
          <a:p>
            <a:pPr marR="457200" indent="-228600" algn="r" rt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*     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אם זיהינו ארבע אותיות שורש ובראשונה דגש חזק, לפנינו פועל בבניין התפעל.  </a:t>
            </a:r>
          </a:p>
          <a:p>
            <a:pPr marR="457200" algn="r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       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לדוגמה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הִטַּלְטֵל , הִדַּרְדֵר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0891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15_TF56160789" id="{539478B9-971F-4B54-B53E-E49BF40DA880}" vid="{419C53F5-77C9-4B61-965E-AEDCB46211C3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{67B9F5D4-2DC1-42F3-84CB-464BD472ED7D}tf56160789</Template>
  <TotalTime>0</TotalTime>
  <Words>173</Words>
  <Application>Microsoft Office PowerPoint</Application>
  <PresentationFormat>מסך רחב</PresentationFormat>
  <Paragraphs>54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2" baseType="lpstr">
      <vt:lpstr>&amp;quot</vt:lpstr>
      <vt:lpstr>Arial</vt:lpstr>
      <vt:lpstr>Calibri</vt:lpstr>
      <vt:lpstr>David</vt:lpstr>
      <vt:lpstr>Franklin Gothic Book</vt:lpstr>
      <vt:lpstr>Gisha</vt:lpstr>
      <vt:lpstr>Tahoma</vt:lpstr>
      <vt:lpstr>1_RetrospectVTI</vt:lpstr>
      <vt:lpstr>נטיית הפועל 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2020-03-12T06:27:37Z</dcterms:created>
  <dcterms:modified xsi:type="dcterms:W3CDTF">2020-03-12T07:19:24Z</dcterms:modified>
</cp:coreProperties>
</file>