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mer ibrahem" userId="652a0c77cf138f9c" providerId="LiveId" clId="{5DFB10C4-D36F-4F39-BEB6-CE624000CBFA}"/>
    <pc:docChg chg="custSel addSld modSld">
      <pc:chgData name="tamer ibrahem" userId="652a0c77cf138f9c" providerId="LiveId" clId="{5DFB10C4-D36F-4F39-BEB6-CE624000CBFA}" dt="2019-10-22T08:01:29.836" v="62" actId="20577"/>
      <pc:docMkLst>
        <pc:docMk/>
      </pc:docMkLst>
      <pc:sldChg chg="modSp add">
        <pc:chgData name="tamer ibrahem" userId="652a0c77cf138f9c" providerId="LiveId" clId="{5DFB10C4-D36F-4F39-BEB6-CE624000CBFA}" dt="2019-10-22T08:01:29.836" v="62" actId="20577"/>
        <pc:sldMkLst>
          <pc:docMk/>
          <pc:sldMk cId="1602014286" sldId="267"/>
        </pc:sldMkLst>
        <pc:spChg chg="mod">
          <ac:chgData name="tamer ibrahem" userId="652a0c77cf138f9c" providerId="LiveId" clId="{5DFB10C4-D36F-4F39-BEB6-CE624000CBFA}" dt="2019-10-22T08:00:39.418" v="41" actId="404"/>
          <ac:spMkLst>
            <pc:docMk/>
            <pc:sldMk cId="1602014286" sldId="267"/>
            <ac:spMk id="2" creationId="{30BD1F2F-B219-48DC-8148-A4B1608817B8}"/>
          </ac:spMkLst>
        </pc:spChg>
        <pc:spChg chg="mod">
          <ac:chgData name="tamer ibrahem" userId="652a0c77cf138f9c" providerId="LiveId" clId="{5DFB10C4-D36F-4F39-BEB6-CE624000CBFA}" dt="2019-10-22T08:01:29.836" v="62" actId="20577"/>
          <ac:spMkLst>
            <pc:docMk/>
            <pc:sldMk cId="1602014286" sldId="267"/>
            <ac:spMk id="3" creationId="{64E0F2CD-A5BE-4A5A-A0F9-05DDBE300D4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867FF77-697A-4D6D-8FC6-986D5A42B868}"/>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F026D62A-853D-4722-B1B1-AD5012705E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8DAA5413-F5D4-48F8-AA9B-F5C8E2220E9C}"/>
              </a:ext>
            </a:extLst>
          </p:cNvPr>
          <p:cNvSpPr>
            <a:spLocks noGrp="1"/>
          </p:cNvSpPr>
          <p:nvPr>
            <p:ph type="dt" sz="half" idx="10"/>
          </p:nvPr>
        </p:nvSpPr>
        <p:spPr/>
        <p:txBody>
          <a:bodyPr/>
          <a:lstStyle/>
          <a:p>
            <a:fld id="{6F5156BB-04F9-4A60-9B3F-B8FC4783D871}" type="datetimeFigureOut">
              <a:rPr lang="he-IL" smtClean="0"/>
              <a:t>כ"ג/תשרי/תש"פ</a:t>
            </a:fld>
            <a:endParaRPr lang="he-IL"/>
          </a:p>
        </p:txBody>
      </p:sp>
      <p:sp>
        <p:nvSpPr>
          <p:cNvPr id="5" name="מציין מיקום של כותרת תחתונה 4">
            <a:extLst>
              <a:ext uri="{FF2B5EF4-FFF2-40B4-BE49-F238E27FC236}">
                <a16:creationId xmlns:a16="http://schemas.microsoft.com/office/drawing/2014/main" id="{87179069-90A6-43D6-ACC4-B350F9CF528D}"/>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986CEFC7-922B-46EF-9AE2-1088F1055B48}"/>
              </a:ext>
            </a:extLst>
          </p:cNvPr>
          <p:cNvSpPr>
            <a:spLocks noGrp="1"/>
          </p:cNvSpPr>
          <p:nvPr>
            <p:ph type="sldNum" sz="quarter" idx="12"/>
          </p:nvPr>
        </p:nvSpPr>
        <p:spPr/>
        <p:txBody>
          <a:bodyPr/>
          <a:lstStyle/>
          <a:p>
            <a:fld id="{475A5225-4167-47CC-9676-FE71A964F7BC}" type="slidenum">
              <a:rPr lang="he-IL" smtClean="0"/>
              <a:t>‹#›</a:t>
            </a:fld>
            <a:endParaRPr lang="he-IL"/>
          </a:p>
        </p:txBody>
      </p:sp>
    </p:spTree>
    <p:extLst>
      <p:ext uri="{BB962C8B-B14F-4D97-AF65-F5344CB8AC3E}">
        <p14:creationId xmlns:p14="http://schemas.microsoft.com/office/powerpoint/2010/main" val="1450287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A7274E1-1E4F-47B1-8ACC-F9247CE62B3A}"/>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0ED353CD-F7A7-4946-961B-CED911F9AEE6}"/>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765662CF-43CA-433A-B637-74AD5D4A258E}"/>
              </a:ext>
            </a:extLst>
          </p:cNvPr>
          <p:cNvSpPr>
            <a:spLocks noGrp="1"/>
          </p:cNvSpPr>
          <p:nvPr>
            <p:ph type="dt" sz="half" idx="10"/>
          </p:nvPr>
        </p:nvSpPr>
        <p:spPr/>
        <p:txBody>
          <a:bodyPr/>
          <a:lstStyle/>
          <a:p>
            <a:fld id="{6F5156BB-04F9-4A60-9B3F-B8FC4783D871}" type="datetimeFigureOut">
              <a:rPr lang="he-IL" smtClean="0"/>
              <a:t>כ"ג/תשרי/תש"פ</a:t>
            </a:fld>
            <a:endParaRPr lang="he-IL"/>
          </a:p>
        </p:txBody>
      </p:sp>
      <p:sp>
        <p:nvSpPr>
          <p:cNvPr id="5" name="מציין מיקום של כותרת תחתונה 4">
            <a:extLst>
              <a:ext uri="{FF2B5EF4-FFF2-40B4-BE49-F238E27FC236}">
                <a16:creationId xmlns:a16="http://schemas.microsoft.com/office/drawing/2014/main" id="{5319BCBB-5F96-4EA2-91B0-1EEB8BF50F7A}"/>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A7AB43A1-764B-430D-90EF-5E65D4E7E056}"/>
              </a:ext>
            </a:extLst>
          </p:cNvPr>
          <p:cNvSpPr>
            <a:spLocks noGrp="1"/>
          </p:cNvSpPr>
          <p:nvPr>
            <p:ph type="sldNum" sz="quarter" idx="12"/>
          </p:nvPr>
        </p:nvSpPr>
        <p:spPr/>
        <p:txBody>
          <a:bodyPr/>
          <a:lstStyle/>
          <a:p>
            <a:fld id="{475A5225-4167-47CC-9676-FE71A964F7BC}" type="slidenum">
              <a:rPr lang="he-IL" smtClean="0"/>
              <a:t>‹#›</a:t>
            </a:fld>
            <a:endParaRPr lang="he-IL"/>
          </a:p>
        </p:txBody>
      </p:sp>
    </p:spTree>
    <p:extLst>
      <p:ext uri="{BB962C8B-B14F-4D97-AF65-F5344CB8AC3E}">
        <p14:creationId xmlns:p14="http://schemas.microsoft.com/office/powerpoint/2010/main" val="1172333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F4F19CF7-FCE1-401B-B144-C46F395E3283}"/>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19659694-5A93-41DB-B94C-7013841DF78C}"/>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E9D76DF6-DED3-4920-A522-5D2EEC6B449A}"/>
              </a:ext>
            </a:extLst>
          </p:cNvPr>
          <p:cNvSpPr>
            <a:spLocks noGrp="1"/>
          </p:cNvSpPr>
          <p:nvPr>
            <p:ph type="dt" sz="half" idx="10"/>
          </p:nvPr>
        </p:nvSpPr>
        <p:spPr/>
        <p:txBody>
          <a:bodyPr/>
          <a:lstStyle/>
          <a:p>
            <a:fld id="{6F5156BB-04F9-4A60-9B3F-B8FC4783D871}" type="datetimeFigureOut">
              <a:rPr lang="he-IL" smtClean="0"/>
              <a:t>כ"ג/תשרי/תש"פ</a:t>
            </a:fld>
            <a:endParaRPr lang="he-IL"/>
          </a:p>
        </p:txBody>
      </p:sp>
      <p:sp>
        <p:nvSpPr>
          <p:cNvPr id="5" name="מציין מיקום של כותרת תחתונה 4">
            <a:extLst>
              <a:ext uri="{FF2B5EF4-FFF2-40B4-BE49-F238E27FC236}">
                <a16:creationId xmlns:a16="http://schemas.microsoft.com/office/drawing/2014/main" id="{01ABA53A-ED01-4565-952D-F17299543686}"/>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FD211EAB-F5D3-4197-8899-AF2782F60A36}"/>
              </a:ext>
            </a:extLst>
          </p:cNvPr>
          <p:cNvSpPr>
            <a:spLocks noGrp="1"/>
          </p:cNvSpPr>
          <p:nvPr>
            <p:ph type="sldNum" sz="quarter" idx="12"/>
          </p:nvPr>
        </p:nvSpPr>
        <p:spPr/>
        <p:txBody>
          <a:bodyPr/>
          <a:lstStyle/>
          <a:p>
            <a:fld id="{475A5225-4167-47CC-9676-FE71A964F7BC}" type="slidenum">
              <a:rPr lang="he-IL" smtClean="0"/>
              <a:t>‹#›</a:t>
            </a:fld>
            <a:endParaRPr lang="he-IL"/>
          </a:p>
        </p:txBody>
      </p:sp>
    </p:spTree>
    <p:extLst>
      <p:ext uri="{BB962C8B-B14F-4D97-AF65-F5344CB8AC3E}">
        <p14:creationId xmlns:p14="http://schemas.microsoft.com/office/powerpoint/2010/main" val="3598428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B97EB7C-EBF0-4097-BE93-B58F3E825971}"/>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2928D531-7C36-461F-8CBC-22A24C764563}"/>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B1625EAF-FB2C-4E76-A15B-555824D40693}"/>
              </a:ext>
            </a:extLst>
          </p:cNvPr>
          <p:cNvSpPr>
            <a:spLocks noGrp="1"/>
          </p:cNvSpPr>
          <p:nvPr>
            <p:ph type="dt" sz="half" idx="10"/>
          </p:nvPr>
        </p:nvSpPr>
        <p:spPr/>
        <p:txBody>
          <a:bodyPr/>
          <a:lstStyle/>
          <a:p>
            <a:fld id="{6F5156BB-04F9-4A60-9B3F-B8FC4783D871}" type="datetimeFigureOut">
              <a:rPr lang="he-IL" smtClean="0"/>
              <a:t>כ"ג/תשרי/תש"פ</a:t>
            </a:fld>
            <a:endParaRPr lang="he-IL"/>
          </a:p>
        </p:txBody>
      </p:sp>
      <p:sp>
        <p:nvSpPr>
          <p:cNvPr id="5" name="מציין מיקום של כותרת תחתונה 4">
            <a:extLst>
              <a:ext uri="{FF2B5EF4-FFF2-40B4-BE49-F238E27FC236}">
                <a16:creationId xmlns:a16="http://schemas.microsoft.com/office/drawing/2014/main" id="{9331F98B-4F97-4C9E-B76E-3B02327A2981}"/>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6E3E9DB4-2457-4DE2-9AF6-56056B9B015D}"/>
              </a:ext>
            </a:extLst>
          </p:cNvPr>
          <p:cNvSpPr>
            <a:spLocks noGrp="1"/>
          </p:cNvSpPr>
          <p:nvPr>
            <p:ph type="sldNum" sz="quarter" idx="12"/>
          </p:nvPr>
        </p:nvSpPr>
        <p:spPr/>
        <p:txBody>
          <a:bodyPr/>
          <a:lstStyle/>
          <a:p>
            <a:fld id="{475A5225-4167-47CC-9676-FE71A964F7BC}" type="slidenum">
              <a:rPr lang="he-IL" smtClean="0"/>
              <a:t>‹#›</a:t>
            </a:fld>
            <a:endParaRPr lang="he-IL"/>
          </a:p>
        </p:txBody>
      </p:sp>
    </p:spTree>
    <p:extLst>
      <p:ext uri="{BB962C8B-B14F-4D97-AF65-F5344CB8AC3E}">
        <p14:creationId xmlns:p14="http://schemas.microsoft.com/office/powerpoint/2010/main" val="3900127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E864085-B960-464B-AF65-B1BA45914751}"/>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1F83983A-2F53-40BE-88AE-B8B998DABB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0D09952A-E56A-489B-9D37-3729E7DC7909}"/>
              </a:ext>
            </a:extLst>
          </p:cNvPr>
          <p:cNvSpPr>
            <a:spLocks noGrp="1"/>
          </p:cNvSpPr>
          <p:nvPr>
            <p:ph type="dt" sz="half" idx="10"/>
          </p:nvPr>
        </p:nvSpPr>
        <p:spPr/>
        <p:txBody>
          <a:bodyPr/>
          <a:lstStyle/>
          <a:p>
            <a:fld id="{6F5156BB-04F9-4A60-9B3F-B8FC4783D871}" type="datetimeFigureOut">
              <a:rPr lang="he-IL" smtClean="0"/>
              <a:t>כ"ג/תשרי/תש"פ</a:t>
            </a:fld>
            <a:endParaRPr lang="he-IL"/>
          </a:p>
        </p:txBody>
      </p:sp>
      <p:sp>
        <p:nvSpPr>
          <p:cNvPr id="5" name="מציין מיקום של כותרת תחתונה 4">
            <a:extLst>
              <a:ext uri="{FF2B5EF4-FFF2-40B4-BE49-F238E27FC236}">
                <a16:creationId xmlns:a16="http://schemas.microsoft.com/office/drawing/2014/main" id="{0028C083-E481-4BD7-BC3B-66761BA2F22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9BC21A9C-1F40-490D-AEE5-990F5281CC10}"/>
              </a:ext>
            </a:extLst>
          </p:cNvPr>
          <p:cNvSpPr>
            <a:spLocks noGrp="1"/>
          </p:cNvSpPr>
          <p:nvPr>
            <p:ph type="sldNum" sz="quarter" idx="12"/>
          </p:nvPr>
        </p:nvSpPr>
        <p:spPr/>
        <p:txBody>
          <a:bodyPr/>
          <a:lstStyle/>
          <a:p>
            <a:fld id="{475A5225-4167-47CC-9676-FE71A964F7BC}" type="slidenum">
              <a:rPr lang="he-IL" smtClean="0"/>
              <a:t>‹#›</a:t>
            </a:fld>
            <a:endParaRPr lang="he-IL"/>
          </a:p>
        </p:txBody>
      </p:sp>
    </p:spTree>
    <p:extLst>
      <p:ext uri="{BB962C8B-B14F-4D97-AF65-F5344CB8AC3E}">
        <p14:creationId xmlns:p14="http://schemas.microsoft.com/office/powerpoint/2010/main" val="1178470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C0A3AAE-1152-488F-8837-F9B7CBF986A8}"/>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1337D58D-F20A-421F-8772-0AE2FAAC3D92}"/>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F463C33F-5E39-4A68-B0C4-239DAEE4455F}"/>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BE0BF909-B640-47A5-80AC-50FFA52B3F23}"/>
              </a:ext>
            </a:extLst>
          </p:cNvPr>
          <p:cNvSpPr>
            <a:spLocks noGrp="1"/>
          </p:cNvSpPr>
          <p:nvPr>
            <p:ph type="dt" sz="half" idx="10"/>
          </p:nvPr>
        </p:nvSpPr>
        <p:spPr/>
        <p:txBody>
          <a:bodyPr/>
          <a:lstStyle/>
          <a:p>
            <a:fld id="{6F5156BB-04F9-4A60-9B3F-B8FC4783D871}" type="datetimeFigureOut">
              <a:rPr lang="he-IL" smtClean="0"/>
              <a:t>כ"ג/תשרי/תש"פ</a:t>
            </a:fld>
            <a:endParaRPr lang="he-IL"/>
          </a:p>
        </p:txBody>
      </p:sp>
      <p:sp>
        <p:nvSpPr>
          <p:cNvPr id="6" name="מציין מיקום של כותרת תחתונה 5">
            <a:extLst>
              <a:ext uri="{FF2B5EF4-FFF2-40B4-BE49-F238E27FC236}">
                <a16:creationId xmlns:a16="http://schemas.microsoft.com/office/drawing/2014/main" id="{28950E66-EBD9-476F-836A-D9118D33F19D}"/>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B625D91D-B7EC-4F68-9CC3-357DF002B41D}"/>
              </a:ext>
            </a:extLst>
          </p:cNvPr>
          <p:cNvSpPr>
            <a:spLocks noGrp="1"/>
          </p:cNvSpPr>
          <p:nvPr>
            <p:ph type="sldNum" sz="quarter" idx="12"/>
          </p:nvPr>
        </p:nvSpPr>
        <p:spPr/>
        <p:txBody>
          <a:bodyPr/>
          <a:lstStyle/>
          <a:p>
            <a:fld id="{475A5225-4167-47CC-9676-FE71A964F7BC}" type="slidenum">
              <a:rPr lang="he-IL" smtClean="0"/>
              <a:t>‹#›</a:t>
            </a:fld>
            <a:endParaRPr lang="he-IL"/>
          </a:p>
        </p:txBody>
      </p:sp>
    </p:spTree>
    <p:extLst>
      <p:ext uri="{BB962C8B-B14F-4D97-AF65-F5344CB8AC3E}">
        <p14:creationId xmlns:p14="http://schemas.microsoft.com/office/powerpoint/2010/main" val="329260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13F141D-9ACA-4C01-B12A-24F427538DFA}"/>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61D1F42F-43FE-4128-9C0B-107A14483F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3F31A114-FEE7-46D2-B93D-8EA6BAC4A00E}"/>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5076E6DA-B53F-4B37-9900-A444D6A7AF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FEFB77CC-B745-4127-B72E-A0A29CF3E583}"/>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A7EEB7BF-5320-4FDA-AE5F-B452631ADC39}"/>
              </a:ext>
            </a:extLst>
          </p:cNvPr>
          <p:cNvSpPr>
            <a:spLocks noGrp="1"/>
          </p:cNvSpPr>
          <p:nvPr>
            <p:ph type="dt" sz="half" idx="10"/>
          </p:nvPr>
        </p:nvSpPr>
        <p:spPr/>
        <p:txBody>
          <a:bodyPr/>
          <a:lstStyle/>
          <a:p>
            <a:fld id="{6F5156BB-04F9-4A60-9B3F-B8FC4783D871}" type="datetimeFigureOut">
              <a:rPr lang="he-IL" smtClean="0"/>
              <a:t>כ"ג/תשרי/תש"פ</a:t>
            </a:fld>
            <a:endParaRPr lang="he-IL"/>
          </a:p>
        </p:txBody>
      </p:sp>
      <p:sp>
        <p:nvSpPr>
          <p:cNvPr id="8" name="מציין מיקום של כותרת תחתונה 7">
            <a:extLst>
              <a:ext uri="{FF2B5EF4-FFF2-40B4-BE49-F238E27FC236}">
                <a16:creationId xmlns:a16="http://schemas.microsoft.com/office/drawing/2014/main" id="{8D3026FF-6C0A-4A66-B89C-FDE811D7B997}"/>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190D8FBE-D0B4-4EE1-B465-D164394704D6}"/>
              </a:ext>
            </a:extLst>
          </p:cNvPr>
          <p:cNvSpPr>
            <a:spLocks noGrp="1"/>
          </p:cNvSpPr>
          <p:nvPr>
            <p:ph type="sldNum" sz="quarter" idx="12"/>
          </p:nvPr>
        </p:nvSpPr>
        <p:spPr/>
        <p:txBody>
          <a:bodyPr/>
          <a:lstStyle/>
          <a:p>
            <a:fld id="{475A5225-4167-47CC-9676-FE71A964F7BC}" type="slidenum">
              <a:rPr lang="he-IL" smtClean="0"/>
              <a:t>‹#›</a:t>
            </a:fld>
            <a:endParaRPr lang="he-IL"/>
          </a:p>
        </p:txBody>
      </p:sp>
    </p:spTree>
    <p:extLst>
      <p:ext uri="{BB962C8B-B14F-4D97-AF65-F5344CB8AC3E}">
        <p14:creationId xmlns:p14="http://schemas.microsoft.com/office/powerpoint/2010/main" val="2891114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8B2F63A-52B8-42B5-809B-2DAF7D2090EF}"/>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44E00047-D191-4475-9D9B-74E0CC563913}"/>
              </a:ext>
            </a:extLst>
          </p:cNvPr>
          <p:cNvSpPr>
            <a:spLocks noGrp="1"/>
          </p:cNvSpPr>
          <p:nvPr>
            <p:ph type="dt" sz="half" idx="10"/>
          </p:nvPr>
        </p:nvSpPr>
        <p:spPr/>
        <p:txBody>
          <a:bodyPr/>
          <a:lstStyle/>
          <a:p>
            <a:fld id="{6F5156BB-04F9-4A60-9B3F-B8FC4783D871}" type="datetimeFigureOut">
              <a:rPr lang="he-IL" smtClean="0"/>
              <a:t>כ"ג/תשרי/תש"פ</a:t>
            </a:fld>
            <a:endParaRPr lang="he-IL"/>
          </a:p>
        </p:txBody>
      </p:sp>
      <p:sp>
        <p:nvSpPr>
          <p:cNvPr id="4" name="מציין מיקום של כותרת תחתונה 3">
            <a:extLst>
              <a:ext uri="{FF2B5EF4-FFF2-40B4-BE49-F238E27FC236}">
                <a16:creationId xmlns:a16="http://schemas.microsoft.com/office/drawing/2014/main" id="{AE768E68-ADA5-47CF-936F-9A0FCDD01D6F}"/>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8EA520BE-D817-4683-BCF0-6C50CC5AF032}"/>
              </a:ext>
            </a:extLst>
          </p:cNvPr>
          <p:cNvSpPr>
            <a:spLocks noGrp="1"/>
          </p:cNvSpPr>
          <p:nvPr>
            <p:ph type="sldNum" sz="quarter" idx="12"/>
          </p:nvPr>
        </p:nvSpPr>
        <p:spPr/>
        <p:txBody>
          <a:bodyPr/>
          <a:lstStyle/>
          <a:p>
            <a:fld id="{475A5225-4167-47CC-9676-FE71A964F7BC}" type="slidenum">
              <a:rPr lang="he-IL" smtClean="0"/>
              <a:t>‹#›</a:t>
            </a:fld>
            <a:endParaRPr lang="he-IL"/>
          </a:p>
        </p:txBody>
      </p:sp>
    </p:spTree>
    <p:extLst>
      <p:ext uri="{BB962C8B-B14F-4D97-AF65-F5344CB8AC3E}">
        <p14:creationId xmlns:p14="http://schemas.microsoft.com/office/powerpoint/2010/main" val="2745295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9D1A0EE0-BFE8-4D5F-BCE4-A57A39732E46}"/>
              </a:ext>
            </a:extLst>
          </p:cNvPr>
          <p:cNvSpPr>
            <a:spLocks noGrp="1"/>
          </p:cNvSpPr>
          <p:nvPr>
            <p:ph type="dt" sz="half" idx="10"/>
          </p:nvPr>
        </p:nvSpPr>
        <p:spPr/>
        <p:txBody>
          <a:bodyPr/>
          <a:lstStyle/>
          <a:p>
            <a:fld id="{6F5156BB-04F9-4A60-9B3F-B8FC4783D871}" type="datetimeFigureOut">
              <a:rPr lang="he-IL" smtClean="0"/>
              <a:t>כ"ג/תשרי/תש"פ</a:t>
            </a:fld>
            <a:endParaRPr lang="he-IL"/>
          </a:p>
        </p:txBody>
      </p:sp>
      <p:sp>
        <p:nvSpPr>
          <p:cNvPr id="3" name="מציין מיקום של כותרת תחתונה 2">
            <a:extLst>
              <a:ext uri="{FF2B5EF4-FFF2-40B4-BE49-F238E27FC236}">
                <a16:creationId xmlns:a16="http://schemas.microsoft.com/office/drawing/2014/main" id="{178B925E-492D-481B-AE2B-E6BC374DB4FB}"/>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DE9E5A3A-6D2D-494E-9CC0-9B44598DC20B}"/>
              </a:ext>
            </a:extLst>
          </p:cNvPr>
          <p:cNvSpPr>
            <a:spLocks noGrp="1"/>
          </p:cNvSpPr>
          <p:nvPr>
            <p:ph type="sldNum" sz="quarter" idx="12"/>
          </p:nvPr>
        </p:nvSpPr>
        <p:spPr/>
        <p:txBody>
          <a:bodyPr/>
          <a:lstStyle/>
          <a:p>
            <a:fld id="{475A5225-4167-47CC-9676-FE71A964F7BC}" type="slidenum">
              <a:rPr lang="he-IL" smtClean="0"/>
              <a:t>‹#›</a:t>
            </a:fld>
            <a:endParaRPr lang="he-IL"/>
          </a:p>
        </p:txBody>
      </p:sp>
    </p:spTree>
    <p:extLst>
      <p:ext uri="{BB962C8B-B14F-4D97-AF65-F5344CB8AC3E}">
        <p14:creationId xmlns:p14="http://schemas.microsoft.com/office/powerpoint/2010/main" val="2687304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EE0ECB-C592-469A-816F-05FC751911DF}"/>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DE78DBEF-2A7B-4CC8-8A41-D64E1A0B64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BB5CB19C-21C9-4AC1-85E2-3F477113D5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4320AD26-F587-4BFF-8B4B-A9A97426D313}"/>
              </a:ext>
            </a:extLst>
          </p:cNvPr>
          <p:cNvSpPr>
            <a:spLocks noGrp="1"/>
          </p:cNvSpPr>
          <p:nvPr>
            <p:ph type="dt" sz="half" idx="10"/>
          </p:nvPr>
        </p:nvSpPr>
        <p:spPr/>
        <p:txBody>
          <a:bodyPr/>
          <a:lstStyle/>
          <a:p>
            <a:fld id="{6F5156BB-04F9-4A60-9B3F-B8FC4783D871}" type="datetimeFigureOut">
              <a:rPr lang="he-IL" smtClean="0"/>
              <a:t>כ"ג/תשרי/תש"פ</a:t>
            </a:fld>
            <a:endParaRPr lang="he-IL"/>
          </a:p>
        </p:txBody>
      </p:sp>
      <p:sp>
        <p:nvSpPr>
          <p:cNvPr id="6" name="מציין מיקום של כותרת תחתונה 5">
            <a:extLst>
              <a:ext uri="{FF2B5EF4-FFF2-40B4-BE49-F238E27FC236}">
                <a16:creationId xmlns:a16="http://schemas.microsoft.com/office/drawing/2014/main" id="{F4393D2A-8FF9-4F13-9A09-1496469E70DF}"/>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F91DC5A4-F52A-4C34-84BE-60AE1EC8CDD3}"/>
              </a:ext>
            </a:extLst>
          </p:cNvPr>
          <p:cNvSpPr>
            <a:spLocks noGrp="1"/>
          </p:cNvSpPr>
          <p:nvPr>
            <p:ph type="sldNum" sz="quarter" idx="12"/>
          </p:nvPr>
        </p:nvSpPr>
        <p:spPr/>
        <p:txBody>
          <a:bodyPr/>
          <a:lstStyle/>
          <a:p>
            <a:fld id="{475A5225-4167-47CC-9676-FE71A964F7BC}" type="slidenum">
              <a:rPr lang="he-IL" smtClean="0"/>
              <a:t>‹#›</a:t>
            </a:fld>
            <a:endParaRPr lang="he-IL"/>
          </a:p>
        </p:txBody>
      </p:sp>
    </p:spTree>
    <p:extLst>
      <p:ext uri="{BB962C8B-B14F-4D97-AF65-F5344CB8AC3E}">
        <p14:creationId xmlns:p14="http://schemas.microsoft.com/office/powerpoint/2010/main" val="111571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3D88E6E-2239-4723-A80C-C978A8DDBBBB}"/>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8F482273-CC74-4066-BA4E-59F0CC172D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CC09B3DD-60C5-4D0A-A829-EA83D4953E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458B2CC6-E88F-4284-88B5-97AFE6462551}"/>
              </a:ext>
            </a:extLst>
          </p:cNvPr>
          <p:cNvSpPr>
            <a:spLocks noGrp="1"/>
          </p:cNvSpPr>
          <p:nvPr>
            <p:ph type="dt" sz="half" idx="10"/>
          </p:nvPr>
        </p:nvSpPr>
        <p:spPr/>
        <p:txBody>
          <a:bodyPr/>
          <a:lstStyle/>
          <a:p>
            <a:fld id="{6F5156BB-04F9-4A60-9B3F-B8FC4783D871}" type="datetimeFigureOut">
              <a:rPr lang="he-IL" smtClean="0"/>
              <a:t>כ"ג/תשרי/תש"פ</a:t>
            </a:fld>
            <a:endParaRPr lang="he-IL"/>
          </a:p>
        </p:txBody>
      </p:sp>
      <p:sp>
        <p:nvSpPr>
          <p:cNvPr id="6" name="מציין מיקום של כותרת תחתונה 5">
            <a:extLst>
              <a:ext uri="{FF2B5EF4-FFF2-40B4-BE49-F238E27FC236}">
                <a16:creationId xmlns:a16="http://schemas.microsoft.com/office/drawing/2014/main" id="{7EA8FF0D-4C2B-4149-8178-7386AE29AD4A}"/>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4A3553F1-5EFB-42A3-9CB2-4E83033F730B}"/>
              </a:ext>
            </a:extLst>
          </p:cNvPr>
          <p:cNvSpPr>
            <a:spLocks noGrp="1"/>
          </p:cNvSpPr>
          <p:nvPr>
            <p:ph type="sldNum" sz="quarter" idx="12"/>
          </p:nvPr>
        </p:nvSpPr>
        <p:spPr/>
        <p:txBody>
          <a:bodyPr/>
          <a:lstStyle/>
          <a:p>
            <a:fld id="{475A5225-4167-47CC-9676-FE71A964F7BC}" type="slidenum">
              <a:rPr lang="he-IL" smtClean="0"/>
              <a:t>‹#›</a:t>
            </a:fld>
            <a:endParaRPr lang="he-IL"/>
          </a:p>
        </p:txBody>
      </p:sp>
    </p:spTree>
    <p:extLst>
      <p:ext uri="{BB962C8B-B14F-4D97-AF65-F5344CB8AC3E}">
        <p14:creationId xmlns:p14="http://schemas.microsoft.com/office/powerpoint/2010/main" val="1686647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569B0E80-B43A-4186-B5B3-48A354CDD3E1}"/>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FC43C3A6-CFA9-435F-A906-25995EA78EAC}"/>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17176180-F4AD-4141-A61D-CCBA4F6F8FBB}"/>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F5156BB-04F9-4A60-9B3F-B8FC4783D871}" type="datetimeFigureOut">
              <a:rPr lang="he-IL" smtClean="0"/>
              <a:t>כ"ג/תשרי/תש"פ</a:t>
            </a:fld>
            <a:endParaRPr lang="he-IL"/>
          </a:p>
        </p:txBody>
      </p:sp>
      <p:sp>
        <p:nvSpPr>
          <p:cNvPr id="5" name="מציין מיקום של כותרת תחתונה 4">
            <a:extLst>
              <a:ext uri="{FF2B5EF4-FFF2-40B4-BE49-F238E27FC236}">
                <a16:creationId xmlns:a16="http://schemas.microsoft.com/office/drawing/2014/main" id="{BC21B72D-EA96-4A2C-9E34-A93C34E815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6FC48F47-5380-4D89-8DB4-779267FE075C}"/>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75A5225-4167-47CC-9676-FE71A964F7BC}" type="slidenum">
              <a:rPr lang="he-IL" smtClean="0"/>
              <a:t>‹#›</a:t>
            </a:fld>
            <a:endParaRPr lang="he-IL"/>
          </a:p>
        </p:txBody>
      </p:sp>
    </p:spTree>
    <p:extLst>
      <p:ext uri="{BB962C8B-B14F-4D97-AF65-F5344CB8AC3E}">
        <p14:creationId xmlns:p14="http://schemas.microsoft.com/office/powerpoint/2010/main" val="3741012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866AD421-F52B-4A83-AD8A-4ED38BA7DD2C}"/>
              </a:ext>
            </a:extLst>
          </p:cNvPr>
          <p:cNvSpPr>
            <a:spLocks noGrp="1"/>
          </p:cNvSpPr>
          <p:nvPr>
            <p:ph type="subTitle" idx="1"/>
          </p:nvPr>
        </p:nvSpPr>
        <p:spPr/>
        <p:txBody>
          <a:bodyPr>
            <a:normAutofit/>
          </a:bodyPr>
          <a:lstStyle/>
          <a:p>
            <a:r>
              <a:rPr lang="he-IL" sz="4000" b="1" dirty="0">
                <a:solidFill>
                  <a:schemeClr val="accent6">
                    <a:lumMod val="75000"/>
                  </a:schemeClr>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rPr>
              <a:t>אבנר </a:t>
            </a:r>
            <a:r>
              <a:rPr lang="he-IL" sz="4000" b="1" dirty="0" err="1">
                <a:solidFill>
                  <a:schemeClr val="accent6">
                    <a:lumMod val="75000"/>
                  </a:schemeClr>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rPr>
              <a:t>טריינין</a:t>
            </a:r>
            <a:endParaRPr lang="he-IL" sz="4000" b="1" dirty="0">
              <a:solidFill>
                <a:schemeClr val="accent6">
                  <a:lumMod val="75000"/>
                </a:schemeClr>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endParaRPr>
          </a:p>
        </p:txBody>
      </p:sp>
      <p:sp>
        <p:nvSpPr>
          <p:cNvPr id="4" name="מלבן: פינות מעוגלות 3">
            <a:extLst>
              <a:ext uri="{FF2B5EF4-FFF2-40B4-BE49-F238E27FC236}">
                <a16:creationId xmlns:a16="http://schemas.microsoft.com/office/drawing/2014/main" id="{2271F64F-72F8-4C3D-97F1-51ECB9F04908}"/>
              </a:ext>
            </a:extLst>
          </p:cNvPr>
          <p:cNvSpPr/>
          <p:nvPr/>
        </p:nvSpPr>
        <p:spPr>
          <a:xfrm>
            <a:off x="1928949" y="855617"/>
            <a:ext cx="8334102" cy="2299063"/>
          </a:xfrm>
          <a:prstGeom prst="roundRect">
            <a:avLst/>
          </a:prstGeo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rtlCol="1" anchor="ctr"/>
          <a:lstStyle/>
          <a:p>
            <a:pPr algn="ctr"/>
            <a:r>
              <a:rPr lang="he-IL" sz="7200" dirty="0">
                <a:latin typeface="David" panose="020E0502060401010101" pitchFamily="34" charset="-79"/>
                <a:cs typeface="David" panose="020E0502060401010101" pitchFamily="34" charset="-79"/>
              </a:rPr>
              <a:t>כתונת איש המחנות</a:t>
            </a:r>
          </a:p>
        </p:txBody>
      </p:sp>
    </p:spTree>
    <p:extLst>
      <p:ext uri="{BB962C8B-B14F-4D97-AF65-F5344CB8AC3E}">
        <p14:creationId xmlns:p14="http://schemas.microsoft.com/office/powerpoint/2010/main" val="187164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AF41B6C3-D2C1-4FC5-9FD4-C3D5C2F2954F}"/>
              </a:ext>
            </a:extLst>
          </p:cNvPr>
          <p:cNvSpPr>
            <a:spLocks noGrp="1"/>
          </p:cNvSpPr>
          <p:nvPr>
            <p:ph idx="1"/>
          </p:nvPr>
        </p:nvSpPr>
        <p:spPr>
          <a:xfrm>
            <a:off x="404949" y="287383"/>
            <a:ext cx="11469188" cy="6400800"/>
          </a:xfrm>
          <a:solidFill>
            <a:schemeClr val="accent6">
              <a:lumMod val="40000"/>
              <a:lumOff val="60000"/>
            </a:schemeClr>
          </a:solidFill>
        </p:spPr>
        <p:txBody>
          <a:bodyPr>
            <a:normAutofit fontScale="92500"/>
          </a:bodyPr>
          <a:lstStyle/>
          <a:p>
            <a:pPr>
              <a:lnSpc>
                <a:spcPct val="115000"/>
              </a:lnSpc>
              <a:spcAft>
                <a:spcPts val="1000"/>
              </a:spcAft>
            </a:pPr>
            <a:r>
              <a:rPr lang="he-IL" sz="3200" b="1" u="sng" dirty="0">
                <a:latin typeface="Calibri" panose="020F0502020204030204" pitchFamily="34" charset="0"/>
                <a:ea typeface="Calibri" panose="020F0502020204030204" pitchFamily="34" charset="0"/>
                <a:cs typeface="David" panose="020E0502060401010101" pitchFamily="34" charset="-79"/>
              </a:rPr>
              <a:t>הניגוד בין סיפור יוסף לבין סיפור השואה , וכן ההקבלה ביניהם , יוצרים את האירוניה ואת הביקורת בשיר ? הסבר והדגם?</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dirty="0">
                <a:latin typeface="Calibri" panose="020F0502020204030204" pitchFamily="34" charset="0"/>
                <a:ea typeface="Calibri" panose="020F0502020204030204" pitchFamily="34" charset="0"/>
                <a:cs typeface="David" panose="020E0502060401010101" pitchFamily="34" charset="-79"/>
              </a:rPr>
              <a:t> ההשוואה מעניקה לשיר משמעות אירונית , יוסף היה הבן הנבחר והאהוב ואילו בתקופת השואה היו כל היהודים " נבחרים ומועדפים " וכאן בדיוק ההפך, הם נבחרו להיות הקורבן , הם נבחרו להשמדה. הגרמנים הלבישו את אנשי המחנות בכתונת פסים בעל כורחם, ואיש מהם לא חלם חלום </a:t>
            </a:r>
            <a:r>
              <a:rPr lang="he-IL" dirty="0" err="1">
                <a:latin typeface="Calibri" panose="020F0502020204030204" pitchFamily="34" charset="0"/>
                <a:ea typeface="Calibri" panose="020F0502020204030204" pitchFamily="34" charset="0"/>
                <a:cs typeface="David" panose="020E0502060401010101" pitchFamily="34" charset="-79"/>
              </a:rPr>
              <a:t>מיחד</a:t>
            </a:r>
            <a:r>
              <a:rPr lang="he-IL" dirty="0">
                <a:latin typeface="Calibri" panose="020F0502020204030204" pitchFamily="34" charset="0"/>
                <a:ea typeface="Calibri" panose="020F0502020204030204" pitchFamily="34" charset="0"/>
                <a:cs typeface="David" panose="020E0502060401010101" pitchFamily="34" charset="-79"/>
              </a:rPr>
              <a:t> וגדול, ואיש לא פתר חלום. הפתרון היה " הפתרון הסופי" נוסח היטלר, האלומה מחלום יוסף הפכה למהלומה, שממנה לא קם הנקצר. בסיפור המקראי שעיר- עיזים נשחט העם, יעקב הכיר את כתונת בנו, הטבולה בדם, בימי השואה התנכר האב – האל ליחיד. " כי רבו בני זקוניו", ולכולם זומן גורל דומה, יעקב סבר, חיה רעה טרפה את בנו, האב, בשירנו, " רק מלמל חיה רעה", ויש כאן רמז של ביקורת כלפי הבורא שהתעלם מסבל עמו.</a:t>
            </a:r>
            <a:endParaRPr lang="en-US" sz="2400" dirty="0">
              <a:latin typeface="Calibri" panose="020F0502020204030204" pitchFamily="34" charset="0"/>
              <a:ea typeface="Calibri" panose="020F0502020204030204" pitchFamily="34" charset="0"/>
              <a:cs typeface="Arial" panose="020B0604020202020204" pitchFamily="34" charset="0"/>
            </a:endParaRPr>
          </a:p>
          <a:p>
            <a:endParaRPr lang="he-IL" dirty="0"/>
          </a:p>
        </p:txBody>
      </p:sp>
    </p:spTree>
    <p:extLst>
      <p:ext uri="{BB962C8B-B14F-4D97-AF65-F5344CB8AC3E}">
        <p14:creationId xmlns:p14="http://schemas.microsoft.com/office/powerpoint/2010/main" val="3607684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39AC455F-BF86-4370-8B70-98F881AB2583}"/>
              </a:ext>
            </a:extLst>
          </p:cNvPr>
          <p:cNvSpPr>
            <a:spLocks noGrp="1"/>
          </p:cNvSpPr>
          <p:nvPr>
            <p:ph idx="1"/>
          </p:nvPr>
        </p:nvSpPr>
        <p:spPr>
          <a:xfrm>
            <a:off x="313509" y="248194"/>
            <a:ext cx="11586754" cy="6348549"/>
          </a:xfrm>
        </p:spPr>
        <p:txBody>
          <a:bodyPr>
            <a:normAutofit fontScale="92500" lnSpcReduction="10000"/>
          </a:bodyPr>
          <a:lstStyle/>
          <a:p>
            <a:pPr algn="just">
              <a:lnSpc>
                <a:spcPct val="150000"/>
              </a:lnSpc>
              <a:spcAft>
                <a:spcPts val="1000"/>
              </a:spcAft>
            </a:pPr>
            <a:r>
              <a:rPr lang="he-IL" b="1" u="sng" dirty="0">
                <a:latin typeface="Calibri" panose="020F0502020204030204" pitchFamily="34" charset="0"/>
                <a:ea typeface="Calibri" panose="020F0502020204030204" pitchFamily="34" charset="0"/>
                <a:cs typeface="David" panose="020E0502060401010101" pitchFamily="34" charset="-79"/>
              </a:rPr>
              <a:t>כיצד הכותרת מתקשרת לתוכן השיר? הסבר והדגם?</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dirty="0">
                <a:latin typeface="Calibri" panose="020F0502020204030204" pitchFamily="34" charset="0"/>
                <a:ea typeface="Calibri" panose="020F0502020204030204" pitchFamily="34" charset="0"/>
                <a:cs typeface="David" panose="020E0502060401010101" pitchFamily="34" charset="-79"/>
              </a:rPr>
              <a:t>בכותרת יש שתי מילים טעונות, המילים " איש המחנות" מבטאות בבירור כי תוכן השיר קשור לאימת השואה.</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dirty="0">
                <a:latin typeface="Calibri" panose="020F0502020204030204" pitchFamily="34" charset="0"/>
                <a:ea typeface="Calibri" panose="020F0502020204030204" pitchFamily="34" charset="0"/>
                <a:cs typeface="David" panose="020E0502060401010101" pitchFamily="34" charset="-79"/>
              </a:rPr>
              <a:t>למילה " כתונת" יש שתי משמעויות:</a:t>
            </a:r>
            <a:endParaRPr lang="en-US" sz="2400" dirty="0">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buBlip>
                <a:blip r:embed="rId2"/>
              </a:buBlip>
              <a:tabLst>
                <a:tab pos="457200" algn="l"/>
              </a:tabLst>
            </a:pPr>
            <a:r>
              <a:rPr lang="he-IL" dirty="0">
                <a:highlight>
                  <a:srgbClr val="00FF00"/>
                </a:highlight>
                <a:latin typeface="Calibri" panose="020F0502020204030204" pitchFamily="34" charset="0"/>
                <a:ea typeface="Calibri" panose="020F0502020204030204" pitchFamily="34" charset="0"/>
                <a:cs typeface="David" panose="020E0502060401010101" pitchFamily="34" charset="-79"/>
              </a:rPr>
              <a:t>אחת חיובית, הקשורה לאהבתו והעדפתו של יוסף.</a:t>
            </a:r>
            <a:endParaRPr lang="en-US" sz="2400" dirty="0">
              <a:highlight>
                <a:srgbClr val="00FF00"/>
              </a:highligh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50000"/>
              </a:lnSpc>
              <a:buBlip>
                <a:blip r:embed="rId2"/>
              </a:buBlip>
              <a:tabLst>
                <a:tab pos="457200" algn="l"/>
              </a:tabLst>
            </a:pPr>
            <a:r>
              <a:rPr lang="he-IL" dirty="0">
                <a:highlight>
                  <a:srgbClr val="00FF00"/>
                </a:highlight>
                <a:latin typeface="Calibri" panose="020F0502020204030204" pitchFamily="34" charset="0"/>
                <a:ea typeface="Calibri" panose="020F0502020204030204" pitchFamily="34" charset="0"/>
                <a:cs typeface="David" panose="020E0502060401010101" pitchFamily="34" charset="-79"/>
              </a:rPr>
              <a:t>השנייה שלילית מתקשרת לכתונת הפסים שלבשו אסירי המחנות.</a:t>
            </a:r>
            <a:endParaRPr lang="en-US" sz="2400" dirty="0">
              <a:highlight>
                <a:srgbClr val="00FF00"/>
              </a:highlight>
              <a:latin typeface="Calibri" panose="020F0502020204030204" pitchFamily="34" charset="0"/>
              <a:ea typeface="Calibri" panose="020F0502020204030204" pitchFamily="34" charset="0"/>
              <a:cs typeface="Arial" panose="020B0604020202020204" pitchFamily="34" charset="0"/>
            </a:endParaRPr>
          </a:p>
          <a:p>
            <a:pPr>
              <a:lnSpc>
                <a:spcPct val="150000"/>
              </a:lnSpc>
              <a:spcAft>
                <a:spcPts val="1000"/>
              </a:spcAft>
            </a:pPr>
            <a:r>
              <a:rPr lang="he-IL" dirty="0">
                <a:latin typeface="Calibri" panose="020F0502020204030204" pitchFamily="34" charset="0"/>
                <a:ea typeface="Calibri" panose="020F0502020204030204" pitchFamily="34" charset="0"/>
                <a:cs typeface="David" panose="020E0502060401010101" pitchFamily="34" charset="-79"/>
              </a:rPr>
              <a:t>כתונת הפסים שהייתה סמל לבחירתו של יוסף על פני אחיו, נעשתה בשיר סמל של בחירה למוות של קורבנות השואה. ההקבלה בין שתי הסיטואציות המתוארות יוצרת את האירוניה בשיר.</a:t>
            </a:r>
            <a:endParaRPr lang="en-US" sz="2400" dirty="0">
              <a:latin typeface="Calibri" panose="020F0502020204030204" pitchFamily="34" charset="0"/>
              <a:ea typeface="Calibri" panose="020F0502020204030204" pitchFamily="34" charset="0"/>
              <a:cs typeface="Arial" panose="020B0604020202020204" pitchFamily="34" charset="0"/>
            </a:endParaRPr>
          </a:p>
          <a:p>
            <a:endParaRPr lang="he-IL" dirty="0"/>
          </a:p>
        </p:txBody>
      </p:sp>
    </p:spTree>
    <p:extLst>
      <p:ext uri="{BB962C8B-B14F-4D97-AF65-F5344CB8AC3E}">
        <p14:creationId xmlns:p14="http://schemas.microsoft.com/office/powerpoint/2010/main" val="1279892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DC7EC03F-4290-4ABB-9E1A-5862B97ED3A7}"/>
              </a:ext>
            </a:extLst>
          </p:cNvPr>
          <p:cNvSpPr>
            <a:spLocks noGrp="1"/>
          </p:cNvSpPr>
          <p:nvPr>
            <p:ph idx="1"/>
          </p:nvPr>
        </p:nvSpPr>
        <p:spPr>
          <a:xfrm>
            <a:off x="838200" y="339634"/>
            <a:ext cx="10515600" cy="5837329"/>
          </a:xfrm>
          <a:solidFill>
            <a:schemeClr val="accent6">
              <a:lumMod val="40000"/>
              <a:lumOff val="60000"/>
            </a:schemeClr>
          </a:solidFill>
        </p:spPr>
        <p:txBody>
          <a:bodyPr/>
          <a:lstStyle/>
          <a:p>
            <a:pPr>
              <a:lnSpc>
                <a:spcPct val="115000"/>
              </a:lnSpc>
              <a:spcAft>
                <a:spcPts val="1000"/>
              </a:spcAft>
            </a:pPr>
            <a:r>
              <a:rPr lang="he-IL" b="1" u="sng" dirty="0">
                <a:latin typeface="Calibri" panose="020F0502020204030204" pitchFamily="34" charset="0"/>
                <a:ea typeface="Calibri" panose="020F0502020204030204" pitchFamily="34" charset="0"/>
                <a:cs typeface="David" panose="020E0502060401010101" pitchFamily="34" charset="-79"/>
              </a:rPr>
              <a:t>לסיכום:</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1000"/>
              </a:spcAft>
            </a:pPr>
            <a:r>
              <a:rPr lang="he-IL" dirty="0">
                <a:latin typeface="Calibri" panose="020F0502020204030204" pitchFamily="34" charset="0"/>
                <a:ea typeface="Calibri" panose="020F0502020204030204" pitchFamily="34" charset="0"/>
                <a:cs typeface="David" panose="020E0502060401010101" pitchFamily="34" charset="-79"/>
              </a:rPr>
              <a:t>לדעת רות קרטון- בלום השיר " כתונת איש המחנות" בנוי כאנטיתזה   אירונית לסיפור יוסף. פסי הרכבת של ההשמדה עומדים כתקבולת ניגודית לפסי הכתונת של הבן האהוב, מלמולו של האב בסוף השיר היא מעין זעקה שותקת.</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1000"/>
              </a:spcAft>
            </a:pPr>
            <a:r>
              <a:rPr lang="he-IL" dirty="0">
                <a:latin typeface="Calibri" panose="020F0502020204030204" pitchFamily="34" charset="0"/>
                <a:ea typeface="Calibri" panose="020F0502020204030204" pitchFamily="34" charset="0"/>
                <a:cs typeface="David" panose="020E0502060401010101" pitchFamily="34" charset="-79"/>
              </a:rPr>
              <a:t>כתונת הפסים שהייתה סמל לבחירת הבן שהעדיפו אביו על אחיו, נעשתה בשיר סמל של בחירה למוות של קורבנות השואה.</a:t>
            </a:r>
            <a:endParaRPr lang="en-US" sz="24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he-IL" dirty="0"/>
          </a:p>
        </p:txBody>
      </p:sp>
    </p:spTree>
    <p:extLst>
      <p:ext uri="{BB962C8B-B14F-4D97-AF65-F5344CB8AC3E}">
        <p14:creationId xmlns:p14="http://schemas.microsoft.com/office/powerpoint/2010/main" val="3670904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0BD1F2F-B219-48DC-8148-A4B1608817B8}"/>
              </a:ext>
            </a:extLst>
          </p:cNvPr>
          <p:cNvSpPr>
            <a:spLocks noGrp="1"/>
          </p:cNvSpPr>
          <p:nvPr>
            <p:ph type="title"/>
          </p:nvPr>
        </p:nvSpPr>
        <p:spPr/>
        <p:txBody>
          <a:bodyPr/>
          <a:lstStyle/>
          <a:p>
            <a:r>
              <a:rPr lang="he-IL" b="1" dirty="0">
                <a:effectLst>
                  <a:outerShdw blurRad="38100" dist="38100" dir="2700000" algn="tl">
                    <a:srgbClr val="000000">
                      <a:alpha val="43137"/>
                    </a:srgbClr>
                  </a:outerShdw>
                </a:effectLst>
                <a:latin typeface="David" panose="020E0502060401010101" pitchFamily="34" charset="-79"/>
                <a:cs typeface="David" panose="020E0502060401010101" pitchFamily="34" charset="-79"/>
              </a:rPr>
              <a:t>כתונת איש המחנות </a:t>
            </a:r>
            <a:br>
              <a:rPr lang="he-IL" dirty="0"/>
            </a:br>
            <a:r>
              <a:rPr lang="he-IL" sz="3200" dirty="0">
                <a:latin typeface="David" panose="020E0502060401010101" pitchFamily="34" charset="-79"/>
                <a:cs typeface="David" panose="020E0502060401010101" pitchFamily="34" charset="-79"/>
              </a:rPr>
              <a:t>אבנר </a:t>
            </a:r>
            <a:r>
              <a:rPr lang="he-IL" sz="3200" dirty="0" err="1">
                <a:latin typeface="David" panose="020E0502060401010101" pitchFamily="34" charset="-79"/>
                <a:cs typeface="David" panose="020E0502060401010101" pitchFamily="34" charset="-79"/>
              </a:rPr>
              <a:t>טריינין</a:t>
            </a:r>
            <a:endParaRPr lang="he-IL" dirty="0">
              <a:latin typeface="David" panose="020E0502060401010101" pitchFamily="34" charset="-79"/>
              <a:cs typeface="David" panose="020E0502060401010101" pitchFamily="34" charset="-79"/>
            </a:endParaRPr>
          </a:p>
        </p:txBody>
      </p:sp>
      <p:sp>
        <p:nvSpPr>
          <p:cNvPr id="3" name="מציין מיקום תוכן 2">
            <a:extLst>
              <a:ext uri="{FF2B5EF4-FFF2-40B4-BE49-F238E27FC236}">
                <a16:creationId xmlns:a16="http://schemas.microsoft.com/office/drawing/2014/main" id="{64E0F2CD-A5BE-4A5A-A0F9-05DDBE300D46}"/>
              </a:ext>
            </a:extLst>
          </p:cNvPr>
          <p:cNvSpPr>
            <a:spLocks noGrp="1"/>
          </p:cNvSpPr>
          <p:nvPr>
            <p:ph idx="1"/>
          </p:nvPr>
        </p:nvSpPr>
        <p:spPr>
          <a:xfrm>
            <a:off x="838200" y="1825624"/>
            <a:ext cx="11022874" cy="4849495"/>
          </a:xfrm>
        </p:spPr>
        <p:txBody>
          <a:bodyPr>
            <a:normAutofit fontScale="92500" lnSpcReduction="10000"/>
          </a:bodyPr>
          <a:lstStyle/>
          <a:p>
            <a:pPr algn="ctr"/>
            <a:r>
              <a:rPr lang="he-IL" dirty="0">
                <a:solidFill>
                  <a:srgbClr val="000000"/>
                </a:solidFill>
                <a:latin typeface="David" panose="020E0502060401010101" pitchFamily="34" charset="-79"/>
                <a:cs typeface="David" panose="020E0502060401010101" pitchFamily="34" charset="-79"/>
              </a:rPr>
              <a:t>וְלֹא קִנְּאוּ בּוֹ הָאַחִים</a:t>
            </a:r>
            <a:br>
              <a:rPr lang="he-IL" dirty="0">
                <a:latin typeface="David" panose="020E0502060401010101" pitchFamily="34" charset="-79"/>
                <a:cs typeface="David" panose="020E0502060401010101" pitchFamily="34" charset="-79"/>
              </a:rPr>
            </a:br>
            <a:r>
              <a:rPr lang="he-IL" dirty="0">
                <a:solidFill>
                  <a:srgbClr val="000000"/>
                </a:solidFill>
                <a:latin typeface="David" panose="020E0502060401010101" pitchFamily="34" charset="-79"/>
                <a:cs typeface="David" panose="020E0502060401010101" pitchFamily="34" charset="-79"/>
              </a:rPr>
              <a:t>עַל </a:t>
            </a:r>
            <a:r>
              <a:rPr lang="he-IL" dirty="0" err="1">
                <a:solidFill>
                  <a:srgbClr val="000000"/>
                </a:solidFill>
                <a:latin typeface="David" panose="020E0502060401010101" pitchFamily="34" charset="-79"/>
                <a:cs typeface="David" panose="020E0502060401010101" pitchFamily="34" charset="-79"/>
              </a:rPr>
              <a:t>כְּתֹנֶת</a:t>
            </a:r>
            <a:r>
              <a:rPr lang="he-IL" dirty="0">
                <a:solidFill>
                  <a:srgbClr val="000000"/>
                </a:solidFill>
                <a:latin typeface="David" panose="020E0502060401010101" pitchFamily="34" charset="-79"/>
                <a:cs typeface="David" panose="020E0502060401010101" pitchFamily="34" charset="-79"/>
              </a:rPr>
              <a:t> הַפַּסִּים,</a:t>
            </a:r>
            <a:br>
              <a:rPr lang="he-IL" dirty="0">
                <a:latin typeface="David" panose="020E0502060401010101" pitchFamily="34" charset="-79"/>
                <a:cs typeface="David" panose="020E0502060401010101" pitchFamily="34" charset="-79"/>
              </a:rPr>
            </a:br>
            <a:r>
              <a:rPr lang="he-IL" dirty="0">
                <a:solidFill>
                  <a:srgbClr val="000000"/>
                </a:solidFill>
                <a:latin typeface="David" panose="020E0502060401010101" pitchFamily="34" charset="-79"/>
                <a:cs typeface="David" panose="020E0502060401010101" pitchFamily="34" charset="-79"/>
              </a:rPr>
              <a:t>שֶבָּהּ הִלְבִּישוּ גַּם אוֹתָם</a:t>
            </a:r>
            <a:br>
              <a:rPr lang="he-IL" dirty="0">
                <a:latin typeface="David" panose="020E0502060401010101" pitchFamily="34" charset="-79"/>
                <a:cs typeface="David" panose="020E0502060401010101" pitchFamily="34" charset="-79"/>
              </a:rPr>
            </a:br>
            <a:r>
              <a:rPr lang="he-IL" dirty="0">
                <a:solidFill>
                  <a:srgbClr val="000000"/>
                </a:solidFill>
                <a:latin typeface="David" panose="020E0502060401010101" pitchFamily="34" charset="-79"/>
                <a:cs typeface="David" panose="020E0502060401010101" pitchFamily="34" charset="-79"/>
              </a:rPr>
              <a:t>כְּשֶהוּרְדוּ מִן הַפַּסִּים.</a:t>
            </a:r>
            <a:br>
              <a:rPr lang="he-IL"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a:t>
            </a:r>
            <a:br>
              <a:rPr lang="he-IL" dirty="0">
                <a:latin typeface="David" panose="020E0502060401010101" pitchFamily="34" charset="-79"/>
                <a:cs typeface="David" panose="020E0502060401010101" pitchFamily="34" charset="-79"/>
              </a:rPr>
            </a:br>
            <a:r>
              <a:rPr lang="he-IL" dirty="0">
                <a:solidFill>
                  <a:srgbClr val="000000"/>
                </a:solidFill>
                <a:latin typeface="David" panose="020E0502060401010101" pitchFamily="34" charset="-79"/>
                <a:cs typeface="David" panose="020E0502060401010101" pitchFamily="34" charset="-79"/>
              </a:rPr>
              <a:t>וְלֹא חָלַם וְלֹא פָּתַר</a:t>
            </a:r>
            <a:br>
              <a:rPr lang="he-IL" dirty="0">
                <a:latin typeface="David" panose="020E0502060401010101" pitchFamily="34" charset="-79"/>
                <a:cs typeface="David" panose="020E0502060401010101" pitchFamily="34" charset="-79"/>
              </a:rPr>
            </a:br>
            <a:r>
              <a:rPr lang="he-IL" dirty="0">
                <a:solidFill>
                  <a:srgbClr val="000000"/>
                </a:solidFill>
                <a:latin typeface="David" panose="020E0502060401010101" pitchFamily="34" charset="-79"/>
                <a:cs typeface="David" panose="020E0502060401010101" pitchFamily="34" charset="-79"/>
              </a:rPr>
              <a:t>וּמִן הָאֲלֻמָּה לֹא קָם,</a:t>
            </a:r>
            <a:br>
              <a:rPr lang="he-IL" dirty="0">
                <a:latin typeface="David" panose="020E0502060401010101" pitchFamily="34" charset="-79"/>
                <a:cs typeface="David" panose="020E0502060401010101" pitchFamily="34" charset="-79"/>
              </a:rPr>
            </a:br>
            <a:r>
              <a:rPr lang="he-IL" dirty="0">
                <a:solidFill>
                  <a:srgbClr val="000000"/>
                </a:solidFill>
                <a:latin typeface="David" panose="020E0502060401010101" pitchFamily="34" charset="-79"/>
                <a:cs typeface="David" panose="020E0502060401010101" pitchFamily="34" charset="-79"/>
              </a:rPr>
              <a:t>וְלֹא נִגְרַע שְֹעִיר- עִזִּים</a:t>
            </a:r>
            <a:br>
              <a:rPr lang="he-IL" dirty="0">
                <a:latin typeface="David" panose="020E0502060401010101" pitchFamily="34" charset="-79"/>
                <a:cs typeface="David" panose="020E0502060401010101" pitchFamily="34" charset="-79"/>
              </a:rPr>
            </a:br>
            <a:r>
              <a:rPr lang="he-IL" dirty="0">
                <a:solidFill>
                  <a:srgbClr val="000000"/>
                </a:solidFill>
                <a:latin typeface="David" panose="020E0502060401010101" pitchFamily="34" charset="-79"/>
                <a:cs typeface="David" panose="020E0502060401010101" pitchFamily="34" charset="-79"/>
              </a:rPr>
              <a:t>בְּהִטָבְלָה בְּדָם.</a:t>
            </a:r>
            <a:br>
              <a:rPr lang="he-IL" dirty="0">
                <a:latin typeface="David" panose="020E0502060401010101" pitchFamily="34" charset="-79"/>
                <a:cs typeface="David" panose="020E0502060401010101" pitchFamily="34" charset="-79"/>
              </a:rPr>
            </a:br>
            <a:r>
              <a:rPr lang="he-IL">
                <a:latin typeface="David" panose="020E0502060401010101" pitchFamily="34" charset="-79"/>
                <a:cs typeface="David" panose="020E0502060401010101" pitchFamily="34" charset="-79"/>
              </a:rPr>
              <a:t>***</a:t>
            </a:r>
            <a:br>
              <a:rPr lang="he-IL" dirty="0">
                <a:latin typeface="David" panose="020E0502060401010101" pitchFamily="34" charset="-79"/>
                <a:cs typeface="David" panose="020E0502060401010101" pitchFamily="34" charset="-79"/>
              </a:rPr>
            </a:br>
            <a:r>
              <a:rPr lang="he-IL" dirty="0">
                <a:solidFill>
                  <a:srgbClr val="000000"/>
                </a:solidFill>
                <a:latin typeface="David" panose="020E0502060401010101" pitchFamily="34" charset="-79"/>
                <a:cs typeface="David" panose="020E0502060401010101" pitchFamily="34" charset="-79"/>
              </a:rPr>
              <a:t>וַאֲבִיהֶם לֹא הִכִּירָה,</a:t>
            </a:r>
            <a:br>
              <a:rPr lang="he-IL" dirty="0">
                <a:latin typeface="David" panose="020E0502060401010101" pitchFamily="34" charset="-79"/>
                <a:cs typeface="David" panose="020E0502060401010101" pitchFamily="34" charset="-79"/>
              </a:rPr>
            </a:br>
            <a:r>
              <a:rPr lang="he-IL" dirty="0">
                <a:solidFill>
                  <a:srgbClr val="000000"/>
                </a:solidFill>
                <a:latin typeface="David" panose="020E0502060401010101" pitchFamily="34" charset="-79"/>
                <a:cs typeface="David" panose="020E0502060401010101" pitchFamily="34" charset="-79"/>
              </a:rPr>
              <a:t>כִּי רַבּוּ בְּנֵי- זְקוּנָיו,</a:t>
            </a:r>
            <a:br>
              <a:rPr lang="he-IL" dirty="0">
                <a:latin typeface="David" panose="020E0502060401010101" pitchFamily="34" charset="-79"/>
                <a:cs typeface="David" panose="020E0502060401010101" pitchFamily="34" charset="-79"/>
              </a:rPr>
            </a:br>
            <a:r>
              <a:rPr lang="he-IL" dirty="0">
                <a:solidFill>
                  <a:srgbClr val="000000"/>
                </a:solidFill>
                <a:latin typeface="David" panose="020E0502060401010101" pitchFamily="34" charset="-79"/>
                <a:cs typeface="David" panose="020E0502060401010101" pitchFamily="34" charset="-79"/>
              </a:rPr>
              <a:t>וְרַק מִלְמֵל חַיָּה רָעָה</a:t>
            </a:r>
            <a:br>
              <a:rPr lang="he-IL" dirty="0">
                <a:latin typeface="David" panose="020E0502060401010101" pitchFamily="34" charset="-79"/>
                <a:cs typeface="David" panose="020E0502060401010101" pitchFamily="34" charset="-79"/>
              </a:rPr>
            </a:br>
            <a:r>
              <a:rPr lang="he-IL" dirty="0">
                <a:solidFill>
                  <a:srgbClr val="000000"/>
                </a:solidFill>
                <a:latin typeface="David" panose="020E0502060401010101" pitchFamily="34" charset="-79"/>
                <a:cs typeface="David" panose="020E0502060401010101" pitchFamily="34" charset="-79"/>
              </a:rPr>
              <a:t>וְלִרְאוֹתָם לֹא שָב .</a:t>
            </a:r>
            <a:endParaRPr lang="he-IL"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602014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F45AF789-31D5-469B-90B8-F557BC70EFE6}"/>
              </a:ext>
            </a:extLst>
          </p:cNvPr>
          <p:cNvSpPr>
            <a:spLocks noGrp="1"/>
          </p:cNvSpPr>
          <p:nvPr>
            <p:ph idx="1"/>
          </p:nvPr>
        </p:nvSpPr>
        <p:spPr>
          <a:xfrm>
            <a:off x="222069" y="195943"/>
            <a:ext cx="11639005" cy="6400800"/>
          </a:xfrm>
          <a:solidFill>
            <a:schemeClr val="accent6">
              <a:lumMod val="40000"/>
              <a:lumOff val="60000"/>
            </a:schemeClr>
          </a:solidFill>
        </p:spPr>
        <p:txBody>
          <a:bodyPr>
            <a:normAutofit fontScale="40000" lnSpcReduction="20000"/>
          </a:bodyPr>
          <a:lstStyle/>
          <a:p>
            <a:pPr>
              <a:lnSpc>
                <a:spcPct val="115000"/>
              </a:lnSpc>
              <a:spcAft>
                <a:spcPts val="1000"/>
              </a:spcAft>
            </a:pPr>
            <a:r>
              <a:rPr lang="he-IL" sz="10000" b="1" u="sng" dirty="0">
                <a:effectLst>
                  <a:outerShdw blurRad="38100" dist="38100" dir="2700000" algn="tl">
                    <a:srgbClr val="000000">
                      <a:alpha val="43137"/>
                    </a:srgbClr>
                  </a:outerShdw>
                </a:effectLst>
                <a:highlight>
                  <a:srgbClr val="FFFF00"/>
                </a:highlight>
                <a:latin typeface="Calibri" panose="020F0502020204030204" pitchFamily="34" charset="0"/>
                <a:ea typeface="Calibri" panose="020F0502020204030204" pitchFamily="34" charset="0"/>
                <a:cs typeface="David" panose="020E0502060401010101" pitchFamily="34" charset="-79"/>
              </a:rPr>
              <a:t>נושא השיר </a:t>
            </a:r>
            <a:endParaRPr lang="en-US" sz="10000" b="1" dirty="0">
              <a:effectLst>
                <a:outerShdw blurRad="38100" dist="38100" dir="2700000" algn="tl">
                  <a:srgbClr val="000000">
                    <a:alpha val="43137"/>
                  </a:srgbClr>
                </a:outerShdw>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he-IL" sz="5100" dirty="0">
                <a:latin typeface="Calibri" panose="020F0502020204030204" pitchFamily="34" charset="0"/>
                <a:ea typeface="Calibri" panose="020F0502020204030204" pitchFamily="34" charset="0"/>
                <a:cs typeface="David" panose="020E0502060401010101" pitchFamily="34" charset="-79"/>
              </a:rPr>
              <a:t>השיר מתאר את גורלו של אחד היהודים במחנות ההשמדה, שמייצג את כל אחיו לצרה, אסירי מחנות וההשמדה, שהושפלו, והובלו אל המוות. יש בשיר מעין האשמה כלפי האל, שלא הגיב כשפגעו בעמו ה</a:t>
            </a:r>
            <a:r>
              <a:rPr lang="en-US" sz="5100" dirty="0">
                <a:latin typeface="David" panose="020E0502060401010101" pitchFamily="34" charset="-79"/>
                <a:ea typeface="Calibri" panose="020F0502020204030204" pitchFamily="34" charset="0"/>
                <a:cs typeface="Arial" panose="020B0604020202020204" pitchFamily="34" charset="0"/>
              </a:rPr>
              <a:t>"</a:t>
            </a:r>
            <a:r>
              <a:rPr lang="he-IL" sz="5100" dirty="0">
                <a:latin typeface="Calibri" panose="020F0502020204030204" pitchFamily="34" charset="0"/>
                <a:ea typeface="Calibri" panose="020F0502020204030204" pitchFamily="34" charset="0"/>
                <a:cs typeface="David" panose="020E0502060401010101" pitchFamily="34" charset="-79"/>
              </a:rPr>
              <a:t>נבחר</a:t>
            </a:r>
            <a:r>
              <a:rPr lang="en-US" sz="5100" dirty="0">
                <a:latin typeface="David" panose="020E0502060401010101" pitchFamily="34" charset="-79"/>
                <a:ea typeface="Calibri" panose="020F0502020204030204" pitchFamily="34" charset="0"/>
                <a:cs typeface="Arial" panose="020B0604020202020204" pitchFamily="34" charset="0"/>
              </a:rPr>
              <a:t>"</a:t>
            </a:r>
            <a:r>
              <a:rPr lang="he-IL" sz="5100" dirty="0">
                <a:latin typeface="Calibri" panose="020F0502020204030204" pitchFamily="34" charset="0"/>
                <a:ea typeface="Calibri" panose="020F0502020204030204" pitchFamily="34" charset="0"/>
                <a:cs typeface="David" panose="020E0502060401010101" pitchFamily="34" charset="-79"/>
              </a:rPr>
              <a:t> ולא עזר להם במצוקתם ונתן לזוועות כאלה להתרחש. </a:t>
            </a:r>
            <a:endParaRPr lang="en-US" sz="51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sz="5100" dirty="0">
                <a:latin typeface="Calibri" panose="020F0502020204030204" pitchFamily="34" charset="0"/>
                <a:ea typeface="Calibri" panose="020F0502020204030204" pitchFamily="34" charset="0"/>
                <a:cs typeface="David" panose="020E0502060401010101" pitchFamily="34" charset="-79"/>
              </a:rPr>
              <a:t>נושא השואה מואר בשיר שלפנינו בדרך סמלית . המשורר מתאר את לבושם של אנשי המחנות בתקופת מלחמת העולם השנייה  תוך עימות וניגוד בין כתונת איש המחנות לבין כתונת הפסים שמעניק יעקב לבן זקוניו האהוב , יוסף .</a:t>
            </a:r>
            <a:endParaRPr lang="en-US" sz="51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sz="5100" dirty="0">
                <a:latin typeface="Calibri" panose="020F0502020204030204" pitchFamily="34" charset="0"/>
                <a:ea typeface="Calibri" panose="020F0502020204030204" pitchFamily="34" charset="0"/>
                <a:cs typeface="David" panose="020E0502060401010101" pitchFamily="34" charset="-79"/>
              </a:rPr>
              <a:t>באמצעות עימות זה המבוסס על ידע הקורא , הן בפרק היסטוריה של השואה והן בפרק המקראי מנסה המשורר להעביר לנו את תחושותיו מבלי להתמודד ישירות עם הנושא .</a:t>
            </a:r>
            <a:endParaRPr lang="en-US" sz="51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sz="5100" dirty="0">
                <a:latin typeface="Calibri" panose="020F0502020204030204" pitchFamily="34" charset="0"/>
                <a:ea typeface="Calibri" panose="020F0502020204030204" pitchFamily="34" charset="0"/>
                <a:cs typeface="David" panose="020E0502060401010101" pitchFamily="34" charset="-79"/>
              </a:rPr>
              <a:t>היסוד הבולט בשירנו הוא היסוד הסיפורי, הרצף נותן אותותיו גם במבנה הסימטרי של הבתים ובשמירה על חריזה כמעט קבועה , כל בית ממשיך את קודמו  והשימוש </a:t>
            </a:r>
            <a:r>
              <a:rPr lang="he-IL" sz="5100" dirty="0" err="1">
                <a:latin typeface="Calibri" panose="020F0502020204030204" pitchFamily="34" charset="0"/>
                <a:ea typeface="Calibri" panose="020F0502020204030204" pitchFamily="34" charset="0"/>
                <a:cs typeface="David" panose="020E0502060401010101" pitchFamily="34" charset="-79"/>
              </a:rPr>
              <a:t>בוי"ו</a:t>
            </a:r>
            <a:r>
              <a:rPr lang="he-IL" sz="5100" dirty="0">
                <a:latin typeface="Calibri" panose="020F0502020204030204" pitchFamily="34" charset="0"/>
                <a:ea typeface="Calibri" panose="020F0502020204030204" pitchFamily="34" charset="0"/>
                <a:cs typeface="David" panose="020E0502060401010101" pitchFamily="34" charset="-79"/>
              </a:rPr>
              <a:t> החיבור אך מגביר את תחושת ההמשכיות .</a:t>
            </a:r>
            <a:endParaRPr lang="en-US" sz="5100" dirty="0">
              <a:latin typeface="Calibri" panose="020F0502020204030204" pitchFamily="34" charset="0"/>
              <a:ea typeface="Calibri" panose="020F0502020204030204" pitchFamily="34" charset="0"/>
              <a:cs typeface="Arial" panose="020B0604020202020204" pitchFamily="34" charset="0"/>
            </a:endParaRPr>
          </a:p>
          <a:p>
            <a:endParaRPr lang="he-IL" dirty="0"/>
          </a:p>
        </p:txBody>
      </p:sp>
    </p:spTree>
    <p:extLst>
      <p:ext uri="{BB962C8B-B14F-4D97-AF65-F5344CB8AC3E}">
        <p14:creationId xmlns:p14="http://schemas.microsoft.com/office/powerpoint/2010/main" val="4100420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48F5E3BF-2D49-4832-AD1E-2D1BD724C7CE}"/>
              </a:ext>
            </a:extLst>
          </p:cNvPr>
          <p:cNvSpPr>
            <a:spLocks noGrp="1"/>
          </p:cNvSpPr>
          <p:nvPr>
            <p:ph idx="1"/>
          </p:nvPr>
        </p:nvSpPr>
        <p:spPr>
          <a:xfrm>
            <a:off x="156753" y="156754"/>
            <a:ext cx="11769635" cy="6570617"/>
          </a:xfrm>
        </p:spPr>
        <p:txBody>
          <a:bodyPr>
            <a:normAutofit fontScale="70000" lnSpcReduction="20000"/>
          </a:bodyPr>
          <a:lstStyle/>
          <a:p>
            <a:pPr algn="just">
              <a:lnSpc>
                <a:spcPct val="150000"/>
              </a:lnSpc>
              <a:spcAft>
                <a:spcPts val="1000"/>
              </a:spcAft>
            </a:pPr>
            <a:r>
              <a:rPr lang="he-IL" sz="3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David" panose="020E0502060401010101" pitchFamily="34" charset="-79"/>
              </a:rPr>
              <a:t>בית א:</a:t>
            </a:r>
            <a:endParaRPr lang="en-US" sz="3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dirty="0">
                <a:highlight>
                  <a:srgbClr val="FFFF00"/>
                </a:highlight>
                <a:latin typeface="Calibri" panose="020F0502020204030204" pitchFamily="34" charset="0"/>
                <a:ea typeface="Calibri" panose="020F0502020204030204" pitchFamily="34" charset="0"/>
                <a:cs typeface="David" panose="020E0502060401010101" pitchFamily="34" charset="-79"/>
              </a:rPr>
              <a:t>בבית זה מופיעה השורה: "כשהורדו מן  הפסים . הפסים כאן הם מטונימיה לרכבות שנסעו עליהם. כמו כן, הירידה מן הפסים מרמזת לנו על עולם שיצא מדעתו.   </a:t>
            </a:r>
            <a:endParaRPr lang="en-US" dirty="0">
              <a:highlight>
                <a:srgbClr val="FFFF00"/>
              </a:highligh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sz="3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David" panose="020E0502060401010101" pitchFamily="34" charset="-79"/>
              </a:rPr>
              <a:t>בית ב: </a:t>
            </a:r>
            <a:endParaRPr lang="en-US" sz="3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dirty="0">
                <a:highlight>
                  <a:srgbClr val="FFFF00"/>
                </a:highlight>
                <a:latin typeface="Calibri" panose="020F0502020204030204" pitchFamily="34" charset="0"/>
                <a:ea typeface="Calibri" panose="020F0502020204030204" pitchFamily="34" charset="0"/>
                <a:cs typeface="David" panose="020E0502060401010101" pitchFamily="34" charset="-79"/>
              </a:rPr>
              <a:t>בבית זה מופיעים לנו אזכורים לסיפורים נוספים הקשורים ליוסף­: סיפור חלומותיו, מכירתו והשקר שסופר , ליעקב האב. בסיפור המקורי, בכדי לשכנע את יעקב, כי אכן יוסף­ נטרף­ על ידי חיה רעה, שחטו האחים שעיר עיזים, והטבילו את כתונת הפסים בדם. בשואה לא היה צורך לשחוט שעיר עיזים, כי הדם היה דם ממשי, דם הנרצחים. </a:t>
            </a:r>
            <a:endParaRPr lang="en-US" dirty="0">
              <a:highlight>
                <a:srgbClr val="FFFF00"/>
              </a:highligh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sz="3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David" panose="020E0502060401010101" pitchFamily="34" charset="-79"/>
              </a:rPr>
              <a:t>בית ג: </a:t>
            </a:r>
            <a:endParaRPr lang="en-US" sz="3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dirty="0">
                <a:highlight>
                  <a:srgbClr val="FFFF00"/>
                </a:highlight>
                <a:latin typeface="Calibri" panose="020F0502020204030204" pitchFamily="34" charset="0"/>
                <a:ea typeface="Calibri" panose="020F0502020204030204" pitchFamily="34" charset="0"/>
                <a:cs typeface="David" panose="020E0502060401010101" pitchFamily="34" charset="-79"/>
              </a:rPr>
              <a:t>לעומת יעקב, שבאותו רגע בו ראה את כתונת יוסף­ הכירה ,וקרא "טרוף טורף יוסף חיה רעה </a:t>
            </a:r>
            <a:r>
              <a:rPr lang="he-IL" dirty="0" err="1">
                <a:highlight>
                  <a:srgbClr val="FFFF00"/>
                </a:highlight>
                <a:latin typeface="Calibri" panose="020F0502020204030204" pitchFamily="34" charset="0"/>
                <a:ea typeface="Calibri" panose="020F0502020204030204" pitchFamily="34" charset="0"/>
                <a:cs typeface="David" panose="020E0502060401010101" pitchFamily="34" charset="-79"/>
              </a:rPr>
              <a:t>אכלתהו</a:t>
            </a:r>
            <a:r>
              <a:rPr lang="he-IL" dirty="0">
                <a:highlight>
                  <a:srgbClr val="FFFF00"/>
                </a:highlight>
                <a:latin typeface="Calibri" panose="020F0502020204030204" pitchFamily="34" charset="0"/>
                <a:ea typeface="Calibri" panose="020F0502020204030204" pitchFamily="34" charset="0"/>
                <a:cs typeface="David" panose="020E0502060401010101" pitchFamily="34" charset="-79"/>
              </a:rPr>
              <a:t>", האב בשיר אינו מכיר את הכותונת, מרוב הכותונות הרבות, המוכתמות בדם בניו. הוא אף איננו קורא, רק ממלמל. דבר זה מעיד על חוסר אונים וייאוש של האב. לעומת יעקב, שבסוף­ ימיו זכה לראות את בניו, האב בשיר איננו שב לראות את בניו.  </a:t>
            </a:r>
            <a:endParaRPr lang="en-US" dirty="0">
              <a:highlight>
                <a:srgbClr val="FFFF00"/>
              </a:highlight>
              <a:latin typeface="Calibri" panose="020F0502020204030204" pitchFamily="34" charset="0"/>
              <a:ea typeface="Calibri" panose="020F0502020204030204" pitchFamily="34" charset="0"/>
              <a:cs typeface="Arial" panose="020B0604020202020204" pitchFamily="34" charset="0"/>
            </a:endParaRPr>
          </a:p>
          <a:p>
            <a:endParaRPr lang="he-IL" dirty="0"/>
          </a:p>
        </p:txBody>
      </p:sp>
    </p:spTree>
    <p:extLst>
      <p:ext uri="{BB962C8B-B14F-4D97-AF65-F5344CB8AC3E}">
        <p14:creationId xmlns:p14="http://schemas.microsoft.com/office/powerpoint/2010/main" val="2189607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10E97C0C-8199-4F07-9253-2A113F7F734C}"/>
              </a:ext>
            </a:extLst>
          </p:cNvPr>
          <p:cNvSpPr>
            <a:spLocks noGrp="1"/>
          </p:cNvSpPr>
          <p:nvPr>
            <p:ph idx="1"/>
          </p:nvPr>
        </p:nvSpPr>
        <p:spPr>
          <a:xfrm>
            <a:off x="274320" y="235130"/>
            <a:ext cx="11678194" cy="6439989"/>
          </a:xfrm>
          <a:solidFill>
            <a:schemeClr val="accent6">
              <a:lumMod val="40000"/>
              <a:lumOff val="60000"/>
            </a:schemeClr>
          </a:solidFill>
        </p:spPr>
        <p:txBody>
          <a:bodyPr>
            <a:normAutofit fontScale="85000" lnSpcReduction="10000"/>
          </a:bodyPr>
          <a:lstStyle/>
          <a:p>
            <a:pPr algn="just">
              <a:lnSpc>
                <a:spcPct val="150000"/>
              </a:lnSpc>
              <a:spcAft>
                <a:spcPts val="1000"/>
              </a:spcAft>
            </a:pPr>
            <a:r>
              <a:rPr lang="he-IL" sz="3800" b="1" u="sng" dirty="0">
                <a:latin typeface="Calibri" panose="020F0502020204030204" pitchFamily="34" charset="0"/>
                <a:ea typeface="Calibri" panose="020F0502020204030204" pitchFamily="34" charset="0"/>
                <a:cs typeface="David" panose="020E0502060401010101" pitchFamily="34" charset="-79"/>
              </a:rPr>
              <a:t>היסוד הבולט בשיר </a:t>
            </a:r>
          </a:p>
          <a:p>
            <a:pPr algn="just">
              <a:lnSpc>
                <a:spcPct val="150000"/>
              </a:lnSpc>
              <a:spcAft>
                <a:spcPts val="1000"/>
              </a:spcAft>
            </a:pPr>
            <a:r>
              <a:rPr lang="he-IL"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David" panose="020E0502060401010101" pitchFamily="34" charset="-79"/>
              </a:rPr>
              <a:t>היסוד הסיפורי בולט בשיר : </a:t>
            </a:r>
            <a:endParaRPr lang="en-US"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dirty="0">
                <a:latin typeface="Calibri" panose="020F0502020204030204" pitchFamily="34" charset="0"/>
                <a:ea typeface="Calibri" panose="020F0502020204030204" pitchFamily="34" charset="0"/>
                <a:cs typeface="David" panose="020E0502060401010101" pitchFamily="34" charset="-79"/>
              </a:rPr>
              <a:t>1 – השיר כתוב בגוף שלישי.</a:t>
            </a:r>
            <a:endParaRPr lang="en-US"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dirty="0">
                <a:latin typeface="Calibri" panose="020F0502020204030204" pitchFamily="34" charset="0"/>
                <a:ea typeface="Calibri" panose="020F0502020204030204" pitchFamily="34" charset="0"/>
                <a:cs typeface="David" panose="020E0502060401010101" pitchFamily="34" charset="-79"/>
              </a:rPr>
              <a:t>2 – רצף והמשכיות : כל בית ממשיך את קודמו, מביא עוד פרטים, והשימוש המרובה </a:t>
            </a:r>
            <a:r>
              <a:rPr lang="he-IL" dirty="0" err="1">
                <a:latin typeface="Calibri" panose="020F0502020204030204" pitchFamily="34" charset="0"/>
                <a:ea typeface="Calibri" panose="020F0502020204030204" pitchFamily="34" charset="0"/>
                <a:cs typeface="David" panose="020E0502060401010101" pitchFamily="34" charset="-79"/>
              </a:rPr>
              <a:t>בו"ו</a:t>
            </a:r>
            <a:r>
              <a:rPr lang="he-IL" dirty="0">
                <a:latin typeface="Calibri" panose="020F0502020204030204" pitchFamily="34" charset="0"/>
                <a:ea typeface="Calibri" panose="020F0502020204030204" pitchFamily="34" charset="0"/>
                <a:cs typeface="David" panose="020E0502060401010101" pitchFamily="34" charset="-79"/>
              </a:rPr>
              <a:t> החיבור מגביר את תחושת הרצף וההמשכיות (שבע פעמים בראשי טורים, ושמונה פעמים בשיר קצר זה ). </a:t>
            </a:r>
            <a:endParaRPr lang="en-US"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dirty="0">
                <a:latin typeface="Calibri" panose="020F0502020204030204" pitchFamily="34" charset="0"/>
                <a:ea typeface="Calibri" panose="020F0502020204030204" pitchFamily="34" charset="0"/>
                <a:cs typeface="David" panose="020E0502060401010101" pitchFamily="34" charset="-79"/>
              </a:rPr>
              <a:t>3 - המבנה הסימטרי של השיר </a:t>
            </a:r>
            <a:r>
              <a:rPr lang="en-US" dirty="0">
                <a:latin typeface="Calibri" panose="020F0502020204030204" pitchFamily="34" charset="0"/>
                <a:ea typeface="Calibri" panose="020F0502020204030204" pitchFamily="34" charset="0"/>
                <a:cs typeface="David" panose="020E0502060401010101" pitchFamily="34" charset="-79"/>
              </a:rPr>
              <a:t>–</a:t>
            </a:r>
            <a:r>
              <a:rPr lang="he-IL" dirty="0">
                <a:latin typeface="Calibri" panose="020F0502020204030204" pitchFamily="34" charset="0"/>
                <a:ea typeface="Calibri" panose="020F0502020204030204" pitchFamily="34" charset="0"/>
                <a:cs typeface="David" panose="020E0502060401010101" pitchFamily="34" charset="-79"/>
              </a:rPr>
              <a:t> שלושה בתים מרובעים, ושמירה על דגם חריזה כמעט קבוע גם הם תורמים לתחושת הרצף הלוגי. </a:t>
            </a:r>
            <a:endParaRPr lang="en-US"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dirty="0">
                <a:latin typeface="Calibri" panose="020F0502020204030204" pitchFamily="34" charset="0"/>
                <a:ea typeface="Calibri" panose="020F0502020204030204" pitchFamily="34" charset="0"/>
                <a:cs typeface="David" panose="020E0502060401010101" pitchFamily="34" charset="-79"/>
              </a:rPr>
              <a:t>4 - "העלילה" של השיר מתבססת על תשתית מקראית:  סיפור יוסף ואחיו וסיפור כתונת הפסים שהעניק יעקב ליוסף, בן זקוניו האהוב.</a:t>
            </a:r>
            <a:endParaRPr lang="en-US"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he-IL" dirty="0"/>
          </a:p>
        </p:txBody>
      </p:sp>
    </p:spTree>
    <p:extLst>
      <p:ext uri="{BB962C8B-B14F-4D97-AF65-F5344CB8AC3E}">
        <p14:creationId xmlns:p14="http://schemas.microsoft.com/office/powerpoint/2010/main" val="964760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50ECB7EE-496A-4642-AD3C-24F806218453}"/>
              </a:ext>
            </a:extLst>
          </p:cNvPr>
          <p:cNvSpPr>
            <a:spLocks noGrp="1"/>
          </p:cNvSpPr>
          <p:nvPr>
            <p:ph idx="1"/>
          </p:nvPr>
        </p:nvSpPr>
        <p:spPr>
          <a:xfrm>
            <a:off x="182880" y="195943"/>
            <a:ext cx="11704320" cy="7537268"/>
          </a:xfrm>
        </p:spPr>
        <p:txBody>
          <a:bodyPr>
            <a:normAutofit/>
          </a:bodyPr>
          <a:lstStyle/>
          <a:p>
            <a:pPr algn="just">
              <a:lnSpc>
                <a:spcPct val="150000"/>
              </a:lnSpc>
              <a:spcAft>
                <a:spcPts val="1000"/>
              </a:spcAft>
            </a:pPr>
            <a:r>
              <a:rPr lang="he-IL" sz="3200" b="1" u="sng" dirty="0">
                <a:latin typeface="Calibri" panose="020F0502020204030204" pitchFamily="34" charset="0"/>
                <a:ea typeface="Calibri" panose="020F0502020204030204" pitchFamily="34" charset="0"/>
                <a:cs typeface="David" panose="020E0502060401010101" pitchFamily="34" charset="-79"/>
              </a:rPr>
              <a:t>כיצד מוצג/מואר נושא השואה בשיר?</a:t>
            </a:r>
            <a:endParaRPr lang="en-US"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sz="2400" dirty="0" err="1">
                <a:latin typeface="Calibri" panose="020F0502020204030204" pitchFamily="34" charset="0"/>
                <a:ea typeface="Calibri" panose="020F0502020204030204" pitchFamily="34" charset="0"/>
                <a:cs typeface="David" panose="020E0502060401010101" pitchFamily="34" charset="-79"/>
              </a:rPr>
              <a:t>טריינין</a:t>
            </a:r>
            <a:r>
              <a:rPr lang="he-IL" sz="2400" dirty="0">
                <a:latin typeface="Calibri" panose="020F0502020204030204" pitchFamily="34" charset="0"/>
                <a:ea typeface="Calibri" panose="020F0502020204030204" pitchFamily="34" charset="0"/>
                <a:cs typeface="David" panose="020E0502060401010101" pitchFamily="34" charset="-79"/>
              </a:rPr>
              <a:t> בוחר להציג ולהאיר נושא השואה בדרך סמלית : </a:t>
            </a:r>
            <a:r>
              <a:rPr lang="he-IL" sz="2400" dirty="0" err="1">
                <a:latin typeface="Calibri" panose="020F0502020204030204" pitchFamily="34" charset="0"/>
                <a:ea typeface="Calibri" panose="020F0502020204030204" pitchFamily="34" charset="0"/>
                <a:cs typeface="David" panose="020E0502060401010101" pitchFamily="34" charset="-79"/>
              </a:rPr>
              <a:t>טריינין</a:t>
            </a:r>
            <a:r>
              <a:rPr lang="he-IL" sz="2400" dirty="0">
                <a:latin typeface="Calibri" panose="020F0502020204030204" pitchFamily="34" charset="0"/>
                <a:ea typeface="Calibri" panose="020F0502020204030204" pitchFamily="34" charset="0"/>
                <a:cs typeface="David" panose="020E0502060401010101" pitchFamily="34" charset="-79"/>
              </a:rPr>
              <a:t> משתמש בשני פריטים המאפיינים השואה. שני פריטים אלה קשורים לשואה:</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sz="2400" b="1" dirty="0">
                <a:highlight>
                  <a:srgbClr val="FFFF00"/>
                </a:highlight>
                <a:latin typeface="Calibri" panose="020F0502020204030204" pitchFamily="34" charset="0"/>
                <a:ea typeface="Calibri" panose="020F0502020204030204" pitchFamily="34" charset="0"/>
                <a:cs typeface="David" panose="020E0502060401010101" pitchFamily="34" charset="-79"/>
              </a:rPr>
              <a:t>1 - </a:t>
            </a:r>
            <a:r>
              <a:rPr lang="he-IL" sz="2400" b="1" u="sng" dirty="0">
                <a:highlight>
                  <a:srgbClr val="FFFF00"/>
                </a:highlight>
                <a:latin typeface="Calibri" panose="020F0502020204030204" pitchFamily="34" charset="0"/>
                <a:ea typeface="Calibri" panose="020F0502020204030204" pitchFamily="34" charset="0"/>
                <a:cs typeface="David" panose="020E0502060401010101" pitchFamily="34" charset="-79"/>
              </a:rPr>
              <a:t>כתונת הפסים :</a:t>
            </a:r>
            <a:r>
              <a:rPr lang="he-IL" sz="2400" b="1" dirty="0">
                <a:highlight>
                  <a:srgbClr val="FFFF00"/>
                </a:highlight>
                <a:latin typeface="Calibri" panose="020F0502020204030204" pitchFamily="34" charset="0"/>
                <a:ea typeface="Calibri" panose="020F0502020204030204" pitchFamily="34" charset="0"/>
                <a:cs typeface="David" panose="020E0502060401010101" pitchFamily="34" charset="-79"/>
              </a:rPr>
              <a:t> </a:t>
            </a:r>
            <a:r>
              <a:rPr lang="he-IL" sz="2400" dirty="0">
                <a:highlight>
                  <a:srgbClr val="FFFF00"/>
                </a:highlight>
                <a:latin typeface="Calibri" panose="020F0502020204030204" pitchFamily="34" charset="0"/>
                <a:ea typeface="Calibri" panose="020F0502020204030204" pitchFamily="34" charset="0"/>
                <a:cs typeface="David" panose="020E0502060401010101" pitchFamily="34" charset="-79"/>
              </a:rPr>
              <a:t>מייצגת בשיר את כל זוועות השואה. זוהי בחירה בפרט אחד, שהוא כשלעצמו אינו מעורר אימה, אבל מה שהוא מייצג ומסמל </a:t>
            </a:r>
            <a:r>
              <a:rPr lang="en-US" sz="2400" dirty="0">
                <a:highlight>
                  <a:srgbClr val="FFFF00"/>
                </a:highlight>
                <a:latin typeface="Calibri" panose="020F0502020204030204" pitchFamily="34" charset="0"/>
                <a:ea typeface="Calibri" panose="020F0502020204030204" pitchFamily="34" charset="0"/>
                <a:cs typeface="David" panose="020E0502060401010101" pitchFamily="34" charset="-79"/>
              </a:rPr>
              <a:t>–</a:t>
            </a:r>
            <a:r>
              <a:rPr lang="he-IL" sz="2400" dirty="0">
                <a:highlight>
                  <a:srgbClr val="FFFF00"/>
                </a:highlight>
                <a:latin typeface="Calibri" panose="020F0502020204030204" pitchFamily="34" charset="0"/>
                <a:ea typeface="Calibri" panose="020F0502020204030204" pitchFamily="34" charset="0"/>
                <a:cs typeface="David" panose="020E0502060401010101" pitchFamily="34" charset="-79"/>
              </a:rPr>
              <a:t> זה עולם של אימה וזוועה. כתונת הפסים היא מן הצופנים – הקודים המאפיינים את שירת השואה. </a:t>
            </a:r>
            <a:endParaRPr lang="en-US" sz="2400" dirty="0">
              <a:highlight>
                <a:srgbClr val="FFFF00"/>
              </a:highligh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sz="2400" b="1" dirty="0">
                <a:highlight>
                  <a:srgbClr val="FFFF00"/>
                </a:highlight>
                <a:latin typeface="Calibri" panose="020F0502020204030204" pitchFamily="34" charset="0"/>
                <a:ea typeface="Calibri" panose="020F0502020204030204" pitchFamily="34" charset="0"/>
                <a:cs typeface="David" panose="020E0502060401010101" pitchFamily="34" charset="-79"/>
              </a:rPr>
              <a:t>2 - </a:t>
            </a:r>
            <a:r>
              <a:rPr lang="he-IL" sz="2400" b="1" u="sng" dirty="0">
                <a:highlight>
                  <a:srgbClr val="FFFF00"/>
                </a:highlight>
                <a:latin typeface="Calibri" panose="020F0502020204030204" pitchFamily="34" charset="0"/>
                <a:ea typeface="Calibri" panose="020F0502020204030204" pitchFamily="34" charset="0"/>
                <a:cs typeface="David" panose="020E0502060401010101" pitchFamily="34" charset="-79"/>
              </a:rPr>
              <a:t>כשהורדו מן הפסים</a:t>
            </a:r>
            <a:r>
              <a:rPr lang="he-IL" sz="2400" b="1" dirty="0">
                <a:highlight>
                  <a:srgbClr val="FFFF00"/>
                </a:highlight>
                <a:latin typeface="Calibri" panose="020F0502020204030204" pitchFamily="34" charset="0"/>
                <a:ea typeface="Calibri" panose="020F0502020204030204" pitchFamily="34" charset="0"/>
                <a:cs typeface="David" panose="020E0502060401010101" pitchFamily="34" charset="-79"/>
              </a:rPr>
              <a:t>. </a:t>
            </a:r>
            <a:endParaRPr lang="en-US" sz="2400" b="1" dirty="0">
              <a:highlight>
                <a:srgbClr val="FFFF00"/>
              </a:highligh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en-US" sz="2400" dirty="0">
                <a:highlight>
                  <a:srgbClr val="FFFF00"/>
                </a:highlight>
                <a:latin typeface="Calibri" panose="020F0502020204030204" pitchFamily="34" charset="0"/>
                <a:ea typeface="Calibri" panose="020F0502020204030204" pitchFamily="34" charset="0"/>
                <a:cs typeface="David" panose="020E0502060401010101" pitchFamily="34" charset="-79"/>
              </a:rPr>
              <a:t>    </a:t>
            </a:r>
            <a:r>
              <a:rPr lang="he-IL" sz="2400" dirty="0">
                <a:highlight>
                  <a:srgbClr val="FFFF00"/>
                </a:highlight>
                <a:latin typeface="Calibri" panose="020F0502020204030204" pitchFamily="34" charset="0"/>
                <a:ea typeface="Calibri" panose="020F0502020204030204" pitchFamily="34" charset="0"/>
                <a:cs typeface="David" panose="020E0502060401010101" pitchFamily="34" charset="-79"/>
              </a:rPr>
              <a:t>פסי הרכבת, אותן רכבות שבהן הובלו היהודים אל מחנות ההשמדה. ההורדה מן הפסים </a:t>
            </a:r>
            <a:r>
              <a:rPr lang="en-US" sz="2400" dirty="0">
                <a:highlight>
                  <a:srgbClr val="FFFF00"/>
                </a:highlight>
                <a:latin typeface="Calibri" panose="020F0502020204030204" pitchFamily="34" charset="0"/>
                <a:ea typeface="Calibri" panose="020F0502020204030204" pitchFamily="34" charset="0"/>
                <a:cs typeface="David" panose="020E0502060401010101" pitchFamily="34" charset="-79"/>
              </a:rPr>
              <a:t>–</a:t>
            </a:r>
            <a:r>
              <a:rPr lang="he-IL" sz="2400" dirty="0">
                <a:highlight>
                  <a:srgbClr val="FFFF00"/>
                </a:highlight>
                <a:latin typeface="Calibri" panose="020F0502020204030204" pitchFamily="34" charset="0"/>
                <a:ea typeface="Calibri" panose="020F0502020204030204" pitchFamily="34" charset="0"/>
                <a:cs typeface="David" panose="020E0502060401010101" pitchFamily="34" charset="-79"/>
              </a:rPr>
              <a:t> מרמזת על סיום מסעם של היהודים אל המוות. הם הורדו מרכבות המוות הישר את המוות.  </a:t>
            </a:r>
            <a:endParaRPr lang="en-US" sz="2400" dirty="0">
              <a:highlight>
                <a:srgbClr val="FFFF00"/>
              </a:highlight>
              <a:latin typeface="Calibri" panose="020F0502020204030204" pitchFamily="34" charset="0"/>
              <a:ea typeface="Calibri" panose="020F0502020204030204" pitchFamily="34" charset="0"/>
              <a:cs typeface="Arial" panose="020B0604020202020204" pitchFamily="34" charset="0"/>
            </a:endParaRPr>
          </a:p>
          <a:p>
            <a:endParaRPr lang="he-IL" dirty="0"/>
          </a:p>
        </p:txBody>
      </p:sp>
    </p:spTree>
    <p:extLst>
      <p:ext uri="{BB962C8B-B14F-4D97-AF65-F5344CB8AC3E}">
        <p14:creationId xmlns:p14="http://schemas.microsoft.com/office/powerpoint/2010/main" val="3595434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D989ED3F-5786-4C5F-BE64-55362D978676}"/>
              </a:ext>
            </a:extLst>
          </p:cNvPr>
          <p:cNvSpPr>
            <a:spLocks noGrp="1"/>
          </p:cNvSpPr>
          <p:nvPr>
            <p:ph idx="1"/>
          </p:nvPr>
        </p:nvSpPr>
        <p:spPr>
          <a:xfrm>
            <a:off x="235131" y="326571"/>
            <a:ext cx="11652069" cy="6361612"/>
          </a:xfrm>
          <a:solidFill>
            <a:schemeClr val="accent6">
              <a:lumMod val="40000"/>
              <a:lumOff val="60000"/>
            </a:schemeClr>
          </a:solidFill>
        </p:spPr>
        <p:txBody>
          <a:bodyPr>
            <a:normAutofit fontScale="85000" lnSpcReduction="10000"/>
          </a:bodyPr>
          <a:lstStyle/>
          <a:p>
            <a:pPr algn="just">
              <a:lnSpc>
                <a:spcPct val="150000"/>
              </a:lnSpc>
              <a:spcAft>
                <a:spcPts val="1000"/>
              </a:spcAft>
            </a:pPr>
            <a:r>
              <a:rPr lang="he-IL" sz="3600" b="1" u="sng" dirty="0">
                <a:latin typeface="Calibri" panose="020F0502020204030204" pitchFamily="34" charset="0"/>
                <a:ea typeface="Calibri" panose="020F0502020204030204" pitchFamily="34" charset="0"/>
                <a:cs typeface="David" panose="020E0502060401010101" pitchFamily="34" charset="-79"/>
              </a:rPr>
              <a:t>האנאלוגיה הניגודית בין שני הסיפורים </a:t>
            </a:r>
            <a:endParaRPr lang="en-US"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u="sng" dirty="0">
                <a:latin typeface="Calibri" panose="020F0502020204030204" pitchFamily="34" charset="0"/>
                <a:ea typeface="Calibri" panose="020F0502020204030204" pitchFamily="34" charset="0"/>
                <a:cs typeface="David" panose="020E0502060401010101" pitchFamily="34" charset="-79"/>
              </a:rPr>
              <a:t>השיר</a:t>
            </a:r>
            <a:r>
              <a:rPr lang="he-IL" dirty="0">
                <a:latin typeface="Calibri" panose="020F0502020204030204" pitchFamily="34" charset="0"/>
                <a:ea typeface="Calibri" panose="020F0502020204030204" pitchFamily="34" charset="0"/>
                <a:cs typeface="David" panose="020E0502060401010101" pitchFamily="34" charset="-79"/>
              </a:rPr>
              <a:t> פותח במלה "ולא" </a:t>
            </a:r>
            <a:r>
              <a:rPr lang="en-US" dirty="0">
                <a:latin typeface="Calibri" panose="020F0502020204030204" pitchFamily="34" charset="0"/>
                <a:ea typeface="Calibri" panose="020F0502020204030204" pitchFamily="34" charset="0"/>
                <a:cs typeface="David" panose="020E0502060401010101" pitchFamily="34" charset="-79"/>
              </a:rPr>
              <a:t>–</a:t>
            </a:r>
            <a:r>
              <a:rPr lang="he-IL" dirty="0">
                <a:latin typeface="Calibri" panose="020F0502020204030204" pitchFamily="34" charset="0"/>
                <a:ea typeface="Calibri" panose="020F0502020204030204" pitchFamily="34" charset="0"/>
                <a:cs typeface="David" panose="020E0502060401010101" pitchFamily="34" charset="-79"/>
              </a:rPr>
              <a:t> מילת שלילה </a:t>
            </a:r>
            <a:endParaRPr lang="en-US"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dirty="0">
                <a:latin typeface="Calibri" panose="020F0502020204030204" pitchFamily="34" charset="0"/>
                <a:ea typeface="Calibri" panose="020F0502020204030204" pitchFamily="34" charset="0"/>
                <a:cs typeface="David" panose="020E0502060401010101" pitchFamily="34" charset="-79"/>
              </a:rPr>
              <a:t>   המעידה מייד על הניגוד בין הסיפור המקראי לבין גורלו של איש המחנות . מלה זו מופיעה שבע </a:t>
            </a:r>
            <a:endParaRPr lang="en-US"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dirty="0">
                <a:latin typeface="Calibri" panose="020F0502020204030204" pitchFamily="34" charset="0"/>
                <a:ea typeface="Calibri" panose="020F0502020204030204" pitchFamily="34" charset="0"/>
                <a:cs typeface="David" panose="020E0502060401010101" pitchFamily="34" charset="-79"/>
              </a:rPr>
              <a:t>    פעמים בשיר, שוללת בפירוש כל ניסיון לחלום </a:t>
            </a:r>
            <a:endParaRPr lang="en-US"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dirty="0">
                <a:latin typeface="Calibri" panose="020F0502020204030204" pitchFamily="34" charset="0"/>
                <a:ea typeface="Calibri" panose="020F0502020204030204" pitchFamily="34" charset="0"/>
                <a:cs typeface="David" panose="020E0502060401010101" pitchFamily="34" charset="-79"/>
              </a:rPr>
              <a:t>     ולקוות לעתיד טוב יותר. משמעותה האמיתית של מלת השלילה </a:t>
            </a:r>
            <a:r>
              <a:rPr lang="en-US" dirty="0">
                <a:latin typeface="Calibri" panose="020F0502020204030204" pitchFamily="34" charset="0"/>
                <a:ea typeface="Calibri" panose="020F0502020204030204" pitchFamily="34" charset="0"/>
                <a:cs typeface="David" panose="020E0502060401010101" pitchFamily="34" charset="-79"/>
              </a:rPr>
              <a:t>–</a:t>
            </a:r>
            <a:r>
              <a:rPr lang="he-IL" dirty="0">
                <a:latin typeface="Calibri" panose="020F0502020204030204" pitchFamily="34" charset="0"/>
                <a:ea typeface="Calibri" panose="020F0502020204030204" pitchFamily="34" charset="0"/>
                <a:cs typeface="David" panose="020E0502060401010101" pitchFamily="34" charset="-79"/>
              </a:rPr>
              <a:t> במקרה שלפנינו לא יהיה סיום מפתיע ואופטימי, כפי שקרה ליעקב אבינו וליוסף. </a:t>
            </a:r>
            <a:endParaRPr lang="en-US"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dirty="0">
                <a:latin typeface="Calibri" panose="020F0502020204030204" pitchFamily="34" charset="0"/>
                <a:ea typeface="Calibri" panose="020F0502020204030204" pitchFamily="34" charset="0"/>
                <a:cs typeface="David" panose="020E0502060401010101" pitchFamily="34" charset="-79"/>
              </a:rPr>
              <a:t>    </a:t>
            </a:r>
            <a:r>
              <a:rPr lang="he-IL" u="sng" dirty="0">
                <a:latin typeface="Calibri" panose="020F0502020204030204" pitchFamily="34" charset="0"/>
                <a:ea typeface="Calibri" panose="020F0502020204030204" pitchFamily="34" charset="0"/>
                <a:cs typeface="David" panose="020E0502060401010101" pitchFamily="34" charset="-79"/>
              </a:rPr>
              <a:t>הסיפור</a:t>
            </a:r>
            <a:r>
              <a:rPr lang="he-IL" dirty="0">
                <a:latin typeface="Calibri" panose="020F0502020204030204" pitchFamily="34" charset="0"/>
                <a:ea typeface="Calibri" panose="020F0502020204030204" pitchFamily="34" charset="0"/>
                <a:cs typeface="David" panose="020E0502060401010101" pitchFamily="34" charset="-79"/>
              </a:rPr>
              <a:t> המקראי( ספר בראשית ) ממחיש לנו את רעיון ההשגחה האלוהית ואת רעיון הגמול, ואילו השיר ממחיש לנו את ההתרסה  כלפי האל ואת האשמת האל במה שקרה לעם היהודי בשואה – היכן היה אלוהים כשפגעו וטבחו הנאצים בעמו "הנבחר" ? </a:t>
            </a:r>
            <a:endParaRPr lang="en-US" dirty="0">
              <a:latin typeface="Calibri" panose="020F0502020204030204" pitchFamily="34" charset="0"/>
              <a:ea typeface="Calibri" panose="020F0502020204030204" pitchFamily="34" charset="0"/>
              <a:cs typeface="Arial" panose="020B0604020202020204" pitchFamily="34" charset="0"/>
            </a:endParaRPr>
          </a:p>
          <a:p>
            <a:endParaRPr lang="he-IL" dirty="0"/>
          </a:p>
        </p:txBody>
      </p:sp>
    </p:spTree>
    <p:extLst>
      <p:ext uri="{BB962C8B-B14F-4D97-AF65-F5344CB8AC3E}">
        <p14:creationId xmlns:p14="http://schemas.microsoft.com/office/powerpoint/2010/main" val="2576489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טבלה 3">
            <a:extLst>
              <a:ext uri="{FF2B5EF4-FFF2-40B4-BE49-F238E27FC236}">
                <a16:creationId xmlns:a16="http://schemas.microsoft.com/office/drawing/2014/main" id="{AD42E92A-CE82-4EF1-BB16-B229F91A97A1}"/>
              </a:ext>
            </a:extLst>
          </p:cNvPr>
          <p:cNvGraphicFramePr>
            <a:graphicFrameLocks noGrp="1"/>
          </p:cNvGraphicFramePr>
          <p:nvPr>
            <p:extLst>
              <p:ext uri="{D42A27DB-BD31-4B8C-83A1-F6EECF244321}">
                <p14:modId xmlns:p14="http://schemas.microsoft.com/office/powerpoint/2010/main" val="1359681178"/>
              </p:ext>
            </p:extLst>
          </p:nvPr>
        </p:nvGraphicFramePr>
        <p:xfrm>
          <a:off x="916577" y="529046"/>
          <a:ext cx="10358846" cy="6148321"/>
        </p:xfrm>
        <a:graphic>
          <a:graphicData uri="http://schemas.openxmlformats.org/drawingml/2006/table">
            <a:tbl>
              <a:tblPr rtl="1" firstRow="1" firstCol="1" lastRow="1" lastCol="1" bandRow="1" bandCol="1"/>
              <a:tblGrid>
                <a:gridCol w="5179423">
                  <a:extLst>
                    <a:ext uri="{9D8B030D-6E8A-4147-A177-3AD203B41FA5}">
                      <a16:colId xmlns:a16="http://schemas.microsoft.com/office/drawing/2014/main" val="892416930"/>
                    </a:ext>
                  </a:extLst>
                </a:gridCol>
                <a:gridCol w="5179423">
                  <a:extLst>
                    <a:ext uri="{9D8B030D-6E8A-4147-A177-3AD203B41FA5}">
                      <a16:colId xmlns:a16="http://schemas.microsoft.com/office/drawing/2014/main" val="2547974086"/>
                    </a:ext>
                  </a:extLst>
                </a:gridCol>
              </a:tblGrid>
              <a:tr h="959646">
                <a:tc>
                  <a:txBody>
                    <a:bodyPr/>
                    <a:lstStyle/>
                    <a:p>
                      <a:pPr algn="ctr" rtl="1">
                        <a:lnSpc>
                          <a:spcPct val="115000"/>
                        </a:lnSpc>
                        <a:spcAft>
                          <a:spcPts val="0"/>
                        </a:spcAft>
                      </a:pPr>
                      <a:r>
                        <a:rPr lang="he-IL" sz="24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במקרא</a:t>
                      </a:r>
                      <a:endParaRPr lang="en-US" sz="2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p>
                      <a:pPr algn="ctr" rtl="1">
                        <a:lnSpc>
                          <a:spcPct val="115000"/>
                        </a:lnSpc>
                        <a:spcAft>
                          <a:spcPts val="0"/>
                        </a:spcAft>
                      </a:pPr>
                      <a:r>
                        <a:rPr lang="he-IL" sz="24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1">
                        <a:lnSpc>
                          <a:spcPct val="115000"/>
                        </a:lnSpc>
                        <a:spcAft>
                          <a:spcPts val="0"/>
                        </a:spcAft>
                      </a:pPr>
                      <a:r>
                        <a:rPr lang="he-IL" sz="2400" b="1" dirty="0">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rPr>
                        <a:t>בשיר</a:t>
                      </a:r>
                      <a:endPar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380330624"/>
                  </a:ext>
                </a:extLst>
              </a:tr>
              <a:tr h="707580">
                <a:tc>
                  <a:txBody>
                    <a:bodyPr/>
                    <a:lstStyle/>
                    <a:p>
                      <a:pPr algn="r" rtl="1">
                        <a:lnSpc>
                          <a:spcPct val="115000"/>
                        </a:lnSpc>
                        <a:spcAft>
                          <a:spcPts val="0"/>
                        </a:spcAft>
                      </a:pPr>
                      <a:r>
                        <a:rPr lang="he-IL" sz="2400" dirty="0">
                          <a:effectLst/>
                          <a:latin typeface="Times New Roman" panose="02020603050405020304" pitchFamily="18" charset="0"/>
                          <a:ea typeface="Times New Roman" panose="02020603050405020304" pitchFamily="18" charset="0"/>
                          <a:cs typeface="Narkisim" panose="020E0502050101010101" pitchFamily="34" charset="-79"/>
                        </a:rPr>
                        <a:t>" ויקנאו בו האחים"</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rtl="1">
                        <a:lnSpc>
                          <a:spcPct val="115000"/>
                        </a:lnSpc>
                        <a:spcAft>
                          <a:spcPts val="0"/>
                        </a:spcAft>
                      </a:pPr>
                      <a:r>
                        <a:rPr lang="he-IL" sz="2400" dirty="0">
                          <a:effectLst/>
                          <a:latin typeface="Times New Roman" panose="02020603050405020304" pitchFamily="18" charset="0"/>
                          <a:ea typeface="Times New Roman" panose="02020603050405020304" pitchFamily="18" charset="0"/>
                          <a:cs typeface="Narkisim" panose="020E0502050101010101" pitchFamily="34" charset="-79"/>
                        </a:rPr>
                        <a:t>"ולא קינאו בו האחים</a:t>
                      </a:r>
                      <a:r>
                        <a:rPr lang="en-US" sz="2400" dirty="0">
                          <a:effectLst/>
                          <a:latin typeface="Times New Roman" panose="02020603050405020304" pitchFamily="18" charset="0"/>
                          <a:ea typeface="Times New Roman" panose="02020603050405020304" pitchFamily="18" charset="0"/>
                          <a:cs typeface="Narkisim" panose="020E0502050101010101" pitchFamily="34" charset="-79"/>
                        </a:rPr>
                        <a:t>/</a:t>
                      </a:r>
                      <a:r>
                        <a:rPr lang="he-IL" sz="2400" dirty="0">
                          <a:effectLst/>
                          <a:latin typeface="Times New Roman" panose="02020603050405020304" pitchFamily="18" charset="0"/>
                          <a:ea typeface="Times New Roman" panose="02020603050405020304" pitchFamily="18" charset="0"/>
                          <a:cs typeface="Narkisim" panose="020E0502050101010101" pitchFamily="34" charset="-79"/>
                        </a:rPr>
                        <a:t> על כתונת הפסים"</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618159737"/>
                  </a:ext>
                </a:extLst>
              </a:tr>
              <a:tr h="780880">
                <a:tc>
                  <a:txBody>
                    <a:bodyPr/>
                    <a:lstStyle/>
                    <a:p>
                      <a:pPr algn="r" rtl="1">
                        <a:lnSpc>
                          <a:spcPct val="115000"/>
                        </a:lnSpc>
                        <a:spcAft>
                          <a:spcPts val="0"/>
                        </a:spcAft>
                      </a:pPr>
                      <a:r>
                        <a:rPr lang="he-IL" sz="2400" dirty="0">
                          <a:effectLst/>
                          <a:latin typeface="Times New Roman" panose="02020603050405020304" pitchFamily="18" charset="0"/>
                          <a:ea typeface="Times New Roman" panose="02020603050405020304" pitchFamily="18" charset="0"/>
                          <a:cs typeface="Narkisim" panose="020E0502050101010101" pitchFamily="34" charset="-79"/>
                        </a:rPr>
                        <a:t>"ועשה לו כתונת- פסים"</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r" rtl="1">
                        <a:lnSpc>
                          <a:spcPct val="115000"/>
                        </a:lnSpc>
                        <a:spcAft>
                          <a:spcPts val="0"/>
                        </a:spcAft>
                      </a:pPr>
                      <a:r>
                        <a:rPr lang="he-IL" sz="2400" dirty="0">
                          <a:effectLst/>
                          <a:latin typeface="Times New Roman" panose="02020603050405020304" pitchFamily="18" charset="0"/>
                          <a:ea typeface="Times New Roman" panose="02020603050405020304" pitchFamily="18" charset="0"/>
                          <a:cs typeface="Narkisim" panose="020E0502050101010101" pitchFamily="34" charset="-79"/>
                        </a:rPr>
                        <a:t>"שבה הלבישו גם אותם"</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680048252"/>
                  </a:ext>
                </a:extLst>
              </a:tr>
              <a:tr h="813791">
                <a:tc>
                  <a:txBody>
                    <a:bodyPr/>
                    <a:lstStyle/>
                    <a:p>
                      <a:pPr algn="r" rtl="1">
                        <a:lnSpc>
                          <a:spcPct val="115000"/>
                        </a:lnSpc>
                        <a:spcAft>
                          <a:spcPts val="0"/>
                        </a:spcAft>
                      </a:pPr>
                      <a:r>
                        <a:rPr lang="he-IL" sz="2400" dirty="0">
                          <a:effectLst/>
                          <a:latin typeface="Times New Roman" panose="02020603050405020304" pitchFamily="18" charset="0"/>
                          <a:ea typeface="Times New Roman" panose="02020603050405020304" pitchFamily="18" charset="0"/>
                          <a:cs typeface="Narkisim" panose="020E0502050101010101" pitchFamily="34" charset="-79"/>
                        </a:rPr>
                        <a:t>"החלום אשר חלמתי"</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rtl="1">
                        <a:lnSpc>
                          <a:spcPct val="115000"/>
                        </a:lnSpc>
                        <a:spcAft>
                          <a:spcPts val="0"/>
                        </a:spcAft>
                      </a:pPr>
                      <a:r>
                        <a:rPr lang="he-IL" sz="2400" dirty="0">
                          <a:effectLst/>
                          <a:latin typeface="Times New Roman" panose="02020603050405020304" pitchFamily="18" charset="0"/>
                          <a:ea typeface="Times New Roman" panose="02020603050405020304" pitchFamily="18" charset="0"/>
                          <a:cs typeface="Narkisim" panose="020E0502050101010101" pitchFamily="34" charset="-79"/>
                        </a:rPr>
                        <a:t>"ולא חלם ולא פתר"</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630078150"/>
                  </a:ext>
                </a:extLst>
              </a:tr>
              <a:tr h="783873">
                <a:tc>
                  <a:txBody>
                    <a:bodyPr/>
                    <a:lstStyle/>
                    <a:p>
                      <a:pPr algn="r" rtl="1">
                        <a:lnSpc>
                          <a:spcPct val="115000"/>
                        </a:lnSpc>
                        <a:spcAft>
                          <a:spcPts val="0"/>
                        </a:spcAft>
                      </a:pPr>
                      <a:r>
                        <a:rPr lang="he-IL" sz="2400" dirty="0">
                          <a:effectLst/>
                          <a:latin typeface="Times New Roman" panose="02020603050405020304" pitchFamily="18" charset="0"/>
                          <a:ea typeface="Times New Roman" panose="02020603050405020304" pitchFamily="18" charset="0"/>
                          <a:cs typeface="Narkisim" panose="020E0502050101010101" pitchFamily="34" charset="-79"/>
                        </a:rPr>
                        <a:t>והנה קמה אלומתי"</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r" rtl="1">
                        <a:lnSpc>
                          <a:spcPct val="115000"/>
                        </a:lnSpc>
                        <a:spcAft>
                          <a:spcPts val="0"/>
                        </a:spcAft>
                      </a:pPr>
                      <a:r>
                        <a:rPr lang="he-IL" sz="2400" dirty="0">
                          <a:effectLst/>
                          <a:latin typeface="Times New Roman" panose="02020603050405020304" pitchFamily="18" charset="0"/>
                          <a:ea typeface="Times New Roman" panose="02020603050405020304" pitchFamily="18" charset="0"/>
                          <a:cs typeface="Narkisim" panose="020E0502050101010101" pitchFamily="34" charset="-79"/>
                        </a:rPr>
                        <a:t>"ומן האלומה לא קם"</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3325150788"/>
                  </a:ext>
                </a:extLst>
              </a:tr>
              <a:tr h="478102">
                <a:tc>
                  <a:txBody>
                    <a:bodyPr/>
                    <a:lstStyle/>
                    <a:p>
                      <a:pPr algn="r" rtl="1">
                        <a:lnSpc>
                          <a:spcPct val="115000"/>
                        </a:lnSpc>
                        <a:spcAft>
                          <a:spcPts val="0"/>
                        </a:spcAft>
                      </a:pPr>
                      <a:r>
                        <a:rPr lang="he-IL" sz="2400" dirty="0">
                          <a:effectLst/>
                          <a:latin typeface="Times New Roman" panose="02020603050405020304" pitchFamily="18" charset="0"/>
                          <a:ea typeface="Times New Roman" panose="02020603050405020304" pitchFamily="18" charset="0"/>
                          <a:cs typeface="Narkisim" panose="020E0502050101010101" pitchFamily="34" charset="-79"/>
                        </a:rPr>
                        <a:t>"וישחטו שעיר- עיזים ויטבלו את הכתונת בדם"</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rtl="1">
                        <a:lnSpc>
                          <a:spcPct val="115000"/>
                        </a:lnSpc>
                        <a:spcAft>
                          <a:spcPts val="0"/>
                        </a:spcAft>
                      </a:pPr>
                      <a:r>
                        <a:rPr lang="he-IL" sz="2400" dirty="0">
                          <a:effectLst/>
                          <a:latin typeface="Times New Roman" panose="02020603050405020304" pitchFamily="18" charset="0"/>
                          <a:ea typeface="Times New Roman" panose="02020603050405020304" pitchFamily="18" charset="0"/>
                          <a:cs typeface="Narkisim" panose="020E0502050101010101" pitchFamily="34" charset="-79"/>
                        </a:rPr>
                        <a:t>"ולא נגרע שעיר – עיזים/ בהיטבלה בדם"</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29834196"/>
                  </a:ext>
                </a:extLst>
              </a:tr>
              <a:tr h="619318">
                <a:tc>
                  <a:txBody>
                    <a:bodyPr/>
                    <a:lstStyle/>
                    <a:p>
                      <a:pPr algn="r" rtl="1">
                        <a:lnSpc>
                          <a:spcPct val="115000"/>
                        </a:lnSpc>
                        <a:spcAft>
                          <a:spcPts val="0"/>
                        </a:spcAft>
                      </a:pPr>
                      <a:r>
                        <a:rPr lang="he-IL" sz="2400" dirty="0">
                          <a:effectLst/>
                          <a:latin typeface="Times New Roman" panose="02020603050405020304" pitchFamily="18" charset="0"/>
                          <a:ea typeface="Times New Roman" panose="02020603050405020304" pitchFamily="18" charset="0"/>
                          <a:cs typeface="Narkisim" panose="020E0502050101010101" pitchFamily="34" charset="-79"/>
                        </a:rPr>
                        <a:t>"ויכירה ויאמר כתונת בני"</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r" rtl="1">
                        <a:lnSpc>
                          <a:spcPct val="115000"/>
                        </a:lnSpc>
                        <a:spcAft>
                          <a:spcPts val="0"/>
                        </a:spcAft>
                      </a:pPr>
                      <a:r>
                        <a:rPr lang="he-IL" sz="2400" dirty="0">
                          <a:effectLst/>
                          <a:latin typeface="Times New Roman" panose="02020603050405020304" pitchFamily="18" charset="0"/>
                          <a:ea typeface="Times New Roman" panose="02020603050405020304" pitchFamily="18" charset="0"/>
                          <a:cs typeface="Narkisim" panose="020E0502050101010101" pitchFamily="34" charset="-79"/>
                        </a:rPr>
                        <a:t>"ואביהם לא הכירה"</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992566056"/>
                  </a:ext>
                </a:extLst>
              </a:tr>
              <a:tr h="656717">
                <a:tc>
                  <a:txBody>
                    <a:bodyPr/>
                    <a:lstStyle/>
                    <a:p>
                      <a:pPr algn="r" rtl="1">
                        <a:lnSpc>
                          <a:spcPct val="115000"/>
                        </a:lnSpc>
                        <a:spcAft>
                          <a:spcPts val="0"/>
                        </a:spcAft>
                      </a:pPr>
                      <a:r>
                        <a:rPr lang="he-IL" sz="2400" dirty="0">
                          <a:effectLst/>
                          <a:latin typeface="Times New Roman" panose="02020603050405020304" pitchFamily="18" charset="0"/>
                          <a:ea typeface="Times New Roman" panose="02020603050405020304" pitchFamily="18" charset="0"/>
                          <a:cs typeface="Narkisim" panose="020E0502050101010101" pitchFamily="34" charset="-79"/>
                        </a:rPr>
                        <a:t>"חיה רעה </a:t>
                      </a:r>
                      <a:r>
                        <a:rPr lang="he-IL" sz="2400" dirty="0" err="1">
                          <a:effectLst/>
                          <a:latin typeface="Times New Roman" panose="02020603050405020304" pitchFamily="18" charset="0"/>
                          <a:ea typeface="Times New Roman" panose="02020603050405020304" pitchFamily="18" charset="0"/>
                          <a:cs typeface="Narkisim" panose="020E0502050101010101" pitchFamily="34" charset="-79"/>
                        </a:rPr>
                        <a:t>אכלתהו</a:t>
                      </a:r>
                      <a:r>
                        <a:rPr lang="he-IL" sz="2400" dirty="0">
                          <a:effectLst/>
                          <a:latin typeface="Times New Roman" panose="02020603050405020304" pitchFamily="18" charset="0"/>
                          <a:ea typeface="Times New Roman" panose="02020603050405020304" pitchFamily="18" charset="0"/>
                          <a:cs typeface="Narkisim" panose="020E0502050101010101" pitchFamily="34" charset="-79"/>
                        </a:rPr>
                        <a:t> טרוף טורף יוסף"</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r" rtl="1">
                        <a:lnSpc>
                          <a:spcPct val="115000"/>
                        </a:lnSpc>
                        <a:spcAft>
                          <a:spcPts val="0"/>
                        </a:spcAft>
                      </a:pPr>
                      <a:r>
                        <a:rPr lang="he-IL" sz="2400" dirty="0">
                          <a:effectLst/>
                          <a:latin typeface="Times New Roman" panose="02020603050405020304" pitchFamily="18" charset="0"/>
                          <a:ea typeface="Times New Roman" panose="02020603050405020304" pitchFamily="18" charset="0"/>
                          <a:cs typeface="Narkisim" panose="020E0502050101010101" pitchFamily="34" charset="-79"/>
                        </a:rPr>
                        <a:t>"ורק מלמל חיה רעה"</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593436631"/>
                  </a:ext>
                </a:extLst>
              </a:tr>
            </a:tbl>
          </a:graphicData>
        </a:graphic>
      </p:graphicFrame>
    </p:spTree>
    <p:extLst>
      <p:ext uri="{BB962C8B-B14F-4D97-AF65-F5344CB8AC3E}">
        <p14:creationId xmlns:p14="http://schemas.microsoft.com/office/powerpoint/2010/main" val="2638581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01B69819-50CA-4ED5-A9FC-EDC3D023EB6A}"/>
              </a:ext>
            </a:extLst>
          </p:cNvPr>
          <p:cNvSpPr>
            <a:spLocks noGrp="1"/>
          </p:cNvSpPr>
          <p:nvPr>
            <p:ph idx="1"/>
          </p:nvPr>
        </p:nvSpPr>
        <p:spPr>
          <a:xfrm>
            <a:off x="418011" y="195943"/>
            <a:ext cx="11390812" cy="6400800"/>
          </a:xfrm>
          <a:solidFill>
            <a:schemeClr val="accent6">
              <a:lumMod val="40000"/>
              <a:lumOff val="60000"/>
            </a:schemeClr>
          </a:solidFill>
        </p:spPr>
        <p:txBody>
          <a:bodyPr/>
          <a:lstStyle/>
          <a:p>
            <a:pPr>
              <a:lnSpc>
                <a:spcPct val="115000"/>
              </a:lnSpc>
              <a:spcAft>
                <a:spcPts val="1000"/>
              </a:spcAft>
            </a:pPr>
            <a:r>
              <a:rPr lang="he-IL" b="1" u="sng" dirty="0">
                <a:latin typeface="Calibri" panose="020F0502020204030204" pitchFamily="34" charset="0"/>
                <a:ea typeface="Calibri" panose="020F0502020204030204" pitchFamily="34" charset="0"/>
                <a:cs typeface="David" panose="020E0502060401010101" pitchFamily="34" charset="-79"/>
              </a:rPr>
              <a:t>השימוש במלה "ולא" ומשמעותה?</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dirty="0">
                <a:latin typeface="Calibri" panose="020F0502020204030204" pitchFamily="34" charset="0"/>
                <a:ea typeface="Calibri" panose="020F0502020204030204" pitchFamily="34" charset="0"/>
                <a:cs typeface="Narkisim" panose="020E0502050101010101" pitchFamily="34" charset="-79"/>
              </a:rPr>
              <a:t>השיר פותח </a:t>
            </a:r>
            <a:r>
              <a:rPr lang="he-IL" dirty="0" err="1">
                <a:latin typeface="Calibri" panose="020F0502020204030204" pitchFamily="34" charset="0"/>
                <a:ea typeface="Calibri" panose="020F0502020204030204" pitchFamily="34" charset="0"/>
                <a:cs typeface="Narkisim" panose="020E0502050101010101" pitchFamily="34" charset="-79"/>
              </a:rPr>
              <a:t>בוי"ו</a:t>
            </a:r>
            <a:r>
              <a:rPr lang="he-IL" dirty="0">
                <a:latin typeface="Calibri" panose="020F0502020204030204" pitchFamily="34" charset="0"/>
                <a:ea typeface="Calibri" panose="020F0502020204030204" pitchFamily="34" charset="0"/>
                <a:cs typeface="Narkisim" panose="020E0502050101010101" pitchFamily="34" charset="-79"/>
              </a:rPr>
              <a:t> החיבור, דבר המצביע על דברים שקרו לפני זמנו של השיר.</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1000"/>
              </a:spcAft>
            </a:pPr>
            <a:r>
              <a:rPr lang="he-IL" dirty="0">
                <a:latin typeface="Calibri" panose="020F0502020204030204" pitchFamily="34" charset="0"/>
                <a:ea typeface="Calibri" panose="020F0502020204030204" pitchFamily="34" charset="0"/>
                <a:cs typeface="Narkisim" panose="020E0502050101010101" pitchFamily="34" charset="-79"/>
              </a:rPr>
              <a:t>המלה "לא" מלת שלילה העידה על ניגוד בין הסיפור המקראי לבין גורלו של איש המחנות ומלה זו מופיעה בשיר 7 פעמים, הווה אומר שלילת כל ניסיון לחלום ולקוות לעתיד טוב יותר, ועוד משמעות למלה לא ,שלא הגיעו הדברים לכלל סיום כה מפתיע ואופטימי, כפי שקרה ליעקב , יעקב שב לראות את בנו , והבן עלה לגדולה. בשיר שלפנינו האב" לראותם לא שב".</a:t>
            </a:r>
            <a:endParaRPr lang="en-US" sz="2400" dirty="0">
              <a:latin typeface="Calibri" panose="020F0502020204030204" pitchFamily="34" charset="0"/>
              <a:ea typeface="Calibri" panose="020F0502020204030204" pitchFamily="34" charset="0"/>
              <a:cs typeface="Arial" panose="020B0604020202020204" pitchFamily="34" charset="0"/>
            </a:endParaRPr>
          </a:p>
          <a:p>
            <a:endParaRPr lang="he-IL" dirty="0"/>
          </a:p>
        </p:txBody>
      </p:sp>
    </p:spTree>
    <p:extLst>
      <p:ext uri="{BB962C8B-B14F-4D97-AF65-F5344CB8AC3E}">
        <p14:creationId xmlns:p14="http://schemas.microsoft.com/office/powerpoint/2010/main" val="204668222"/>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1175</Words>
  <Application>Microsoft Office PowerPoint</Application>
  <PresentationFormat>מסך רחב</PresentationFormat>
  <Paragraphs>63</Paragraphs>
  <Slides>12</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12</vt:i4>
      </vt:variant>
    </vt:vector>
  </HeadingPairs>
  <TitlesOfParts>
    <vt:vector size="18" baseType="lpstr">
      <vt:lpstr>Arial</vt:lpstr>
      <vt:lpstr>Calibri</vt:lpstr>
      <vt:lpstr>Calibri Light</vt:lpstr>
      <vt:lpstr>David</vt:lpstr>
      <vt:lpstr>Times New Roman</vt:lpstr>
      <vt:lpstr>ערכת נושא Office</vt:lpstr>
      <vt:lpstr>מצגת של PowerPoint‏</vt:lpstr>
      <vt:lpstr>כתונת איש המחנות  אבנר טריינין</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tamer ibrahem</dc:creator>
  <cp:lastModifiedBy>tamer ibrahem</cp:lastModifiedBy>
  <cp:revision>4</cp:revision>
  <dcterms:created xsi:type="dcterms:W3CDTF">2019-10-22T06:04:04Z</dcterms:created>
  <dcterms:modified xsi:type="dcterms:W3CDTF">2019-10-22T08:01:36Z</dcterms:modified>
</cp:coreProperties>
</file>