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er ibrahem" userId="652a0c77cf138f9c" providerId="LiveId" clId="{6C952256-E32A-4CE7-ACCD-0C67C5523E3A}"/>
    <pc:docChg chg="custSel modSld sldOrd">
      <pc:chgData name="tamer ibrahem" userId="652a0c77cf138f9c" providerId="LiveId" clId="{6C952256-E32A-4CE7-ACCD-0C67C5523E3A}" dt="2019-12-10T11:06:06.514" v="2893" actId="20577"/>
      <pc:docMkLst>
        <pc:docMk/>
      </pc:docMkLst>
      <pc:sldChg chg="ord">
        <pc:chgData name="tamer ibrahem" userId="652a0c77cf138f9c" providerId="LiveId" clId="{6C952256-E32A-4CE7-ACCD-0C67C5523E3A}" dt="2019-12-01T07:17:05.799" v="0"/>
        <pc:sldMkLst>
          <pc:docMk/>
          <pc:sldMk cId="2827379612" sldId="258"/>
        </pc:sldMkLst>
      </pc:sldChg>
      <pc:sldChg chg="modSp">
        <pc:chgData name="tamer ibrahem" userId="652a0c77cf138f9c" providerId="LiveId" clId="{6C952256-E32A-4CE7-ACCD-0C67C5523E3A}" dt="2019-12-01T07:20:10.092" v="1" actId="13926"/>
        <pc:sldMkLst>
          <pc:docMk/>
          <pc:sldMk cId="756435418" sldId="260"/>
        </pc:sldMkLst>
        <pc:spChg chg="mod">
          <ac:chgData name="tamer ibrahem" userId="652a0c77cf138f9c" providerId="LiveId" clId="{6C952256-E32A-4CE7-ACCD-0C67C5523E3A}" dt="2019-12-01T07:20:10.092" v="1" actId="13926"/>
          <ac:spMkLst>
            <pc:docMk/>
            <pc:sldMk cId="756435418" sldId="260"/>
            <ac:spMk id="3" creationId="{79F6202A-8D37-478E-984A-9AD05A632A3F}"/>
          </ac:spMkLst>
        </pc:spChg>
      </pc:sldChg>
      <pc:sldChg chg="modSp">
        <pc:chgData name="tamer ibrahem" userId="652a0c77cf138f9c" providerId="LiveId" clId="{6C952256-E32A-4CE7-ACCD-0C67C5523E3A}" dt="2019-12-01T07:29:21.881" v="455" actId="20577"/>
        <pc:sldMkLst>
          <pc:docMk/>
          <pc:sldMk cId="3909637558" sldId="262"/>
        </pc:sldMkLst>
        <pc:spChg chg="mod">
          <ac:chgData name="tamer ibrahem" userId="652a0c77cf138f9c" providerId="LiveId" clId="{6C952256-E32A-4CE7-ACCD-0C67C5523E3A}" dt="2019-12-01T07:29:21.881" v="455" actId="20577"/>
          <ac:spMkLst>
            <pc:docMk/>
            <pc:sldMk cId="3909637558" sldId="262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1T07:39:29.333" v="776" actId="20577"/>
        <pc:sldMkLst>
          <pc:docMk/>
          <pc:sldMk cId="3942450109" sldId="263"/>
        </pc:sldMkLst>
        <pc:spChg chg="mod">
          <ac:chgData name="tamer ibrahem" userId="652a0c77cf138f9c" providerId="LiveId" clId="{6C952256-E32A-4CE7-ACCD-0C67C5523E3A}" dt="2019-12-01T07:39:29.333" v="776" actId="20577"/>
          <ac:spMkLst>
            <pc:docMk/>
            <pc:sldMk cId="3942450109" sldId="263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8T09:11:35.963" v="2486" actId="20577"/>
        <pc:sldMkLst>
          <pc:docMk/>
          <pc:sldMk cId="1449917602" sldId="264"/>
        </pc:sldMkLst>
        <pc:spChg chg="mod">
          <ac:chgData name="tamer ibrahem" userId="652a0c77cf138f9c" providerId="LiveId" clId="{6C952256-E32A-4CE7-ACCD-0C67C5523E3A}" dt="2019-12-08T09:11:35.963" v="2486" actId="20577"/>
          <ac:spMkLst>
            <pc:docMk/>
            <pc:sldMk cId="1449917602" sldId="264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7T14:36:27.212" v="1024" actId="20577"/>
        <pc:sldMkLst>
          <pc:docMk/>
          <pc:sldMk cId="1461831602" sldId="265"/>
        </pc:sldMkLst>
        <pc:spChg chg="mod">
          <ac:chgData name="tamer ibrahem" userId="652a0c77cf138f9c" providerId="LiveId" clId="{6C952256-E32A-4CE7-ACCD-0C67C5523E3A}" dt="2019-12-07T14:36:27.212" v="1024" actId="20577"/>
          <ac:spMkLst>
            <pc:docMk/>
            <pc:sldMk cId="1461831602" sldId="265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7T14:42:15.774" v="1392" actId="20577"/>
        <pc:sldMkLst>
          <pc:docMk/>
          <pc:sldMk cId="441029104" sldId="266"/>
        </pc:sldMkLst>
        <pc:spChg chg="mod">
          <ac:chgData name="tamer ibrahem" userId="652a0c77cf138f9c" providerId="LiveId" clId="{6C952256-E32A-4CE7-ACCD-0C67C5523E3A}" dt="2019-12-07T14:42:15.774" v="1392" actId="20577"/>
          <ac:spMkLst>
            <pc:docMk/>
            <pc:sldMk cId="441029104" sldId="266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7T14:49:25.404" v="1810" actId="20577"/>
        <pc:sldMkLst>
          <pc:docMk/>
          <pc:sldMk cId="1436795143" sldId="267"/>
        </pc:sldMkLst>
        <pc:spChg chg="mod">
          <ac:chgData name="tamer ibrahem" userId="652a0c77cf138f9c" providerId="LiveId" clId="{6C952256-E32A-4CE7-ACCD-0C67C5523E3A}" dt="2019-12-07T14:49:25.404" v="1810" actId="20577"/>
          <ac:spMkLst>
            <pc:docMk/>
            <pc:sldMk cId="1436795143" sldId="267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07T14:58:11.600" v="2484" actId="20577"/>
        <pc:sldMkLst>
          <pc:docMk/>
          <pc:sldMk cId="2434423493" sldId="268"/>
        </pc:sldMkLst>
        <pc:spChg chg="mod">
          <ac:chgData name="tamer ibrahem" userId="652a0c77cf138f9c" providerId="LiveId" clId="{6C952256-E32A-4CE7-ACCD-0C67C5523E3A}" dt="2019-12-07T14:58:11.600" v="2484" actId="20577"/>
          <ac:spMkLst>
            <pc:docMk/>
            <pc:sldMk cId="2434423493" sldId="268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10T11:06:06.514" v="2893" actId="20577"/>
        <pc:sldMkLst>
          <pc:docMk/>
          <pc:sldMk cId="1702946220" sldId="270"/>
        </pc:sldMkLst>
        <pc:spChg chg="mod">
          <ac:chgData name="tamer ibrahem" userId="652a0c77cf138f9c" providerId="LiveId" clId="{6C952256-E32A-4CE7-ACCD-0C67C5523E3A}" dt="2019-12-10T11:06:06.514" v="2893" actId="20577"/>
          <ac:spMkLst>
            <pc:docMk/>
            <pc:sldMk cId="1702946220" sldId="270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10T06:18:19.189" v="2492" actId="403"/>
        <pc:sldMkLst>
          <pc:docMk/>
          <pc:sldMk cId="3486852234" sldId="272"/>
        </pc:sldMkLst>
        <pc:spChg chg="mod">
          <ac:chgData name="tamer ibrahem" userId="652a0c77cf138f9c" providerId="LiveId" clId="{6C952256-E32A-4CE7-ACCD-0C67C5523E3A}" dt="2019-12-10T06:18:19.189" v="2492" actId="403"/>
          <ac:spMkLst>
            <pc:docMk/>
            <pc:sldMk cId="3486852234" sldId="272"/>
            <ac:spMk id="3" creationId="{EA10E33E-6D58-4FCE-8EC6-0798B67CF18E}"/>
          </ac:spMkLst>
        </pc:spChg>
      </pc:sldChg>
      <pc:sldChg chg="modSp">
        <pc:chgData name="tamer ibrahem" userId="652a0c77cf138f9c" providerId="LiveId" clId="{6C952256-E32A-4CE7-ACCD-0C67C5523E3A}" dt="2019-12-10T06:27:03.887" v="2891" actId="20577"/>
        <pc:sldMkLst>
          <pc:docMk/>
          <pc:sldMk cId="2856619733" sldId="273"/>
        </pc:sldMkLst>
        <pc:spChg chg="mod">
          <ac:chgData name="tamer ibrahem" userId="652a0c77cf138f9c" providerId="LiveId" clId="{6C952256-E32A-4CE7-ACCD-0C67C5523E3A}" dt="2019-12-10T06:27:03.887" v="2891" actId="20577"/>
          <ac:spMkLst>
            <pc:docMk/>
            <pc:sldMk cId="2856619733" sldId="273"/>
            <ac:spMk id="3" creationId="{EA10E33E-6D58-4FCE-8EC6-0798B67CF1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A39D8C-09ED-4474-AD06-CF6CF6CB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C551431-543F-4A96-B7D8-5EF87181A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386CDAC-5062-403F-A9AE-AD711052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6987E70-EAC9-47AA-9433-004EFD19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C1D0976-F5D4-44B1-9D93-938DA4FC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181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D5A343-3EF8-4BFB-AB79-C23F0C84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CFAD6CB-3313-40FC-91ED-A0FB5FF53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025232F-EF71-4821-A6CC-23D3F271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7A3B22-814E-4478-8793-A1B219C50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02F8235-143A-43C8-9DCB-A028445DF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93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529C4DB-7F33-4C33-89AD-DEF8F5E55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6ABACFC-5C6C-49F1-AA6C-0782E0ECD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13B0B50-9096-4EF4-A023-9526E8D4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DEFDC3D-B503-40E5-AAF1-418743C4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41BEDA-BDB9-4694-A7CC-3CC2ED92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129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732329-F256-4A9D-AB35-078330C8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225399-B50D-47C3-B442-39C674B7D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7A5489-A045-42C7-90C5-9993598A8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7ACCA92-CA57-4C2E-A406-F558876D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EAB9972-A9C4-43CF-AC63-04D66E6A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1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1F33D6-0450-4160-846A-2ED076D5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003AFA8-72A6-4268-9577-5FBCD37F8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F49D33-CADB-4505-ABF9-FA08E417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298E6F1-41FD-449F-9E1E-2B936AF6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527582-693D-48A6-B115-57A00E15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571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72C907-21B5-40E0-ACE3-FFC18508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48D9511-0739-4724-BACD-EC0329285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C3B9D84-39BE-445A-BD9B-9CC38EAD7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4F7A139-E066-43DB-AA29-2ACF4031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5DEB452-1AA3-4186-A033-B60C19E1F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A30AB38-0A75-4E72-B08F-652A73F7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138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E82822-FDF5-4DDE-BEC0-42ECEB55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BF82324-D548-4B5F-A6D5-36D08FBC8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E5B3543-9DBA-4BE7-AE8C-66FE8F8CB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30CF75A-CE4F-4F83-BA41-3555F40A0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9CC11C9-AED0-4680-8361-F43200A1F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D52D664-3483-46D8-9EAA-7387FACF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AD04A65-6360-4422-8396-B19A05B4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7FE45EF-2D4D-4987-A0A7-A9122235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939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3FF206-DDD9-4C4C-A5AF-E74E1B73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57D72A6-11E6-451D-B5B3-C50C717BA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BB0CEDC-9258-4657-ABAF-23F71676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0EBF4A9-C494-471F-9AF7-B5FF1081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133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39BB0217-6856-4D1B-BCCC-464A764D8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9BC2A8A-1367-4E94-9C64-EA84F476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CC55B8C-68AE-446B-B7E3-93B4A941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E346B5-CD96-423A-96DA-30FE314F0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E8D7D2B-AB0C-40E6-B359-C9F36B0A6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C248B42-D332-4790-87BB-710DF9CC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D34938D-6D42-490D-8E19-9EFE5D93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E733E21-E37F-4A44-8ADB-2EE91602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09009DB-C6B9-4551-9B8A-84DBF651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805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011309-C94A-4256-9E7F-570AC9784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FB0764B-268A-4D54-9E6B-26D7226E2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05AA154-F085-4707-B11E-35C2303B1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D5918CD-6C59-47D9-B976-655BC824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1AF1C43-BE99-4ACF-9BA3-D3D9D66E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DC0B67B-B777-4073-A69E-D3515C32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69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ED79974-9E4F-4CE7-8D09-CBFEB4C5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AD30DD8-7F05-4442-96BE-BA10277E2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A9A42A3-B066-4263-AB28-A5B70B4BB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1D84D-42A6-42D6-B74B-4755E51DB843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3A61A2-C7F0-4F65-B436-920AE6878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887EF9D-CD40-48ED-AD75-271280464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0E78F-7AD6-43F5-B076-6E542E0A65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528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8AB64C-54A2-4868-AF8D-58F75BE5D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497" y="1435872"/>
            <a:ext cx="9144000" cy="23876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e-IL" sz="1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משלי </a:t>
            </a:r>
          </a:p>
        </p:txBody>
      </p:sp>
    </p:spTree>
    <p:extLst>
      <p:ext uri="{BB962C8B-B14F-4D97-AF65-F5344CB8AC3E}">
        <p14:creationId xmlns:p14="http://schemas.microsoft.com/office/powerpoint/2010/main" val="365129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כב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9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ט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טוֹב-עַיִן, הוּא יְבֹרָךְ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: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כִּי-נָתַן מִלַּחְמוֹ לַדָּל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האדם הנדיב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 זה יש תקבולת משלימה : הסוגר הוא המשך לרעיון המובע בדלת . האדם הנדיב זוכה בברכתם של האנשים וגם בברכתו של אלוהים , כי הוא מונע אוכל מעצמו ומחלק לעניים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טוב להיות אדם נדיב אפילו אם הדבר מחייב ויתור של דברים שהם חיוניים לקיום .</a:t>
            </a:r>
          </a:p>
        </p:txBody>
      </p:sp>
    </p:spTree>
    <p:extLst>
      <p:ext uri="{BB962C8B-B14F-4D97-AF65-F5344CB8AC3E}">
        <p14:creationId xmlns:p14="http://schemas.microsoft.com/office/powerpoint/2010/main" val="146183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כא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13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400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יג</a:t>
            </a:r>
            <a:r>
              <a:rPr lang="he-I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אֹטֵם אָזְנוֹ, מִזַּעֲקַת-דָּל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--    </a:t>
            </a:r>
            <a:r>
              <a:rPr lang="he-I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גַּם-הוּא יִקְרָא, וְלֹא יֵעָנֶה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ההפסד והנזק שחוזרים על אדם שמסרב לעזור לנזקקים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 שסותם את אוזנו כדי לא לשמוע את צעקתו של העני המבקש עזרה טועה טעות חמורה , כי ייתכן שבעתיד גם הוא יזדקק לעזרה של האחרים ואז כמובן אף אחד לא יושט לו עזרה . כי באותה מידה שהוא נהג עם האחרים כך האחרים ינהגו עמו. " מידה כנגד מידה "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אסור להתעלם ממצוקתם של האחרים. חובתנו המוסרית להגיש עזרה לנזקקים .</a:t>
            </a:r>
          </a:p>
        </p:txBody>
      </p:sp>
    </p:spTree>
    <p:extLst>
      <p:ext uri="{BB962C8B-B14F-4D97-AF65-F5344CB8AC3E}">
        <p14:creationId xmlns:p14="http://schemas.microsoft.com/office/powerpoint/2010/main" val="441029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כב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22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כב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אַל-תִּגְזָל-דָּל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, כִּי דַל-הוּא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וְאַל-תְּדַכֵּא עָנִי בַשָּׁעַר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שוד דלים וקיפוחם ( </a:t>
            </a:r>
            <a:r>
              <a:rPr lang="ar-SA" dirty="0">
                <a:latin typeface="David" panose="020E0502060401010101" pitchFamily="34" charset="-79"/>
                <a:cs typeface="David" panose="020E0502060401010101" pitchFamily="34" charset="-79"/>
              </a:rPr>
              <a:t>ظلم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בבית המשפט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החכם מזהיר את האנשים מפני גזלתו של האדם העני הנחשב בעיניהם לטרף קל שאפשר לשדוד אותו ואין מי שיבוא להגן עליו.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כמו כן , מזהיר החכם את השופטים היושבים בשער העיר ( בבית המשפט ) ודורש מהם לא לקפח את העני ולא להפלותו לרעה בגלל שהוא עני וחסר הגנה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אסור לגזול בכלל ובעיקר את האדם העני אסור גם לקפח אותו בבית המשפט , צריך להתחשב במצבו ולשפוט אותו בצדק .</a:t>
            </a:r>
          </a:p>
        </p:txBody>
      </p:sp>
    </p:spTree>
    <p:extLst>
      <p:ext uri="{BB962C8B-B14F-4D97-AF65-F5344CB8AC3E}">
        <p14:creationId xmlns:p14="http://schemas.microsoft.com/office/powerpoint/2010/main" val="1436795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כט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2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ב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בִּרְבוֹת צַדִּיקִים, יִשְׂמַח הָעָם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וּבִמְשֹׁל רָשָׁע,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יֵאָנַח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עָם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השפעת שלטון הצדיקים והרשעים של העם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 זה יש תקבולת ניגודית . הדלת מביעה את הרעיון הבסיסי שהוא חיובי וטוב והסוגר מביע את הצד השלילי. עלייתם של הצדיקים לשלטון מביאה שמחה לעם , כי שלטון המבוסס על צדק יושר , שוויון והתנהגות ברוח התורה הוא השלטון שנותן לעם את הרגשת הביטחון , השלווה והיציבות . לעומת זאת כשעולים הרשעים לשלטון העם משמיע קול אנחה מרוב צער וזה כתוצאה מהתנהגותם האכזרית של הרשעים . העם הנמצא תחת שלטון הרשעים סובל מקיפוח ומהפליה ואין לו הרגשת ביטחון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יש לתמוך בצדיקים ולעזור להם להגיע לשלטון ולהתנגד בכל תוקף לעלייתם של הרשעים כי עלייתם של הצדיקים מביאה הנאה וברכה לעם ואילו עלייתם של הרשעים מביאה צרה וקללה לעם . </a:t>
            </a:r>
          </a:p>
        </p:txBody>
      </p:sp>
    </p:spTree>
    <p:extLst>
      <p:ext uri="{BB962C8B-B14F-4D97-AF65-F5344CB8AC3E}">
        <p14:creationId xmlns:p14="http://schemas.microsoft.com/office/powerpoint/2010/main" val="2434423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30-34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ל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עַל-שְׂדֵה אִישׁ-עָצֵל עָבַרְתִּי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וְעַל-כֶּרֶם, אָדָם חֲסַר-לֵב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לא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וְהִנֵּה עָלָה כֻלּוֹ,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קִמְּשֹׂנִים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--כָּסּוּ פָנָיו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חֲרֻלִּים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וְגֶדֶר אֲבָנָיו נֶהֱרָסָה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לב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וָאֶחֱזֶה אָנֹכִי, אָשִׁית לִבִּי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רָאִיתִי, לָקַחְתִּי מוּסָר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לג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מְעַט שֵׁנוֹת, מְעַט תְּנוּמוֹת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מְעַט, חִבֻּק יָדַיִם לִשְׁכָּב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לד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וּבָא-מִתְהַלֵּךְ רֵישֶׁךָ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וּמַחְסֹרֶיךָ, כְּאִישׁ מָגֵן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המצב הקשה שיכול להגיע אליו אדם כתוצאה מעצלותו .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בקבוצת משלים זו מופיע מעין סיפור , שבו החכם מספר על כך , שבעת עוברו ליד שדהו של איש עצל וליד כרמו של אדם חסר רגשות הבחין בקוצים המכסים את הכרם ובגדר ההרוסה . הקוצים והגדר ההרוסה מעידים על כך שהכרם הוזנח על ידי בעליו והפך לשטח הפקר שמותר לאדם ולבהמה לרמוס את אדמתו ולהשחית את מה שיש בתוכו . מצבו זה של הכרם הוביל את החכם למסקנה הבאה הכרם הגיע למצב הקשה בגלל שבעליו אהב לישון להתבטל ולשכב באפס מעשה וכך הוא הפך לאיש שהעוני קשור אליו כאיש מגן , זאת אומרת העוני צמוד אליו כמו שומר ראש הצמוד לאדונו ומלווה אותו לכל מקום שהולך אליו .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התרחק מהעצלות , כי העצלות מובילה אל העוני והמחסור . </a:t>
            </a:r>
          </a:p>
        </p:txBody>
      </p:sp>
    </p:spTree>
    <p:extLst>
      <p:ext uri="{BB962C8B-B14F-4D97-AF65-F5344CB8AC3E}">
        <p14:creationId xmlns:p14="http://schemas.microsoft.com/office/powerpoint/2010/main" val="178680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ל 24-28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כד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אַרְבָּעָה הֵם, קְטַנֵּי-אָרֶץ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וְהֵמָּה, חֲכָמִים מְחֻכָּמִים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3200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200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כה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הַנְּמָלִים, עַם לֹא-עָז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וַיָּכִינוּ בַקַּיִץ לַחְמָם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3200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200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כו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שְׁפַנִּים, עַם לֹא-עָצוּם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וַיָּשִׂימוּ בַסֶּלַע בֵּיתָם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3200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200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כז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מֶלֶךְ, אֵין לָאַרְבֶּה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וַיֵּצֵא חֹצֵץ כֻּלּוֹ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3200" dirty="0"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200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כח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שְׂמָמִית, </a:t>
            </a:r>
            <a:r>
              <a:rPr lang="he-IL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בְּיָדַיִם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תְּתַפֵּש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ׂ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וְהִיא, בְּהֵיכְלֵי מֶלֶךְ</a:t>
            </a:r>
            <a:r>
              <a:rPr lang="en-US" sz="3200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כוחה של החוכמה .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בפסוקים הנ"ל מדובר על ארבעה בעלי חיים הנחשבים לקטנים ולחלשים ולמרות זאת חוכמתכם מרובה . </a:t>
            </a:r>
          </a:p>
          <a:p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הנמלים :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הן בעלי חיים קטנים וחלשים ואפשר למעוך אותם ברגליים אבל למרות זאת הן חכמות ויודעות להתגונן בפני הרעב 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הן אוספות את מזונן בעונת הקיץ ואוגרות אותו לעונת החורף 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02946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* השפנים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השפנים הם בעלי חיים המסמלים את החולשה והפחדנות , אבל בכל זאת הם חכמים . חוכמתם מתבטאות בכך שהם בונים את בתיהם בתוך הסלעים במקום מוגן ורחוק מכל סכנה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* הארבה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כידוע , המלך הוא זה שעומד בראש העם ודואג לגיוסם וחימושם של החיילים והכנתם ליציאה למלחמה . אף על פי שאין מלך לארבה , הוא מתקיף את השדות ומשחית את התבואה כשהוא ערוך כצבא מאורגן ומחולק לגדודים ומחנות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* השממית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השממית היא מין לטאה היא יצור קטן וחלש ואפשר לתפוס אותה בידיים אבל גדולתה בכך שהיא יכולה להיכנס לארמונות המלך , ללכת על קירות זקופים וחלקים ואפילו על התקרה כשגבה למטה זאת אומרת היא מצליחה לחדור לכל מקום , אפילו לארמון המלך וגם לשמור על איזון ויציבות במצבים קשים ורגישים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501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בפסוקים אלה מתכוון החכם להעביר מסר חשוב הן לאדם הפשוט והן לשליט העומד בראש המדינה . מבעלי החיים הקטנים יוכל האדם הפשוט ללמוד דברים חשובים וחיוניים לקיומו: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הנמלים אפשר ללמוד איך לעבוד בחריצות ולחסוך כדי להבטיח את פרנסתו בעתיד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השפנים אפשר ללמוד איך לדאוג לשלומנו ולביטחוננו על ידי בחירת מקום מגורים בטוח ומוגן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הארבה אפשר ללמוד שבאמצעות ההתארגנות הנכונה ניתן להצליח במשימה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השממית אפשר ללמוד איך להתנהג בצורה זהירה , שקולה ומחושבת כדי שנוכל לשמור על קשר יציב עם הזולת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685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כאמור, גם השליט העומד בראש המדינה צריך ללמוד מארבעת היצורים הקטנים איך לשמור על שלטון תקין וחזק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הנמלים הוא צריך ללמוד איך להבטיח כלכלה תקינה לכלל האזרחים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השפנים הוא צריך ללמוד איך להבטיח את שלומה וביטחונה של המדינה על ידי הקמת מבצרים וקווי הגנה חזקים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הארבה הוא צריך ללמוד איך להקים צבא קבוע מסודר ומאורגן כהלכה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מן השממית הוא צריך ללמוד איך להבטיח שלטון יציב 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61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AD034E0-E47C-4272-B367-D81C28E5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95942"/>
            <a:ext cx="11704320" cy="6662057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א 9-8</a:t>
            </a:r>
            <a:endParaRPr lang="en-US" sz="1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000000"/>
                </a:solidFill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ח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שְׁמַע בְּנִי, מוּסַר אָבִיךָ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וְאַל-תִּטֹּש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ׁ, תּוֹרַת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אִמֶּך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ָ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00"/>
                </a:solidFill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ט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כִּי,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לִוְיַת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חֵן הֵם לְרֹאשֶׁךָ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וַעֲנָקִים, לְגַרְגְּרֹתֶךָ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השמיעה בקול ההורים .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בפסוקים אלה יש תקבולת משלימה הסוגר הוא המשך לרעיון המובע בדלת . החכם פונה אל הבן הצעיר ומבקש ממנו לשמוע בקול הוריו לדבוק בחינוך שהם מעניקים לו . מוסר האב ותורת האם הם מעין תכשיטים . תפקיד התכשיטים להוסיף חן ויופי לזה שמתקשט בהם , כך גם כללי ההתנהגות שמשמיעים ההורים לבן , עוזרים לו מאוד בחייו ומוסיפים חן ויופי להתנהגותו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צריך לשמוע בקול ההורים , להתייחס ברצינות לדבריהם ולנהוג על פי כללי ההתנהגות שלומדים מהם . </a:t>
            </a:r>
          </a:p>
        </p:txBody>
      </p:sp>
    </p:spTree>
    <p:extLst>
      <p:ext uri="{BB962C8B-B14F-4D97-AF65-F5344CB8AC3E}">
        <p14:creationId xmlns:p14="http://schemas.microsoft.com/office/powerpoint/2010/main" val="191432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93EC04-F482-4D55-A501-AA9E340E7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י 1</a:t>
            </a:r>
            <a:endParaRPr lang="en-US" sz="1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בֵּן חָכָם, יְשַׂמַּח-אָב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וּבֵן כְּסִיל, תּוּגַת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אִמּו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ֹ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השפעת הבן החכם והבן הטיפש על הוריו 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 זה יש תקבולת ניגודית . הדלת מביעה את הרעיון הבסיסי שהוא חיובי וטוב , והסוגר מביע את הצד השלילי . הבן החכם מביא את השמחה לאביו והבן הטיפש מביא את העצב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לאמו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. הבן החכם שיושב בחברת אנשים ומשמיע דברי חוכמה מביא שמחה לאביו ונותן לו הזדמנות להתגאות בו בפני כולם . לעומת זאת הבן הטיפש אין לו מקום בין חכמים והוא נשאר עם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אמו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הרבה זמן בבית , וזה כמובן גורם לה הרבה צער כי היא זו שסובלת מטיפשותו וגם היא האחראית לחינוכו . 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השתדל להיות בן חכם כדי לשמח את ההורים .</a:t>
            </a:r>
          </a:p>
        </p:txBody>
      </p:sp>
    </p:spTree>
    <p:extLst>
      <p:ext uri="{BB962C8B-B14F-4D97-AF65-F5344CB8AC3E}">
        <p14:creationId xmlns:p14="http://schemas.microsoft.com/office/powerpoint/2010/main" val="282737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0EC083D-B54C-4AE6-AC16-7A7BA6B0E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יא 8</a:t>
            </a:r>
            <a:endParaRPr lang="en-US" sz="1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000000"/>
                </a:solidFill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ח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צַדִּיק, מִצָּרָה נֶחֱלָץ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וַיָּבֹא רָשָׁע תַּחְתָּיו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הצדיק והרשע 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מעשיו הטובים של האדם הצדיק עוזרים לו בשעת מצוקה ומצילים אותו מן הצרה שנופלת עליו 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אלוהים יעזור לו ויציל אותו . לעומת זאת הרשע חשוף לצרה ואין מי שיגן עליו ויציל אותו. ואולי הכוונה כאן ליום הדין שבו ניצל הצדיק מאש הגהנום ואילו הרשע הוא זה שנשרף בה 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השתדל להיות אדם צדיק , כי אלוהים עומד לימינם של הצדיקים 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537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9F6202A-8D37-478E-984A-9AD05A632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14309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40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יב</a:t>
            </a:r>
            <a:r>
              <a:rPr lang="he-IL" sz="40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3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000000"/>
                </a:solidFill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ג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לֹא-יִכּוֹן אָדָם בְּרֶשַׁע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וְשֹׁרֶשׁ צַדִּיקִים, בַּל-יִמּוֹט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e-IL" dirty="0">
              <a:solidFill>
                <a:srgbClr val="000000"/>
              </a:solidFill>
              <a:latin typeface="David" panose="020E0502060401010101" pitchFamily="34" charset="-79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מעמדו החלש והמתמוטט של הרשע לעומת מעמדו החזק והיציב של הצדיק 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הרשע לא יוכל להחזיק מעמד וסופו להתמוטט, כי הדרך שהוא הולך בה מובילה תמיד להרס ואבדון . לעומת זאת האדם הצדיק הוא כמו עץ ששורשיו מושרשים עמוק בתוך האדמה : הוא חזק ויציב , ושום רוח לא יכולה להזיז אותו ממקומו . 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השתדל להיות אדם צדיק והתרחק מדרך הרשע . מעשיו של הצדיק מובילים אותו להצלחה , ואילו מעשיו של הרשע מובילים אותו אל הכישלון והאבדון .</a:t>
            </a:r>
          </a:p>
        </p:txBody>
      </p:sp>
    </p:spTree>
    <p:extLst>
      <p:ext uri="{BB962C8B-B14F-4D97-AF65-F5344CB8AC3E}">
        <p14:creationId xmlns:p14="http://schemas.microsoft.com/office/powerpoint/2010/main" val="756435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יב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10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י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יוֹדֵעַ צַדִּיק, נֶפֶשׁ בְּהֶמְתּוֹ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וְרַחֲמֵי רְשָׁעִים, אַכְזָרִי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הצדיק  והרשע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בפסוק זה יש תקבולת ניגודית . הדלת מביעה את הרעיון הבסיסי שהוא חיובי וטוב והסוגר מביע את הצד השלילי . האדם הצדיק אינו מרחם רק על בני אדם אלא גם על בעלי חיים .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הוא מספק לבהמה מזון , מים ושאר צרכיה , הוא מעמיד אותה בצל ואינו מכביד עליה . לעומת זאת הרשע הוא אדם שאין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בלבו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רחמים ומה שנחשב בעיניו לרחמים , בעיני האחרים זה נחשב לפשעים אכזריים .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ואם הוא נוהג בגסות כלפי בני אדם , אז בוודאי הוא נוהג באותה צורה , ואפילו יותר חריפה , כלפי בעלי חיים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השתייך לחברת הצדיקים כדי להפיק סיפוק והנאה , והתרחק מהרשעים ומהתנהגותם הגסה . </a:t>
            </a:r>
          </a:p>
        </p:txBody>
      </p:sp>
    </p:spTree>
    <p:extLst>
      <p:ext uri="{BB962C8B-B14F-4D97-AF65-F5344CB8AC3E}">
        <p14:creationId xmlns:p14="http://schemas.microsoft.com/office/powerpoint/2010/main" val="206375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יב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11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יא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עֹבֵד אַדְמָתוֹ, יִשְׂבַּע-לָחֶם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וּמְרַדֵּף רֵיקִים חֲסַר-לֵב</a:t>
            </a:r>
            <a:r>
              <a:rPr lang="en-US" dirty="0">
                <a:solidFill>
                  <a:srgbClr val="314B77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החריצות והעצלות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 שעובד את אדמתו, חורש ועודר זורע וקוצר יוכל להשיג את הלחם ולהתפרנס בכבוד . לעומת זאת מי שמזניח את שדהו ומעדיף לרדוף אחרי דברים ריקים שאין בהם ממש ולשבת עם האנשים הבטלנים חסרי הכבוד – אדם זה נחשב לטיפש , וסופו שיהיה כמו חברות הבטלנים , חסר כבוד ופרנסה .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צריך להיות אדם חרוץ ולהתרחק מהבטלנות . אדם חרוץ יוכל להשיג את פרנסתו וליהנות מפרי עמלו , ואילו אדם שמתבטל ורודף אחרי דברים ריקים לא ישיג כלום ויישאר ללא פרנסה.</a:t>
            </a:r>
          </a:p>
        </p:txBody>
      </p:sp>
    </p:spTree>
    <p:extLst>
      <p:ext uri="{BB962C8B-B14F-4D97-AF65-F5344CB8AC3E}">
        <p14:creationId xmlns:p14="http://schemas.microsoft.com/office/powerpoint/2010/main" val="390963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יב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15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טו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דֶּרֶךְ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אֱוִיל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, יָשָׁר בְּעֵינָיו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;    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וְשֹׁמֵעַ לְעֵצָה חָכָם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צורת ההתנהגות של הטיפש ושל החכם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הטיפש חושב שהדרך שהוא הולך בה היא הדרך הנכונה , ולכן אינו מוכן לשמוע את עצות האחרים וללמוד מניסיונם , וכמובן סופו לטעות ולהיכשל . לעומת זאת האדם החכם יודע שיש חכמים ממנו והוא שואל בעצתם ולומד מניסיונם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צריך להתייעץ עם האחרים ולא לסמוך </a:t>
            </a:r>
            <a:r>
              <a:rPr lang="he-IL">
                <a:latin typeface="David" panose="020E0502060401010101" pitchFamily="34" charset="-79"/>
                <a:cs typeface="David" panose="020E0502060401010101" pitchFamily="34" charset="-79"/>
              </a:rPr>
              <a:t>על דעתנו בלבד 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245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10E33E-6D58-4FCE-8EC6-0798B67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96206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 </a:t>
            </a:r>
            <a:r>
              <a:rPr lang="he-IL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יח</a:t>
            </a:r>
            <a:r>
              <a:rPr lang="he-IL" sz="32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13</a:t>
            </a:r>
            <a:endParaRPr lang="en-US" sz="18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b="1" dirty="0" err="1">
                <a:latin typeface="&amp;quot"/>
                <a:ea typeface="Calibri" panose="020F0502020204030204" pitchFamily="34" charset="0"/>
                <a:cs typeface="David" panose="020E0502060401010101" pitchFamily="34" charset="-79"/>
              </a:rPr>
              <a:t>יג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  מֵשִׁיב דָּבָר, בְּטֶרֶם יִשְׁמָע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--    </a:t>
            </a:r>
            <a:r>
              <a:rPr lang="he-I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אִוֶּלֶת</a:t>
            </a: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הִיא-לוֹ, וּכְלִמָּה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הנושא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התשובה החפוזה 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הסבר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אדם שנחפז להשיב על דבר או לענות על שאלה לפני שישמע אותה עד הסוף , נחשב לאדם טיפש , כי ייתכן שלא יהיה שום קשר בין התשובה והשאלה , ובמקרה כזה הוא עלול לטעות ולמצוא את עצמו במצב מביך ומגוחך .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מוסר השכל :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צריך להקשיב לדברי הזולת עד הסוף ולהימנע מתגובה פזיזה ומתשובה חפוזה .</a:t>
            </a:r>
          </a:p>
        </p:txBody>
      </p:sp>
    </p:spTree>
    <p:extLst>
      <p:ext uri="{BB962C8B-B14F-4D97-AF65-F5344CB8AC3E}">
        <p14:creationId xmlns:p14="http://schemas.microsoft.com/office/powerpoint/2010/main" val="14499176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1833</Words>
  <Application>Microsoft Office PowerPoint</Application>
  <PresentationFormat>מסך רחב</PresentationFormat>
  <Paragraphs>111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4" baseType="lpstr">
      <vt:lpstr>&amp;quot</vt:lpstr>
      <vt:lpstr>Arial</vt:lpstr>
      <vt:lpstr>Calibri</vt:lpstr>
      <vt:lpstr>Calibri Light</vt:lpstr>
      <vt:lpstr>David</vt:lpstr>
      <vt:lpstr>ערכת נושא Office</vt:lpstr>
      <vt:lpstr>משלי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משלי</dc:title>
  <dc:creator>tamer ibrahem</dc:creator>
  <cp:lastModifiedBy>tamer ibrahem</cp:lastModifiedBy>
  <cp:revision>19</cp:revision>
  <dcterms:created xsi:type="dcterms:W3CDTF">2019-11-28T10:01:49Z</dcterms:created>
  <dcterms:modified xsi:type="dcterms:W3CDTF">2019-12-10T11:11:39Z</dcterms:modified>
</cp:coreProperties>
</file>