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70" d="100"/>
          <a:sy n="70" d="100"/>
        </p:scale>
        <p:origin x="-1362"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22D87C4D-5FF7-4D02-A06D-34CCA265275F}" type="datetimeFigureOut">
              <a:rPr lang="he-IL" smtClean="0"/>
              <a:t>כ"ה/שבט/תשע"ח</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25BAFCC8-FB4C-4D63-A626-D2C27259B0D5}" type="slidenum">
              <a:rPr lang="he-IL" smtClean="0"/>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22D87C4D-5FF7-4D02-A06D-34CCA265275F}" type="datetimeFigureOut">
              <a:rPr lang="he-IL" smtClean="0"/>
              <a:t>כ"ה/שבט/תשע"ח</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25BAFCC8-FB4C-4D63-A626-D2C27259B0D5}" type="slidenum">
              <a:rPr lang="he-IL" smtClean="0"/>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22D87C4D-5FF7-4D02-A06D-34CCA265275F}" type="datetimeFigureOut">
              <a:rPr lang="he-IL" smtClean="0"/>
              <a:t>כ"ה/שבט/תשע"ח</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25BAFCC8-FB4C-4D63-A626-D2C27259B0D5}" type="slidenum">
              <a:rPr lang="he-IL" smtClean="0"/>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22D87C4D-5FF7-4D02-A06D-34CCA265275F}" type="datetimeFigureOut">
              <a:rPr lang="he-IL" smtClean="0"/>
              <a:t>כ"ה/שבט/תשע"ח</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25BAFCC8-FB4C-4D63-A626-D2C27259B0D5}" type="slidenum">
              <a:rPr lang="he-IL" smtClean="0"/>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22D87C4D-5FF7-4D02-A06D-34CCA265275F}" type="datetimeFigureOut">
              <a:rPr lang="he-IL" smtClean="0"/>
              <a:t>כ"ה/שבט/תשע"ח</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25BAFCC8-FB4C-4D63-A626-D2C27259B0D5}" type="slidenum">
              <a:rPr lang="he-IL" smtClean="0"/>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22D87C4D-5FF7-4D02-A06D-34CCA265275F}" type="datetimeFigureOut">
              <a:rPr lang="he-IL" smtClean="0"/>
              <a:t>כ"ה/שבט/תשע"ח</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25BAFCC8-FB4C-4D63-A626-D2C27259B0D5}" type="slidenum">
              <a:rPr lang="he-IL" smtClean="0"/>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22D87C4D-5FF7-4D02-A06D-34CCA265275F}" type="datetimeFigureOut">
              <a:rPr lang="he-IL" smtClean="0"/>
              <a:t>כ"ה/שבט/תשע"ח</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25BAFCC8-FB4C-4D63-A626-D2C27259B0D5}" type="slidenum">
              <a:rPr lang="he-IL" smtClean="0"/>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22D87C4D-5FF7-4D02-A06D-34CCA265275F}" type="datetimeFigureOut">
              <a:rPr lang="he-IL" smtClean="0"/>
              <a:t>כ"ה/שבט/תשע"ח</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25BAFCC8-FB4C-4D63-A626-D2C27259B0D5}" type="slidenum">
              <a:rPr lang="he-IL" smtClean="0"/>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22D87C4D-5FF7-4D02-A06D-34CCA265275F}" type="datetimeFigureOut">
              <a:rPr lang="he-IL" smtClean="0"/>
              <a:t>כ"ה/שבט/תשע"ח</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25BAFCC8-FB4C-4D63-A626-D2C27259B0D5}" type="slidenum">
              <a:rPr lang="he-IL" smtClean="0"/>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22D87C4D-5FF7-4D02-A06D-34CCA265275F}" type="datetimeFigureOut">
              <a:rPr lang="he-IL" smtClean="0"/>
              <a:t>כ"ה/שבט/תשע"ח</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25BAFCC8-FB4C-4D63-A626-D2C27259B0D5}" type="slidenum">
              <a:rPr lang="he-IL" smtClean="0"/>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22D87C4D-5FF7-4D02-A06D-34CCA265275F}" type="datetimeFigureOut">
              <a:rPr lang="he-IL" smtClean="0"/>
              <a:t>כ"ה/שבט/תשע"ח</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25BAFCC8-FB4C-4D63-A626-D2C27259B0D5}" type="slidenum">
              <a:rPr lang="he-IL" smtClean="0"/>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2D87C4D-5FF7-4D02-A06D-34CCA265275F}" type="datetimeFigureOut">
              <a:rPr lang="he-IL" smtClean="0"/>
              <a:t>כ"ה/שבט/תשע"ח</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5BAFCC8-FB4C-4D63-A626-D2C27259B0D5}" type="slidenum">
              <a:rPr lang="he-IL" smtClean="0"/>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www.google.co.il/search?q=%D7%9C%D7%90%D7%94+%D7%92%D7%95%D7%9C%D7%93%D7%91%D7%A8%D7%92+%D7%A4%D7%A8%D7%A1%D7%99%D7%9D&amp;stick=H4sIAAAAAAAAAOPgE-LQz9U3SIvPzdWSzU620k8sTyxKgZDx5Zl5ealFVmBOMQCZbSzQKwAAAA&amp;sa=X&amp;ved=0ahUKEwjUg8TY5dvXAhWOK1AKHTsCAlwQ6BMIqgEoADAa" TargetMode="External"/><Relationship Id="rId3" Type="http://schemas.openxmlformats.org/officeDocument/2006/relationships/hyperlink" Target="https://www.google.co.il/search?q=%D7%A7%D7%A0%D7%99%D7%92%D7%A1%D7%91%D7%A8%D7%92+%D7%92%D7%A8%D7%9E%D7%A0%D7%99%D7%94&amp;stick=H4sIAAAAAAAAAOPgE-LQz9U3SIvPzVXiArGMc81zsrO1xLKTrfQLUvMLclKBVFFxfp5VUn5RHgDB3IOsMAAAAA&amp;sa=X&amp;ved=0ahUKEwjUg8TY5dvXAhWOK1AKHTsCAlwQmxMInwEoATAX" TargetMode="External"/><Relationship Id="rId7" Type="http://schemas.openxmlformats.org/officeDocument/2006/relationships/hyperlink" Target="https://www.google.co.il/search?q=%D7%94%D7%A8+%D7%94%D7%9E%D7%A0%D7%95%D7%97%D7%95%D7%AA&amp;stick=H4sIAAAAAAAAAOPgE-LQz9U3SIvPzVXiBLPKyvIqtBSzk630C1LzC3JS9VNSk1MTi1NT4gtSi4rz86ySSosyU1MAPL1b3ToAAAA&amp;sa=X&amp;ved=0ahUKEwjUg8TY5dvXAhWOK1AKHTsCAlwQmxMIpwEoATAZ" TargetMode="External"/><Relationship Id="rId12" Type="http://schemas.openxmlformats.org/officeDocument/2006/relationships/hyperlink" Target="https://www.google.co.il/search?q=%D7%90%D7%91%D7%A8%D7%94%D7%9D+%D7%92%D7%95%D7%9C%D7%93%D7%91%D7%A8%D7%92&amp;stick=H4sIAAAAAAAAAOPgE-LQz9U3SIvPzVXiArFKspMyLC21JLOTrfQLUvMLclKBVFFxfp5VQWJRal5JMQDpwloYMwAAAA&amp;sa=X&amp;ved=0ahUKEwjUg8TY5dvXAhWOK1AKHTsCAlwQmxMIsAEoAjAb" TargetMode="External"/><Relationship Id="rId2" Type="http://schemas.openxmlformats.org/officeDocument/2006/relationships/hyperlink" Target="https://www.google.co.il/search?q=%D7%9C%D7%90%D7%94+%D7%92%D7%95%D7%9C%D7%93%D7%91%D7%A8%D7%92+%D7%AA%D7%90%D7%A8%D7%99%D7%9A+%D7%9C%D7%99%D7%93%D7%94&amp;stick=H4sIAAAAAAAAAOPgE-LQz9U3SIvPzdUSy0620i9IzS_ISQVSRcX5eVZJ-UV5AF0JnswkAAAA&amp;sa=X&amp;ved=0ahUKEwjUg8TY5dvXAhWOK1AKHTsCAlwQ6BMIngEoADAX" TargetMode="External"/><Relationship Id="rId1" Type="http://schemas.openxmlformats.org/officeDocument/2006/relationships/slideLayout" Target="../slideLayouts/slideLayout2.xml"/><Relationship Id="rId6" Type="http://schemas.openxmlformats.org/officeDocument/2006/relationships/hyperlink" Target="https://www.google.co.il/search?q=%D7%9C%D7%90%D7%94+%D7%92%D7%95%D7%9C%D7%93%D7%91%D7%A8%D7%92+%D7%9E%D7%A7%D7%95%D7%9D+%D7%95%D7%9E%D7%95%D7%A2%D7%93+%D7%94%D7%A7%D7%91%D7%95%D7%A8%D7%94&amp;stick=H4sIAAAAAAAAAOPgE-LQz9U3SIvPzdVSzE620i9IzS_ISdVPSU1OTSxOTYkvSC0qzs-zSiotykxNAQCKk7r3LwAAAA&amp;sa=X&amp;ved=0ahUKEwjUg8TY5dvXAhWOK1AKHTsCAlwQ6BMIpgEoADAZ" TargetMode="External"/><Relationship Id="rId11" Type="http://schemas.openxmlformats.org/officeDocument/2006/relationships/hyperlink" Target="https://www.google.co.il/search?q=%D7%A6%D7%99%D7%9C%D7%94+%D7%92%D7%95%D7%9C%D7%93%D7%91%D7%A8%D7%92&amp;stick=H4sIAAAAAAAAAOPgE-LQz9U3SIvPzVXiArFKspMyLIu0JLOTrfQLUvMLclKBVFFxfp5VQWJRal5JMQBmalR6MwAAAA&amp;sa=X&amp;ved=0ahUKEwjUg8TY5dvXAhWOK1AKHTsCAlwQmxMIrwEoATAb" TargetMode="External"/><Relationship Id="rId5" Type="http://schemas.openxmlformats.org/officeDocument/2006/relationships/hyperlink" Target="https://www.google.co.il/search?q=%D7%99%D7%A8%D7%95%D7%A9%D7%9C%D7%99%D7%9D&amp;stick=H4sIAAAAAAAAAOPgE-LQz9U3SIvPzVUCs0yMDeK15LOTrfQLUvMLclL1U1KTUxOLU1PiC1KLivPzrFIyU1MAPAgD2zcAAAA&amp;sa=X&amp;ved=0ahUKEwjUg8TY5dvXAhWOK1AKHTsCAlwQmxMIowEoATAY" TargetMode="External"/><Relationship Id="rId10" Type="http://schemas.openxmlformats.org/officeDocument/2006/relationships/hyperlink" Target="https://www.google.co.il/search?q=%D7%9C%D7%90%D7%94+%D7%92%D7%95%D7%9C%D7%93%D7%91%D7%A8%D7%92+%D7%94%D7%95%D7%A8%D7%99%D7%9D&amp;stick=H4sIAAAAAAAAAOPgE-LQz9U3SIvPzdWSzE620i9IzS_ISQVSRcX5eVYFiUWpeSXFAGUm5g0nAAAA&amp;sa=X&amp;ved=0ahUKEwjUg8TY5dvXAhWOK1AKHTsCAlwQ6BMIrgEoADAb" TargetMode="External"/><Relationship Id="rId4" Type="http://schemas.openxmlformats.org/officeDocument/2006/relationships/hyperlink" Target="https://www.google.co.il/search?q=%D7%9C%D7%90%D7%94+%D7%92%D7%95%D7%9C%D7%93%D7%91%D7%A8%D7%92+%D7%AA%D7%90%D7%A8%D7%99%D7%9A+%D7%95%D7%9E%D7%A7%D7%95%D7%9D+%D7%94%D7%9E%D7%95%D7%95%D7%AA&amp;stick=H4sIAAAAAAAAAOPgE-LQz9U3SIvPzdWSz0620i9IzS_ISdVPSU1OTSxOTYkvSC0qzs-zSslMTQEAESXKai0AAAA&amp;sa=X&amp;ved=0ahUKEwjUg8TY5dvXAhWOK1AKHTsCAlwQ6BMIogEoADAY" TargetMode="External"/><Relationship Id="rId9" Type="http://schemas.openxmlformats.org/officeDocument/2006/relationships/hyperlink" Target="https://www.google.co.il/search?q=%D7%A4%D7%A8%D7%A1+%D7%91%D7%A1%D7%A4%D7%A8%D7%95%D7%AA+%D7%A2%D7%91%D7%A8%D7%99%D7%AA&amp;stick=H4sIAAAAAAAAAOPgE-LQz9U3SIvPzVXi1U_XNzRMSalILzSrtNCSzU620k8sTyxKgZDx5Zl5ealFVmBOMQA6tij0OgAAAA&amp;sa=X&amp;ved=0ahUKEwjUg8TY5dvXAhWOK1AKHTsCAlwQmxMIqwEoATAa"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p:txBody>
          <a:bodyPr>
            <a:normAutofit/>
          </a:bodyPr>
          <a:lstStyle/>
          <a:p>
            <a:r>
              <a:rPr lang="he-IL" sz="7200" b="1" dirty="0" smtClean="0">
                <a:effectLst>
                  <a:outerShdw blurRad="38100" dist="38100" dir="2700000" algn="tl">
                    <a:srgbClr val="000000">
                      <a:alpha val="43137"/>
                    </a:srgbClr>
                  </a:outerShdw>
                </a:effectLst>
                <a:latin typeface="David" pitchFamily="34" charset="-79"/>
                <a:cs typeface="David" pitchFamily="34" charset="-79"/>
              </a:rPr>
              <a:t>שירי סוף הדרך</a:t>
            </a:r>
            <a:endParaRPr lang="he-IL" sz="7200" b="1" dirty="0">
              <a:effectLst>
                <a:outerShdw blurRad="38100" dist="38100" dir="2700000" algn="tl">
                  <a:srgbClr val="000000">
                    <a:alpha val="43137"/>
                  </a:srgbClr>
                </a:outerShdw>
              </a:effectLst>
              <a:latin typeface="David" pitchFamily="34" charset="-79"/>
              <a:cs typeface="David" pitchFamily="34" charset="-79"/>
            </a:endParaRPr>
          </a:p>
        </p:txBody>
      </p:sp>
      <p:sp>
        <p:nvSpPr>
          <p:cNvPr id="3" name="כותרת משנה 2"/>
          <p:cNvSpPr>
            <a:spLocks noGrp="1"/>
          </p:cNvSpPr>
          <p:nvPr>
            <p:ph type="subTitle" idx="1"/>
          </p:nvPr>
        </p:nvSpPr>
        <p:spPr/>
        <p:txBody>
          <a:bodyPr>
            <a:normAutofit/>
          </a:bodyPr>
          <a:lstStyle/>
          <a:p>
            <a:r>
              <a:rPr lang="he-IL" sz="4800" b="1" dirty="0" smtClean="0">
                <a:solidFill>
                  <a:srgbClr val="C00000"/>
                </a:solidFill>
                <a:effectLst>
                  <a:outerShdw blurRad="38100" dist="38100" dir="2700000" algn="tl">
                    <a:srgbClr val="000000">
                      <a:alpha val="43137"/>
                    </a:srgbClr>
                  </a:outerShdw>
                </a:effectLst>
                <a:latin typeface="David" pitchFamily="34" charset="-79"/>
                <a:cs typeface="David" pitchFamily="34" charset="-79"/>
              </a:rPr>
              <a:t>לאה גולדברג</a:t>
            </a:r>
            <a:endParaRPr lang="he-IL" sz="4800" b="1" dirty="0">
              <a:solidFill>
                <a:srgbClr val="C00000"/>
              </a:solidFill>
              <a:effectLst>
                <a:outerShdw blurRad="38100" dist="38100" dir="2700000" algn="tl">
                  <a:srgbClr val="000000">
                    <a:alpha val="43137"/>
                  </a:srgbClr>
                </a:outerShdw>
              </a:effectLst>
              <a:latin typeface="David" pitchFamily="34" charset="-79"/>
              <a:cs typeface="David" pitchFamily="34" charset="-79"/>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548680"/>
            <a:ext cx="8219256" cy="6048672"/>
          </a:xfrm>
        </p:spPr>
        <p:txBody>
          <a:bodyPr>
            <a:normAutofit/>
          </a:bodyPr>
          <a:lstStyle/>
          <a:p>
            <a:r>
              <a:rPr lang="he-IL" sz="2800" b="1" dirty="0" smtClean="0">
                <a:latin typeface="David" panose="020E0502060401010101" pitchFamily="34" charset="-79"/>
                <a:cs typeface="David" panose="020E0502060401010101" pitchFamily="34" charset="-79"/>
              </a:rPr>
              <a:t>בית שני</a:t>
            </a:r>
          </a:p>
          <a:p>
            <a:r>
              <a:rPr lang="he-IL" sz="2800" dirty="0" smtClean="0">
                <a:latin typeface="David" panose="020E0502060401010101" pitchFamily="34" charset="-79"/>
                <a:cs typeface="David" panose="020E0502060401010101" pitchFamily="34" charset="-79"/>
              </a:rPr>
              <a:t>" </a:t>
            </a:r>
            <a:r>
              <a:rPr lang="he-IL" sz="2800" dirty="0">
                <a:latin typeface="David" panose="020E0502060401010101" pitchFamily="34" charset="-79"/>
                <a:cs typeface="David" panose="020E0502060401010101" pitchFamily="34" charset="-79"/>
              </a:rPr>
              <a:t>בבית השני בשיר מבקשת המשוררת להימנע מהשגרה. כל הדברים מהבית הראשון, הם שמבטיחים את הימנעות השגרה. כי אם אני אדע לבחון, להסתכל, לשים לב, לראות את השינויים בטבע, בעצמי, בסביבה, באנשים, לעולם לא תהיה לי שגרה. הדוברת מבקשת שכל יום יהיה בבחינת התחדשות .</a:t>
            </a:r>
          </a:p>
        </p:txBody>
      </p:sp>
    </p:spTree>
    <p:extLst>
      <p:ext uri="{BB962C8B-B14F-4D97-AF65-F5344CB8AC3E}">
        <p14:creationId xmlns:p14="http://schemas.microsoft.com/office/powerpoint/2010/main" val="321184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latin typeface="David" panose="020E0502060401010101" pitchFamily="34" charset="-79"/>
                <a:cs typeface="David" panose="020E0502060401010101" pitchFamily="34" charset="-79"/>
              </a:rPr>
              <a:t>אמצעים אומנותיים</a:t>
            </a:r>
            <a:endParaRPr lang="he-IL" dirty="0">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a:xfrm>
            <a:off x="457200" y="1600200"/>
            <a:ext cx="8229600" cy="4997152"/>
          </a:xfrm>
        </p:spPr>
        <p:txBody>
          <a:bodyPr/>
          <a:lstStyle/>
          <a:p>
            <a:r>
              <a:rPr lang="he-IL" b="1" dirty="0" smtClean="0">
                <a:latin typeface="David" panose="020E0502060401010101" pitchFamily="34" charset="-79"/>
                <a:cs typeface="David" panose="020E0502060401010101" pitchFamily="34" charset="-79"/>
              </a:rPr>
              <a:t>אנפורה</a:t>
            </a:r>
            <a:r>
              <a:rPr lang="he-IL" dirty="0" smtClean="0">
                <a:latin typeface="David" panose="020E0502060401010101" pitchFamily="34" charset="-79"/>
                <a:cs typeface="David" panose="020E0502060401010101" pitchFamily="34" charset="-79"/>
              </a:rPr>
              <a:t> </a:t>
            </a:r>
            <a:r>
              <a:rPr lang="he-IL" dirty="0">
                <a:latin typeface="David" panose="020E0502060401010101" pitchFamily="34" charset="-79"/>
                <a:cs typeface="David" panose="020E0502060401010101" pitchFamily="34" charset="-79"/>
              </a:rPr>
              <a:t>- המתפלל רואה בהרגל את הסכנה הגדולה ביותר, ועל כן הוא חוזר פעמיים על "לבל "לבל יהיה יומי היום כתמול שלשום, / לבל יהיה עלי יומי הרגל". </a:t>
            </a:r>
            <a:endParaRPr lang="he-IL" dirty="0" smtClean="0">
              <a:latin typeface="David" panose="020E0502060401010101" pitchFamily="34" charset="-79"/>
              <a:cs typeface="David" panose="020E0502060401010101" pitchFamily="34" charset="-79"/>
            </a:endParaRPr>
          </a:p>
          <a:p>
            <a:r>
              <a:rPr lang="he-IL" dirty="0" smtClean="0">
                <a:latin typeface="David" panose="020E0502060401010101" pitchFamily="34" charset="-79"/>
                <a:cs typeface="David" panose="020E0502060401010101" pitchFamily="34" charset="-79"/>
              </a:rPr>
              <a:t>"</a:t>
            </a:r>
            <a:r>
              <a:rPr lang="he-IL" dirty="0">
                <a:latin typeface="David" panose="020E0502060401010101" pitchFamily="34" charset="-79"/>
                <a:cs typeface="David" panose="020E0502060401010101" pitchFamily="34" charset="-79"/>
              </a:rPr>
              <a:t>למדני" </a:t>
            </a:r>
            <a:r>
              <a:rPr lang="he-IL" dirty="0" smtClean="0">
                <a:latin typeface="David" panose="020E0502060401010101" pitchFamily="34" charset="-79"/>
                <a:cs typeface="David" panose="020E0502060401010101" pitchFamily="34" charset="-79"/>
              </a:rPr>
              <a:t>בית ראשון ובבית </a:t>
            </a:r>
            <a:r>
              <a:rPr lang="he-IL" dirty="0">
                <a:latin typeface="David" panose="020E0502060401010101" pitchFamily="34" charset="-79"/>
                <a:cs typeface="David" panose="020E0502060401010101" pitchFamily="34" charset="-79"/>
              </a:rPr>
              <a:t>השני "למד" – חזרה על השורש </a:t>
            </a:r>
            <a:r>
              <a:rPr lang="he-IL" dirty="0" err="1">
                <a:latin typeface="David" panose="020E0502060401010101" pitchFamily="34" charset="-79"/>
                <a:cs typeface="David" panose="020E0502060401010101" pitchFamily="34" charset="-79"/>
              </a:rPr>
              <a:t>ל.מ.ד</a:t>
            </a:r>
            <a:r>
              <a:rPr lang="he-IL" dirty="0">
                <a:latin typeface="David" panose="020E0502060401010101" pitchFamily="34" charset="-79"/>
                <a:cs typeface="David" panose="020E0502060401010101" pitchFamily="34" charset="-79"/>
              </a:rPr>
              <a:t> - המשוררת מדגישה את רצונה ללמוד וכך למעשה אומרת שאינה יודעת </a:t>
            </a:r>
            <a:r>
              <a:rPr lang="he-IL" dirty="0" err="1">
                <a:latin typeface="David" panose="020E0502060401010101" pitchFamily="34" charset="-79"/>
                <a:cs typeface="David" panose="020E0502060401010101" pitchFamily="34" charset="-79"/>
              </a:rPr>
              <a:t>הכל</a:t>
            </a:r>
            <a:r>
              <a:rPr lang="he-IL" dirty="0" smtClean="0">
                <a:latin typeface="David" panose="020E0502060401010101" pitchFamily="34" charset="-79"/>
                <a:cs typeface="David" panose="020E0502060401010101" pitchFamily="34" charset="-79"/>
              </a:rPr>
              <a:t>.</a:t>
            </a:r>
          </a:p>
          <a:p>
            <a:r>
              <a:rPr lang="he-IL" dirty="0" smtClean="0">
                <a:latin typeface="David" panose="020E0502060401010101" pitchFamily="34" charset="-79"/>
                <a:cs typeface="David" panose="020E0502060401010101" pitchFamily="34" charset="-79"/>
              </a:rPr>
              <a:t>הדרך יפה / הדרך קשה </a:t>
            </a:r>
          </a:p>
          <a:p>
            <a:r>
              <a:rPr lang="he-IL" dirty="0" smtClean="0">
                <a:latin typeface="David" panose="020E0502060401010101" pitchFamily="34" charset="-79"/>
                <a:cs typeface="David" panose="020E0502060401010101" pitchFamily="34" charset="-79"/>
              </a:rPr>
              <a:t>ותדע ... / ותדע </a:t>
            </a:r>
          </a:p>
        </p:txBody>
      </p:sp>
    </p:spTree>
    <p:extLst>
      <p:ext uri="{BB962C8B-B14F-4D97-AF65-F5344CB8AC3E}">
        <p14:creationId xmlns:p14="http://schemas.microsoft.com/office/powerpoint/2010/main" val="28855953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548680"/>
            <a:ext cx="8229600" cy="5976664"/>
          </a:xfrm>
        </p:spPr>
        <p:txBody>
          <a:bodyPr>
            <a:normAutofit/>
          </a:bodyPr>
          <a:lstStyle/>
          <a:p>
            <a:r>
              <a:rPr lang="he-IL" sz="2400" b="1" dirty="0" smtClean="0">
                <a:latin typeface="David" panose="020E0502060401010101" pitchFamily="34" charset="-79"/>
                <a:cs typeface="David" panose="020E0502060401010101" pitchFamily="34" charset="-79"/>
              </a:rPr>
              <a:t>האנשה : </a:t>
            </a:r>
            <a:r>
              <a:rPr lang="he-IL" sz="2400" dirty="0" smtClean="0">
                <a:latin typeface="David" panose="020E0502060401010101" pitchFamily="34" charset="-79"/>
                <a:cs typeface="David" panose="020E0502060401010101" pitchFamily="34" charset="-79"/>
              </a:rPr>
              <a:t>" צובעה השקיעה שיבתו בפז ואדם " השקיעה היא כמו צבע : צובעת את שערותיו של הזקן .</a:t>
            </a:r>
          </a:p>
          <a:p>
            <a:r>
              <a:rPr lang="he-IL" sz="2400" dirty="0" smtClean="0">
                <a:latin typeface="David" panose="020E0502060401010101" pitchFamily="34" charset="-79"/>
                <a:cs typeface="David" panose="020E0502060401010101" pitchFamily="34" charset="-79"/>
              </a:rPr>
              <a:t>" ערבים ובקרים פוקדים חלונך " – האנשה של הערבים ושל הבקרים המתנהגים כמו בני אדם . </a:t>
            </a:r>
          </a:p>
          <a:p>
            <a:r>
              <a:rPr lang="he-IL" sz="2800" b="1" dirty="0" smtClean="0">
                <a:latin typeface="David" panose="020E0502060401010101" pitchFamily="34" charset="-79"/>
                <a:cs typeface="David" panose="020E0502060401010101" pitchFamily="34" charset="-79"/>
              </a:rPr>
              <a:t>סמל : </a:t>
            </a:r>
            <a:r>
              <a:rPr lang="he-IL" sz="2400" dirty="0" smtClean="0">
                <a:latin typeface="David" panose="020E0502060401010101" pitchFamily="34" charset="-79"/>
                <a:cs typeface="David" panose="020E0502060401010101" pitchFamily="34" charset="-79"/>
              </a:rPr>
              <a:t>ציפור אחרונה – סמל לבשורת המוות .</a:t>
            </a:r>
          </a:p>
          <a:p>
            <a:r>
              <a:rPr lang="he-IL" sz="2400" dirty="0" smtClean="0">
                <a:latin typeface="David" panose="020E0502060401010101" pitchFamily="34" charset="-79"/>
                <a:cs typeface="David" panose="020E0502060401010101" pitchFamily="34" charset="-79"/>
              </a:rPr>
              <a:t>שקיעה – סמל למוות .</a:t>
            </a:r>
          </a:p>
          <a:p>
            <a:r>
              <a:rPr lang="he-IL" sz="2800" b="1" dirty="0" smtClean="0">
                <a:latin typeface="David" panose="020E0502060401010101" pitchFamily="34" charset="-79"/>
                <a:cs typeface="David" panose="020E0502060401010101" pitchFamily="34" charset="-79"/>
              </a:rPr>
              <a:t>פנייה : </a:t>
            </a:r>
            <a:r>
              <a:rPr lang="he-IL" sz="2400" dirty="0" smtClean="0">
                <a:latin typeface="David" panose="020E0502060401010101" pitchFamily="34" charset="-79"/>
                <a:cs typeface="David" panose="020E0502060401010101" pitchFamily="34" charset="-79"/>
              </a:rPr>
              <a:t>למדני , אלוהי , ברך והתפלל .</a:t>
            </a:r>
          </a:p>
          <a:p>
            <a:r>
              <a:rPr lang="he-IL" sz="2800" b="1" dirty="0" smtClean="0">
                <a:latin typeface="David" panose="020E0502060401010101" pitchFamily="34" charset="-79"/>
                <a:cs typeface="David" panose="020E0502060401010101" pitchFamily="34" charset="-79"/>
              </a:rPr>
              <a:t>ניגודים : </a:t>
            </a:r>
            <a:r>
              <a:rPr lang="he-IL" sz="2400" dirty="0" smtClean="0">
                <a:latin typeface="David" panose="020E0502060401010101" pitchFamily="34" charset="-79"/>
                <a:cs typeface="David" panose="020E0502060401010101" pitchFamily="34" charset="-79"/>
              </a:rPr>
              <a:t>עלה קמל / פרי בשל  - לייחל / להיכשל .</a:t>
            </a:r>
          </a:p>
          <a:p>
            <a:r>
              <a:rPr lang="he-IL" sz="2800" b="1" dirty="0">
                <a:latin typeface="David" panose="020E0502060401010101" pitchFamily="34" charset="-79"/>
                <a:cs typeface="David" panose="020E0502060401010101" pitchFamily="34" charset="-79"/>
              </a:rPr>
              <a:t>חזרה </a:t>
            </a:r>
            <a:r>
              <a:rPr lang="he-IL" sz="2800" b="1" dirty="0" smtClean="0">
                <a:latin typeface="David" panose="020E0502060401010101" pitchFamily="34" charset="-79"/>
                <a:cs typeface="David" panose="020E0502060401010101" pitchFamily="34" charset="-79"/>
              </a:rPr>
              <a:t>: </a:t>
            </a:r>
            <a:r>
              <a:rPr lang="he-IL" sz="2000" dirty="0" smtClean="0">
                <a:latin typeface="David" panose="020E0502060401010101" pitchFamily="34" charset="-79"/>
                <a:cs typeface="David" panose="020E0502060401010101" pitchFamily="34" charset="-79"/>
              </a:rPr>
              <a:t>"</a:t>
            </a:r>
            <a:r>
              <a:rPr lang="he-IL" sz="2000" dirty="0">
                <a:latin typeface="David" panose="020E0502060401010101" pitchFamily="34" charset="-79"/>
                <a:cs typeface="David" panose="020E0502060401010101" pitchFamily="34" charset="-79"/>
              </a:rPr>
              <a:t>למדני אלוהי ברך והתפלל" / "למד את שפתותי ברכה ושיר הלל" בשני הבתים הראשונים בשורות הראשונות ישנה חזרה על רצון המשוררת להעריך, לדעת להגיד תודה</a:t>
            </a:r>
            <a:r>
              <a:rPr lang="he-IL" sz="2000" dirty="0" smtClean="0">
                <a:latin typeface="David" panose="020E0502060401010101" pitchFamily="34" charset="-79"/>
                <a:cs typeface="David" panose="020E0502060401010101" pitchFamily="34" charset="-79"/>
              </a:rPr>
              <a:t>.</a:t>
            </a:r>
          </a:p>
          <a:p>
            <a:r>
              <a:rPr lang="he-IL" sz="2400" b="1" dirty="0" smtClean="0">
                <a:latin typeface="David" panose="020E0502060401010101" pitchFamily="34" charset="-79"/>
                <a:cs typeface="David" panose="020E0502060401010101" pitchFamily="34" charset="-79"/>
              </a:rPr>
              <a:t>חרוז : </a:t>
            </a:r>
            <a:r>
              <a:rPr lang="he-IL" sz="2000" dirty="0" smtClean="0">
                <a:latin typeface="David" panose="020E0502060401010101" pitchFamily="34" charset="-79"/>
                <a:cs typeface="David" panose="020E0502060401010101" pitchFamily="34" charset="-79"/>
              </a:rPr>
              <a:t>החריזה אינה אחידה בשירים א/ ב ואחידה בשיר ג </a:t>
            </a:r>
          </a:p>
          <a:p>
            <a:r>
              <a:rPr lang="he-IL" sz="2400" b="1" dirty="0" smtClean="0">
                <a:latin typeface="David" panose="020E0502060401010101" pitchFamily="34" charset="-79"/>
                <a:cs typeface="David" panose="020E0502060401010101" pitchFamily="34" charset="-79"/>
              </a:rPr>
              <a:t>חריזה פנימית : </a:t>
            </a:r>
            <a:r>
              <a:rPr lang="he-IL" sz="2000" dirty="0" smtClean="0">
                <a:latin typeface="David" panose="020E0502060401010101" pitchFamily="34" charset="-79"/>
                <a:cs typeface="David" panose="020E0502060401010101" pitchFamily="34" charset="-79"/>
              </a:rPr>
              <a:t>קמל- כשל / לייחל – להיכשל / הזאת – לראות .</a:t>
            </a:r>
          </a:p>
          <a:p>
            <a:endParaRPr lang="he-IL" sz="2400" dirty="0" smtClean="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388651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smtClean="0">
                <a:effectLst>
                  <a:outerShdw blurRad="38100" dist="38100" dir="2700000" algn="tl">
                    <a:srgbClr val="000000">
                      <a:alpha val="43137"/>
                    </a:srgbClr>
                  </a:outerShdw>
                </a:effectLst>
                <a:latin typeface="David" pitchFamily="34" charset="-79"/>
                <a:cs typeface="David" pitchFamily="34" charset="-79"/>
              </a:rPr>
              <a:t>לאה גולדברג</a:t>
            </a:r>
            <a:endParaRPr lang="he-IL" b="1" dirty="0">
              <a:effectLst>
                <a:outerShdw blurRad="38100" dist="38100" dir="2700000" algn="tl">
                  <a:srgbClr val="000000">
                    <a:alpha val="43137"/>
                  </a:srgbClr>
                </a:outerShdw>
              </a:effectLst>
              <a:latin typeface="David" pitchFamily="34" charset="-79"/>
              <a:cs typeface="David" pitchFamily="34" charset="-79"/>
            </a:endParaRPr>
          </a:p>
        </p:txBody>
      </p:sp>
      <p:sp>
        <p:nvSpPr>
          <p:cNvPr id="3" name="מציין מיקום תוכן 2"/>
          <p:cNvSpPr>
            <a:spLocks noGrp="1"/>
          </p:cNvSpPr>
          <p:nvPr>
            <p:ph idx="1"/>
          </p:nvPr>
        </p:nvSpPr>
        <p:spPr/>
        <p:txBody>
          <a:bodyPr>
            <a:normAutofit fontScale="92500" lnSpcReduction="20000"/>
          </a:bodyPr>
          <a:lstStyle/>
          <a:p>
            <a:r>
              <a:rPr lang="he-IL" dirty="0">
                <a:solidFill>
                  <a:schemeClr val="tx1">
                    <a:lumMod val="95000"/>
                    <a:lumOff val="5000"/>
                  </a:schemeClr>
                </a:solidFill>
                <a:latin typeface="David" pitchFamily="34" charset="-79"/>
                <a:cs typeface="David" pitchFamily="34" charset="-79"/>
              </a:rPr>
              <a:t>לאה גולדברג הייתה מהמשוררים העבריים המפורסמים ביותר בעת החדשה, סופרת מבוגרים וילדים, מתרגמת, מבקרת וחוקרת ספרות, עיתונאית ומבקרת תרבות, כלת פרס ישראל לספרות לשנת 1970. פרופסור לספרות כללית והשוואתית באוניברסיטה העברית בירושלים. </a:t>
            </a:r>
          </a:p>
          <a:p>
            <a:r>
              <a:rPr lang="he-IL" b="1" dirty="0">
                <a:solidFill>
                  <a:schemeClr val="tx1">
                    <a:lumMod val="95000"/>
                    <a:lumOff val="5000"/>
                  </a:schemeClr>
                </a:solidFill>
                <a:latin typeface="David" pitchFamily="34" charset="-79"/>
                <a:cs typeface="David" pitchFamily="34" charset="-79"/>
                <a:hlinkClick r:id="rId2"/>
              </a:rPr>
              <a:t>תאריך לידה</a:t>
            </a:r>
            <a:r>
              <a:rPr lang="he-IL" b="1" dirty="0">
                <a:solidFill>
                  <a:schemeClr val="tx1">
                    <a:lumMod val="95000"/>
                    <a:lumOff val="5000"/>
                  </a:schemeClr>
                </a:solidFill>
                <a:latin typeface="David" pitchFamily="34" charset="-79"/>
                <a:cs typeface="David" pitchFamily="34" charset="-79"/>
              </a:rPr>
              <a:t>: </a:t>
            </a:r>
            <a:r>
              <a:rPr lang="he-IL" dirty="0">
                <a:solidFill>
                  <a:schemeClr val="tx1">
                    <a:lumMod val="95000"/>
                    <a:lumOff val="5000"/>
                  </a:schemeClr>
                </a:solidFill>
                <a:latin typeface="David" pitchFamily="34" charset="-79"/>
                <a:cs typeface="David" pitchFamily="34" charset="-79"/>
              </a:rPr>
              <a:t>29 במאי 1911, </a:t>
            </a:r>
            <a:r>
              <a:rPr lang="he-IL" dirty="0" err="1">
                <a:solidFill>
                  <a:schemeClr val="tx1">
                    <a:lumMod val="95000"/>
                    <a:lumOff val="5000"/>
                  </a:schemeClr>
                </a:solidFill>
                <a:latin typeface="David" pitchFamily="34" charset="-79"/>
                <a:cs typeface="David" pitchFamily="34" charset="-79"/>
                <a:hlinkClick r:id="rId3"/>
              </a:rPr>
              <a:t>קניגסברג</a:t>
            </a:r>
            <a:r>
              <a:rPr lang="he-IL" dirty="0">
                <a:solidFill>
                  <a:schemeClr val="tx1">
                    <a:lumMod val="95000"/>
                    <a:lumOff val="5000"/>
                  </a:schemeClr>
                </a:solidFill>
                <a:latin typeface="David" pitchFamily="34" charset="-79"/>
                <a:cs typeface="David" pitchFamily="34" charset="-79"/>
                <a:hlinkClick r:id="rId3"/>
              </a:rPr>
              <a:t>, גרמניה</a:t>
            </a:r>
            <a:endParaRPr lang="he-IL" dirty="0">
              <a:solidFill>
                <a:schemeClr val="tx1">
                  <a:lumMod val="95000"/>
                  <a:lumOff val="5000"/>
                </a:schemeClr>
              </a:solidFill>
              <a:latin typeface="David" pitchFamily="34" charset="-79"/>
              <a:cs typeface="David" pitchFamily="34" charset="-79"/>
            </a:endParaRPr>
          </a:p>
          <a:p>
            <a:r>
              <a:rPr lang="he-IL" b="1" dirty="0">
                <a:solidFill>
                  <a:schemeClr val="tx1">
                    <a:lumMod val="95000"/>
                    <a:lumOff val="5000"/>
                  </a:schemeClr>
                </a:solidFill>
                <a:latin typeface="David" pitchFamily="34" charset="-79"/>
                <a:cs typeface="David" pitchFamily="34" charset="-79"/>
                <a:hlinkClick r:id="rId4"/>
              </a:rPr>
              <a:t>תאריך ומקום המוות</a:t>
            </a:r>
            <a:r>
              <a:rPr lang="he-IL" b="1" dirty="0">
                <a:solidFill>
                  <a:schemeClr val="tx1">
                    <a:lumMod val="95000"/>
                    <a:lumOff val="5000"/>
                  </a:schemeClr>
                </a:solidFill>
                <a:latin typeface="David" pitchFamily="34" charset="-79"/>
                <a:cs typeface="David" pitchFamily="34" charset="-79"/>
              </a:rPr>
              <a:t>: </a:t>
            </a:r>
            <a:r>
              <a:rPr lang="he-IL" dirty="0">
                <a:solidFill>
                  <a:schemeClr val="tx1">
                    <a:lumMod val="95000"/>
                    <a:lumOff val="5000"/>
                  </a:schemeClr>
                </a:solidFill>
                <a:latin typeface="David" pitchFamily="34" charset="-79"/>
                <a:cs typeface="David" pitchFamily="34" charset="-79"/>
              </a:rPr>
              <a:t>15 בינואר 1970, </a:t>
            </a:r>
            <a:r>
              <a:rPr lang="he-IL" dirty="0">
                <a:solidFill>
                  <a:schemeClr val="tx1">
                    <a:lumMod val="95000"/>
                    <a:lumOff val="5000"/>
                  </a:schemeClr>
                </a:solidFill>
                <a:latin typeface="David" pitchFamily="34" charset="-79"/>
                <a:cs typeface="David" pitchFamily="34" charset="-79"/>
                <a:hlinkClick r:id="rId5"/>
              </a:rPr>
              <a:t>ירושלים</a:t>
            </a:r>
            <a:endParaRPr lang="he-IL" dirty="0">
              <a:solidFill>
                <a:schemeClr val="tx1">
                  <a:lumMod val="95000"/>
                  <a:lumOff val="5000"/>
                </a:schemeClr>
              </a:solidFill>
              <a:latin typeface="David" pitchFamily="34" charset="-79"/>
              <a:cs typeface="David" pitchFamily="34" charset="-79"/>
            </a:endParaRPr>
          </a:p>
          <a:p>
            <a:r>
              <a:rPr lang="he-IL" b="1" dirty="0">
                <a:solidFill>
                  <a:schemeClr val="tx1">
                    <a:lumMod val="95000"/>
                    <a:lumOff val="5000"/>
                  </a:schemeClr>
                </a:solidFill>
                <a:latin typeface="David" pitchFamily="34" charset="-79"/>
                <a:cs typeface="David" pitchFamily="34" charset="-79"/>
                <a:hlinkClick r:id="rId6"/>
              </a:rPr>
              <a:t>מקום ומועד הקבורה</a:t>
            </a:r>
            <a:r>
              <a:rPr lang="he-IL" b="1" dirty="0">
                <a:solidFill>
                  <a:schemeClr val="tx1">
                    <a:lumMod val="95000"/>
                    <a:lumOff val="5000"/>
                  </a:schemeClr>
                </a:solidFill>
                <a:latin typeface="David" pitchFamily="34" charset="-79"/>
                <a:cs typeface="David" pitchFamily="34" charset="-79"/>
              </a:rPr>
              <a:t>: </a:t>
            </a:r>
            <a:r>
              <a:rPr lang="he-IL" dirty="0">
                <a:solidFill>
                  <a:schemeClr val="tx1">
                    <a:lumMod val="95000"/>
                    <a:lumOff val="5000"/>
                  </a:schemeClr>
                </a:solidFill>
                <a:latin typeface="David" pitchFamily="34" charset="-79"/>
                <a:cs typeface="David" pitchFamily="34" charset="-79"/>
                <a:hlinkClick r:id="rId7"/>
              </a:rPr>
              <a:t>הר המנוחות, ירושלים</a:t>
            </a:r>
            <a:endParaRPr lang="he-IL" dirty="0">
              <a:solidFill>
                <a:schemeClr val="tx1">
                  <a:lumMod val="95000"/>
                  <a:lumOff val="5000"/>
                </a:schemeClr>
              </a:solidFill>
              <a:latin typeface="David" pitchFamily="34" charset="-79"/>
              <a:cs typeface="David" pitchFamily="34" charset="-79"/>
            </a:endParaRPr>
          </a:p>
          <a:p>
            <a:r>
              <a:rPr lang="he-IL" b="1" dirty="0">
                <a:solidFill>
                  <a:schemeClr val="tx1">
                    <a:lumMod val="95000"/>
                    <a:lumOff val="5000"/>
                  </a:schemeClr>
                </a:solidFill>
                <a:latin typeface="David" pitchFamily="34" charset="-79"/>
                <a:cs typeface="David" pitchFamily="34" charset="-79"/>
                <a:hlinkClick r:id="rId8"/>
              </a:rPr>
              <a:t>פרסים</a:t>
            </a:r>
            <a:r>
              <a:rPr lang="he-IL" b="1" dirty="0">
                <a:solidFill>
                  <a:schemeClr val="tx1">
                    <a:lumMod val="95000"/>
                    <a:lumOff val="5000"/>
                  </a:schemeClr>
                </a:solidFill>
                <a:latin typeface="David" pitchFamily="34" charset="-79"/>
                <a:cs typeface="David" pitchFamily="34" charset="-79"/>
              </a:rPr>
              <a:t>: </a:t>
            </a:r>
            <a:r>
              <a:rPr lang="he-IL" dirty="0">
                <a:solidFill>
                  <a:schemeClr val="tx1">
                    <a:lumMod val="95000"/>
                    <a:lumOff val="5000"/>
                  </a:schemeClr>
                </a:solidFill>
                <a:latin typeface="David" pitchFamily="34" charset="-79"/>
                <a:cs typeface="David" pitchFamily="34" charset="-79"/>
                <a:hlinkClick r:id="rId9"/>
              </a:rPr>
              <a:t>פרס ישראל בספרות עברית</a:t>
            </a:r>
            <a:endParaRPr lang="he-IL" dirty="0">
              <a:solidFill>
                <a:schemeClr val="tx1">
                  <a:lumMod val="95000"/>
                  <a:lumOff val="5000"/>
                </a:schemeClr>
              </a:solidFill>
              <a:latin typeface="David" pitchFamily="34" charset="-79"/>
              <a:cs typeface="David" pitchFamily="34" charset="-79"/>
            </a:endParaRPr>
          </a:p>
          <a:p>
            <a:r>
              <a:rPr lang="he-IL" b="1" dirty="0">
                <a:solidFill>
                  <a:schemeClr val="tx1">
                    <a:lumMod val="95000"/>
                    <a:lumOff val="5000"/>
                  </a:schemeClr>
                </a:solidFill>
                <a:latin typeface="David" pitchFamily="34" charset="-79"/>
                <a:cs typeface="David" pitchFamily="34" charset="-79"/>
                <a:hlinkClick r:id="rId10"/>
              </a:rPr>
              <a:t>הורים</a:t>
            </a:r>
            <a:r>
              <a:rPr lang="he-IL" b="1" dirty="0">
                <a:solidFill>
                  <a:schemeClr val="tx1">
                    <a:lumMod val="95000"/>
                    <a:lumOff val="5000"/>
                  </a:schemeClr>
                </a:solidFill>
                <a:latin typeface="David" pitchFamily="34" charset="-79"/>
                <a:cs typeface="David" pitchFamily="34" charset="-79"/>
              </a:rPr>
              <a:t>: </a:t>
            </a:r>
            <a:r>
              <a:rPr lang="he-IL" dirty="0">
                <a:solidFill>
                  <a:schemeClr val="tx1">
                    <a:lumMod val="95000"/>
                    <a:lumOff val="5000"/>
                  </a:schemeClr>
                </a:solidFill>
                <a:latin typeface="David" pitchFamily="34" charset="-79"/>
                <a:cs typeface="David" pitchFamily="34" charset="-79"/>
                <a:hlinkClick r:id="rId11"/>
              </a:rPr>
              <a:t>צילה גולדברג</a:t>
            </a:r>
            <a:r>
              <a:rPr lang="he-IL" dirty="0">
                <a:solidFill>
                  <a:schemeClr val="tx1">
                    <a:lumMod val="95000"/>
                    <a:lumOff val="5000"/>
                  </a:schemeClr>
                </a:solidFill>
                <a:latin typeface="David" pitchFamily="34" charset="-79"/>
                <a:cs typeface="David" pitchFamily="34" charset="-79"/>
              </a:rPr>
              <a:t>, </a:t>
            </a:r>
            <a:r>
              <a:rPr lang="he-IL" dirty="0">
                <a:solidFill>
                  <a:schemeClr val="tx1">
                    <a:lumMod val="95000"/>
                    <a:lumOff val="5000"/>
                  </a:schemeClr>
                </a:solidFill>
                <a:latin typeface="David" pitchFamily="34" charset="-79"/>
                <a:cs typeface="David" pitchFamily="34" charset="-79"/>
                <a:hlinkClick r:id="rId12"/>
              </a:rPr>
              <a:t>אברהם גולדברג</a:t>
            </a:r>
            <a:endParaRPr lang="he-IL" dirty="0">
              <a:solidFill>
                <a:schemeClr val="tx1">
                  <a:lumMod val="95000"/>
                  <a:lumOff val="5000"/>
                </a:schemeClr>
              </a:solidFill>
              <a:latin typeface="David" pitchFamily="34" charset="-79"/>
              <a:cs typeface="David" pitchFamily="34" charset="-79"/>
            </a:endParaRPr>
          </a:p>
          <a:p>
            <a:endParaRPr lang="he-I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he-IL" b="1" dirty="0" smtClean="0"/>
              <a:t>שִׁירֵי סוֹף הַדֶּרֶךְ / לאה גולדברג</a:t>
            </a:r>
            <a:br>
              <a:rPr lang="he-IL" b="1" dirty="0" smtClean="0"/>
            </a:br>
            <a:endParaRPr lang="he-IL" dirty="0"/>
          </a:p>
        </p:txBody>
      </p:sp>
      <p:sp>
        <p:nvSpPr>
          <p:cNvPr id="3" name="מציין מיקום תוכן 2"/>
          <p:cNvSpPr>
            <a:spLocks noGrp="1"/>
          </p:cNvSpPr>
          <p:nvPr>
            <p:ph idx="1"/>
          </p:nvPr>
        </p:nvSpPr>
        <p:spPr/>
        <p:txBody>
          <a:bodyPr>
            <a:normAutofit lnSpcReduction="10000"/>
          </a:bodyPr>
          <a:lstStyle/>
          <a:p>
            <a:r>
              <a:rPr lang="he-IL" sz="1600" b="1" dirty="0">
                <a:solidFill>
                  <a:srgbClr val="FF0000"/>
                </a:solidFill>
              </a:rPr>
              <a:t/>
            </a:r>
            <a:br>
              <a:rPr lang="he-IL" sz="1600" b="1" dirty="0">
                <a:solidFill>
                  <a:srgbClr val="FF0000"/>
                </a:solidFill>
              </a:rPr>
            </a:br>
            <a:r>
              <a:rPr lang="he-IL" sz="1400" b="1" dirty="0">
                <a:solidFill>
                  <a:srgbClr val="FF0000"/>
                </a:solidFill>
                <a:latin typeface="David" pitchFamily="34" charset="-79"/>
                <a:cs typeface="David" pitchFamily="34" charset="-79"/>
              </a:rPr>
              <a:t>א</a:t>
            </a:r>
            <a:br>
              <a:rPr lang="he-IL" sz="1400" b="1" dirty="0">
                <a:solidFill>
                  <a:srgbClr val="FF0000"/>
                </a:solidFill>
                <a:latin typeface="David" pitchFamily="34" charset="-79"/>
                <a:cs typeface="David" pitchFamily="34" charset="-79"/>
              </a:rPr>
            </a:br>
            <a:r>
              <a:rPr lang="he-IL" sz="1400" b="1" dirty="0">
                <a:latin typeface="David" pitchFamily="34" charset="-79"/>
                <a:cs typeface="David" pitchFamily="34" charset="-79"/>
              </a:rPr>
              <a:t>הַדֶּרֶך יָפָה עַד מְאֹד - אָמַר הַנַּעַר.</a:t>
            </a:r>
            <a:br>
              <a:rPr lang="he-IL" sz="1400" b="1" dirty="0">
                <a:latin typeface="David" pitchFamily="34" charset="-79"/>
                <a:cs typeface="David" pitchFamily="34" charset="-79"/>
              </a:rPr>
            </a:br>
            <a:r>
              <a:rPr lang="he-IL" sz="1400" b="1" dirty="0">
                <a:latin typeface="David" pitchFamily="34" charset="-79"/>
                <a:cs typeface="David" pitchFamily="34" charset="-79"/>
              </a:rPr>
              <a:t>הַדֶּרֶך קָשָׁה עַד מְאֹד - אָמַר הָעֶלֶם.</a:t>
            </a:r>
            <a:br>
              <a:rPr lang="he-IL" sz="1400" b="1" dirty="0">
                <a:latin typeface="David" pitchFamily="34" charset="-79"/>
                <a:cs typeface="David" pitchFamily="34" charset="-79"/>
              </a:rPr>
            </a:br>
            <a:r>
              <a:rPr lang="he-IL" sz="1400" b="1" dirty="0">
                <a:latin typeface="David" pitchFamily="34" charset="-79"/>
                <a:cs typeface="David" pitchFamily="34" charset="-79"/>
              </a:rPr>
              <a:t>הַדֶּרֶך אָרְכָה עַד מְאֹד - אָמַר הַגֶּבֶר.</a:t>
            </a:r>
            <a:br>
              <a:rPr lang="he-IL" sz="1400" b="1" dirty="0">
                <a:latin typeface="David" pitchFamily="34" charset="-79"/>
                <a:cs typeface="David" pitchFamily="34" charset="-79"/>
              </a:rPr>
            </a:br>
            <a:r>
              <a:rPr lang="he-IL" sz="1400" b="1" dirty="0">
                <a:latin typeface="David" pitchFamily="34" charset="-79"/>
                <a:cs typeface="David" pitchFamily="34" charset="-79"/>
              </a:rPr>
              <a:t>יָשַׁב הַזָּקֵן לָנוּחַ בְּצַד הַדֶּרֶך.</a:t>
            </a:r>
            <a:br>
              <a:rPr lang="he-IL" sz="1400" b="1" dirty="0">
                <a:latin typeface="David" pitchFamily="34" charset="-79"/>
                <a:cs typeface="David" pitchFamily="34" charset="-79"/>
              </a:rPr>
            </a:br>
            <a:r>
              <a:rPr lang="he-IL" sz="1400" b="1" dirty="0">
                <a:latin typeface="David" pitchFamily="34" charset="-79"/>
                <a:cs typeface="David" pitchFamily="34" charset="-79"/>
              </a:rPr>
              <a:t/>
            </a:r>
            <a:br>
              <a:rPr lang="he-IL" sz="1400" b="1" dirty="0">
                <a:latin typeface="David" pitchFamily="34" charset="-79"/>
                <a:cs typeface="David" pitchFamily="34" charset="-79"/>
              </a:rPr>
            </a:br>
            <a:r>
              <a:rPr lang="he-IL" sz="1400" b="1" dirty="0">
                <a:latin typeface="David" pitchFamily="34" charset="-79"/>
                <a:cs typeface="David" pitchFamily="34" charset="-79"/>
              </a:rPr>
              <a:t>צוֹבְעָה הַשְּׁקִיעָה שֵׂיבָתוֹ בְּפָז וָאֹדֶם,</a:t>
            </a:r>
            <a:br>
              <a:rPr lang="he-IL" sz="1400" b="1" dirty="0">
                <a:latin typeface="David" pitchFamily="34" charset="-79"/>
                <a:cs typeface="David" pitchFamily="34" charset="-79"/>
              </a:rPr>
            </a:br>
            <a:r>
              <a:rPr lang="he-IL" sz="1400" b="1" dirty="0">
                <a:latin typeface="David" pitchFamily="34" charset="-79"/>
                <a:cs typeface="David" pitchFamily="34" charset="-79"/>
              </a:rPr>
              <a:t>הַדֶּשֶׁא מַבְהִיק לְרַגְלָיו בְּטַל-הָעֶרֶב,</a:t>
            </a:r>
            <a:br>
              <a:rPr lang="he-IL" sz="1400" b="1" dirty="0">
                <a:latin typeface="David" pitchFamily="34" charset="-79"/>
                <a:cs typeface="David" pitchFamily="34" charset="-79"/>
              </a:rPr>
            </a:br>
            <a:r>
              <a:rPr lang="he-IL" sz="1400" b="1" dirty="0">
                <a:latin typeface="David" pitchFamily="34" charset="-79"/>
                <a:cs typeface="David" pitchFamily="34" charset="-79"/>
              </a:rPr>
              <a:t>צִפּוֹר אַחְרוֹנָה שֶׁל יוֹם מֵעָלָיו מְזַמֶּרֶת:</a:t>
            </a:r>
            <a:br>
              <a:rPr lang="he-IL" sz="1400" b="1" dirty="0">
                <a:latin typeface="David" pitchFamily="34" charset="-79"/>
                <a:cs typeface="David" pitchFamily="34" charset="-79"/>
              </a:rPr>
            </a:br>
            <a:r>
              <a:rPr lang="he-IL" sz="1400" b="1" dirty="0">
                <a:latin typeface="David" pitchFamily="34" charset="-79"/>
                <a:cs typeface="David" pitchFamily="34" charset="-79"/>
              </a:rPr>
              <a:t>- </a:t>
            </a:r>
            <a:r>
              <a:rPr lang="he-IL" sz="1400" b="1" dirty="0" err="1">
                <a:latin typeface="David" pitchFamily="34" charset="-79"/>
                <a:cs typeface="David" pitchFamily="34" charset="-79"/>
              </a:rPr>
              <a:t>הֲתִזְכֹּר</a:t>
            </a:r>
            <a:r>
              <a:rPr lang="he-IL" sz="1400" b="1" dirty="0">
                <a:latin typeface="David" pitchFamily="34" charset="-79"/>
                <a:cs typeface="David" pitchFamily="34" charset="-79"/>
              </a:rPr>
              <a:t> מַה יָּפְתָה, מַה קָּשְׁתָה, מָה אָרְכָה הַדֶּרֶך</a:t>
            </a:r>
            <a:r>
              <a:rPr lang="he-IL" sz="1400" b="1" dirty="0" smtClean="0">
                <a:latin typeface="David" pitchFamily="34" charset="-79"/>
                <a:cs typeface="David" pitchFamily="34" charset="-79"/>
              </a:rPr>
              <a:t>? </a:t>
            </a:r>
          </a:p>
          <a:p>
            <a:r>
              <a:rPr lang="he-IL" sz="1400" b="1" dirty="0" smtClean="0">
                <a:solidFill>
                  <a:srgbClr val="FF0000"/>
                </a:solidFill>
                <a:latin typeface="David" pitchFamily="34" charset="-79"/>
                <a:cs typeface="David" pitchFamily="34" charset="-79"/>
              </a:rPr>
              <a:t>ב</a:t>
            </a:r>
            <a:r>
              <a:rPr lang="he-IL" sz="1400" b="1" dirty="0" smtClean="0">
                <a:latin typeface="David" pitchFamily="34" charset="-79"/>
                <a:cs typeface="David" pitchFamily="34" charset="-79"/>
              </a:rPr>
              <a:t/>
            </a:r>
            <a:br>
              <a:rPr lang="he-IL" sz="1400" b="1" dirty="0" smtClean="0">
                <a:latin typeface="David" pitchFamily="34" charset="-79"/>
                <a:cs typeface="David" pitchFamily="34" charset="-79"/>
              </a:rPr>
            </a:br>
            <a:r>
              <a:rPr lang="he-IL" sz="1400" b="1" dirty="0" smtClean="0">
                <a:latin typeface="David" pitchFamily="34" charset="-79"/>
                <a:cs typeface="David" pitchFamily="34" charset="-79"/>
              </a:rPr>
              <a:t>אָמַרְתָּ: יוֹם רוֹדֵף יוֹם וְלַיְלָה - לַיְלָה.</a:t>
            </a:r>
            <a:br>
              <a:rPr lang="he-IL" sz="1400" b="1" dirty="0" smtClean="0">
                <a:latin typeface="David" pitchFamily="34" charset="-79"/>
                <a:cs typeface="David" pitchFamily="34" charset="-79"/>
              </a:rPr>
            </a:br>
            <a:r>
              <a:rPr lang="he-IL" sz="1400" b="1" dirty="0" smtClean="0">
                <a:latin typeface="David" pitchFamily="34" charset="-79"/>
                <a:cs typeface="David" pitchFamily="34" charset="-79"/>
              </a:rPr>
              <a:t>הִנֵּה יָמִים בָּאִים - בְּלִבְּךָ אָמַרְתָּ.</a:t>
            </a:r>
            <a:br>
              <a:rPr lang="he-IL" sz="1400" b="1" dirty="0" smtClean="0">
                <a:latin typeface="David" pitchFamily="34" charset="-79"/>
                <a:cs typeface="David" pitchFamily="34" charset="-79"/>
              </a:rPr>
            </a:br>
            <a:r>
              <a:rPr lang="he-IL" sz="1400" b="1" dirty="0" smtClean="0">
                <a:latin typeface="David" pitchFamily="34" charset="-79"/>
                <a:cs typeface="David" pitchFamily="34" charset="-79"/>
              </a:rPr>
              <a:t>וַתִּרְאֶה עֲרָבִים וּבְקָרִים פּוֹקְדִים </a:t>
            </a:r>
            <a:r>
              <a:rPr lang="he-IL" sz="1400" b="1" dirty="0" err="1" smtClean="0">
                <a:latin typeface="David" pitchFamily="34" charset="-79"/>
                <a:cs typeface="David" pitchFamily="34" charset="-79"/>
              </a:rPr>
              <a:t>חַלּוֹנֶיךָ</a:t>
            </a:r>
            <a:r>
              <a:rPr lang="he-IL" sz="1400" b="1" dirty="0" smtClean="0">
                <a:latin typeface="David" pitchFamily="34" charset="-79"/>
                <a:cs typeface="David" pitchFamily="34" charset="-79"/>
              </a:rPr>
              <a:t>,</a:t>
            </a:r>
            <a:br>
              <a:rPr lang="he-IL" sz="1400" b="1" dirty="0" smtClean="0">
                <a:latin typeface="David" pitchFamily="34" charset="-79"/>
                <a:cs typeface="David" pitchFamily="34" charset="-79"/>
              </a:rPr>
            </a:br>
            <a:r>
              <a:rPr lang="he-IL" sz="1400" b="1" dirty="0" smtClean="0">
                <a:latin typeface="David" pitchFamily="34" charset="-79"/>
                <a:cs typeface="David" pitchFamily="34" charset="-79"/>
              </a:rPr>
              <a:t>וַתֹּאמַר: הֲלֹא אֵין חָדָשׁ תַּחַת הַשֶּׁמֶשׁ.</a:t>
            </a:r>
            <a:br>
              <a:rPr lang="he-IL" sz="1400" b="1" dirty="0" smtClean="0">
                <a:latin typeface="David" pitchFamily="34" charset="-79"/>
                <a:cs typeface="David" pitchFamily="34" charset="-79"/>
              </a:rPr>
            </a:br>
            <a:r>
              <a:rPr lang="he-IL" sz="1400" b="1" dirty="0" smtClean="0">
                <a:latin typeface="David" pitchFamily="34" charset="-79"/>
                <a:cs typeface="David" pitchFamily="34" charset="-79"/>
              </a:rPr>
              <a:t/>
            </a:r>
            <a:br>
              <a:rPr lang="he-IL" sz="1400" b="1" dirty="0" smtClean="0">
                <a:latin typeface="David" pitchFamily="34" charset="-79"/>
                <a:cs typeface="David" pitchFamily="34" charset="-79"/>
              </a:rPr>
            </a:br>
            <a:r>
              <a:rPr lang="he-IL" sz="1400" b="1" dirty="0" smtClean="0">
                <a:latin typeface="David" pitchFamily="34" charset="-79"/>
                <a:cs typeface="David" pitchFamily="34" charset="-79"/>
              </a:rPr>
              <a:t>וְהִנֵּה אַתָּה בָּא בַּיָּמִים, זָקַנְתָּ וְשַׂבְתָּ,</a:t>
            </a:r>
            <a:br>
              <a:rPr lang="he-IL" sz="1400" b="1" dirty="0" smtClean="0">
                <a:latin typeface="David" pitchFamily="34" charset="-79"/>
                <a:cs typeface="David" pitchFamily="34" charset="-79"/>
              </a:rPr>
            </a:br>
            <a:r>
              <a:rPr lang="he-IL" sz="1400" b="1" dirty="0" smtClean="0">
                <a:latin typeface="David" pitchFamily="34" charset="-79"/>
                <a:cs typeface="David" pitchFamily="34" charset="-79"/>
              </a:rPr>
              <a:t>וְיָמֶיךָ סְפוּרִים וְיָקָר מִנְיָנָם שִׁבְעָתַיִם,</a:t>
            </a:r>
            <a:br>
              <a:rPr lang="he-IL" sz="1400" b="1" dirty="0" smtClean="0">
                <a:latin typeface="David" pitchFamily="34" charset="-79"/>
                <a:cs typeface="David" pitchFamily="34" charset="-79"/>
              </a:rPr>
            </a:br>
            <a:r>
              <a:rPr lang="he-IL" sz="1400" b="1" dirty="0" smtClean="0">
                <a:latin typeface="David" pitchFamily="34" charset="-79"/>
                <a:cs typeface="David" pitchFamily="34" charset="-79"/>
              </a:rPr>
              <a:t>וַתֵּדַע: כָּל יוֹם אַחֲרוֹן תַּחַת הַשֶּׁמֶשׁ,</a:t>
            </a:r>
            <a:br>
              <a:rPr lang="he-IL" sz="1400" b="1" dirty="0" smtClean="0">
                <a:latin typeface="David" pitchFamily="34" charset="-79"/>
                <a:cs typeface="David" pitchFamily="34" charset="-79"/>
              </a:rPr>
            </a:br>
            <a:r>
              <a:rPr lang="he-IL" sz="1400" b="1" dirty="0" smtClean="0">
                <a:latin typeface="David" pitchFamily="34" charset="-79"/>
                <a:cs typeface="David" pitchFamily="34" charset="-79"/>
              </a:rPr>
              <a:t>וַתֵּדַע: חָדָשׁ כָּל יוֹם תַּחַת הַשֶּׁמֶשׁ.</a:t>
            </a:r>
            <a:endParaRPr lang="he-IL" sz="1400" dirty="0">
              <a:latin typeface="David" pitchFamily="34" charset="-79"/>
              <a:cs typeface="David" pitchFamily="34" charset="-79"/>
            </a:endParaRPr>
          </a:p>
          <a:p>
            <a:endParaRPr lang="he-IL" sz="1400" dirty="0">
              <a:latin typeface="David" pitchFamily="34" charset="-79"/>
              <a:cs typeface="David" pitchFamily="34" charset="-79"/>
            </a:endParaRPr>
          </a:p>
          <a:p>
            <a:endParaRPr lang="he-I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500042"/>
            <a:ext cx="8229600" cy="5626121"/>
          </a:xfrm>
        </p:spPr>
        <p:txBody>
          <a:bodyPr>
            <a:normAutofit/>
          </a:bodyPr>
          <a:lstStyle/>
          <a:p>
            <a:r>
              <a:rPr lang="he-IL" sz="2400" b="1" dirty="0">
                <a:latin typeface="David" pitchFamily="34" charset="-79"/>
                <a:cs typeface="David" pitchFamily="34" charset="-79"/>
              </a:rPr>
              <a:t>ג</a:t>
            </a:r>
            <a:br>
              <a:rPr lang="he-IL" sz="2400" b="1" dirty="0">
                <a:latin typeface="David" pitchFamily="34" charset="-79"/>
                <a:cs typeface="David" pitchFamily="34" charset="-79"/>
              </a:rPr>
            </a:br>
            <a:r>
              <a:rPr lang="he-IL" sz="2400" b="1" dirty="0">
                <a:latin typeface="David" pitchFamily="34" charset="-79"/>
                <a:cs typeface="David" pitchFamily="34" charset="-79"/>
              </a:rPr>
              <a:t>לַמְּדֵנִי, </a:t>
            </a:r>
            <a:r>
              <a:rPr lang="he-IL" sz="2400" b="1" dirty="0" err="1">
                <a:latin typeface="David" pitchFamily="34" charset="-79"/>
                <a:cs typeface="David" pitchFamily="34" charset="-79"/>
              </a:rPr>
              <a:t>אֱלֹהַי</a:t>
            </a:r>
            <a:r>
              <a:rPr lang="he-IL" sz="2400" b="1" dirty="0">
                <a:latin typeface="David" pitchFamily="34" charset="-79"/>
                <a:cs typeface="David" pitchFamily="34" charset="-79"/>
              </a:rPr>
              <a:t>, בָּרֵך וְהִתְפַּלֵּל</a:t>
            </a:r>
            <a:br>
              <a:rPr lang="he-IL" sz="2400" b="1" dirty="0">
                <a:latin typeface="David" pitchFamily="34" charset="-79"/>
                <a:cs typeface="David" pitchFamily="34" charset="-79"/>
              </a:rPr>
            </a:br>
            <a:r>
              <a:rPr lang="he-IL" sz="2400" b="1" dirty="0">
                <a:latin typeface="David" pitchFamily="34" charset="-79"/>
                <a:cs typeface="David" pitchFamily="34" charset="-79"/>
              </a:rPr>
              <a:t>עַל סוֹד עָלֶה קָמֵל, עַל נֹגַהּ פְּרִי בָּשֵׁל,</a:t>
            </a:r>
            <a:br>
              <a:rPr lang="he-IL" sz="2400" b="1" dirty="0">
                <a:latin typeface="David" pitchFamily="34" charset="-79"/>
                <a:cs typeface="David" pitchFamily="34" charset="-79"/>
              </a:rPr>
            </a:br>
            <a:r>
              <a:rPr lang="he-IL" sz="2400" b="1" dirty="0">
                <a:latin typeface="David" pitchFamily="34" charset="-79"/>
                <a:cs typeface="David" pitchFamily="34" charset="-79"/>
              </a:rPr>
              <a:t>עַל הַחֵרוּת הַזֹּאת: לִרְאוֹת, לָחוּשׁ, לִנְשֹׁם,</a:t>
            </a:r>
            <a:br>
              <a:rPr lang="he-IL" sz="2400" b="1" dirty="0">
                <a:latin typeface="David" pitchFamily="34" charset="-79"/>
                <a:cs typeface="David" pitchFamily="34" charset="-79"/>
              </a:rPr>
            </a:br>
            <a:r>
              <a:rPr lang="he-IL" sz="2400" b="1" dirty="0">
                <a:latin typeface="David" pitchFamily="34" charset="-79"/>
                <a:cs typeface="David" pitchFamily="34" charset="-79"/>
              </a:rPr>
              <a:t>לָדַעַת, </a:t>
            </a:r>
            <a:r>
              <a:rPr lang="he-IL" sz="2400" b="1" dirty="0" err="1">
                <a:latin typeface="David" pitchFamily="34" charset="-79"/>
                <a:cs typeface="David" pitchFamily="34" charset="-79"/>
              </a:rPr>
              <a:t>לְיַחֵל</a:t>
            </a:r>
            <a:r>
              <a:rPr lang="he-IL" sz="2400" b="1" dirty="0">
                <a:latin typeface="David" pitchFamily="34" charset="-79"/>
                <a:cs typeface="David" pitchFamily="34" charset="-79"/>
              </a:rPr>
              <a:t>, </a:t>
            </a:r>
            <a:r>
              <a:rPr lang="he-IL" sz="2400" b="1" dirty="0" err="1">
                <a:latin typeface="David" pitchFamily="34" charset="-79"/>
                <a:cs typeface="David" pitchFamily="34" charset="-79"/>
              </a:rPr>
              <a:t>לְהִכָּשֵׁל</a:t>
            </a:r>
            <a:r>
              <a:rPr lang="he-IL" sz="2400" b="1" dirty="0">
                <a:latin typeface="David" pitchFamily="34" charset="-79"/>
                <a:cs typeface="David" pitchFamily="34" charset="-79"/>
              </a:rPr>
              <a:t>.</a:t>
            </a:r>
            <a:br>
              <a:rPr lang="he-IL" sz="2400" b="1" dirty="0">
                <a:latin typeface="David" pitchFamily="34" charset="-79"/>
                <a:cs typeface="David" pitchFamily="34" charset="-79"/>
              </a:rPr>
            </a:br>
            <a:r>
              <a:rPr lang="he-IL" sz="2400" b="1" dirty="0">
                <a:latin typeface="David" pitchFamily="34" charset="-79"/>
                <a:cs typeface="David" pitchFamily="34" charset="-79"/>
              </a:rPr>
              <a:t/>
            </a:r>
            <a:br>
              <a:rPr lang="he-IL" sz="2400" b="1" dirty="0">
                <a:latin typeface="David" pitchFamily="34" charset="-79"/>
                <a:cs typeface="David" pitchFamily="34" charset="-79"/>
              </a:rPr>
            </a:br>
            <a:r>
              <a:rPr lang="he-IL" sz="2400" b="1" dirty="0">
                <a:latin typeface="David" pitchFamily="34" charset="-79"/>
                <a:cs typeface="David" pitchFamily="34" charset="-79"/>
              </a:rPr>
              <a:t>לַמֵּד אֶת שִׂפְתוֹתַי בְּרָכָה וְשִׁיר הַלֵּל</a:t>
            </a:r>
            <a:br>
              <a:rPr lang="he-IL" sz="2400" b="1" dirty="0">
                <a:latin typeface="David" pitchFamily="34" charset="-79"/>
                <a:cs typeface="David" pitchFamily="34" charset="-79"/>
              </a:rPr>
            </a:br>
            <a:r>
              <a:rPr lang="he-IL" sz="2400" b="1" dirty="0">
                <a:latin typeface="David" pitchFamily="34" charset="-79"/>
                <a:cs typeface="David" pitchFamily="34" charset="-79"/>
              </a:rPr>
              <a:t>בְּהִתְחַדֵּשׁ זְמַנְּךָ עִם בֹּקֶר וְעִם לֵיל,</a:t>
            </a:r>
            <a:br>
              <a:rPr lang="he-IL" sz="2400" b="1" dirty="0">
                <a:latin typeface="David" pitchFamily="34" charset="-79"/>
                <a:cs typeface="David" pitchFamily="34" charset="-79"/>
              </a:rPr>
            </a:br>
            <a:r>
              <a:rPr lang="he-IL" sz="2400" b="1" dirty="0">
                <a:latin typeface="David" pitchFamily="34" charset="-79"/>
                <a:cs typeface="David" pitchFamily="34" charset="-79"/>
              </a:rPr>
              <a:t>לְבַל יִהְיֶה יוֹמִי הַיּוֹם כִּתְמוֹל שִׁלְשׁוֹם.</a:t>
            </a:r>
            <a:br>
              <a:rPr lang="he-IL" sz="2400" b="1" dirty="0">
                <a:latin typeface="David" pitchFamily="34" charset="-79"/>
                <a:cs typeface="David" pitchFamily="34" charset="-79"/>
              </a:rPr>
            </a:br>
            <a:r>
              <a:rPr lang="he-IL" sz="2400" b="1" dirty="0">
                <a:latin typeface="David" pitchFamily="34" charset="-79"/>
                <a:cs typeface="David" pitchFamily="34" charset="-79"/>
              </a:rPr>
              <a:t>לְבַל יִהְיֶה עָלַי יוֹמִי הֶרְגֵּל.</a:t>
            </a:r>
            <a:endParaRPr lang="he-IL" sz="2400" dirty="0">
              <a:latin typeface="David" pitchFamily="34" charset="-79"/>
              <a:cs typeface="David" pitchFamily="34" charset="-79"/>
            </a:endParaRPr>
          </a:p>
          <a:p>
            <a:endParaRPr lang="he-I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smtClean="0">
                <a:effectLst>
                  <a:outerShdw blurRad="38100" dist="38100" dir="2700000" algn="tl">
                    <a:srgbClr val="000000">
                      <a:alpha val="43137"/>
                    </a:srgbClr>
                  </a:outerShdw>
                </a:effectLst>
                <a:latin typeface="David" pitchFamily="34" charset="-79"/>
                <a:cs typeface="David" pitchFamily="34" charset="-79"/>
              </a:rPr>
              <a:t>ניתוח השיר</a:t>
            </a:r>
            <a:endParaRPr lang="he-IL" b="1" dirty="0">
              <a:effectLst>
                <a:outerShdw blurRad="38100" dist="38100" dir="2700000" algn="tl">
                  <a:srgbClr val="000000">
                    <a:alpha val="43137"/>
                  </a:srgbClr>
                </a:outerShdw>
              </a:effectLst>
              <a:latin typeface="David" pitchFamily="34" charset="-79"/>
              <a:cs typeface="David" pitchFamily="34" charset="-79"/>
            </a:endParaRPr>
          </a:p>
        </p:txBody>
      </p:sp>
      <p:sp>
        <p:nvSpPr>
          <p:cNvPr id="3" name="מציין מיקום תוכן 2"/>
          <p:cNvSpPr>
            <a:spLocks noGrp="1"/>
          </p:cNvSpPr>
          <p:nvPr>
            <p:ph idx="1"/>
          </p:nvPr>
        </p:nvSpPr>
        <p:spPr>
          <a:xfrm>
            <a:off x="142844" y="1285860"/>
            <a:ext cx="8858312" cy="5429288"/>
          </a:xfrm>
        </p:spPr>
        <p:txBody>
          <a:bodyPr>
            <a:normAutofit fontScale="92500" lnSpcReduction="10000"/>
          </a:bodyPr>
          <a:lstStyle/>
          <a:p>
            <a:r>
              <a:rPr lang="he-IL" sz="2800" b="1" dirty="0" smtClean="0">
                <a:solidFill>
                  <a:srgbClr val="FF0000"/>
                </a:solidFill>
                <a:effectLst>
                  <a:outerShdw blurRad="38100" dist="38100" dir="2700000" algn="tl">
                    <a:srgbClr val="000000">
                      <a:alpha val="43137"/>
                    </a:srgbClr>
                  </a:outerShdw>
                </a:effectLst>
                <a:latin typeface="David" pitchFamily="34" charset="-79"/>
                <a:cs typeface="David" pitchFamily="34" charset="-79"/>
              </a:rPr>
              <a:t>סוג השיר</a:t>
            </a:r>
            <a:r>
              <a:rPr lang="he-IL" sz="2800" dirty="0" smtClean="0">
                <a:latin typeface="David" pitchFamily="34" charset="-79"/>
                <a:cs typeface="David" pitchFamily="34" charset="-79"/>
              </a:rPr>
              <a:t>: </a:t>
            </a:r>
            <a:r>
              <a:rPr lang="he-IL" dirty="0" smtClean="0">
                <a:latin typeface="David" pitchFamily="34" charset="-79"/>
                <a:cs typeface="David" pitchFamily="34" charset="-79"/>
              </a:rPr>
              <a:t>שירי לירי הגותי (</a:t>
            </a:r>
            <a:r>
              <a:rPr lang="ar-SA" dirty="0" smtClean="0">
                <a:latin typeface="David" pitchFamily="34" charset="-79"/>
                <a:cs typeface="David" pitchFamily="34" charset="-79"/>
              </a:rPr>
              <a:t>تأمل)</a:t>
            </a:r>
            <a:endParaRPr lang="he-IL" dirty="0" smtClean="0">
              <a:latin typeface="David" pitchFamily="34" charset="-79"/>
              <a:cs typeface="David" pitchFamily="34" charset="-79"/>
            </a:endParaRPr>
          </a:p>
          <a:p>
            <a:r>
              <a:rPr lang="he-IL" dirty="0" smtClean="0">
                <a:latin typeface="David" pitchFamily="34" charset="-79"/>
                <a:cs typeface="David" pitchFamily="34" charset="-79"/>
              </a:rPr>
              <a:t>נושא השיר: גישות שונות אל החיים בגילים שונים.</a:t>
            </a:r>
          </a:p>
          <a:p>
            <a:r>
              <a:rPr lang="he-IL" sz="2800" b="1" dirty="0" smtClean="0">
                <a:solidFill>
                  <a:srgbClr val="FF0000"/>
                </a:solidFill>
                <a:effectLst>
                  <a:outerShdw blurRad="38100" dist="38100" dir="2700000" algn="tl">
                    <a:srgbClr val="000000">
                      <a:alpha val="43137"/>
                    </a:srgbClr>
                  </a:outerShdw>
                </a:effectLst>
                <a:latin typeface="David" pitchFamily="34" charset="-79"/>
                <a:cs typeface="David" pitchFamily="34" charset="-79"/>
              </a:rPr>
              <a:t>מבנה השיר :</a:t>
            </a:r>
          </a:p>
          <a:p>
            <a:r>
              <a:rPr lang="he-IL" dirty="0" smtClean="0">
                <a:latin typeface="David" pitchFamily="34" charset="-79"/>
                <a:cs typeface="David" pitchFamily="34" charset="-79"/>
              </a:rPr>
              <a:t>שירי סוף הדרך הם בעצם שלושה שירים וכל שיר מורכב משני בתים בעלי מספר טורים שווה.</a:t>
            </a:r>
          </a:p>
          <a:p>
            <a:r>
              <a:rPr lang="he-IL" sz="2800" b="1" dirty="0" smtClean="0">
                <a:effectLst>
                  <a:outerShdw blurRad="38100" dist="38100" dir="2700000" algn="tl">
                    <a:srgbClr val="000000">
                      <a:alpha val="43137"/>
                    </a:srgbClr>
                  </a:outerShdw>
                </a:effectLst>
                <a:latin typeface="David" pitchFamily="34" charset="-79"/>
                <a:cs typeface="David" pitchFamily="34" charset="-79"/>
              </a:rPr>
              <a:t>שיר א </a:t>
            </a:r>
            <a:r>
              <a:rPr lang="he-IL" sz="2800" dirty="0" smtClean="0">
                <a:latin typeface="David" pitchFamily="34" charset="-79"/>
                <a:cs typeface="David" pitchFamily="34" charset="-79"/>
              </a:rPr>
              <a:t>: </a:t>
            </a:r>
            <a:r>
              <a:rPr lang="he-IL" dirty="0" smtClean="0">
                <a:latin typeface="David" pitchFamily="34" charset="-79"/>
                <a:cs typeface="David" pitchFamily="34" charset="-79"/>
              </a:rPr>
              <a:t>מציג את האדם כבעל ראייה חלקית . הדובר בשיר מתאר את הדברים בגוף שלישי .(הוא)</a:t>
            </a:r>
            <a:endParaRPr lang="he-IL" sz="2800" dirty="0" smtClean="0">
              <a:latin typeface="David" pitchFamily="34" charset="-79"/>
              <a:cs typeface="David" pitchFamily="34" charset="-79"/>
            </a:endParaRPr>
          </a:p>
          <a:p>
            <a:r>
              <a:rPr lang="he-IL" sz="2800" b="1" dirty="0" smtClean="0">
                <a:effectLst>
                  <a:outerShdw blurRad="38100" dist="38100" dir="2700000" algn="tl">
                    <a:srgbClr val="000000">
                      <a:alpha val="43137"/>
                    </a:srgbClr>
                  </a:outerShdw>
                </a:effectLst>
                <a:latin typeface="David" pitchFamily="34" charset="-79"/>
                <a:cs typeface="David" pitchFamily="34" charset="-79"/>
              </a:rPr>
              <a:t>שיר ב </a:t>
            </a:r>
            <a:r>
              <a:rPr lang="he-IL" sz="2800" dirty="0" smtClean="0">
                <a:latin typeface="David" pitchFamily="34" charset="-79"/>
                <a:cs typeface="David" pitchFamily="34" charset="-79"/>
              </a:rPr>
              <a:t>: </a:t>
            </a:r>
            <a:r>
              <a:rPr lang="he-IL" dirty="0" smtClean="0">
                <a:latin typeface="David" pitchFamily="34" charset="-79"/>
                <a:cs typeface="David" pitchFamily="34" charset="-79"/>
              </a:rPr>
              <a:t>מבליט את ראייתו המיוחדת של הזקן . הדובר פונה אל נמען כלשהו ומדבר אליו בגוף שני .(אתה)</a:t>
            </a:r>
            <a:endParaRPr lang="he-IL" sz="2800" dirty="0" smtClean="0">
              <a:latin typeface="David" pitchFamily="34" charset="-79"/>
              <a:cs typeface="David" pitchFamily="34" charset="-79"/>
            </a:endParaRPr>
          </a:p>
          <a:p>
            <a:r>
              <a:rPr lang="he-IL" sz="2800" b="1" dirty="0" smtClean="0">
                <a:effectLst>
                  <a:outerShdw blurRad="38100" dist="38100" dir="2700000" algn="tl">
                    <a:srgbClr val="000000">
                      <a:alpha val="43137"/>
                    </a:srgbClr>
                  </a:outerShdw>
                </a:effectLst>
                <a:latin typeface="David" pitchFamily="34" charset="-79"/>
                <a:cs typeface="David" pitchFamily="34" charset="-79"/>
              </a:rPr>
              <a:t>שיר ג </a:t>
            </a:r>
            <a:r>
              <a:rPr lang="he-IL" sz="2800" dirty="0" smtClean="0">
                <a:latin typeface="David" pitchFamily="34" charset="-79"/>
                <a:cs typeface="David" pitchFamily="34" charset="-79"/>
              </a:rPr>
              <a:t>: </a:t>
            </a:r>
            <a:r>
              <a:rPr lang="he-IL" dirty="0" smtClean="0">
                <a:latin typeface="David" pitchFamily="34" charset="-79"/>
                <a:cs typeface="David" pitchFamily="34" charset="-79"/>
              </a:rPr>
              <a:t>הוא תפילת יחיד ויכול לשמש שיר בפני עצמו הדובר מדבר בגוף ראשון.</a:t>
            </a:r>
            <a:endParaRPr lang="he-IL" sz="2800" dirty="0" smtClean="0">
              <a:latin typeface="David" pitchFamily="34" charset="-79"/>
              <a:cs typeface="David" pitchFamily="34" charset="-79"/>
            </a:endParaRPr>
          </a:p>
          <a:p>
            <a:endParaRPr lang="he-IL" sz="1800" dirty="0">
              <a:latin typeface="David" pitchFamily="34" charset="-79"/>
              <a:cs typeface="David" pitchFamily="34" charset="-79"/>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42844" y="142852"/>
            <a:ext cx="8858312" cy="6572296"/>
          </a:xfrm>
        </p:spPr>
        <p:txBody>
          <a:bodyPr>
            <a:normAutofit/>
          </a:bodyPr>
          <a:lstStyle/>
          <a:p>
            <a:r>
              <a:rPr lang="he-IL" sz="2400" b="1" dirty="0" smtClean="0">
                <a:solidFill>
                  <a:srgbClr val="FF0000"/>
                </a:solidFill>
                <a:effectLst>
                  <a:outerShdw blurRad="38100" dist="38100" dir="2700000" algn="tl">
                    <a:srgbClr val="000000">
                      <a:alpha val="43137"/>
                    </a:srgbClr>
                  </a:outerShdw>
                </a:effectLst>
                <a:latin typeface="David" pitchFamily="34" charset="-79"/>
                <a:cs typeface="David" pitchFamily="34" charset="-79"/>
              </a:rPr>
              <a:t>התוכן :</a:t>
            </a:r>
          </a:p>
          <a:p>
            <a:r>
              <a:rPr lang="he-IL" sz="2800" b="1" dirty="0" smtClean="0">
                <a:solidFill>
                  <a:srgbClr val="FF0000"/>
                </a:solidFill>
                <a:effectLst>
                  <a:outerShdw blurRad="38100" dist="38100" dir="2700000" algn="tl">
                    <a:srgbClr val="000000">
                      <a:alpha val="43137"/>
                    </a:srgbClr>
                  </a:outerShdw>
                </a:effectLst>
                <a:latin typeface="David" pitchFamily="34" charset="-79"/>
                <a:cs typeface="David" pitchFamily="34" charset="-79"/>
              </a:rPr>
              <a:t>שיר א</a:t>
            </a:r>
          </a:p>
          <a:p>
            <a:r>
              <a:rPr lang="he-IL" sz="2400" b="1" dirty="0" smtClean="0">
                <a:effectLst>
                  <a:outerShdw blurRad="38100" dist="38100" dir="2700000" algn="tl">
                    <a:srgbClr val="000000">
                      <a:alpha val="43137"/>
                    </a:srgbClr>
                  </a:outerShdw>
                </a:effectLst>
                <a:latin typeface="David" pitchFamily="34" charset="-79"/>
                <a:cs typeface="David" pitchFamily="34" charset="-79"/>
              </a:rPr>
              <a:t>בית ראשון : </a:t>
            </a:r>
            <a:r>
              <a:rPr lang="he-IL" sz="2400" dirty="0" smtClean="0">
                <a:latin typeface="David" pitchFamily="34" charset="-79"/>
                <a:cs typeface="David" pitchFamily="34" charset="-79"/>
              </a:rPr>
              <a:t>בחיי האדם יש ארבעה שלבים : נער-עלם-גבר-זקן .</a:t>
            </a:r>
          </a:p>
          <a:p>
            <a:r>
              <a:rPr lang="he-IL" sz="2400" b="1" dirty="0" smtClean="0">
                <a:latin typeface="David" pitchFamily="34" charset="-79"/>
                <a:cs typeface="David" pitchFamily="34" charset="-79"/>
              </a:rPr>
              <a:t>הנער </a:t>
            </a:r>
            <a:r>
              <a:rPr lang="he-IL" sz="2400" dirty="0" smtClean="0">
                <a:latin typeface="David" pitchFamily="34" charset="-79"/>
                <a:cs typeface="David" pitchFamily="34" charset="-79"/>
              </a:rPr>
              <a:t>( שלב הנעורים )</a:t>
            </a:r>
            <a:r>
              <a:rPr lang="he-IL" sz="2400" b="1" dirty="0" smtClean="0">
                <a:effectLst>
                  <a:outerShdw blurRad="38100" dist="38100" dir="2700000" algn="tl">
                    <a:srgbClr val="000000">
                      <a:alpha val="43137"/>
                    </a:srgbClr>
                  </a:outerShdw>
                </a:effectLst>
                <a:latin typeface="David" pitchFamily="34" charset="-79"/>
                <a:cs typeface="David" pitchFamily="34" charset="-79"/>
              </a:rPr>
              <a:t> </a:t>
            </a:r>
            <a:r>
              <a:rPr lang="he-IL" sz="2400" b="1" dirty="0" err="1" smtClean="0">
                <a:effectLst>
                  <a:outerShdw blurRad="38100" dist="38100" dir="2700000" algn="tl">
                    <a:srgbClr val="000000">
                      <a:alpha val="43137"/>
                    </a:srgbClr>
                  </a:outerShdw>
                </a:effectLst>
                <a:latin typeface="David" pitchFamily="34" charset="-79"/>
                <a:cs typeface="David" pitchFamily="34" charset="-79"/>
              </a:rPr>
              <a:t>– </a:t>
            </a:r>
            <a:r>
              <a:rPr lang="he-IL" sz="2400" dirty="0" err="1" smtClean="0">
                <a:latin typeface="David" pitchFamily="34" charset="-79"/>
                <a:cs typeface="David" pitchFamily="34" charset="-79"/>
              </a:rPr>
              <a:t>ה</a:t>
            </a:r>
            <a:r>
              <a:rPr lang="he-IL" sz="2400" dirty="0" smtClean="0">
                <a:latin typeface="David" pitchFamily="34" charset="-79"/>
                <a:cs typeface="David" pitchFamily="34" charset="-79"/>
              </a:rPr>
              <a:t>נער ראה את יופיים של החיים ואין לו מחויבות . בשלב זה החיים מהנים .</a:t>
            </a:r>
          </a:p>
          <a:p>
            <a:r>
              <a:rPr lang="he-IL" sz="2400" b="1" dirty="0" smtClean="0">
                <a:latin typeface="David" pitchFamily="34" charset="-79"/>
                <a:cs typeface="David" pitchFamily="34" charset="-79"/>
              </a:rPr>
              <a:t>העלם</a:t>
            </a:r>
            <a:r>
              <a:rPr lang="he-IL" sz="2400" dirty="0" smtClean="0">
                <a:latin typeface="David" pitchFamily="34" charset="-79"/>
                <a:cs typeface="David" pitchFamily="34" charset="-79"/>
              </a:rPr>
              <a:t> ( שלב העלומים )</a:t>
            </a:r>
            <a:r>
              <a:rPr lang="he-IL" sz="2400" b="1" dirty="0" smtClean="0">
                <a:effectLst>
                  <a:outerShdw blurRad="38100" dist="38100" dir="2700000" algn="tl">
                    <a:srgbClr val="000000">
                      <a:alpha val="43137"/>
                    </a:srgbClr>
                  </a:outerShdw>
                </a:effectLst>
                <a:latin typeface="David" pitchFamily="34" charset="-79"/>
                <a:cs typeface="David" pitchFamily="34" charset="-79"/>
              </a:rPr>
              <a:t> </a:t>
            </a:r>
            <a:r>
              <a:rPr lang="he-IL" sz="2400" b="1" dirty="0" err="1" smtClean="0">
                <a:effectLst>
                  <a:outerShdw blurRad="38100" dist="38100" dir="2700000" algn="tl">
                    <a:srgbClr val="000000">
                      <a:alpha val="43137"/>
                    </a:srgbClr>
                  </a:outerShdw>
                </a:effectLst>
                <a:latin typeface="David" pitchFamily="34" charset="-79"/>
                <a:cs typeface="David" pitchFamily="34" charset="-79"/>
              </a:rPr>
              <a:t>– </a:t>
            </a:r>
            <a:r>
              <a:rPr lang="he-IL" sz="2400" dirty="0" err="1" smtClean="0">
                <a:latin typeface="David" pitchFamily="34" charset="-79"/>
                <a:cs typeface="David" pitchFamily="34" charset="-79"/>
              </a:rPr>
              <a:t>ה</a:t>
            </a:r>
            <a:r>
              <a:rPr lang="he-IL" sz="2400" dirty="0" smtClean="0">
                <a:latin typeface="David" pitchFamily="34" charset="-79"/>
                <a:cs typeface="David" pitchFamily="34" charset="-79"/>
              </a:rPr>
              <a:t>עלם בשנות העשרים לחייו מגלה את הקשיים שבחיים .</a:t>
            </a:r>
          </a:p>
          <a:p>
            <a:r>
              <a:rPr lang="he-IL" sz="2400" b="1" dirty="0" smtClean="0">
                <a:latin typeface="David" pitchFamily="34" charset="-79"/>
                <a:cs typeface="David" pitchFamily="34" charset="-79"/>
              </a:rPr>
              <a:t>הגבר</a:t>
            </a:r>
            <a:r>
              <a:rPr lang="he-IL" sz="2400" dirty="0" smtClean="0">
                <a:latin typeface="David" pitchFamily="34" charset="-79"/>
                <a:cs typeface="David" pitchFamily="34" charset="-79"/>
              </a:rPr>
              <a:t> ( שלב הבגרות )</a:t>
            </a:r>
            <a:r>
              <a:rPr lang="he-IL" sz="2400" b="1" dirty="0" smtClean="0">
                <a:effectLst>
                  <a:outerShdw blurRad="38100" dist="38100" dir="2700000" algn="tl">
                    <a:srgbClr val="000000">
                      <a:alpha val="43137"/>
                    </a:srgbClr>
                  </a:outerShdw>
                </a:effectLst>
                <a:latin typeface="David" pitchFamily="34" charset="-79"/>
                <a:cs typeface="David" pitchFamily="34" charset="-79"/>
              </a:rPr>
              <a:t> – </a:t>
            </a:r>
            <a:r>
              <a:rPr lang="he-IL" sz="2400" dirty="0" smtClean="0">
                <a:latin typeface="David" pitchFamily="34" charset="-79"/>
                <a:cs typeface="David" pitchFamily="34" charset="-79"/>
              </a:rPr>
              <a:t>הגבר בגיל העמידה ( </a:t>
            </a:r>
            <a:r>
              <a:rPr lang="ar-SA" sz="2400" dirty="0" smtClean="0">
                <a:latin typeface="David" pitchFamily="34" charset="-79"/>
                <a:cs typeface="David" pitchFamily="34" charset="-79"/>
              </a:rPr>
              <a:t>منتصف العمر)</a:t>
            </a:r>
            <a:r>
              <a:rPr lang="he-IL" sz="2400" dirty="0" smtClean="0">
                <a:latin typeface="David" pitchFamily="34" charset="-79"/>
                <a:cs typeface="David" pitchFamily="34" charset="-79"/>
              </a:rPr>
              <a:t>, אשר השיג כבר הישגים בחייו , רואה את חייו בשלב זה כשגרה החוזרת על עצמה . על כן הוא רואה שהדרך ארוכה .</a:t>
            </a:r>
          </a:p>
          <a:p>
            <a:r>
              <a:rPr lang="he-IL" sz="2400" b="1" dirty="0" smtClean="0">
                <a:effectLst>
                  <a:outerShdw blurRad="38100" dist="38100" dir="2700000" algn="tl">
                    <a:srgbClr val="000000">
                      <a:alpha val="43137"/>
                    </a:srgbClr>
                  </a:outerShdw>
                </a:effectLst>
                <a:latin typeface="David" pitchFamily="34" charset="-79"/>
                <a:cs typeface="David" pitchFamily="34" charset="-79"/>
              </a:rPr>
              <a:t>הזקן</a:t>
            </a:r>
            <a:r>
              <a:rPr lang="he-IL" sz="2400" dirty="0" smtClean="0">
                <a:latin typeface="David" pitchFamily="34" charset="-79"/>
                <a:cs typeface="David" pitchFamily="34" charset="-79"/>
              </a:rPr>
              <a:t> ( שלב הזקנה ) </a:t>
            </a:r>
            <a:r>
              <a:rPr lang="he-IL" sz="2400" b="1" dirty="0" err="1" smtClean="0">
                <a:effectLst>
                  <a:outerShdw blurRad="38100" dist="38100" dir="2700000" algn="tl">
                    <a:srgbClr val="000000">
                      <a:alpha val="43137"/>
                    </a:srgbClr>
                  </a:outerShdw>
                </a:effectLst>
                <a:latin typeface="David" pitchFamily="34" charset="-79"/>
                <a:cs typeface="David" pitchFamily="34" charset="-79"/>
              </a:rPr>
              <a:t>– </a:t>
            </a:r>
            <a:r>
              <a:rPr lang="he-IL" sz="2400" dirty="0" err="1" smtClean="0">
                <a:latin typeface="David" pitchFamily="34" charset="-79"/>
                <a:cs typeface="David" pitchFamily="34" charset="-79"/>
              </a:rPr>
              <a:t>ה</a:t>
            </a:r>
            <a:r>
              <a:rPr lang="he-IL" sz="2400" dirty="0" smtClean="0">
                <a:latin typeface="David" pitchFamily="34" charset="-79"/>
                <a:cs typeface="David" pitchFamily="34" charset="-79"/>
              </a:rPr>
              <a:t>זקן נמצא בסוף התהליך , חש עייפות ועל כן יושב לנוח בצד הדרך , ולא בתוך הדרך . כשהזקן יושב בצד הדרך הוא רואה את פניה השונים של הדרך והוא מסתכל עליה באופן אובייקטיבי ( </a:t>
            </a:r>
            <a:r>
              <a:rPr lang="ar-SA" sz="2400" dirty="0" smtClean="0">
                <a:latin typeface="David" pitchFamily="34" charset="-79"/>
                <a:cs typeface="David" pitchFamily="34" charset="-79"/>
              </a:rPr>
              <a:t>موضوعي)</a:t>
            </a:r>
            <a:r>
              <a:rPr lang="he-IL" sz="2400" dirty="0" smtClean="0">
                <a:latin typeface="David" pitchFamily="34" charset="-79"/>
                <a:cs typeface="David" pitchFamily="34" charset="-79"/>
              </a:rPr>
              <a:t>. </a:t>
            </a:r>
          </a:p>
          <a:p>
            <a:r>
              <a:rPr lang="he-IL" sz="2400" dirty="0" smtClean="0">
                <a:latin typeface="David" pitchFamily="34" charset="-79"/>
                <a:cs typeface="David" pitchFamily="34" charset="-79"/>
              </a:rPr>
              <a:t>בעוד שלושת הקודמים אומרים משהו על הדרך לפי המקום שבו הם נמצאים , הזקן שותק . המבנה השונה של השורה האחרונה מדגיש שהזקן כבר אינו דומה לשאר הדמויות . הוא אינו הולך ( נוסע ) בדרך.</a:t>
            </a:r>
            <a:endParaRPr lang="he-IL" sz="2400" dirty="0">
              <a:latin typeface="David" pitchFamily="34" charset="-79"/>
              <a:cs typeface="David" pitchFamily="34" charset="-79"/>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42844" y="214290"/>
            <a:ext cx="8715436" cy="6500858"/>
          </a:xfrm>
        </p:spPr>
        <p:txBody>
          <a:bodyPr>
            <a:normAutofit/>
          </a:bodyPr>
          <a:lstStyle/>
          <a:p>
            <a:r>
              <a:rPr lang="he-IL" b="1" dirty="0" smtClean="0">
                <a:solidFill>
                  <a:srgbClr val="FF0000"/>
                </a:solidFill>
                <a:effectLst>
                  <a:outerShdw blurRad="38100" dist="38100" dir="2700000" algn="tl">
                    <a:srgbClr val="000000">
                      <a:alpha val="43137"/>
                    </a:srgbClr>
                  </a:outerShdw>
                </a:effectLst>
                <a:latin typeface="David" pitchFamily="34" charset="-79"/>
                <a:cs typeface="David" pitchFamily="34" charset="-79"/>
              </a:rPr>
              <a:t>בית שני :</a:t>
            </a:r>
          </a:p>
          <a:p>
            <a:r>
              <a:rPr lang="he-IL" dirty="0" smtClean="0">
                <a:latin typeface="David" pitchFamily="34" charset="-79"/>
                <a:cs typeface="David" pitchFamily="34" charset="-79"/>
              </a:rPr>
              <a:t> הלשון של הבית השני פיגורטיבית ( </a:t>
            </a:r>
            <a:r>
              <a:rPr lang="ar-SA" dirty="0" smtClean="0">
                <a:latin typeface="David" pitchFamily="34" charset="-79"/>
                <a:cs typeface="David" pitchFamily="34" charset="-79"/>
              </a:rPr>
              <a:t>تعبير مجازي </a:t>
            </a:r>
            <a:r>
              <a:rPr lang="he-IL" dirty="0" smtClean="0">
                <a:latin typeface="David" pitchFamily="34" charset="-79"/>
                <a:cs typeface="David" pitchFamily="34" charset="-79"/>
              </a:rPr>
              <a:t>ציורית ) יותר ומדגישה את חוויית החיים של הזקן.</a:t>
            </a:r>
          </a:p>
          <a:p>
            <a:r>
              <a:rPr lang="he-IL" dirty="0" smtClean="0">
                <a:latin typeface="David" pitchFamily="34" charset="-79"/>
                <a:cs typeface="David" pitchFamily="34" charset="-79"/>
              </a:rPr>
              <a:t>השקיעה והציפור האחרונה רומזים כי הזקן נמצא בשלב האחרון של חייו .</a:t>
            </a:r>
          </a:p>
          <a:p>
            <a:r>
              <a:rPr lang="he-IL" dirty="0" smtClean="0">
                <a:latin typeface="David" pitchFamily="34" charset="-79"/>
                <a:cs typeface="David" pitchFamily="34" charset="-79"/>
              </a:rPr>
              <a:t>סיום הבית השני בשאלה מדגיש, כי דווקא מי שראייתו חלקית קובע </a:t>
            </a:r>
            <a:r>
              <a:rPr lang="he-IL" dirty="0" err="1" smtClean="0">
                <a:latin typeface="David" pitchFamily="34" charset="-79"/>
                <a:cs typeface="David" pitchFamily="34" charset="-79"/>
              </a:rPr>
              <a:t>" א</a:t>
            </a:r>
            <a:r>
              <a:rPr lang="he-IL" dirty="0" smtClean="0">
                <a:latin typeface="David" pitchFamily="34" charset="-79"/>
                <a:cs typeface="David" pitchFamily="34" charset="-79"/>
              </a:rPr>
              <a:t>מיתות חיים </a:t>
            </a:r>
            <a:r>
              <a:rPr lang="he-IL" dirty="0" err="1" smtClean="0">
                <a:latin typeface="David" pitchFamily="34" charset="-79"/>
                <a:cs typeface="David" pitchFamily="34" charset="-79"/>
              </a:rPr>
              <a:t>" ב</a:t>
            </a:r>
            <a:r>
              <a:rPr lang="he-IL" dirty="0" smtClean="0">
                <a:latin typeface="David" pitchFamily="34" charset="-79"/>
                <a:cs typeface="David" pitchFamily="34" charset="-79"/>
              </a:rPr>
              <a:t>פסקנות נחרצת . לעומת זאת , מי שראה הכול איננו חש בצורך לומר דבר , וגם כאשר הציפור מבטאת את הרגשתו , היא מסיימת בשאלה .</a:t>
            </a:r>
            <a:endParaRPr lang="he-IL" dirty="0">
              <a:latin typeface="David" pitchFamily="34" charset="-79"/>
              <a:cs typeface="David" pitchFamily="34" charset="-79"/>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71406" y="142852"/>
            <a:ext cx="8929750" cy="6572296"/>
          </a:xfrm>
        </p:spPr>
        <p:txBody>
          <a:bodyPr>
            <a:normAutofit fontScale="92500" lnSpcReduction="20000"/>
          </a:bodyPr>
          <a:lstStyle/>
          <a:p>
            <a:r>
              <a:rPr lang="he-IL" sz="3600" b="1" dirty="0" smtClean="0">
                <a:solidFill>
                  <a:srgbClr val="FF0000"/>
                </a:solidFill>
                <a:effectLst>
                  <a:outerShdw blurRad="38100" dist="38100" dir="2700000" algn="tl">
                    <a:srgbClr val="000000">
                      <a:alpha val="43137"/>
                    </a:srgbClr>
                  </a:outerShdw>
                </a:effectLst>
                <a:latin typeface="David" pitchFamily="34" charset="-79"/>
                <a:cs typeface="David" pitchFamily="34" charset="-79"/>
              </a:rPr>
              <a:t>שיר ב </a:t>
            </a:r>
          </a:p>
          <a:p>
            <a:r>
              <a:rPr lang="he-IL" sz="2800" b="1" dirty="0" smtClean="0">
                <a:effectLst>
                  <a:outerShdw blurRad="38100" dist="38100" dir="2700000" algn="tl">
                    <a:srgbClr val="000000">
                      <a:alpha val="43137"/>
                    </a:srgbClr>
                  </a:outerShdw>
                </a:effectLst>
                <a:latin typeface="David" pitchFamily="34" charset="-79"/>
                <a:cs typeface="David" pitchFamily="34" charset="-79"/>
              </a:rPr>
              <a:t>בית ראשון </a:t>
            </a:r>
            <a:r>
              <a:rPr lang="he-IL" sz="2800" dirty="0" smtClean="0">
                <a:latin typeface="David" pitchFamily="34" charset="-79"/>
                <a:cs typeface="David" pitchFamily="34" charset="-79"/>
              </a:rPr>
              <a:t>:</a:t>
            </a:r>
          </a:p>
          <a:p>
            <a:r>
              <a:rPr lang="he-IL" sz="2800" dirty="0" smtClean="0">
                <a:latin typeface="David" pitchFamily="34" charset="-79"/>
                <a:cs typeface="David" pitchFamily="34" charset="-79"/>
              </a:rPr>
              <a:t> לבית הראשון יש אותו מבנה כמו לבית הראשון בשיר א . גם כאן מוקדש טור אחד לכל שלב בחיים .</a:t>
            </a:r>
          </a:p>
          <a:p>
            <a:r>
              <a:rPr lang="he-IL" sz="2800" dirty="0" smtClean="0">
                <a:latin typeface="David" pitchFamily="34" charset="-79"/>
                <a:cs typeface="David" pitchFamily="34" charset="-79"/>
              </a:rPr>
              <a:t>טור ראשון </a:t>
            </a:r>
            <a:r>
              <a:rPr lang="he-IL" sz="2800" dirty="0" err="1" smtClean="0">
                <a:latin typeface="David" pitchFamily="34" charset="-79"/>
                <a:cs typeface="David" pitchFamily="34" charset="-79"/>
              </a:rPr>
              <a:t>– ה</a:t>
            </a:r>
            <a:r>
              <a:rPr lang="he-IL" sz="2800" dirty="0" smtClean="0">
                <a:latin typeface="David" pitchFamily="34" charset="-79"/>
                <a:cs typeface="David" pitchFamily="34" charset="-79"/>
              </a:rPr>
              <a:t>ימים והלילות של הנער רדפו את זה במהירות , מפני שהוא נהנה  מהם .</a:t>
            </a:r>
          </a:p>
          <a:p>
            <a:r>
              <a:rPr lang="he-IL" sz="2800" dirty="0" smtClean="0">
                <a:latin typeface="David" pitchFamily="34" charset="-79"/>
                <a:cs typeface="David" pitchFamily="34" charset="-79"/>
              </a:rPr>
              <a:t>טור שני </a:t>
            </a:r>
            <a:r>
              <a:rPr lang="he-IL" sz="2800" dirty="0" err="1" smtClean="0">
                <a:latin typeface="David" pitchFamily="34" charset="-79"/>
                <a:cs typeface="David" pitchFamily="34" charset="-79"/>
              </a:rPr>
              <a:t>– ה</a:t>
            </a:r>
            <a:r>
              <a:rPr lang="he-IL" sz="2800" dirty="0" smtClean="0">
                <a:latin typeface="David" pitchFamily="34" charset="-79"/>
                <a:cs typeface="David" pitchFamily="34" charset="-79"/>
              </a:rPr>
              <a:t>עלם מחכה לעתידו : </a:t>
            </a:r>
            <a:r>
              <a:rPr lang="he-IL" sz="2800" dirty="0" err="1" smtClean="0">
                <a:latin typeface="David" pitchFamily="34" charset="-79"/>
                <a:cs typeface="David" pitchFamily="34" charset="-79"/>
              </a:rPr>
              <a:t>" הנה</a:t>
            </a:r>
            <a:r>
              <a:rPr lang="he-IL" sz="2800" dirty="0" smtClean="0">
                <a:latin typeface="David" pitchFamily="34" charset="-79"/>
                <a:cs typeface="David" pitchFamily="34" charset="-79"/>
              </a:rPr>
              <a:t> ימים באים </a:t>
            </a:r>
            <a:r>
              <a:rPr lang="he-IL" sz="2800" dirty="0" err="1" smtClean="0">
                <a:latin typeface="David" pitchFamily="34" charset="-79"/>
                <a:cs typeface="David" pitchFamily="34" charset="-79"/>
              </a:rPr>
              <a:t>" ז</a:t>
            </a:r>
            <a:r>
              <a:rPr lang="he-IL" sz="2800" dirty="0" smtClean="0">
                <a:latin typeface="David" pitchFamily="34" charset="-79"/>
                <a:cs typeface="David" pitchFamily="34" charset="-79"/>
              </a:rPr>
              <a:t>הוי לשון הבטחה .</a:t>
            </a:r>
          </a:p>
          <a:p>
            <a:r>
              <a:rPr lang="he-IL" sz="2800" dirty="0" smtClean="0">
                <a:latin typeface="David" pitchFamily="34" charset="-79"/>
                <a:cs typeface="David" pitchFamily="34" charset="-79"/>
              </a:rPr>
              <a:t>טור שלישי </a:t>
            </a:r>
            <a:r>
              <a:rPr lang="he-IL" sz="2800" dirty="0" err="1" smtClean="0">
                <a:latin typeface="David" pitchFamily="34" charset="-79"/>
                <a:cs typeface="David" pitchFamily="34" charset="-79"/>
              </a:rPr>
              <a:t>– ה</a:t>
            </a:r>
            <a:r>
              <a:rPr lang="he-IL" sz="2800" dirty="0" smtClean="0">
                <a:latin typeface="David" pitchFamily="34" charset="-79"/>
                <a:cs typeface="David" pitchFamily="34" charset="-79"/>
              </a:rPr>
              <a:t>גבר בגיל העמידה מאוכזב כי חייו הפכו לשגרה .</a:t>
            </a:r>
          </a:p>
          <a:p>
            <a:r>
              <a:rPr lang="he-IL" sz="2800" dirty="0" smtClean="0">
                <a:latin typeface="David" pitchFamily="34" charset="-79"/>
                <a:cs typeface="David" pitchFamily="34" charset="-79"/>
              </a:rPr>
              <a:t>טור רביעי </a:t>
            </a:r>
            <a:r>
              <a:rPr lang="he-IL" sz="2800" dirty="0" err="1" smtClean="0">
                <a:latin typeface="David" pitchFamily="34" charset="-79"/>
                <a:cs typeface="David" pitchFamily="34" charset="-79"/>
              </a:rPr>
              <a:t>– ר</a:t>
            </a:r>
            <a:r>
              <a:rPr lang="he-IL" sz="2800" dirty="0" smtClean="0">
                <a:latin typeface="David" pitchFamily="34" charset="-79"/>
                <a:cs typeface="David" pitchFamily="34" charset="-79"/>
              </a:rPr>
              <a:t>אייה פסימית של זקנה . החיים כמחזוריות נטולת( </a:t>
            </a:r>
            <a:r>
              <a:rPr lang="ar-SA" sz="2800" dirty="0" smtClean="0">
                <a:latin typeface="David" pitchFamily="34" charset="-79"/>
                <a:cs typeface="David" pitchFamily="34" charset="-79"/>
              </a:rPr>
              <a:t>خاليه</a:t>
            </a:r>
            <a:r>
              <a:rPr lang="he-IL" sz="2800" dirty="0" smtClean="0">
                <a:latin typeface="David" pitchFamily="34" charset="-79"/>
                <a:cs typeface="David" pitchFamily="34" charset="-79"/>
              </a:rPr>
              <a:t> כל חידוש .</a:t>
            </a:r>
          </a:p>
          <a:p>
            <a:r>
              <a:rPr lang="he-IL" sz="2800" b="1" dirty="0" smtClean="0">
                <a:effectLst>
                  <a:outerShdw blurRad="38100" dist="38100" dir="2700000" algn="tl">
                    <a:srgbClr val="000000">
                      <a:alpha val="43137"/>
                    </a:srgbClr>
                  </a:outerShdw>
                </a:effectLst>
                <a:latin typeface="David" pitchFamily="34" charset="-79"/>
                <a:cs typeface="David" pitchFamily="34" charset="-79"/>
              </a:rPr>
              <a:t>בית שני :</a:t>
            </a:r>
          </a:p>
          <a:p>
            <a:r>
              <a:rPr lang="he-IL" sz="2800" dirty="0" smtClean="0">
                <a:latin typeface="David" pitchFamily="34" charset="-79"/>
                <a:cs typeface="David" pitchFamily="34" charset="-79"/>
              </a:rPr>
              <a:t>הבית השני הוא היפכו של הבית הראשון . הזקן נהנה מכל יום . מאחר שהוא מודע לימים הספורים שנותרו לו , הוא יודע להעריך את הזמן . תיאור הזקנה בבית זה הוא מאוד חיובי .</a:t>
            </a:r>
          </a:p>
          <a:p>
            <a:r>
              <a:rPr lang="he-IL" sz="2800" dirty="0" smtClean="0">
                <a:latin typeface="David" pitchFamily="34" charset="-79"/>
                <a:cs typeface="David" pitchFamily="34" charset="-79"/>
              </a:rPr>
              <a:t>הזקן עובר תהליך של השתנות פנימית . דבריו כאן משמשים הקדמה לשיר ג .</a:t>
            </a:r>
          </a:p>
          <a:p>
            <a:endParaRPr lang="he-IL" sz="2000" dirty="0" smtClean="0">
              <a:latin typeface="David" pitchFamily="34" charset="-79"/>
              <a:cs typeface="David" pitchFamily="34" charset="-79"/>
            </a:endParaRPr>
          </a:p>
          <a:p>
            <a:endParaRPr lang="he-IL" sz="2000" dirty="0">
              <a:latin typeface="David" pitchFamily="34" charset="-79"/>
              <a:cs typeface="David" pitchFamily="34" charset="-79"/>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332656"/>
            <a:ext cx="8435280" cy="6264696"/>
          </a:xfrm>
        </p:spPr>
        <p:txBody>
          <a:bodyPr>
            <a:normAutofit/>
          </a:bodyPr>
          <a:lstStyle/>
          <a:p>
            <a:r>
              <a:rPr lang="he-IL" sz="2800" b="1" dirty="0" smtClean="0">
                <a:solidFill>
                  <a:srgbClr val="FF0000"/>
                </a:solidFill>
                <a:latin typeface="David" panose="020E0502060401010101" pitchFamily="34" charset="-79"/>
                <a:cs typeface="David" panose="020E0502060401010101" pitchFamily="34" charset="-79"/>
              </a:rPr>
              <a:t>שיר ג</a:t>
            </a:r>
          </a:p>
          <a:p>
            <a:r>
              <a:rPr lang="he-IL" sz="2400" dirty="0">
                <a:latin typeface="David" panose="020E0502060401010101" pitchFamily="34" charset="-79"/>
                <a:cs typeface="David" panose="020E0502060401010101" pitchFamily="34" charset="-79"/>
              </a:rPr>
              <a:t>שיר שלישי מתוך שירי "סוף הדרך" שכתבה המשוררת העוסקים במהות החיים, חשבון נפש שאדם עושה בסוף חייו. שיר זה הוא שיר תפילה.</a:t>
            </a:r>
            <a:endParaRPr lang="he-IL" sz="2400" dirty="0" smtClean="0">
              <a:latin typeface="David" panose="020E0502060401010101" pitchFamily="34" charset="-79"/>
              <a:cs typeface="David" panose="020E0502060401010101" pitchFamily="34" charset="-79"/>
            </a:endParaRPr>
          </a:p>
          <a:p>
            <a:r>
              <a:rPr lang="he-IL" sz="2400" b="1" dirty="0" smtClean="0">
                <a:latin typeface="David" panose="020E0502060401010101" pitchFamily="34" charset="-79"/>
                <a:cs typeface="David" panose="020E0502060401010101" pitchFamily="34" charset="-79"/>
              </a:rPr>
              <a:t>בית הראשון :</a:t>
            </a:r>
          </a:p>
          <a:p>
            <a:r>
              <a:rPr lang="he-IL" sz="2400" dirty="0">
                <a:latin typeface="David" panose="020E0502060401010101" pitchFamily="34" charset="-79"/>
                <a:cs typeface="David" panose="020E0502060401010101" pitchFamily="34" charset="-79"/>
              </a:rPr>
              <a:t>למד אותי לברך ולהתפלל לעשות את הפעולה הזאת של להודות </a:t>
            </a:r>
            <a:r>
              <a:rPr lang="he-IL" sz="2400" dirty="0" smtClean="0">
                <a:latin typeface="David" panose="020E0502060401010101" pitchFamily="34" charset="-79"/>
                <a:cs typeface="David" panose="020E0502060401010101" pitchFamily="34" charset="-79"/>
              </a:rPr>
              <a:t>לברך</a:t>
            </a:r>
            <a:r>
              <a:rPr lang="he-IL" sz="2400" dirty="0">
                <a:latin typeface="David" panose="020E0502060401010101" pitchFamily="34" charset="-79"/>
                <a:cs typeface="David" panose="020E0502060401010101" pitchFamily="34" charset="-79"/>
              </a:rPr>
              <a:t>( ולהתפלל )</a:t>
            </a:r>
            <a:r>
              <a:rPr lang="he-IL" sz="2400" dirty="0" smtClean="0">
                <a:latin typeface="David" panose="020E0502060401010101" pitchFamily="34" charset="-79"/>
                <a:cs typeface="David" panose="020E0502060401010101" pitchFamily="34" charset="-79"/>
              </a:rPr>
              <a:t>לבקש</a:t>
            </a:r>
          </a:p>
          <a:p>
            <a:r>
              <a:rPr lang="he-IL" sz="2400" dirty="0">
                <a:latin typeface="David" panose="020E0502060401010101" pitchFamily="34" charset="-79"/>
                <a:cs typeface="David" panose="020E0502060401010101" pitchFamily="34" charset="-79"/>
              </a:rPr>
              <a:t>" :על סוד עלה קמל, על נוגה פרי בשל" למד אותי להבחין בשינויים הקטנים, לשים לב לפרטים, למחזוריות שבטבע ובחיים. </a:t>
            </a:r>
            <a:endParaRPr lang="he-IL" sz="2400" dirty="0" smtClean="0">
              <a:latin typeface="David" panose="020E0502060401010101" pitchFamily="34" charset="-79"/>
              <a:cs typeface="David" panose="020E0502060401010101" pitchFamily="34" charset="-79"/>
            </a:endParaRPr>
          </a:p>
          <a:p>
            <a:r>
              <a:rPr lang="he-IL" sz="2400" dirty="0">
                <a:latin typeface="David" panose="020E0502060401010101" pitchFamily="34" charset="-79"/>
                <a:cs typeface="David" panose="020E0502060401010101" pitchFamily="34" charset="-79"/>
              </a:rPr>
              <a:t>" : על החירות הזאת: לראות, לחוש, לנשום, לדעת </a:t>
            </a:r>
            <a:r>
              <a:rPr lang="he-IL" sz="2400" dirty="0" err="1">
                <a:latin typeface="David" panose="020E0502060401010101" pitchFamily="34" charset="-79"/>
                <a:cs typeface="David" panose="020E0502060401010101" pitchFamily="34" charset="-79"/>
              </a:rPr>
              <a:t>ליחל</a:t>
            </a:r>
            <a:r>
              <a:rPr lang="he-IL" sz="2400" dirty="0">
                <a:latin typeface="David" panose="020E0502060401010101" pitchFamily="34" charset="-79"/>
                <a:cs typeface="David" panose="020E0502060401010101" pitchFamily="34" charset="-79"/>
              </a:rPr>
              <a:t>, להיכשל" </a:t>
            </a:r>
            <a:endParaRPr lang="he-IL" sz="2400" dirty="0" smtClean="0">
              <a:latin typeface="David" panose="020E0502060401010101" pitchFamily="34" charset="-79"/>
              <a:cs typeface="David" panose="020E0502060401010101" pitchFamily="34" charset="-79"/>
            </a:endParaRPr>
          </a:p>
          <a:p>
            <a:r>
              <a:rPr lang="he-IL" sz="2400" dirty="0" smtClean="0">
                <a:latin typeface="David" panose="020E0502060401010101" pitchFamily="34" charset="-79"/>
                <a:cs typeface="David" panose="020E0502060401010101" pitchFamily="34" charset="-79"/>
              </a:rPr>
              <a:t>למד </a:t>
            </a:r>
            <a:r>
              <a:rPr lang="he-IL" sz="2400" dirty="0">
                <a:latin typeface="David" panose="020E0502060401010101" pitchFamily="34" charset="-79"/>
                <a:cs typeface="David" panose="020E0502060401010101" pitchFamily="34" charset="-79"/>
              </a:rPr>
              <a:t>אותי להיות אדם חופשי. גם במצבים הכי קשים של החיים, עדיין נשאר לי חופש הבחירה, חופש הרצון, החופש להחליט איך להיות. "לראות ,לחוש, לנשום "הם חושים בלתי נשלטים </a:t>
            </a:r>
            <a:endParaRPr lang="he-IL" sz="2400" dirty="0" smtClean="0">
              <a:latin typeface="David" panose="020E0502060401010101" pitchFamily="34" charset="-79"/>
              <a:cs typeface="David" panose="020E0502060401010101" pitchFamily="34" charset="-79"/>
            </a:endParaRPr>
          </a:p>
          <a:p>
            <a:r>
              <a:rPr lang="he-IL" sz="2400" dirty="0" smtClean="0">
                <a:latin typeface="David" panose="020E0502060401010101" pitchFamily="34" charset="-79"/>
                <a:cs typeface="David" panose="020E0502060401010101" pitchFamily="34" charset="-79"/>
              </a:rPr>
              <a:t>" </a:t>
            </a:r>
            <a:r>
              <a:rPr lang="he-IL" sz="2400" dirty="0">
                <a:latin typeface="David" panose="020E0502060401010101" pitchFamily="34" charset="-79"/>
                <a:cs typeface="David" panose="020E0502060401010101" pitchFamily="34" charset="-79"/>
              </a:rPr>
              <a:t>להיכשל" - כישלון הוא הזדמנות להתחלות </a:t>
            </a:r>
            <a:r>
              <a:rPr lang="he-IL" sz="2400" dirty="0" smtClean="0">
                <a:latin typeface="David" panose="020E0502060401010101" pitchFamily="34" charset="-79"/>
                <a:cs typeface="David" panose="020E0502060401010101" pitchFamily="34" charset="-79"/>
              </a:rPr>
              <a:t>חדשות .</a:t>
            </a:r>
          </a:p>
          <a:p>
            <a:endParaRPr lang="he-IL" sz="1600" dirty="0"/>
          </a:p>
        </p:txBody>
      </p:sp>
    </p:spTree>
    <p:extLst>
      <p:ext uri="{BB962C8B-B14F-4D97-AF65-F5344CB8AC3E}">
        <p14:creationId xmlns:p14="http://schemas.microsoft.com/office/powerpoint/2010/main" val="3773842944"/>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201</TotalTime>
  <Words>935</Words>
  <Application>Microsoft Office PowerPoint</Application>
  <PresentationFormat>‫הצגה על המסך (4:3)</PresentationFormat>
  <Paragraphs>67</Paragraphs>
  <Slides>12</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12</vt:i4>
      </vt:variant>
    </vt:vector>
  </HeadingPairs>
  <TitlesOfParts>
    <vt:vector size="13" baseType="lpstr">
      <vt:lpstr>ערכת נושא Office</vt:lpstr>
      <vt:lpstr>שירי סוף הדרך</vt:lpstr>
      <vt:lpstr>לאה גולדברג</vt:lpstr>
      <vt:lpstr>שִׁירֵי סוֹף הַדֶּרֶךְ / לאה גולדברג </vt:lpstr>
      <vt:lpstr>מצגת של PowerPoint</vt:lpstr>
      <vt:lpstr>ניתוח השיר</vt:lpstr>
      <vt:lpstr>מצגת של PowerPoint</vt:lpstr>
      <vt:lpstr>מצגת של PowerPoint</vt:lpstr>
      <vt:lpstr>מצגת של PowerPoint</vt:lpstr>
      <vt:lpstr>מצגת של PowerPoint</vt:lpstr>
      <vt:lpstr>מצגת של PowerPoint</vt:lpstr>
      <vt:lpstr>אמצעים אומנותיים</vt:lpstr>
      <vt:lpstr>מצגת של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שירי סוף הדרך</dc:title>
  <dc:creator>מח</dc:creator>
  <cp:lastModifiedBy>משתמש</cp:lastModifiedBy>
  <cp:revision>13</cp:revision>
  <dcterms:created xsi:type="dcterms:W3CDTF">2017-11-26T08:13:30Z</dcterms:created>
  <dcterms:modified xsi:type="dcterms:W3CDTF">2018-02-10T17:51:38Z</dcterms:modified>
</cp:coreProperties>
</file>