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041" autoAdjust="0"/>
    <p:restoredTop sz="94660"/>
  </p:normalViewPr>
  <p:slideViewPr>
    <p:cSldViewPr snapToGrid="0">
      <p:cViewPr varScale="1">
        <p:scale>
          <a:sx n="73" d="100"/>
          <a:sy n="73" d="100"/>
        </p:scale>
        <p:origin x="4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mer ibrahem" userId="652a0c77cf138f9c" providerId="LiveId" clId="{2AA4E1CC-E8CB-40C1-AAE3-DD33FB4BE693}"/>
    <pc:docChg chg="modSld">
      <pc:chgData name="tamer ibrahem" userId="652a0c77cf138f9c" providerId="LiveId" clId="{2AA4E1CC-E8CB-40C1-AAE3-DD33FB4BE693}" dt="2019-09-15T09:55:17.302" v="1" actId="20577"/>
      <pc:docMkLst>
        <pc:docMk/>
      </pc:docMkLst>
      <pc:sldChg chg="modSp">
        <pc:chgData name="tamer ibrahem" userId="652a0c77cf138f9c" providerId="LiveId" clId="{2AA4E1CC-E8CB-40C1-AAE3-DD33FB4BE693}" dt="2019-09-15T09:55:17.302" v="1" actId="20577"/>
        <pc:sldMkLst>
          <pc:docMk/>
          <pc:sldMk cId="223489413" sldId="258"/>
        </pc:sldMkLst>
        <pc:spChg chg="mod">
          <ac:chgData name="tamer ibrahem" userId="652a0c77cf138f9c" providerId="LiveId" clId="{2AA4E1CC-E8CB-40C1-AAE3-DD33FB4BE693}" dt="2019-09-15T09:55:17.302" v="1" actId="20577"/>
          <ac:spMkLst>
            <pc:docMk/>
            <pc:sldMk cId="223489413" sldId="258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DF475-D64B-4627-899D-05A5C6774618}" type="datetimeFigureOut">
              <a:rPr lang="he-IL" smtClean="0"/>
              <a:t>ט"ו/אלול/תשע"ט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9F1A2-38D8-4A39-A824-ADC4EA6D952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76485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DF475-D64B-4627-899D-05A5C6774618}" type="datetimeFigureOut">
              <a:rPr lang="he-IL" smtClean="0"/>
              <a:t>ט"ו/אלול/תשע"ט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9F1A2-38D8-4A39-A824-ADC4EA6D952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63974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DF475-D64B-4627-899D-05A5C6774618}" type="datetimeFigureOut">
              <a:rPr lang="he-IL" smtClean="0"/>
              <a:t>ט"ו/אלול/תשע"ט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9F1A2-38D8-4A39-A824-ADC4EA6D9526}" type="slidenum">
              <a:rPr lang="he-IL" smtClean="0"/>
              <a:t>‹#›</a:t>
            </a:fld>
            <a:endParaRPr lang="he-I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185249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DF475-D64B-4627-899D-05A5C6774618}" type="datetimeFigureOut">
              <a:rPr lang="he-IL" smtClean="0"/>
              <a:t>ט"ו/אלול/תשע"ט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9F1A2-38D8-4A39-A824-ADC4EA6D952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677560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DF475-D64B-4627-899D-05A5C6774618}" type="datetimeFigureOut">
              <a:rPr lang="he-IL" smtClean="0"/>
              <a:t>ט"ו/אלול/תשע"ט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9F1A2-38D8-4A39-A824-ADC4EA6D9526}" type="slidenum">
              <a:rPr lang="he-IL" smtClean="0"/>
              <a:t>‹#›</a:t>
            </a:fld>
            <a:endParaRPr lang="he-I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885625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או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DF475-D64B-4627-899D-05A5C6774618}" type="datetimeFigureOut">
              <a:rPr lang="he-IL" smtClean="0"/>
              <a:t>ט"ו/אלול/תשע"ט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9F1A2-38D8-4A39-A824-ADC4EA6D952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303803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DF475-D64B-4627-899D-05A5C6774618}" type="datetimeFigureOut">
              <a:rPr lang="he-IL" smtClean="0"/>
              <a:t>ט"ו/אלול/תשע"ט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9F1A2-38D8-4A39-A824-ADC4EA6D952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918583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DF475-D64B-4627-899D-05A5C6774618}" type="datetimeFigureOut">
              <a:rPr lang="he-IL" smtClean="0"/>
              <a:t>ט"ו/אלול/תשע"ט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9F1A2-38D8-4A39-A824-ADC4EA6D952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53777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DF475-D64B-4627-899D-05A5C6774618}" type="datetimeFigureOut">
              <a:rPr lang="he-IL" smtClean="0"/>
              <a:t>ט"ו/אלול/תשע"ט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9F1A2-38D8-4A39-A824-ADC4EA6D952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47449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DF475-D64B-4627-899D-05A5C6774618}" type="datetimeFigureOut">
              <a:rPr lang="he-IL" smtClean="0"/>
              <a:t>ט"ו/אלול/תשע"ט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9F1A2-38D8-4A39-A824-ADC4EA6D952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7728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DF475-D64B-4627-899D-05A5C6774618}" type="datetimeFigureOut">
              <a:rPr lang="he-IL" smtClean="0"/>
              <a:t>ט"ו/אלול/תשע"ט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9F1A2-38D8-4A39-A824-ADC4EA6D952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2604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DF475-D64B-4627-899D-05A5C6774618}" type="datetimeFigureOut">
              <a:rPr lang="he-IL" smtClean="0"/>
              <a:t>ט"ו/אלול/תשע"ט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9F1A2-38D8-4A39-A824-ADC4EA6D952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25802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DF475-D64B-4627-899D-05A5C6774618}" type="datetimeFigureOut">
              <a:rPr lang="he-IL" smtClean="0"/>
              <a:t>ט"ו/אלול/תשע"ט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9F1A2-38D8-4A39-A824-ADC4EA6D952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01782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DF475-D64B-4627-899D-05A5C6774618}" type="datetimeFigureOut">
              <a:rPr lang="he-IL" smtClean="0"/>
              <a:t>ט"ו/אלול/תשע"ט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9F1A2-38D8-4A39-A824-ADC4EA6D952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07461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DF475-D64B-4627-899D-05A5C6774618}" type="datetimeFigureOut">
              <a:rPr lang="he-IL" smtClean="0"/>
              <a:t>ט"ו/אלול/תשע"ט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9F1A2-38D8-4A39-A824-ADC4EA6D952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0286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DF475-D64B-4627-899D-05A5C6774618}" type="datetimeFigureOut">
              <a:rPr lang="he-IL" smtClean="0"/>
              <a:t>ט"ו/אלול/תשע"ט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9F1A2-38D8-4A39-A824-ADC4EA6D952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32568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DF475-D64B-4627-899D-05A5C6774618}" type="datetimeFigureOut">
              <a:rPr lang="he-IL" smtClean="0"/>
              <a:t>ט"ו/אלול/תשע"ט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B09F1A2-38D8-4A39-A824-ADC4EA6D952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68141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7C588164-6804-4274-8378-C0CFA7E0B4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5529" y="953589"/>
            <a:ext cx="8688734" cy="6950891"/>
          </a:xfrm>
        </p:spPr>
        <p:txBody>
          <a:bodyPr>
            <a:normAutofit/>
          </a:bodyPr>
          <a:lstStyle/>
          <a:p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על האגדה</a:t>
            </a:r>
            <a:endParaRPr lang="en-US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באגדה ״שלמה המלך והדבורה" (מתוך "ויהי היום") מתואר עימות בין המלך לדבורה שבסופו נוכח שלמה לדעת, כי שגה בשיפוטו ובלעגו לדבורה הקטנה.</a:t>
            </a:r>
            <a:endParaRPr lang="en-US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על שלמה המלך נאמר "ויחכם מכל האדם" וכן מסופר, כי הוא שלט בבעלי-חיים והבין את שפתם. באגדה זו מסופר כי שלמה אכן ניחן בסגולות על-אנושיות, כמו שליטה בבעלי-חיים, וניכר כי התפרסם בידע ובחכמה. </a:t>
            </a:r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אולם התנהגותו אינה הולמת את דמותו של החכם באדם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: הן בגלל תגובתו המוגזמת על העקיצה והן בגלל לעגו להערת הדבורה, שיום אחד תוכל לעזור לו. גדולתו </a:t>
            </a:r>
            <a:r>
              <a:rPr lang="he-IL" sz="2400" dirty="0" err="1">
                <a:latin typeface="David" panose="020E0502060401010101" pitchFamily="34" charset="-79"/>
                <a:cs typeface="David" panose="020E0502060401010101" pitchFamily="34" charset="-79"/>
              </a:rPr>
              <a:t>וחכמתו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הן בכך שהוא מכיר בטעותו ומודה: "בז לדבר יחבל לו" כלומר, מי שמבזה ובז לאחר - סופו שנזקק לו, ובכך נענש.</a:t>
            </a:r>
            <a:endParaRPr lang="en-US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he-IL" dirty="0"/>
          </a:p>
        </p:txBody>
      </p:sp>
      <p:sp>
        <p:nvSpPr>
          <p:cNvPr id="4" name="כותרת 1">
            <a:extLst>
              <a:ext uri="{FF2B5EF4-FFF2-40B4-BE49-F238E27FC236}">
                <a16:creationId xmlns:a16="http://schemas.microsoft.com/office/drawing/2014/main" id="{D98DC7B7-CAAC-4477-830F-7E8B60734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54" y="117567"/>
            <a:ext cx="8596668" cy="1320800"/>
          </a:xfrm>
        </p:spPr>
        <p:txBody>
          <a:bodyPr/>
          <a:lstStyle/>
          <a:p>
            <a:pPr algn="ctr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שלמה המלך והדבורה</a:t>
            </a:r>
            <a:br>
              <a:rPr lang="en-US" dirty="0"/>
            </a:b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04482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62607" y="1229710"/>
            <a:ext cx="9475076" cy="5628289"/>
          </a:xfrm>
        </p:spPr>
        <p:txBody>
          <a:bodyPr>
            <a:normAutofit/>
          </a:bodyPr>
          <a:lstStyle/>
          <a:p>
            <a:r>
              <a:rPr 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הסיפור הוא סיפור אגדה שבאה להבליט את חוכמתו של שלמה </a:t>
            </a:r>
            <a:r>
              <a:rPr lang="he-IL" sz="3200" dirty="0" err="1">
                <a:latin typeface="David" panose="020E0502060401010101" pitchFamily="34" charset="-79"/>
                <a:cs typeface="David" panose="020E0502060401010101" pitchFamily="34" charset="-79"/>
              </a:rPr>
              <a:t>המלך.הנושא</a:t>
            </a:r>
            <a:r>
              <a:rPr 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 העיקרי </a:t>
            </a:r>
            <a:r>
              <a:rPr lang="he-IL" sz="3200" dirty="0" err="1">
                <a:latin typeface="David" panose="020E0502060401010101" pitchFamily="34" charset="-79"/>
                <a:cs typeface="David" panose="020E0502060401010101" pitchFamily="34" charset="-79"/>
              </a:rPr>
              <a:t>הוא:שכל</a:t>
            </a:r>
            <a:r>
              <a:rPr 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 מי שמתייחס בבוז בזלזול ובלעג לדבר מה אפילו החלש </a:t>
            </a:r>
            <a:r>
              <a:rPr lang="he-IL" sz="3200" dirty="0" err="1">
                <a:latin typeface="David" panose="020E0502060401010101" pitchFamily="34" charset="-79"/>
                <a:cs typeface="David" panose="020E0502060401010101" pitchFamily="34" charset="-79"/>
              </a:rPr>
              <a:t>ביותר,בסופו</a:t>
            </a:r>
            <a:r>
              <a:rPr 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 של דבר ייצא בהפסד ויתחרט על מעשהו  זה.</a:t>
            </a:r>
            <a:endParaRPr lang="en-US" sz="32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האגדה כוללת שתי עלילות עצמאיות שהמבנה שלהן דומה:</a:t>
            </a:r>
            <a:endParaRPr lang="en-US" sz="32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1.פתיחה רגועה ושקטה (ויהי היום...)</a:t>
            </a:r>
            <a:endParaRPr lang="en-US" sz="32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2.אירועים.</a:t>
            </a:r>
            <a:endParaRPr lang="en-US" sz="32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3.סיום טוב.</a:t>
            </a:r>
            <a:endParaRPr lang="en-US" sz="32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61179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52248" y="173421"/>
            <a:ext cx="11101552" cy="6400800"/>
          </a:xfrm>
        </p:spPr>
        <p:txBody>
          <a:bodyPr>
            <a:normAutofit lnSpcReduction="10000"/>
          </a:bodyPr>
          <a:lstStyle/>
          <a:p>
            <a:r>
              <a:rPr lang="he-IL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הקשר בין שתי העלילות הוא בסוף העלילה השנייה כאשר הדבורה מופיעה ומצילה את המלך ממבוכתו והוא לומד לקח: " בז לדבר יחבל לו ": " בז לדבר"-קשור לעלילה הראשונה." ייחבל לו"-קשור לשנייה.</a:t>
            </a:r>
          </a:p>
          <a:p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העלילה הראשונה </a:t>
            </a:r>
            <a:r>
              <a:rPr 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מתחילה בתיאור המלך שיושב בגנו להנאתו כאש דבורה קטנה ומשוטטת ללא כיוון או כוונה עקצה </a:t>
            </a:r>
            <a:r>
              <a:rPr lang="he-IL" sz="3200" dirty="0" err="1">
                <a:latin typeface="David" panose="020E0502060401010101" pitchFamily="34" charset="-79"/>
                <a:cs typeface="David" panose="020E0502060401010101" pitchFamily="34" charset="-79"/>
              </a:rPr>
              <a:t>אותו.המלך</a:t>
            </a:r>
            <a:r>
              <a:rPr 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 כועס מאד ומבקש להעניש </a:t>
            </a:r>
            <a:r>
              <a:rPr lang="he-IL" sz="3200" dirty="0" err="1">
                <a:latin typeface="David" panose="020E0502060401010101" pitchFamily="34" charset="-79"/>
                <a:cs typeface="David" panose="020E0502060401010101" pitchFamily="34" charset="-79"/>
              </a:rPr>
              <a:t>אותה.הוא</a:t>
            </a:r>
            <a:r>
              <a:rPr 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 הזמין את כל הדבורים לחקירה דבר שמביא את דמות המלך החכם הגדול להיראות כקטנוני וחסר </a:t>
            </a:r>
            <a:r>
              <a:rPr lang="he-IL" sz="3200" dirty="0" err="1">
                <a:latin typeface="David" panose="020E0502060401010101" pitchFamily="34" charset="-79"/>
                <a:cs typeface="David" panose="020E0502060401010101" pitchFamily="34" charset="-79"/>
              </a:rPr>
              <a:t>התחשבות.בסופו</a:t>
            </a:r>
            <a:r>
              <a:rPr 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 של דבר הדבורה מודה ופיה היו נימוקים רבים וביקשה סליחה </a:t>
            </a:r>
            <a:r>
              <a:rPr lang="he-IL" sz="3200" dirty="0" err="1">
                <a:latin typeface="David" panose="020E0502060401010101" pitchFamily="34" charset="-79"/>
                <a:cs typeface="David" panose="020E0502060401010101" pitchFamily="34" charset="-79"/>
              </a:rPr>
              <a:t>ומחילה.דבריה</a:t>
            </a:r>
            <a:r>
              <a:rPr 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 שינו את מצב רוחו של המלך והוא סלח לה אך בז לה והיה בטוח שלא תוכל לגמול לו כי היא בעיניו קטנה.</a:t>
            </a:r>
            <a:endParaRPr lang="en-US" sz="32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בעלילה בולט רעיון נוסף והוא: דיבור רך מרכך אנשים </a:t>
            </a:r>
            <a:r>
              <a:rPr lang="he-IL" sz="3200" dirty="0" err="1">
                <a:latin typeface="David" panose="020E0502060401010101" pitchFamily="34" charset="-79"/>
                <a:cs typeface="David" panose="020E0502060401010101" pitchFamily="34" charset="-79"/>
              </a:rPr>
              <a:t>קשים.הדבורה</a:t>
            </a:r>
            <a:r>
              <a:rPr 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 הצליחה לרכך את לב המלך ולהסיר את זעמו.</a:t>
            </a:r>
            <a:endParaRPr lang="en-US" sz="32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3489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93237" y="1110343"/>
            <a:ext cx="11117317" cy="6653048"/>
          </a:xfrm>
        </p:spPr>
        <p:txBody>
          <a:bodyPr>
            <a:normAutofit/>
          </a:bodyPr>
          <a:lstStyle/>
          <a:p>
            <a:r>
              <a:rPr lang="he-IL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העלילה השנייה </a:t>
            </a:r>
            <a:r>
              <a:rPr lang="he-IL" sz="3600" dirty="0">
                <a:latin typeface="David" panose="020E0502060401010101" pitchFamily="34" charset="-79"/>
                <a:cs typeface="David" panose="020E0502060401010101" pitchFamily="34" charset="-79"/>
              </a:rPr>
              <a:t>מתארת את ביקור מלכת שבא </a:t>
            </a:r>
            <a:r>
              <a:rPr lang="he-IL" sz="3600" dirty="0" err="1">
                <a:latin typeface="David" panose="020E0502060401010101" pitchFamily="34" charset="-79"/>
                <a:cs typeface="David" panose="020E0502060401010101" pitchFamily="34" charset="-79"/>
              </a:rPr>
              <a:t>למלך.היא</a:t>
            </a:r>
            <a:r>
              <a:rPr lang="he-IL" sz="3600" dirty="0">
                <a:latin typeface="David" panose="020E0502060401010101" pitchFamily="34" charset="-79"/>
                <a:cs typeface="David" panose="020E0502060401010101" pitchFamily="34" charset="-79"/>
              </a:rPr>
              <a:t> ידועה בחוכמתה באה כדי לבחון מקרוב את חוכמת המלך </a:t>
            </a:r>
            <a:r>
              <a:rPr lang="he-IL" sz="3600" dirty="0" err="1">
                <a:latin typeface="David" panose="020E0502060401010101" pitchFamily="34" charset="-79"/>
                <a:cs typeface="David" panose="020E0502060401010101" pitchFamily="34" charset="-79"/>
              </a:rPr>
              <a:t>שלמה.העמידה</a:t>
            </a:r>
            <a:r>
              <a:rPr lang="he-IL" sz="3600" dirty="0">
                <a:latin typeface="David" panose="020E0502060401010101" pitchFamily="34" charset="-79"/>
                <a:cs typeface="David" panose="020E0502060401010101" pitchFamily="34" charset="-79"/>
              </a:rPr>
              <a:t> אותו למבחן קשה ומביך כשבקשה ממנו להבחין בין אגודת פרחים טבעיים ובין אגודת פרחים מעשה אדם.</a:t>
            </a:r>
            <a:endParaRPr lang="en-US" sz="3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3600" dirty="0">
                <a:latin typeface="David" panose="020E0502060401010101" pitchFamily="34" charset="-79"/>
                <a:cs typeface="David" panose="020E0502060401010101" pitchFamily="34" charset="-79"/>
              </a:rPr>
              <a:t>הדבורה הקטנה הפתיעה את המלך והצילה אותו מהמבוכה .</a:t>
            </a:r>
            <a:endParaRPr lang="en-US" sz="3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3600" dirty="0">
                <a:latin typeface="David" panose="020E0502060401010101" pitchFamily="34" charset="-79"/>
                <a:cs typeface="David" panose="020E0502060401010101" pitchFamily="34" charset="-79"/>
              </a:rPr>
              <a:t>המלך התחרט על דברי הבוז והוסיף " בז לדבר ייחבל לו". זאת </a:t>
            </a:r>
            <a:r>
              <a:rPr lang="he-IL" sz="3600" dirty="0" err="1">
                <a:latin typeface="David" panose="020E0502060401010101" pitchFamily="34" charset="-79"/>
                <a:cs typeface="David" panose="020E0502060401010101" pitchFamily="34" charset="-79"/>
              </a:rPr>
              <a:t>אומרת:האדם</a:t>
            </a:r>
            <a:r>
              <a:rPr lang="he-IL" sz="3600" dirty="0">
                <a:latin typeface="David" panose="020E0502060401010101" pitchFamily="34" charset="-79"/>
                <a:cs typeface="David" panose="020E0502060401010101" pitchFamily="34" charset="-79"/>
              </a:rPr>
              <a:t> הבז לזולת מחבל בעצמו ופוגע במעמדו והוא עלול לשלם </a:t>
            </a:r>
            <a:r>
              <a:rPr lang="he-IL" sz="3600" dirty="0" err="1">
                <a:latin typeface="David" panose="020E0502060401010101" pitchFamily="34" charset="-79"/>
                <a:cs typeface="David" panose="020E0502060401010101" pitchFamily="34" charset="-79"/>
              </a:rPr>
              <a:t>ביוקר,כי</a:t>
            </a:r>
            <a:r>
              <a:rPr lang="he-IL" sz="3600" dirty="0">
                <a:latin typeface="David" panose="020E0502060401010101" pitchFamily="34" charset="-79"/>
                <a:cs typeface="David" panose="020E0502060401010101" pitchFamily="34" charset="-79"/>
              </a:rPr>
              <a:t> יבוא היום ויזדקק לאדם שבז לו.</a:t>
            </a:r>
            <a:endParaRPr lang="en-US" sz="3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01606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-167640" y="1655379"/>
            <a:ext cx="10515600" cy="5893184"/>
          </a:xfrm>
        </p:spPr>
        <p:txBody>
          <a:bodyPr/>
          <a:lstStyle/>
          <a:p>
            <a:r>
              <a:rPr lang="he-IL" sz="4800" dirty="0">
                <a:latin typeface="David" panose="020E0502060401010101" pitchFamily="34" charset="-79"/>
                <a:cs typeface="David" panose="020E0502060401010101" pitchFamily="34" charset="-79"/>
              </a:rPr>
              <a:t>המשל הזה הוא מוסר ההשכל ולכן המלך הודה בטעות שעשה והבין כי ייתכן שהקטן והחלש בתחום </a:t>
            </a:r>
            <a:r>
              <a:rPr lang="he-IL" sz="4800" dirty="0" err="1">
                <a:latin typeface="David" panose="020E0502060401010101" pitchFamily="34" charset="-79"/>
                <a:cs typeface="David" panose="020E0502060401010101" pitchFamily="34" charset="-79"/>
              </a:rPr>
              <a:t>מסויים</a:t>
            </a:r>
            <a:r>
              <a:rPr lang="he-IL" sz="4800" dirty="0">
                <a:latin typeface="David" panose="020E0502060401010101" pitchFamily="34" charset="-79"/>
                <a:cs typeface="David" panose="020E0502060401010101" pitchFamily="34" charset="-79"/>
              </a:rPr>
              <a:t> הינו חזק בתחום אחר ויכול לעזור.</a:t>
            </a:r>
            <a:endParaRPr lang="en-US" sz="4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89895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78372" y="394139"/>
            <a:ext cx="9680028" cy="6227378"/>
          </a:xfrm>
        </p:spPr>
        <p:txBody>
          <a:bodyPr>
            <a:normAutofit/>
          </a:bodyPr>
          <a:lstStyle/>
          <a:p>
            <a:r>
              <a:rPr lang="he-IL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הדמויות: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שלמה </a:t>
            </a:r>
            <a:r>
              <a:rPr lang="he-IL" sz="2400" b="1" dirty="0" err="1">
                <a:latin typeface="David" panose="020E0502060401010101" pitchFamily="34" charset="-79"/>
                <a:cs typeface="David" panose="020E0502060401010101" pitchFamily="34" charset="-79"/>
              </a:rPr>
              <a:t>המלך:</a:t>
            </a:r>
            <a:r>
              <a:rPr lang="he-IL" sz="2400" dirty="0" err="1">
                <a:latin typeface="David" panose="020E0502060401010101" pitchFamily="34" charset="-79"/>
                <a:cs typeface="David" panose="020E0502060401010101" pitchFamily="34" charset="-79"/>
              </a:rPr>
              <a:t>היה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מלך חכם ונבון שלט בממלכה רחבת </a:t>
            </a:r>
            <a:r>
              <a:rPr lang="he-IL" sz="2400" dirty="0" err="1">
                <a:latin typeface="David" panose="020E0502060401010101" pitchFamily="34" charset="-79"/>
                <a:cs typeface="David" panose="020E0502060401010101" pitchFamily="34" charset="-79"/>
              </a:rPr>
              <a:t>ידיים.התנהגותו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על העקיצה אינה מתאימה לדמות של </a:t>
            </a:r>
            <a:r>
              <a:rPr lang="he-IL" sz="2400" dirty="0" err="1">
                <a:latin typeface="David" panose="020E0502060401010101" pitchFamily="34" charset="-79"/>
                <a:cs typeface="David" panose="020E0502060401010101" pitchFamily="34" charset="-79"/>
              </a:rPr>
              <a:t>חכם.הוא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400" dirty="0" err="1">
                <a:latin typeface="David" panose="020E0502060401010101" pitchFamily="34" charset="-79"/>
                <a:cs typeface="David" panose="020E0502060401010101" pitchFamily="34" charset="-79"/>
              </a:rPr>
              <a:t>זלזל,צעק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400" dirty="0" err="1">
                <a:latin typeface="David" panose="020E0502060401010101" pitchFamily="34" charset="-79"/>
                <a:cs typeface="David" panose="020E0502060401010101" pitchFamily="34" charset="-79"/>
              </a:rPr>
              <a:t>ואיים,אבל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כשופט צדק הוא נתן זכות לדבורה להסביר את מעשיה </a:t>
            </a:r>
            <a:r>
              <a:rPr lang="he-IL" sz="2400" dirty="0" err="1">
                <a:latin typeface="David" panose="020E0502060401010101" pitchFamily="34" charset="-79"/>
                <a:cs typeface="David" panose="020E0502060401010101" pitchFamily="34" charset="-79"/>
              </a:rPr>
              <a:t>ולהתגונן,וזה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מבליט את חוכמתו וגדולתו של </a:t>
            </a:r>
            <a:r>
              <a:rPr lang="he-IL" sz="2400" dirty="0" err="1">
                <a:latin typeface="David" panose="020E0502060401010101" pitchFamily="34" charset="-79"/>
                <a:cs typeface="David" panose="020E0502060401010101" pitchFamily="34" charset="-79"/>
              </a:rPr>
              <a:t>המלך.למרות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שהוא נהג ביהירות ובחוסר צניעות וזוהי </a:t>
            </a:r>
            <a:r>
              <a:rPr lang="he-IL" sz="2400" dirty="0" err="1">
                <a:latin typeface="David" panose="020E0502060401010101" pitchFamily="34" charset="-79"/>
                <a:cs typeface="David" panose="020E0502060401010101" pitchFamily="34" charset="-79"/>
              </a:rPr>
              <a:t>אירוניה,שאין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אנו מצפים ממלך חכם להגיב בחומרה רבה על המעשה של הדבורה הקטנה-הוא לבסוף הכיר בטעותו </a:t>
            </a:r>
            <a:r>
              <a:rPr lang="he-IL" sz="2400" dirty="0" err="1">
                <a:latin typeface="David" panose="020E0502060401010101" pitchFamily="34" charset="-79"/>
                <a:cs typeface="David" panose="020E0502060401010101" pitchFamily="34" charset="-79"/>
              </a:rPr>
              <a:t>והתחרט.חרטה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זו מוסיפה לו גדולה .</a:t>
            </a:r>
            <a:endParaRPr lang="en-US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2400" b="1" dirty="0" err="1">
                <a:latin typeface="David" panose="020E0502060401010101" pitchFamily="34" charset="-79"/>
                <a:cs typeface="David" panose="020E0502060401010101" pitchFamily="34" charset="-79"/>
              </a:rPr>
              <a:t>הדבורה</a:t>
            </a:r>
            <a:r>
              <a:rPr lang="he-IL" sz="2400" dirty="0" err="1">
                <a:latin typeface="David" panose="020E0502060401010101" pitchFamily="34" charset="-79"/>
                <a:cs typeface="David" panose="020E0502060401010101" pitchFamily="34" charset="-79"/>
              </a:rPr>
              <a:t>:בהתחלה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מתוארת כטיפשה וכשהציגה את עצמה היא </a:t>
            </a:r>
            <a:r>
              <a:rPr lang="he-IL" sz="2400" dirty="0" err="1">
                <a:latin typeface="David" panose="020E0502060401010101" pitchFamily="34" charset="-79"/>
                <a:cs typeface="David" panose="020E0502060401010101" pitchFamily="34" charset="-79"/>
              </a:rPr>
              <a:t>מצטנעת,מודה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באשמה ואומרת על עצמה שהיא קטנה </a:t>
            </a:r>
            <a:r>
              <a:rPr lang="he-IL" sz="2400" dirty="0" err="1">
                <a:latin typeface="David" panose="020E0502060401010101" pitchFamily="34" charset="-79"/>
                <a:cs typeface="David" panose="020E0502060401010101" pitchFamily="34" charset="-79"/>
              </a:rPr>
              <a:t>וטפשה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מאד.</a:t>
            </a:r>
            <a:endParaRPr lang="en-US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לדבורה יש בטחון </a:t>
            </a:r>
            <a:r>
              <a:rPr lang="he-IL" sz="2400" dirty="0" err="1">
                <a:latin typeface="David" panose="020E0502060401010101" pitchFamily="34" charset="-79"/>
                <a:cs typeface="David" panose="020E0502060401010101" pitchFamily="34" charset="-79"/>
              </a:rPr>
              <a:t>עצמי,היא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מנהלת דו שיח מול המלך והדיבור הרך שלה מציל אותה מהעונש.</a:t>
            </a:r>
            <a:endParaRPr lang="en-US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לפי התנהלות הדבורה היא מאד חכמה שידעה איך </a:t>
            </a:r>
            <a:r>
              <a:rPr lang="he-IL" sz="2400" dirty="0" err="1">
                <a:latin typeface="David" panose="020E0502060401010101" pitchFamily="34" charset="-79"/>
                <a:cs typeface="David" panose="020E0502060401010101" pitchFamily="34" charset="-79"/>
              </a:rPr>
              <a:t>להנצל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מהעונש. והיא קיימה את הבטחתה.</a:t>
            </a:r>
            <a:endParaRPr lang="en-US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26790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77334" y="252249"/>
            <a:ext cx="8596668" cy="5789114"/>
          </a:xfrm>
        </p:spPr>
        <p:txBody>
          <a:bodyPr/>
          <a:lstStyle/>
          <a:p>
            <a:r>
              <a:rPr lang="he-IL" sz="3600" b="1" dirty="0" err="1">
                <a:latin typeface="David" panose="020E0502060401010101" pitchFamily="34" charset="-79"/>
                <a:cs typeface="David" panose="020E0502060401010101" pitchFamily="34" charset="-79"/>
              </a:rPr>
              <a:t>המספר:</a:t>
            </a:r>
            <a:r>
              <a:rPr lang="he-IL" sz="3600" dirty="0" err="1">
                <a:latin typeface="David" panose="020E0502060401010101" pitchFamily="34" charset="-79"/>
                <a:cs typeface="David" panose="020E0502060401010101" pitchFamily="34" charset="-79"/>
              </a:rPr>
              <a:t>הוא</a:t>
            </a:r>
            <a:r>
              <a:rPr lang="he-IL" sz="3600" dirty="0">
                <a:latin typeface="David" panose="020E0502060401010101" pitchFamily="34" charset="-79"/>
                <a:cs typeface="David" panose="020E0502060401010101" pitchFamily="34" charset="-79"/>
              </a:rPr>
              <a:t> מספר כל-</a:t>
            </a:r>
            <a:r>
              <a:rPr lang="he-IL" sz="3600" dirty="0" err="1">
                <a:latin typeface="David" panose="020E0502060401010101" pitchFamily="34" charset="-79"/>
                <a:cs typeface="David" panose="020E0502060401010101" pitchFamily="34" charset="-79"/>
              </a:rPr>
              <a:t>יודע,מספר</a:t>
            </a:r>
            <a:r>
              <a:rPr lang="he-IL" sz="3600" dirty="0">
                <a:latin typeface="David" panose="020E0502060401010101" pitchFamily="34" charset="-79"/>
                <a:cs typeface="David" panose="020E0502060401010101" pitchFamily="34" charset="-79"/>
              </a:rPr>
              <a:t> את הסיפור על הדמויות ועל האירועים </a:t>
            </a:r>
            <a:r>
              <a:rPr lang="he-IL" sz="3600" dirty="0" err="1">
                <a:latin typeface="David" panose="020E0502060401010101" pitchFamily="34" charset="-79"/>
                <a:cs typeface="David" panose="020E0502060401010101" pitchFamily="34" charset="-79"/>
              </a:rPr>
              <a:t>בפירוט.הוא</a:t>
            </a:r>
            <a:r>
              <a:rPr lang="he-IL" sz="3600" dirty="0">
                <a:latin typeface="David" panose="020E0502060401010101" pitchFamily="34" charset="-79"/>
                <a:cs typeface="David" panose="020E0502060401010101" pitchFamily="34" charset="-79"/>
              </a:rPr>
              <a:t> יודע את הכול על </a:t>
            </a:r>
            <a:r>
              <a:rPr lang="he-IL" sz="3600" dirty="0" err="1">
                <a:latin typeface="David" panose="020E0502060401010101" pitchFamily="34" charset="-79"/>
                <a:cs typeface="David" panose="020E0502060401010101" pitchFamily="34" charset="-79"/>
              </a:rPr>
              <a:t>הכול.הוא</a:t>
            </a:r>
            <a:r>
              <a:rPr lang="he-IL" sz="3600" dirty="0">
                <a:latin typeface="David" panose="020E0502060401010101" pitchFamily="34" charset="-79"/>
                <a:cs typeface="David" panose="020E0502060401010101" pitchFamily="34" charset="-79"/>
              </a:rPr>
              <a:t> נוקט עמדה לצידה של הדבורה ומזדהה </a:t>
            </a:r>
            <a:r>
              <a:rPr lang="he-IL" sz="3600" dirty="0" err="1">
                <a:latin typeface="David" panose="020E0502060401010101" pitchFamily="34" charset="-79"/>
                <a:cs typeface="David" panose="020E0502060401010101" pitchFamily="34" charset="-79"/>
              </a:rPr>
              <a:t>איתה</a:t>
            </a:r>
            <a:r>
              <a:rPr lang="he-IL" sz="3600" dirty="0">
                <a:latin typeface="David" panose="020E0502060401010101" pitchFamily="34" charset="-79"/>
                <a:cs typeface="David" panose="020E0502060401010101" pitchFamily="34" charset="-79"/>
              </a:rPr>
              <a:t>.(יש להביא דוגמאות מהיצירה </a:t>
            </a:r>
            <a:r>
              <a:rPr lang="he-IL" sz="3600" dirty="0" err="1">
                <a:latin typeface="David" panose="020E0502060401010101" pitchFamily="34" charset="-79"/>
                <a:cs typeface="David" panose="020E0502060401010101" pitchFamily="34" charset="-79"/>
              </a:rPr>
              <a:t>עצמה,ויש</a:t>
            </a:r>
            <a:r>
              <a:rPr lang="he-IL" sz="3600" dirty="0">
                <a:latin typeface="David" panose="020E0502060401010101" pitchFamily="34" charset="-79"/>
                <a:cs typeface="David" panose="020E0502060401010101" pitchFamily="34" charset="-79"/>
              </a:rPr>
              <a:t> הרבה כאלה)</a:t>
            </a:r>
            <a:endParaRPr lang="en-US" sz="3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56715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20717" y="141890"/>
            <a:ext cx="9301655" cy="6716109"/>
          </a:xfrm>
        </p:spPr>
        <p:txBody>
          <a:bodyPr>
            <a:normAutofit/>
          </a:bodyPr>
          <a:lstStyle/>
          <a:p>
            <a:r>
              <a:rPr lang="he-I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מאפייני הסיפור העממי שהופיעו באגדה: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1</a:t>
            </a:r>
            <a:r>
              <a:rPr 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.חוק הפתיחה 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:פתיחה רגועה ושקטה "ויהי היום וישכב...."</a:t>
            </a:r>
            <a:endParaRPr lang="en-US" sz="2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2.</a:t>
            </a:r>
            <a:r>
              <a:rPr 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חוק </a:t>
            </a:r>
            <a:r>
              <a:rPr lang="he-IL" sz="2800" b="1" dirty="0" err="1">
                <a:latin typeface="David" panose="020E0502060401010101" pitchFamily="34" charset="-79"/>
                <a:cs typeface="David" panose="020E0502060401010101" pitchFamily="34" charset="-79"/>
              </a:rPr>
              <a:t>הסיום</a:t>
            </a:r>
            <a:r>
              <a:rPr lang="he-IL" sz="2800" dirty="0" err="1">
                <a:latin typeface="David" panose="020E0502060401010101" pitchFamily="34" charset="-79"/>
                <a:cs typeface="David" panose="020E0502060401010101" pitchFamily="34" charset="-79"/>
              </a:rPr>
              <a:t>:סוף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 טוב בשתי </a:t>
            </a:r>
            <a:r>
              <a:rPr lang="he-IL" sz="2800" dirty="0" err="1">
                <a:latin typeface="David" panose="020E0502060401010101" pitchFamily="34" charset="-79"/>
                <a:cs typeface="David" panose="020E0502060401010101" pitchFamily="34" charset="-79"/>
              </a:rPr>
              <a:t>העלילות.:הדבורה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800" dirty="0" err="1">
                <a:latin typeface="David" panose="020E0502060401010101" pitchFamily="34" charset="-79"/>
                <a:cs typeface="David" panose="020E0502060401010101" pitchFamily="34" charset="-79"/>
              </a:rPr>
              <a:t>ניצלה,והמלך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 ניצל ממבוכה.</a:t>
            </a:r>
            <a:endParaRPr lang="en-US" sz="2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3.</a:t>
            </a:r>
            <a:r>
              <a:rPr 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חוק </a:t>
            </a:r>
            <a:r>
              <a:rPr lang="he-IL" sz="2800" b="1" dirty="0" err="1">
                <a:latin typeface="David" panose="020E0502060401010101" pitchFamily="34" charset="-79"/>
                <a:cs typeface="David" panose="020E0502060401010101" pitchFamily="34" charset="-79"/>
              </a:rPr>
              <a:t>השניים</a:t>
            </a:r>
            <a:r>
              <a:rPr lang="he-IL" sz="2800" dirty="0" err="1">
                <a:latin typeface="David" panose="020E0502060401010101" pitchFamily="34" charset="-79"/>
                <a:cs typeface="David" panose="020E0502060401010101" pitchFamily="34" charset="-79"/>
              </a:rPr>
              <a:t>:בכל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 עלילה שתי דמויות מרכזיות:</a:t>
            </a:r>
            <a:endParaRPr lang="en-US" sz="2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2800" b="1" dirty="0" err="1">
                <a:latin typeface="David" panose="020E0502060401010101" pitchFamily="34" charset="-79"/>
                <a:cs typeface="David" panose="020E0502060401010101" pitchFamily="34" charset="-79"/>
              </a:rPr>
              <a:t>א</a:t>
            </a:r>
            <a:r>
              <a:rPr lang="he-IL" sz="2800" dirty="0" err="1">
                <a:latin typeface="David" panose="020E0502060401010101" pitchFamily="34" charset="-79"/>
                <a:cs typeface="David" panose="020E0502060401010101" pitchFamily="34" charset="-79"/>
              </a:rPr>
              <a:t>.שלמה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 והדבורה.  </a:t>
            </a:r>
            <a:r>
              <a:rPr lang="he-IL" sz="2800" b="1" dirty="0" err="1">
                <a:latin typeface="David" panose="020E0502060401010101" pitchFamily="34" charset="-79"/>
                <a:cs typeface="David" panose="020E0502060401010101" pitchFamily="34" charset="-79"/>
              </a:rPr>
              <a:t>ב</a:t>
            </a:r>
            <a:r>
              <a:rPr lang="he-IL" sz="2800" dirty="0" err="1">
                <a:latin typeface="David" panose="020E0502060401010101" pitchFamily="34" charset="-79"/>
                <a:cs typeface="David" panose="020E0502060401010101" pitchFamily="34" charset="-79"/>
              </a:rPr>
              <a:t>.שלמה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 ומלכת שבא.</a:t>
            </a:r>
            <a:endParaRPr lang="en-US" sz="2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4.</a:t>
            </a:r>
            <a:r>
              <a:rPr 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חוק </a:t>
            </a:r>
            <a:r>
              <a:rPr lang="he-IL" sz="2800" b="1" dirty="0" err="1">
                <a:latin typeface="David" panose="020E0502060401010101" pitchFamily="34" charset="-79"/>
                <a:cs typeface="David" panose="020E0502060401010101" pitchFamily="34" charset="-79"/>
              </a:rPr>
              <a:t>השילוש</a:t>
            </a:r>
            <a:r>
              <a:rPr lang="he-IL" sz="2800" dirty="0" err="1">
                <a:latin typeface="David" panose="020E0502060401010101" pitchFamily="34" charset="-79"/>
                <a:cs typeface="David" panose="020E0502060401010101" pitchFamily="34" charset="-79"/>
              </a:rPr>
              <a:t>:שלמה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800" dirty="0" err="1">
                <a:latin typeface="David" panose="020E0502060401010101" pitchFamily="34" charset="-79"/>
                <a:cs typeface="David" panose="020E0502060401010101" pitchFamily="34" charset="-79"/>
              </a:rPr>
              <a:t>המלך,הדבורה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 ומלכת שבא.</a:t>
            </a:r>
            <a:endParaRPr lang="en-US" sz="2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5.</a:t>
            </a:r>
            <a:r>
              <a:rPr 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דו-שיח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:לאורך שתי העלילות.</a:t>
            </a:r>
            <a:endParaRPr lang="en-US" sz="2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6.</a:t>
            </a:r>
            <a:r>
              <a:rPr 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היסוד העל </a:t>
            </a:r>
            <a:r>
              <a:rPr lang="he-IL" sz="2800" b="1" dirty="0" err="1">
                <a:latin typeface="David" panose="020E0502060401010101" pitchFamily="34" charset="-79"/>
                <a:cs typeface="David" panose="020E0502060401010101" pitchFamily="34" charset="-79"/>
              </a:rPr>
              <a:t>טבעי</a:t>
            </a:r>
            <a:r>
              <a:rPr lang="he-IL" sz="2800" dirty="0" err="1">
                <a:latin typeface="David" panose="020E0502060401010101" pitchFamily="34" charset="-79"/>
                <a:cs typeface="David" panose="020E0502060401010101" pitchFamily="34" charset="-79"/>
              </a:rPr>
              <a:t>:המלך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 מדבר עם הדבורה.</a:t>
            </a:r>
            <a:endParaRPr lang="en-US" sz="2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7.</a:t>
            </a:r>
            <a:r>
              <a:rPr 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משאלה </a:t>
            </a:r>
            <a:r>
              <a:rPr lang="he-IL" sz="2800" b="1" dirty="0" err="1">
                <a:latin typeface="David" panose="020E0502060401010101" pitchFamily="34" charset="-79"/>
                <a:cs typeface="David" panose="020E0502060401010101" pitchFamily="34" charset="-79"/>
              </a:rPr>
              <a:t>כמוסה</a:t>
            </a:r>
            <a:r>
              <a:rPr lang="he-IL" sz="2800" dirty="0" err="1">
                <a:latin typeface="David" panose="020E0502060401010101" pitchFamily="34" charset="-79"/>
                <a:cs typeface="David" panose="020E0502060401010101" pitchFamily="34" charset="-79"/>
              </a:rPr>
              <a:t>:המשאלה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 הנסתרת בלבם של הקוראים או השומעים והיא שהגדול יסלח וישחרר את הקטן.</a:t>
            </a:r>
            <a:endParaRPr lang="en-US" sz="2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8. </a:t>
            </a:r>
            <a:r>
              <a:rPr lang="he-IL" sz="2800" b="1" dirty="0" err="1">
                <a:latin typeface="David" panose="020E0502060401010101" pitchFamily="34" charset="-79"/>
                <a:cs typeface="David" panose="020E0502060401010101" pitchFamily="34" charset="-79"/>
              </a:rPr>
              <a:t>ניגוד</a:t>
            </a:r>
            <a:r>
              <a:rPr lang="he-IL" sz="2800" dirty="0" err="1">
                <a:latin typeface="David" panose="020E0502060401010101" pitchFamily="34" charset="-79"/>
                <a:cs typeface="David" panose="020E0502060401010101" pitchFamily="34" charset="-79"/>
              </a:rPr>
              <a:t>:מלך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 חכם וחזק לעומת דבורה קטנה וחלשה.</a:t>
            </a:r>
            <a:endParaRPr lang="en-US" sz="2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843140153"/>
      </p:ext>
    </p:extLst>
  </p:cSld>
  <p:clrMapOvr>
    <a:masterClrMapping/>
  </p:clrMapOvr>
</p:sld>
</file>

<file path=ppt/theme/theme1.xml><?xml version="1.0" encoding="utf-8"?>
<a:theme xmlns:a="http://schemas.openxmlformats.org/drawingml/2006/main" name="פיאה">
  <a:themeElements>
    <a:clrScheme name="פיאה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פיאה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פיאה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151</TotalTime>
  <Words>743</Words>
  <Application>Microsoft Office PowerPoint</Application>
  <PresentationFormat>מסך רחב</PresentationFormat>
  <Paragraphs>33</Paragraphs>
  <Slides>8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13" baseType="lpstr">
      <vt:lpstr>Arial</vt:lpstr>
      <vt:lpstr>David</vt:lpstr>
      <vt:lpstr>Trebuchet MS</vt:lpstr>
      <vt:lpstr>Wingdings 3</vt:lpstr>
      <vt:lpstr>פיאה</vt:lpstr>
      <vt:lpstr>שלמה המלך והדבורה 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שלמה המלך והדבורה:</dc:title>
  <dc:creator>‏‏משתמש Windows</dc:creator>
  <cp:lastModifiedBy>tamer ibrahem</cp:lastModifiedBy>
  <cp:revision>4</cp:revision>
  <dcterms:created xsi:type="dcterms:W3CDTF">2019-05-12T04:22:40Z</dcterms:created>
  <dcterms:modified xsi:type="dcterms:W3CDTF">2019-09-15T11:32:07Z</dcterms:modified>
</cp:coreProperties>
</file>