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041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mer ibrahem" userId="652a0c77cf138f9c" providerId="LiveId" clId="{2AA4E1CC-E8CB-40C1-AAE3-DD33FB4BE693}"/>
    <pc:docChg chg="modSld">
      <pc:chgData name="tamer ibrahem" userId="652a0c77cf138f9c" providerId="LiveId" clId="{2AA4E1CC-E8CB-40C1-AAE3-DD33FB4BE693}" dt="2019-09-15T09:55:17.302" v="1" actId="20577"/>
      <pc:docMkLst>
        <pc:docMk/>
      </pc:docMkLst>
      <pc:sldChg chg="modSp">
        <pc:chgData name="tamer ibrahem" userId="652a0c77cf138f9c" providerId="LiveId" clId="{2AA4E1CC-E8CB-40C1-AAE3-DD33FB4BE693}" dt="2019-09-15T09:55:17.302" v="1" actId="20577"/>
        <pc:sldMkLst>
          <pc:docMk/>
          <pc:sldMk cId="223489413" sldId="258"/>
        </pc:sldMkLst>
        <pc:spChg chg="mod">
          <ac:chgData name="tamer ibrahem" userId="652a0c77cf138f9c" providerId="LiveId" clId="{2AA4E1CC-E8CB-40C1-AAE3-DD33FB4BE693}" dt="2019-09-15T09:55:17.302" v="1" actId="20577"/>
          <ac:spMkLst>
            <pc:docMk/>
            <pc:sldMk cId="223489413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F475-D64B-4627-899D-05A5C6774618}" type="datetimeFigureOut">
              <a:rPr lang="he-IL" smtClean="0"/>
              <a:t>ט"ו/אלול/תשע"ט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F1A2-38D8-4A39-A824-ADC4EA6D95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6485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F475-D64B-4627-899D-05A5C6774618}" type="datetimeFigureOut">
              <a:rPr lang="he-IL" smtClean="0"/>
              <a:t>ט"ו/אלול/תשע"ט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F1A2-38D8-4A39-A824-ADC4EA6D95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3974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F475-D64B-4627-899D-05A5C6774618}" type="datetimeFigureOut">
              <a:rPr lang="he-IL" smtClean="0"/>
              <a:t>ט"ו/אלול/תשע"ט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F1A2-38D8-4A39-A824-ADC4EA6D9526}" type="slidenum">
              <a:rPr lang="he-IL" smtClean="0"/>
              <a:t>‹#›</a:t>
            </a:fld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185249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F475-D64B-4627-899D-05A5C6774618}" type="datetimeFigureOut">
              <a:rPr lang="he-IL" smtClean="0"/>
              <a:t>ט"ו/אלול/תשע"ט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F1A2-38D8-4A39-A824-ADC4EA6D95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7756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F475-D64B-4627-899D-05A5C6774618}" type="datetimeFigureOut">
              <a:rPr lang="he-IL" smtClean="0"/>
              <a:t>ט"ו/אלול/תשע"ט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F1A2-38D8-4A39-A824-ADC4EA6D9526}" type="slidenum">
              <a:rPr lang="he-IL" smtClean="0"/>
              <a:t>‹#›</a:t>
            </a:fld>
            <a:endParaRPr lang="he-I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8562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F475-D64B-4627-899D-05A5C6774618}" type="datetimeFigureOut">
              <a:rPr lang="he-IL" smtClean="0"/>
              <a:t>ט"ו/אלול/תשע"ט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F1A2-38D8-4A39-A824-ADC4EA6D95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0380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F475-D64B-4627-899D-05A5C6774618}" type="datetimeFigureOut">
              <a:rPr lang="he-IL" smtClean="0"/>
              <a:t>ט"ו/אלול/תשע"ט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F1A2-38D8-4A39-A824-ADC4EA6D95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18583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F475-D64B-4627-899D-05A5C6774618}" type="datetimeFigureOut">
              <a:rPr lang="he-IL" smtClean="0"/>
              <a:t>ט"ו/אלול/תשע"ט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F1A2-38D8-4A39-A824-ADC4EA6D95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3777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F475-D64B-4627-899D-05A5C6774618}" type="datetimeFigureOut">
              <a:rPr lang="he-IL" smtClean="0"/>
              <a:t>ט"ו/אלול/תשע"ט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F1A2-38D8-4A39-A824-ADC4EA6D95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47449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F475-D64B-4627-899D-05A5C6774618}" type="datetimeFigureOut">
              <a:rPr lang="he-IL" smtClean="0"/>
              <a:t>ט"ו/אלול/תשע"ט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F1A2-38D8-4A39-A824-ADC4EA6D95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72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F475-D64B-4627-899D-05A5C6774618}" type="datetimeFigureOut">
              <a:rPr lang="he-IL" smtClean="0"/>
              <a:t>ט"ו/אלול/תשע"ט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F1A2-38D8-4A39-A824-ADC4EA6D95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260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F475-D64B-4627-899D-05A5C6774618}" type="datetimeFigureOut">
              <a:rPr lang="he-IL" smtClean="0"/>
              <a:t>ט"ו/אלול/תשע"ט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F1A2-38D8-4A39-A824-ADC4EA6D95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5802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F475-D64B-4627-899D-05A5C6774618}" type="datetimeFigureOut">
              <a:rPr lang="he-IL" smtClean="0"/>
              <a:t>ט"ו/אלול/תשע"ט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F1A2-38D8-4A39-A824-ADC4EA6D95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0178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F475-D64B-4627-899D-05A5C6774618}" type="datetimeFigureOut">
              <a:rPr lang="he-IL" smtClean="0"/>
              <a:t>ט"ו/אלול/תשע"ט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F1A2-38D8-4A39-A824-ADC4EA6D95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746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F475-D64B-4627-899D-05A5C6774618}" type="datetimeFigureOut">
              <a:rPr lang="he-IL" smtClean="0"/>
              <a:t>ט"ו/אלול/תשע"ט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F1A2-38D8-4A39-A824-ADC4EA6D95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028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DF475-D64B-4627-899D-05A5C6774618}" type="datetimeFigureOut">
              <a:rPr lang="he-IL" smtClean="0"/>
              <a:t>ט"ו/אלול/תשע"ט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09F1A2-38D8-4A39-A824-ADC4EA6D95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256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DF475-D64B-4627-899D-05A5C6774618}" type="datetimeFigureOut">
              <a:rPr lang="he-IL" smtClean="0"/>
              <a:t>ט"ו/אלול/תשע"ט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B09F1A2-38D8-4A39-A824-ADC4EA6D952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68141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C588164-6804-4274-8378-C0CFA7E0B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5529" y="953589"/>
            <a:ext cx="8688734" cy="6950891"/>
          </a:xfrm>
        </p:spPr>
        <p:txBody>
          <a:bodyPr>
            <a:normAutofit/>
          </a:bodyPr>
          <a:lstStyle/>
          <a:p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על האגדה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באגדה ״שלמה המלך והדבורה" (מתוך "ויהי היום") מתואר עימות בין המלך לדבורה שבסופו נוכח שלמה לדעת, כי שגה בשיפוטו ובלעגו לדבורה הקטנה.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על שלמה המלך נאמר "ויחכם מכל האדם" וכן מסופר, כי הוא שלט בבעלי-חיים והבין את שפתם. באגדה זו מסופר כי שלמה אכן ניחן בסגולות על-אנושיות, כמו שליטה בבעלי-חיים, וניכר כי התפרסם בידע ובחכמה. </a:t>
            </a:r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אולם התנהגותו אינה הולמת את דמותו של החכם באדם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: הן בגלל תגובתו המוגזמת על העקיצה והן בגלל לעגו להערת הדבורה, שיום אחד תוכל לעזור לו. גדולתו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וחכמתו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הן בכך שהוא מכיר בטעותו ומודה: "בז לדבר יחבל לו" כלומר, מי שמבזה ובז לאחר - סופו שנזקק לו, ובכך נענש.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/>
          </a:p>
        </p:txBody>
      </p:sp>
      <p:sp>
        <p:nvSpPr>
          <p:cNvPr id="4" name="כותרת 1">
            <a:extLst>
              <a:ext uri="{FF2B5EF4-FFF2-40B4-BE49-F238E27FC236}">
                <a16:creationId xmlns:a16="http://schemas.microsoft.com/office/drawing/2014/main" id="{D98DC7B7-CAAC-4477-830F-7E8B60734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54" y="117567"/>
            <a:ext cx="8596668" cy="1320800"/>
          </a:xfrm>
        </p:spPr>
        <p:txBody>
          <a:bodyPr/>
          <a:lstStyle/>
          <a:p>
            <a:pPr algn="ctr"/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שלמה המלך והדבורה</a:t>
            </a:r>
            <a:br>
              <a:rPr lang="en-US" dirty="0"/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04482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62607" y="1229710"/>
            <a:ext cx="9475076" cy="5628289"/>
          </a:xfrm>
        </p:spPr>
        <p:txBody>
          <a:bodyPr>
            <a:normAutofit/>
          </a:bodyPr>
          <a:lstStyle/>
          <a:p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הסיפור הוא סיפור אגדה שבאה להבליט את חוכמתו של שלמה </a:t>
            </a:r>
            <a:r>
              <a:rPr 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המלך.הנושא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העיקרי </a:t>
            </a:r>
            <a:r>
              <a:rPr 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הוא:שכל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מי שמתייחס בבוז בזלזול ובלעג לדבר מה אפילו החלש </a:t>
            </a:r>
            <a:r>
              <a:rPr 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ביותר,בסופו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של דבר ייצא בהפסד ויתחרט על מעשהו  זה.</a:t>
            </a:r>
            <a:endParaRPr lang="en-US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האגדה כוללת שתי עלילות עצמאיות שהמבנה שלהן דומה:</a:t>
            </a:r>
            <a:endParaRPr lang="en-US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1.פתיחה רגועה ושקטה (ויהי היום...)</a:t>
            </a:r>
            <a:endParaRPr lang="en-US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2.אירועים.</a:t>
            </a:r>
            <a:endParaRPr lang="en-US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3.סיום טוב.</a:t>
            </a:r>
            <a:endParaRPr lang="en-US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61179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2248" y="173421"/>
            <a:ext cx="11101552" cy="6400800"/>
          </a:xfrm>
        </p:spPr>
        <p:txBody>
          <a:bodyPr>
            <a:normAutofit lnSpcReduction="10000"/>
          </a:bodyPr>
          <a:lstStyle/>
          <a:p>
            <a:r>
              <a:rPr lang="he-I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הקשר בין שתי העלילות הוא בסוף העלילה השנייה כאשר הדבורה מופיעה ומצילה את המלך ממבוכתו והוא לומד לקח: " בז לדבר יחבל לו ": " בז לדבר"-קשור לעלילה הראשונה." ייחבל לו"-קשור לשנייה.</a:t>
            </a:r>
          </a:p>
          <a:p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העלילה הראשונה 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מתחילה בתיאור המלך שיושב בגנו להנאתו כאש דבורה קטנה ומשוטטת ללא כיוון או כוונה עקצה </a:t>
            </a:r>
            <a:r>
              <a:rPr 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אותו.המלך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כועס מאד ומבקש להעניש </a:t>
            </a:r>
            <a:r>
              <a:rPr 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אותה.הוא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הזמין את כל הדבורים לחקירה דבר שמביא את דמות המלך החכם הגדול להיראות כקטנוני וחסר </a:t>
            </a:r>
            <a:r>
              <a:rPr 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התחשבות.בסופו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של דבר הדבורה מודה ופיה היו נימוקים רבים וביקשה סליחה </a:t>
            </a:r>
            <a:r>
              <a:rPr 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ומחילה.דבריה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שינו את מצב רוחו של המלך והוא סלח לה אך בז לה והיה בטוח שלא תוכל לגמול לו כי היא בעיניו קטנה.</a:t>
            </a:r>
            <a:endParaRPr lang="en-US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בעלילה בולט רעיון נוסף והוא: דיבור רך מרכך אנשים </a:t>
            </a:r>
            <a:r>
              <a:rPr lang="he-IL" sz="3200" dirty="0" err="1">
                <a:latin typeface="David" panose="020E0502060401010101" pitchFamily="34" charset="-79"/>
                <a:cs typeface="David" panose="020E0502060401010101" pitchFamily="34" charset="-79"/>
              </a:rPr>
              <a:t>קשים.הדבורה</a:t>
            </a:r>
            <a:r>
              <a:rPr lang="he-IL" sz="3200" dirty="0">
                <a:latin typeface="David" panose="020E0502060401010101" pitchFamily="34" charset="-79"/>
                <a:cs typeface="David" panose="020E0502060401010101" pitchFamily="34" charset="-79"/>
              </a:rPr>
              <a:t> הצליחה לרכך את לב המלך ולהסיר את זעמו.</a:t>
            </a:r>
            <a:endParaRPr lang="en-US" sz="32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3489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3237" y="1110343"/>
            <a:ext cx="11117317" cy="6653048"/>
          </a:xfrm>
        </p:spPr>
        <p:txBody>
          <a:bodyPr>
            <a:normAutofit/>
          </a:bodyPr>
          <a:lstStyle/>
          <a:p>
            <a:r>
              <a:rPr lang="he-I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העלילה השנייה 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מתארת את ביקור מלכת שבא </a:t>
            </a:r>
            <a:r>
              <a:rPr lang="he-IL" sz="3600" dirty="0" err="1">
                <a:latin typeface="David" panose="020E0502060401010101" pitchFamily="34" charset="-79"/>
                <a:cs typeface="David" panose="020E0502060401010101" pitchFamily="34" charset="-79"/>
              </a:rPr>
              <a:t>למלך.היא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 ידועה בחוכמתה באה כדי לבחון מקרוב את חוכמת המלך </a:t>
            </a:r>
            <a:r>
              <a:rPr lang="he-IL" sz="3600" dirty="0" err="1">
                <a:latin typeface="David" panose="020E0502060401010101" pitchFamily="34" charset="-79"/>
                <a:cs typeface="David" panose="020E0502060401010101" pitchFamily="34" charset="-79"/>
              </a:rPr>
              <a:t>שלמה.העמידה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 אותו למבחן קשה ומביך כשבקשה ממנו להבחין בין אגודת פרחים טבעיים ובין אגודת פרחים מעשה אדם.</a:t>
            </a:r>
            <a:endParaRPr lang="en-US" sz="3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הדבורה הקטנה הפתיעה את המלך והצילה אותו מהמבוכה .</a:t>
            </a:r>
            <a:endParaRPr lang="en-US" sz="3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המלך התחרט על דברי הבוז והוסיף " בז לדבר ייחבל לו". זאת </a:t>
            </a:r>
            <a:r>
              <a:rPr lang="he-IL" sz="3600" dirty="0" err="1">
                <a:latin typeface="David" panose="020E0502060401010101" pitchFamily="34" charset="-79"/>
                <a:cs typeface="David" panose="020E0502060401010101" pitchFamily="34" charset="-79"/>
              </a:rPr>
              <a:t>אומרת:האדם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 הבז לזולת מחבל בעצמו ופוגע במעמדו והוא עלול לשלם </a:t>
            </a:r>
            <a:r>
              <a:rPr lang="he-IL" sz="3600" dirty="0" err="1">
                <a:latin typeface="David" panose="020E0502060401010101" pitchFamily="34" charset="-79"/>
                <a:cs typeface="David" panose="020E0502060401010101" pitchFamily="34" charset="-79"/>
              </a:rPr>
              <a:t>ביוקר,כי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 יבוא היום ויזדקק לאדם שבז לו.</a:t>
            </a:r>
            <a:endParaRPr lang="en-US" sz="3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901606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-167640" y="1655379"/>
            <a:ext cx="10515600" cy="5893184"/>
          </a:xfrm>
        </p:spPr>
        <p:txBody>
          <a:bodyPr/>
          <a:lstStyle/>
          <a:p>
            <a:r>
              <a:rPr lang="he-IL" sz="4800" dirty="0">
                <a:latin typeface="David" panose="020E0502060401010101" pitchFamily="34" charset="-79"/>
                <a:cs typeface="David" panose="020E0502060401010101" pitchFamily="34" charset="-79"/>
              </a:rPr>
              <a:t>המשל הזה הוא מוסר ההשכל ולכן המלך הודה בטעות שעשה והבין כי ייתכן שהקטן והחלש בתחום </a:t>
            </a:r>
            <a:r>
              <a:rPr lang="he-IL" sz="4800" dirty="0" err="1">
                <a:latin typeface="David" panose="020E0502060401010101" pitchFamily="34" charset="-79"/>
                <a:cs typeface="David" panose="020E0502060401010101" pitchFamily="34" charset="-79"/>
              </a:rPr>
              <a:t>מסויים</a:t>
            </a:r>
            <a:r>
              <a:rPr lang="he-IL" sz="4800" dirty="0">
                <a:latin typeface="David" panose="020E0502060401010101" pitchFamily="34" charset="-79"/>
                <a:cs typeface="David" panose="020E0502060401010101" pitchFamily="34" charset="-79"/>
              </a:rPr>
              <a:t> הינו חזק בתחום אחר ויכול לעזור.</a:t>
            </a:r>
            <a:endParaRPr lang="en-US" sz="4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89895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78372" y="394139"/>
            <a:ext cx="9680028" cy="6227378"/>
          </a:xfrm>
        </p:spPr>
        <p:txBody>
          <a:bodyPr>
            <a:normAutofit/>
          </a:bodyPr>
          <a:lstStyle/>
          <a:p>
            <a:r>
              <a:rPr lang="he-IL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הדמויות: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שלמה </a:t>
            </a:r>
            <a:r>
              <a:rPr lang="he-IL" sz="24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המלך: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היה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מלך חכם ונבון שלט בממלכה רחבת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ידיים.התנהגותו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על העקיצה אינה מתאימה לדמות של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חכם.הוא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זלזל,צעק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ואיים,אבל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כשופט צדק הוא נתן זכות לדבורה להסביר את מעשיה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ולהתגונן,וזה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מבליט את חוכמתו וגדולתו של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המלך.למרות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שהוא נהג ביהירות ובחוסר צניעות וזוהי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אירוניה,שאין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אנו מצפים ממלך חכם להגיב בחומרה רבה על המעשה של הדבורה הקטנה-הוא לבסוף הכיר בטעותו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והתחרט.חרטה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זו מוסיפה לו גדולה .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הדבורה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:בהתחלה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מתוארת כטיפשה וכשהציגה את עצמה היא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מצטנעת,מודה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באשמה ואומרת על עצמה שהיא קטנה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וטפשה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מאד.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לדבורה יש בטחון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עצמי,היא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מנהלת דו שיח מול המלך והדיבור הרך שלה מציל אותה מהעונש.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לפי התנהלות הדבורה היא מאד חכמה שידעה איך </a:t>
            </a:r>
            <a:r>
              <a:rPr lang="he-IL" sz="2400" dirty="0" err="1">
                <a:latin typeface="David" panose="020E0502060401010101" pitchFamily="34" charset="-79"/>
                <a:cs typeface="David" panose="020E0502060401010101" pitchFamily="34" charset="-79"/>
              </a:rPr>
              <a:t>להנצל</a:t>
            </a:r>
            <a:r>
              <a:rPr lang="he-IL" sz="2400" dirty="0">
                <a:latin typeface="David" panose="020E0502060401010101" pitchFamily="34" charset="-79"/>
                <a:cs typeface="David" panose="020E0502060401010101" pitchFamily="34" charset="-79"/>
              </a:rPr>
              <a:t> מהעונש. והיא קיימה את הבטחתה.</a:t>
            </a:r>
            <a:endParaRPr lang="en-US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26790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252249"/>
            <a:ext cx="8596668" cy="5789114"/>
          </a:xfrm>
        </p:spPr>
        <p:txBody>
          <a:bodyPr/>
          <a:lstStyle/>
          <a:p>
            <a:r>
              <a:rPr lang="he-IL" sz="36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המספר:</a:t>
            </a:r>
            <a:r>
              <a:rPr lang="he-IL" sz="3600" dirty="0" err="1">
                <a:latin typeface="David" panose="020E0502060401010101" pitchFamily="34" charset="-79"/>
                <a:cs typeface="David" panose="020E0502060401010101" pitchFamily="34" charset="-79"/>
              </a:rPr>
              <a:t>הוא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 מספר כל-</a:t>
            </a:r>
            <a:r>
              <a:rPr lang="he-IL" sz="3600" dirty="0" err="1">
                <a:latin typeface="David" panose="020E0502060401010101" pitchFamily="34" charset="-79"/>
                <a:cs typeface="David" panose="020E0502060401010101" pitchFamily="34" charset="-79"/>
              </a:rPr>
              <a:t>יודע,מספר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 את הסיפור על הדמויות ועל האירועים </a:t>
            </a:r>
            <a:r>
              <a:rPr lang="he-IL" sz="3600" dirty="0" err="1">
                <a:latin typeface="David" panose="020E0502060401010101" pitchFamily="34" charset="-79"/>
                <a:cs typeface="David" panose="020E0502060401010101" pitchFamily="34" charset="-79"/>
              </a:rPr>
              <a:t>בפירוט.הוא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 יודע את הכול על </a:t>
            </a:r>
            <a:r>
              <a:rPr lang="he-IL" sz="3600" dirty="0" err="1">
                <a:latin typeface="David" panose="020E0502060401010101" pitchFamily="34" charset="-79"/>
                <a:cs typeface="David" panose="020E0502060401010101" pitchFamily="34" charset="-79"/>
              </a:rPr>
              <a:t>הכול.הוא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 נוקט עמדה לצידה של הדבורה ומזדהה </a:t>
            </a:r>
            <a:r>
              <a:rPr lang="he-IL" sz="3600" dirty="0" err="1">
                <a:latin typeface="David" panose="020E0502060401010101" pitchFamily="34" charset="-79"/>
                <a:cs typeface="David" panose="020E0502060401010101" pitchFamily="34" charset="-79"/>
              </a:rPr>
              <a:t>איתה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.(יש להביא דוגמאות מהיצירה </a:t>
            </a:r>
            <a:r>
              <a:rPr lang="he-IL" sz="3600" dirty="0" err="1">
                <a:latin typeface="David" panose="020E0502060401010101" pitchFamily="34" charset="-79"/>
                <a:cs typeface="David" panose="020E0502060401010101" pitchFamily="34" charset="-79"/>
              </a:rPr>
              <a:t>עצמה,ויש</a:t>
            </a:r>
            <a:r>
              <a:rPr lang="he-IL" sz="3600" dirty="0">
                <a:latin typeface="David" panose="020E0502060401010101" pitchFamily="34" charset="-79"/>
                <a:cs typeface="David" panose="020E0502060401010101" pitchFamily="34" charset="-79"/>
              </a:rPr>
              <a:t> הרבה כאלה)</a:t>
            </a:r>
            <a:endParaRPr lang="en-US" sz="3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56715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20717" y="141890"/>
            <a:ext cx="9301655" cy="6716109"/>
          </a:xfrm>
        </p:spPr>
        <p:txBody>
          <a:bodyPr>
            <a:normAutofit/>
          </a:bodyPr>
          <a:lstStyle/>
          <a:p>
            <a:r>
              <a:rPr lang="he-I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מאפייני הסיפור העממי שהופיעו באגדה: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1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.חוק הפתיחה 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:פתיחה רגועה ושקטה "ויהי היום וישכב...."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2.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חוק </a:t>
            </a:r>
            <a:r>
              <a:rPr lang="he-IL" sz="28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הסיום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:סוף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טוב בשתי 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העלילות.:הדבורה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ניצלה,והמלך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ניצל ממבוכה.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3.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חוק </a:t>
            </a:r>
            <a:r>
              <a:rPr lang="he-IL" sz="28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השניים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:בכל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עלילה שתי דמויות מרכזיות: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b="1" dirty="0" err="1">
                <a:latin typeface="David" panose="020E0502060401010101" pitchFamily="34" charset="-79"/>
                <a:cs typeface="David" panose="020E0502060401010101" pitchFamily="34" charset="-79"/>
              </a:rPr>
              <a:t>א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.שלמה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והדבורה.  </a:t>
            </a:r>
            <a:r>
              <a:rPr lang="he-IL" sz="2800" b="1" dirty="0" err="1">
                <a:latin typeface="David" panose="020E0502060401010101" pitchFamily="34" charset="-79"/>
                <a:cs typeface="David" panose="020E0502060401010101" pitchFamily="34" charset="-79"/>
              </a:rPr>
              <a:t>ב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.שלמה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ומלכת שבא.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4.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חוק </a:t>
            </a:r>
            <a:r>
              <a:rPr lang="he-IL" sz="2800" b="1" dirty="0" err="1">
                <a:latin typeface="David" panose="020E0502060401010101" pitchFamily="34" charset="-79"/>
                <a:cs typeface="David" panose="020E0502060401010101" pitchFamily="34" charset="-79"/>
              </a:rPr>
              <a:t>השילוש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:שלמה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המלך,הדבורה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ומלכת שבא.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5.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דו-שיח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:לאורך שתי העלילות.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6.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היסוד העל </a:t>
            </a:r>
            <a:r>
              <a:rPr lang="he-IL" sz="2800" b="1" dirty="0" err="1">
                <a:latin typeface="David" panose="020E0502060401010101" pitchFamily="34" charset="-79"/>
                <a:cs typeface="David" panose="020E0502060401010101" pitchFamily="34" charset="-79"/>
              </a:rPr>
              <a:t>טבעי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:המלך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מדבר עם הדבורה.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7.</a:t>
            </a:r>
            <a:r>
              <a:rPr lang="he-IL" sz="2800" b="1" dirty="0">
                <a:latin typeface="David" panose="020E0502060401010101" pitchFamily="34" charset="-79"/>
                <a:cs typeface="David" panose="020E0502060401010101" pitchFamily="34" charset="-79"/>
              </a:rPr>
              <a:t>משאלה </a:t>
            </a:r>
            <a:r>
              <a:rPr lang="he-IL" sz="2800" b="1" dirty="0" err="1">
                <a:latin typeface="David" panose="020E0502060401010101" pitchFamily="34" charset="-79"/>
                <a:cs typeface="David" panose="020E0502060401010101" pitchFamily="34" charset="-79"/>
              </a:rPr>
              <a:t>כמוסה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:המשאלה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הנסתרת בלבם של הקוראים או השומעים והיא שהגדול יסלח וישחרר את הקטן.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8. </a:t>
            </a:r>
            <a:r>
              <a:rPr lang="he-IL" sz="2800" b="1" dirty="0" err="1">
                <a:latin typeface="David" panose="020E0502060401010101" pitchFamily="34" charset="-79"/>
                <a:cs typeface="David" panose="020E0502060401010101" pitchFamily="34" charset="-79"/>
              </a:rPr>
              <a:t>ניגוד</a:t>
            </a:r>
            <a:r>
              <a:rPr lang="he-IL" sz="2800" dirty="0" err="1">
                <a:latin typeface="David" panose="020E0502060401010101" pitchFamily="34" charset="-79"/>
                <a:cs typeface="David" panose="020E0502060401010101" pitchFamily="34" charset="-79"/>
              </a:rPr>
              <a:t>:מלך</a:t>
            </a:r>
            <a:r>
              <a:rPr lang="he-IL" sz="2800" dirty="0">
                <a:latin typeface="David" panose="020E0502060401010101" pitchFamily="34" charset="-79"/>
                <a:cs typeface="David" panose="020E0502060401010101" pitchFamily="34" charset="-79"/>
              </a:rPr>
              <a:t> חכם וחזק לעומת דבורה קטנה וחלשה.</a:t>
            </a:r>
            <a:endParaRPr lang="en-US" sz="28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43140153"/>
      </p:ext>
    </p:extLst>
  </p:cSld>
  <p:clrMapOvr>
    <a:masterClrMapping/>
  </p:clrMapOvr>
</p:sld>
</file>

<file path=ppt/theme/theme1.xml><?xml version="1.0" encoding="utf-8"?>
<a:theme xmlns:a="http://schemas.openxmlformats.org/drawingml/2006/main" name="פיאה">
  <a:themeElements>
    <a:clrScheme name="פיאה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פיאה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151</TotalTime>
  <Words>743</Words>
  <Application>Microsoft Office PowerPoint</Application>
  <PresentationFormat>מסך רחב</PresentationFormat>
  <Paragraphs>33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3" baseType="lpstr">
      <vt:lpstr>Arial</vt:lpstr>
      <vt:lpstr>David</vt:lpstr>
      <vt:lpstr>Trebuchet MS</vt:lpstr>
      <vt:lpstr>Wingdings 3</vt:lpstr>
      <vt:lpstr>פיאה</vt:lpstr>
      <vt:lpstr>שלמה המלך והדבורה 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שלמה המלך והדבורה:</dc:title>
  <dc:creator>‏‏משתמש Windows</dc:creator>
  <cp:lastModifiedBy>tamer ibrahem</cp:lastModifiedBy>
  <cp:revision>4</cp:revision>
  <dcterms:created xsi:type="dcterms:W3CDTF">2019-05-12T04:22:40Z</dcterms:created>
  <dcterms:modified xsi:type="dcterms:W3CDTF">2019-09-15T11:32:07Z</dcterms:modified>
</cp:coreProperties>
</file>