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ar-SA" dirty="0" smtClean="0">
                <a:solidFill>
                  <a:schemeClr val="accent5"/>
                </a:solidFill>
              </a:rPr>
              <a:t>السلطة التّنفيذية (الحكومة)</a:t>
            </a:r>
            <a:endParaRPr lang="he-IL" dirty="0">
              <a:solidFill>
                <a:schemeClr val="accent5"/>
              </a:solidFill>
            </a:endParaRPr>
          </a:p>
        </p:txBody>
      </p:sp>
      <p:sp>
        <p:nvSpPr>
          <p:cNvPr id="3" name="כותרת משנה 2"/>
          <p:cNvSpPr>
            <a:spLocks noGrp="1"/>
          </p:cNvSpPr>
          <p:nvPr>
            <p:ph type="subTitle" idx="1"/>
          </p:nvPr>
        </p:nvSpPr>
        <p:spPr/>
        <p:txBody>
          <a:bodyPr/>
          <a:lstStyle/>
          <a:p>
            <a:r>
              <a:rPr lang="ar-SA" dirty="0" smtClean="0">
                <a:solidFill>
                  <a:schemeClr val="accent5"/>
                </a:solidFill>
              </a:rPr>
              <a:t>الأستاذ خليل </a:t>
            </a:r>
            <a:r>
              <a:rPr lang="ar-SA" dirty="0" err="1" smtClean="0">
                <a:solidFill>
                  <a:schemeClr val="accent5"/>
                </a:solidFill>
              </a:rPr>
              <a:t>دهابشة</a:t>
            </a:r>
            <a:r>
              <a:rPr lang="ar-SA" dirty="0" smtClean="0">
                <a:solidFill>
                  <a:schemeClr val="accent5"/>
                </a:solidFill>
              </a:rPr>
              <a:t>- مدرسة "أورط" المتنبي الشاملة كسيفة</a:t>
            </a:r>
            <a:endParaRPr lang="he-IL" dirty="0">
              <a:solidFill>
                <a:schemeClr val="accent5"/>
              </a:solidFill>
            </a:endParaRPr>
          </a:p>
        </p:txBody>
      </p:sp>
    </p:spTree>
    <p:extLst>
      <p:ext uri="{BB962C8B-B14F-4D97-AF65-F5344CB8AC3E}">
        <p14:creationId xmlns:p14="http://schemas.microsoft.com/office/powerpoint/2010/main" val="333266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السّلطة التّنفيذية (الحكومة)</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dirty="0" smtClean="0"/>
              <a:t>الحكومة هي السلطة التّنفيذية في للدولة، تستمد صلاحياتها من الكنيست. </a:t>
            </a:r>
          </a:p>
          <a:p>
            <a:r>
              <a:rPr lang="ar-SA" dirty="0"/>
              <a:t>ت</a:t>
            </a:r>
            <a:r>
              <a:rPr lang="ar-SA" dirty="0" smtClean="0"/>
              <a:t>قوم الحكومة وتعمل بقوّة الثّقة التي تمنحها لها الكنيست بأغلبية 61 عضو كنيست على الأقل. </a:t>
            </a:r>
          </a:p>
          <a:p>
            <a:r>
              <a:rPr lang="ar-SA" dirty="0" smtClean="0"/>
              <a:t>تملك الحكومة القوة الفعلية في الدولة، فهي تسيطر على جهات تطبيق القانون، تسيطر على الجهاز البيروقراطي التنفيذي في الدولة (موظفين حكوميين) وكذلك تتصرف بميزانية الدولة.</a:t>
            </a:r>
            <a:endParaRPr lang="he-IL" dirty="0"/>
          </a:p>
        </p:txBody>
      </p:sp>
    </p:spTree>
    <p:extLst>
      <p:ext uri="{BB962C8B-B14F-4D97-AF65-F5344CB8AC3E}">
        <p14:creationId xmlns:p14="http://schemas.microsoft.com/office/powerpoint/2010/main" val="371211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وظائف الحكومة</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b="1" dirty="0" smtClean="0"/>
              <a:t>للحكومة العديد من الوظائف وأهمها:</a:t>
            </a:r>
          </a:p>
          <a:p>
            <a:r>
              <a:rPr lang="ar-SA" b="1" u="sng" dirty="0" smtClean="0">
                <a:solidFill>
                  <a:schemeClr val="accent5"/>
                </a:solidFill>
              </a:rPr>
              <a:t>وضع السياسة وتنفيذها: </a:t>
            </a:r>
            <a:r>
              <a:rPr lang="ar-SA" dirty="0" smtClean="0"/>
              <a:t>الحكومة كسلطة تنفيذية- هي التي تحدد السياسة وتتخذ القرارات في الشؤون الداخلية والشؤون الخارجية وتنفذ تلك القرارات. مثال: الحكومة هي التي تقرّر خوض الحرب والتوقيع على معاهدة سلام.</a:t>
            </a:r>
          </a:p>
          <a:p>
            <a:r>
              <a:rPr lang="ar-SA" b="1" u="sng" dirty="0" smtClean="0">
                <a:solidFill>
                  <a:schemeClr val="accent5"/>
                </a:solidFill>
              </a:rPr>
              <a:t>وضع الأنظمة- التّشريع الثانوي: </a:t>
            </a:r>
            <a:r>
              <a:rPr lang="ar-SA" dirty="0" smtClean="0"/>
              <a:t>تعمل الحكومة على وضع الأنظمة أو ما يسمّى بالتشريع الثّانوي. أعد التّشريع الثانوي لإتمام التّشريع الرئيسي، ولا يمكن أن يعارضه. الوزراء مخولون بسنّ التّشريع الثانوي باستخدام صلاحيتهم كمندوبي الكنيست. التّشريع الثانوي يشكل تكملة لعمل الكنسيت وخاضع لإشرافها. </a:t>
            </a:r>
            <a:endParaRPr lang="he-IL" dirty="0"/>
          </a:p>
        </p:txBody>
      </p:sp>
    </p:spTree>
    <p:extLst>
      <p:ext uri="{BB962C8B-B14F-4D97-AF65-F5344CB8AC3E}">
        <p14:creationId xmlns:p14="http://schemas.microsoft.com/office/powerpoint/2010/main" val="34599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وظائف الحكومة</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b="1" u="sng" dirty="0" smtClean="0">
                <a:solidFill>
                  <a:schemeClr val="accent5"/>
                </a:solidFill>
              </a:rPr>
              <a:t>وضع أنظمة الطوارئ: </a:t>
            </a:r>
            <a:r>
              <a:rPr lang="ar-SA" dirty="0" smtClean="0"/>
              <a:t>مع قيام الدولة منحت الكنيست الحكومة صلاحية وضع أنظمة الطوارئ، لكي تضمن إدارة سليمة للدولة في وقت الازمات. أنظمة الطوارئ هي جزء من التشريع الثانوي الذي تؤتمن عليه الحكومة. تقدر أنظمة الطوارئ على تغيير أي قانون، تعليق سريانه مؤقتا أو الاشتراط فيه.</a:t>
            </a:r>
          </a:p>
          <a:p>
            <a:r>
              <a:rPr lang="ar-SA" dirty="0" smtClean="0"/>
              <a:t> يمكن لأنظمة الطوارئ أن تتناقض مع القوانين القائمة، اذا قررت أنها ضرورية لحماية الدولة، أمن المواطنين وتقديم الامدادات الضرورية والخدمات. (هذا هو هدف أنظمة الطوارئ).</a:t>
            </a:r>
          </a:p>
          <a:p>
            <a:r>
              <a:rPr lang="ar-SA" dirty="0" smtClean="0"/>
              <a:t>مثال: إدارة ازمة </a:t>
            </a:r>
            <a:r>
              <a:rPr lang="ar-SA" dirty="0" err="1" smtClean="0"/>
              <a:t>الكورونا</a:t>
            </a:r>
            <a:r>
              <a:rPr lang="ar-SA" dirty="0" smtClean="0"/>
              <a:t> (</a:t>
            </a:r>
            <a:r>
              <a:rPr lang="ar-SA" dirty="0" err="1" smtClean="0"/>
              <a:t>كوفيد</a:t>
            </a:r>
            <a:r>
              <a:rPr lang="ar-SA" dirty="0" smtClean="0"/>
              <a:t>- 19) وتعطيل المدراس والجامعات... والكثير من المرافق الحيوية في الدولة. </a:t>
            </a:r>
            <a:endParaRPr lang="he-IL" dirty="0"/>
          </a:p>
        </p:txBody>
      </p:sp>
    </p:spTree>
    <p:extLst>
      <p:ext uri="{BB962C8B-B14F-4D97-AF65-F5344CB8AC3E}">
        <p14:creationId xmlns:p14="http://schemas.microsoft.com/office/powerpoint/2010/main" val="127482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وظائف الحكومة\ صلاحية متبقية</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b="1" u="sng" dirty="0" smtClean="0">
                <a:solidFill>
                  <a:schemeClr val="accent5"/>
                </a:solidFill>
              </a:rPr>
              <a:t>صلاحية متبقية: </a:t>
            </a:r>
            <a:r>
              <a:rPr lang="ar-SA" dirty="0" smtClean="0"/>
              <a:t>الحكومة مخولة بالقيام باسم الدولة، طبقا للقانون، بأي عمل لا يقع ضمن نطاق سلطة أخرى. </a:t>
            </a:r>
          </a:p>
          <a:p>
            <a:r>
              <a:rPr lang="ar-SA" dirty="0" smtClean="0"/>
              <a:t>الصلاحية المتبقية تضع في يد الحكومة صلاحيات واسعة لإدارة العلاقات الخارجية، والتوقيع على معاهدات واتفاقيات دولية، إدارة الجهاز الاقتصادي وتقديم الدعم الحكومي لقطاعات مختلفة.</a:t>
            </a:r>
          </a:p>
        </p:txBody>
      </p:sp>
    </p:spTree>
    <p:extLst>
      <p:ext uri="{BB962C8B-B14F-4D97-AF65-F5344CB8AC3E}">
        <p14:creationId xmlns:p14="http://schemas.microsoft.com/office/powerpoint/2010/main" val="3328839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المسؤولية الحكومية المشتركة</a:t>
            </a:r>
            <a:endParaRPr lang="he-IL" dirty="0">
              <a:solidFill>
                <a:schemeClr val="accent5"/>
              </a:solidFill>
            </a:endParaRPr>
          </a:p>
        </p:txBody>
      </p:sp>
      <p:sp>
        <p:nvSpPr>
          <p:cNvPr id="3" name="מציין מיקום תוכן 2"/>
          <p:cNvSpPr>
            <a:spLocks noGrp="1"/>
          </p:cNvSpPr>
          <p:nvPr>
            <p:ph idx="1"/>
          </p:nvPr>
        </p:nvSpPr>
        <p:spPr/>
        <p:txBody>
          <a:bodyPr>
            <a:normAutofit lnSpcReduction="10000"/>
          </a:bodyPr>
          <a:lstStyle/>
          <a:p>
            <a:r>
              <a:rPr lang="ar-SA" b="1" u="sng" dirty="0" smtClean="0">
                <a:solidFill>
                  <a:schemeClr val="accent5"/>
                </a:solidFill>
              </a:rPr>
              <a:t>المسؤولية المشتركة: </a:t>
            </a:r>
            <a:r>
              <a:rPr lang="ar-SA" dirty="0" smtClean="0"/>
              <a:t>هي مسؤولية الحكومة أمام الكنيست، اذ تصوغ الحكومة سياساتها وتتخذ قراراتها كجسم متماسك. أعضاء الحكومة مسؤولون – كجسم واحد- عن كل قرار اتخذ بأكثرية الأصوات.</a:t>
            </a:r>
          </a:p>
          <a:p>
            <a:r>
              <a:rPr lang="ar-SA" dirty="0" smtClean="0"/>
              <a:t>موافقة الحكومة على قرار معين يتحول الى قرار حكومي، وعلى الوزراء تنفيذه، وكل وزير ملزم بتنفيذ قرار الحكومة حتّى ان عارضه. </a:t>
            </a:r>
          </a:p>
          <a:p>
            <a:r>
              <a:rPr lang="ar-SA" dirty="0" smtClean="0"/>
              <a:t>يمنع من الوزراء انتقاد قرار الحكومة علنيا، أو التّصويت ضده في الكنسيت. اذا عارض أحد أعضاء الحكومة قراراتها علنا عليه أن يستقيل.</a:t>
            </a:r>
          </a:p>
          <a:p>
            <a:r>
              <a:rPr lang="ar-SA" dirty="0" smtClean="0"/>
              <a:t>الحكومة مسؤولة بصورة مشتركة عن قرار كل وزير في وزارته. </a:t>
            </a:r>
          </a:p>
        </p:txBody>
      </p:sp>
    </p:spTree>
    <p:extLst>
      <p:ext uri="{BB962C8B-B14F-4D97-AF65-F5344CB8AC3E}">
        <p14:creationId xmlns:p14="http://schemas.microsoft.com/office/powerpoint/2010/main" val="24566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المسؤولية الوزارية</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b="1" u="sng" dirty="0" smtClean="0">
                <a:solidFill>
                  <a:schemeClr val="accent5"/>
                </a:solidFill>
              </a:rPr>
              <a:t>المسؤولية الوزارية: </a:t>
            </a:r>
            <a:r>
              <a:rPr lang="ar-SA" dirty="0" smtClean="0"/>
              <a:t>ونعني بها مسؤولية كل وزير في الحكومة، كونه مسؤول عن تنفيذ سياسة وزارته وعن الجهاز المنفذ للوظائف التابعة لوزارته. </a:t>
            </a:r>
          </a:p>
          <a:p>
            <a:r>
              <a:rPr lang="ar-SA" dirty="0" smtClean="0"/>
              <a:t>الوزير نفسه مسؤولا عن جميع الأمور التي تقع ضمن مجال عمل وزارته حتى وان لم يعلم بها، وعليه تقديم تقارير عن أعمال وزارته، وتقديم إجابات حول أي استجواب من أعضاء الكنسيت ومعالجة المشاكل التي تقع ضمن نطاق وزارته.</a:t>
            </a:r>
          </a:p>
          <a:p>
            <a:r>
              <a:rPr lang="ar-SA" dirty="0" smtClean="0"/>
              <a:t>الوزير ملزم بأن يمثل أمام الكنسيت، وهو المسؤول عن أخطاء موظفيه أو أي تقصير يقع في مجال عمل وزارته، ويتحمل المسؤولية أمام الجمهور والدولة. </a:t>
            </a:r>
            <a:endParaRPr lang="he-IL" dirty="0"/>
          </a:p>
        </p:txBody>
      </p:sp>
    </p:spTree>
    <p:extLst>
      <p:ext uri="{BB962C8B-B14F-4D97-AF65-F5344CB8AC3E}">
        <p14:creationId xmlns:p14="http://schemas.microsoft.com/office/powerpoint/2010/main" val="27878851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102</TotalTime>
  <Words>513</Words>
  <Application>Microsoft Office PowerPoint</Application>
  <PresentationFormat>מסך רחב</PresentationFormat>
  <Paragraphs>26</Paragraphs>
  <Slides>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7</vt:i4>
      </vt:variant>
    </vt:vector>
  </HeadingPairs>
  <TitlesOfParts>
    <vt:vector size="11" baseType="lpstr">
      <vt:lpstr>Arial</vt:lpstr>
      <vt:lpstr>Garamond</vt:lpstr>
      <vt:lpstr>Times New Roman</vt:lpstr>
      <vt:lpstr>אורגני</vt:lpstr>
      <vt:lpstr>السلطة التّنفيذية (الحكومة)</vt:lpstr>
      <vt:lpstr>السّلطة التّنفيذية (الحكومة)</vt:lpstr>
      <vt:lpstr>وظائف الحكومة</vt:lpstr>
      <vt:lpstr>وظائف الحكومة</vt:lpstr>
      <vt:lpstr>وظائف الحكومة\ صلاحية متبقية</vt:lpstr>
      <vt:lpstr>المسؤولية الحكومية المشتركة</vt:lpstr>
      <vt:lpstr>المسؤولية الوزارية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السلطة التنفيذية (الحكومة)</dc:title>
  <dc:creator>User</dc:creator>
  <cp:lastModifiedBy>enter</cp:lastModifiedBy>
  <cp:revision>22</cp:revision>
  <dcterms:created xsi:type="dcterms:W3CDTF">2020-03-29T19:30:13Z</dcterms:created>
  <dcterms:modified xsi:type="dcterms:W3CDTF">2020-04-02T14:23:47Z</dcterms:modified>
</cp:coreProperties>
</file>