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77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307" r:id="rId42"/>
    <p:sldId id="308" r:id="rId43"/>
    <p:sldId id="309" r:id="rId44"/>
    <p:sldId id="310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</p:sldIdLst>
  <p:sldSz cx="12192000" cy="6858000"/>
  <p:notesSz cx="6858000" cy="9144000"/>
  <p:defaultTextStyle>
    <a:defPPr>
      <a:defRPr lang="ar-LB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ar-LB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4ACA-0DFB-4B6B-8E3B-D292774DDE83}" type="datetimeFigureOut">
              <a:rPr lang="ar-LB" smtClean="0"/>
              <a:t>13/07/1441</a:t>
            </a:fld>
            <a:endParaRPr lang="ar-LB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2064-AFC7-4828-8887-B116660649AF}" type="slidenum">
              <a:rPr lang="ar-LB" smtClean="0"/>
              <a:t>‹#›</a:t>
            </a:fld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46335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4ACA-0DFB-4B6B-8E3B-D292774DDE83}" type="datetimeFigureOut">
              <a:rPr lang="ar-LB" smtClean="0"/>
              <a:t>13/07/1441</a:t>
            </a:fld>
            <a:endParaRPr lang="ar-LB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2064-AFC7-4828-8887-B116660649AF}" type="slidenum">
              <a:rPr lang="ar-LB" smtClean="0"/>
              <a:t>‹#›</a:t>
            </a:fld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325707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4ACA-0DFB-4B6B-8E3B-D292774DDE83}" type="datetimeFigureOut">
              <a:rPr lang="ar-LB" smtClean="0"/>
              <a:t>13/07/1441</a:t>
            </a:fld>
            <a:endParaRPr lang="ar-LB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2064-AFC7-4828-8887-B116660649AF}" type="slidenum">
              <a:rPr lang="ar-LB" smtClean="0"/>
              <a:t>‹#›</a:t>
            </a:fld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210017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4ACA-0DFB-4B6B-8E3B-D292774DDE83}" type="datetimeFigureOut">
              <a:rPr lang="ar-LB" smtClean="0"/>
              <a:t>13/07/1441</a:t>
            </a:fld>
            <a:endParaRPr lang="ar-LB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2064-AFC7-4828-8887-B116660649AF}" type="slidenum">
              <a:rPr lang="ar-LB" smtClean="0"/>
              <a:t>‹#›</a:t>
            </a:fld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323076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4ACA-0DFB-4B6B-8E3B-D292774DDE83}" type="datetimeFigureOut">
              <a:rPr lang="ar-LB" smtClean="0"/>
              <a:t>13/07/1441</a:t>
            </a:fld>
            <a:endParaRPr lang="ar-LB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2064-AFC7-4828-8887-B116660649AF}" type="slidenum">
              <a:rPr lang="ar-LB" smtClean="0"/>
              <a:t>‹#›</a:t>
            </a:fld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1520925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4ACA-0DFB-4B6B-8E3B-D292774DDE83}" type="datetimeFigureOut">
              <a:rPr lang="ar-LB" smtClean="0"/>
              <a:t>13/07/1441</a:t>
            </a:fld>
            <a:endParaRPr lang="ar-LB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2064-AFC7-4828-8887-B116660649AF}" type="slidenum">
              <a:rPr lang="ar-LB" smtClean="0"/>
              <a:t>‹#›</a:t>
            </a:fld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401542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4ACA-0DFB-4B6B-8E3B-D292774DDE83}" type="datetimeFigureOut">
              <a:rPr lang="ar-LB" smtClean="0"/>
              <a:t>13/07/1441</a:t>
            </a:fld>
            <a:endParaRPr lang="ar-LB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2064-AFC7-4828-8887-B116660649AF}" type="slidenum">
              <a:rPr lang="ar-LB" smtClean="0"/>
              <a:t>‹#›</a:t>
            </a:fld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315564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4ACA-0DFB-4B6B-8E3B-D292774DDE83}" type="datetimeFigureOut">
              <a:rPr lang="ar-LB" smtClean="0"/>
              <a:t>13/07/1441</a:t>
            </a:fld>
            <a:endParaRPr lang="ar-LB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2064-AFC7-4828-8887-B116660649AF}" type="slidenum">
              <a:rPr lang="ar-LB" smtClean="0"/>
              <a:t>‹#›</a:t>
            </a:fld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99803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4ACA-0DFB-4B6B-8E3B-D292774DDE83}" type="datetimeFigureOut">
              <a:rPr lang="ar-LB" smtClean="0"/>
              <a:t>13/07/1441</a:t>
            </a:fld>
            <a:endParaRPr lang="ar-LB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2064-AFC7-4828-8887-B116660649AF}" type="slidenum">
              <a:rPr lang="ar-LB" smtClean="0"/>
              <a:t>‹#›</a:t>
            </a:fld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73040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4ACA-0DFB-4B6B-8E3B-D292774DDE83}" type="datetimeFigureOut">
              <a:rPr lang="ar-LB" smtClean="0"/>
              <a:t>13/07/1441</a:t>
            </a:fld>
            <a:endParaRPr lang="ar-LB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2064-AFC7-4828-8887-B116660649AF}" type="slidenum">
              <a:rPr lang="ar-LB" smtClean="0"/>
              <a:t>‹#›</a:t>
            </a:fld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159232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LB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4ACA-0DFB-4B6B-8E3B-D292774DDE83}" type="datetimeFigureOut">
              <a:rPr lang="ar-LB" smtClean="0"/>
              <a:t>13/07/1441</a:t>
            </a:fld>
            <a:endParaRPr lang="ar-LB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2064-AFC7-4828-8887-B116660649AF}" type="slidenum">
              <a:rPr lang="ar-LB" smtClean="0"/>
              <a:t>‹#›</a:t>
            </a:fld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3488455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ar-LB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LB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54ACA-0DFB-4B6B-8E3B-D292774DDE83}" type="datetimeFigureOut">
              <a:rPr lang="ar-LB" smtClean="0"/>
              <a:t>13/07/1441</a:t>
            </a:fld>
            <a:endParaRPr lang="ar-LB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LB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A2064-AFC7-4828-8887-B116660649AF}" type="slidenum">
              <a:rPr lang="ar-LB" smtClean="0"/>
              <a:t>‹#›</a:t>
            </a:fld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848798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LB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68437"/>
          </a:xfrm>
        </p:spPr>
        <p:txBody>
          <a:bodyPr/>
          <a:lstStyle/>
          <a:p>
            <a:r>
              <a:rPr lang="he-IL" b="1" u="sng" dirty="0"/>
              <a:t>מימון - </a:t>
            </a:r>
            <a:r>
              <a:rPr lang="ar-LB" b="1" u="sng" dirty="0"/>
              <a:t>التمويل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2830286"/>
            <a:ext cx="9144000" cy="36793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800" b="1" u="sng" dirty="0"/>
              <a:t>הגדרת מימון</a:t>
            </a:r>
            <a:r>
              <a:rPr lang="he-IL" sz="2800" dirty="0"/>
              <a:t>: המימון הוא מכלול הפעולות לניהול כספים.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ar-LB" sz="2800" b="1" u="sng" dirty="0"/>
              <a:t>تعريف التمويل</a:t>
            </a:r>
            <a:r>
              <a:rPr lang="ar-LB" sz="2800" b="1" dirty="0"/>
              <a:t>: جميع النشاطات التي تهدف الى إدارة الأموال.</a:t>
            </a:r>
            <a:endParaRPr lang="he-IL" sz="2800" b="1" dirty="0"/>
          </a:p>
          <a:p>
            <a:pPr>
              <a:lnSpc>
                <a:spcPct val="150000"/>
              </a:lnSpc>
            </a:pPr>
            <a:r>
              <a:rPr lang="he-IL" sz="2800" b="1" u="sng" dirty="0"/>
              <a:t>הפרמטרים החשובים במימון הם</a:t>
            </a:r>
            <a:r>
              <a:rPr lang="he-IL" sz="2800" dirty="0"/>
              <a:t>: כסף, זמן, ריבית וסיכון.</a:t>
            </a:r>
          </a:p>
          <a:p>
            <a:pPr>
              <a:lnSpc>
                <a:spcPct val="150000"/>
              </a:lnSpc>
            </a:pPr>
            <a:r>
              <a:rPr lang="ar-LB" sz="2800" b="1" u="sng" dirty="0"/>
              <a:t>العوامل المهمة في التمويل ه</a:t>
            </a:r>
            <a:r>
              <a:rPr lang="ar-SA" sz="2800" b="1" u="sng" dirty="0"/>
              <a:t>ي</a:t>
            </a:r>
            <a:r>
              <a:rPr lang="ar-LB" sz="2800" dirty="0"/>
              <a:t>: المال، الزمن، الفائدة البنكية والمخاطرة.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2721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54579" y="185057"/>
            <a:ext cx="10515600" cy="690591"/>
          </a:xfrm>
        </p:spPr>
        <p:txBody>
          <a:bodyPr>
            <a:normAutofit fontScale="90000"/>
          </a:bodyPr>
          <a:lstStyle/>
          <a:p>
            <a:pPr algn="ctr"/>
            <a:r>
              <a:rPr lang="he-IL"/>
              <a:t>תרגול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875648"/>
            <a:ext cx="10515600" cy="481857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e-IL" b="1" u="sng" dirty="0"/>
              <a:t>תרגיל 3</a:t>
            </a:r>
            <a:r>
              <a:rPr lang="he-IL" dirty="0"/>
              <a:t>: רמי לווה 100000₪ לתקופה של 4 שנים. בשנתיים הראשונות חויב בריבית </a:t>
            </a:r>
            <a:r>
              <a:rPr lang="he-IL" u="sng" dirty="0"/>
              <a:t>חודשית של 0.5%</a:t>
            </a:r>
            <a:r>
              <a:rPr lang="he-IL" dirty="0"/>
              <a:t>, בשנה השלישית חויב בריבית </a:t>
            </a:r>
            <a:r>
              <a:rPr lang="he-IL" u="sng" dirty="0"/>
              <a:t>חודשית של 1%</a:t>
            </a:r>
            <a:r>
              <a:rPr lang="he-IL" dirty="0"/>
              <a:t>, ובשנה הרביעית </a:t>
            </a:r>
            <a:r>
              <a:rPr lang="he-IL" u="sng" dirty="0"/>
              <a:t>בריבית רבעונית של 7%.</a:t>
            </a:r>
            <a:endParaRPr lang="en-US" u="sng" dirty="0"/>
          </a:p>
          <a:p>
            <a:pPr>
              <a:lnSpc>
                <a:spcPct val="150000"/>
              </a:lnSpc>
            </a:pPr>
            <a:r>
              <a:rPr lang="he-IL" dirty="0"/>
              <a:t>מה הסכום שעל רמי להחזיר בתום התקופה?</a:t>
            </a:r>
          </a:p>
          <a:p>
            <a:pPr algn="r">
              <a:lnSpc>
                <a:spcPct val="150000"/>
              </a:lnSpc>
            </a:pPr>
            <a:r>
              <a:rPr lang="ar-SA" dirty="0"/>
              <a:t>تمرين3: استقرض رامي مبلغ 100 شيكل لفترة 4 سنوات، في أول سنتين دفع فائدة شهرية بنسبة 0.5%، في السنة الثالثة دفع فائدة شهرية بنسبة 1% في السنة الرابعة دفع فائدة ربع سنويّة بقيمة 7%. </a:t>
            </a:r>
            <a:endParaRPr lang="en-US" dirty="0"/>
          </a:p>
          <a:p>
            <a:endParaRPr lang="ar-LB" sz="1800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30" y="5584786"/>
            <a:ext cx="11843656" cy="108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89970"/>
          </a:xfrm>
        </p:spPr>
        <p:txBody>
          <a:bodyPr/>
          <a:lstStyle/>
          <a:p>
            <a:pPr algn="ctr"/>
            <a:r>
              <a:rPr lang="he-IL" b="1" u="sng" dirty="0"/>
              <a:t>מעבר בין ריביות:</a:t>
            </a:r>
            <a:br>
              <a:rPr lang="he-IL" b="1" u="sng" dirty="0"/>
            </a:br>
            <a:r>
              <a:rPr lang="ar-SA" b="1" u="sng" dirty="0"/>
              <a:t>التنقل بين الفوائد</a:t>
            </a:r>
            <a:endParaRPr lang="ar-LB" dirty="0"/>
          </a:p>
        </p:txBody>
      </p:sp>
      <p:pic>
        <p:nvPicPr>
          <p:cNvPr id="14" name="מציין מיקום תוכן 1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66255" y="1839525"/>
            <a:ext cx="11244528" cy="1389970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 rotWithShape="1">
          <a:blip r:embed="rId3"/>
          <a:srcRect l="42270"/>
          <a:stretch/>
        </p:blipFill>
        <p:spPr>
          <a:xfrm>
            <a:off x="1526724" y="4352616"/>
            <a:ext cx="7858570" cy="1349827"/>
          </a:xfrm>
          <a:prstGeom prst="rect">
            <a:avLst/>
          </a:prstGeom>
        </p:spPr>
      </p:pic>
      <p:sp>
        <p:nvSpPr>
          <p:cNvPr id="5" name="כותרת 1">
            <a:extLst>
              <a:ext uri="{FF2B5EF4-FFF2-40B4-BE49-F238E27FC236}">
                <a16:creationId xmlns:a16="http://schemas.microsoft.com/office/drawing/2014/main" id="{7608CBC2-464F-48D4-BA55-A9D846822961}"/>
              </a:ext>
            </a:extLst>
          </p:cNvPr>
          <p:cNvSpPr txBox="1">
            <a:spLocks/>
          </p:cNvSpPr>
          <p:nvPr/>
        </p:nvSpPr>
        <p:spPr>
          <a:xfrm>
            <a:off x="649778" y="3017950"/>
            <a:ext cx="10515600" cy="138997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dirty="0"/>
              <a:t>التنقّل من فائدة محدّدة سنوية لفائدة فعليّة حسب المعادلة:</a:t>
            </a: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3203407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2382"/>
          </a:xfrm>
        </p:spPr>
        <p:txBody>
          <a:bodyPr/>
          <a:lstStyle/>
          <a:p>
            <a:pPr algn="ctr"/>
            <a:r>
              <a:rPr lang="he-IL"/>
              <a:t>תרגול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74933" y="1161693"/>
            <a:ext cx="10515600" cy="42136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3200" b="1" u="sng"/>
              <a:t>תרגיל1</a:t>
            </a:r>
            <a:r>
              <a:rPr lang="he-IL" sz="3200" dirty="0"/>
              <a:t>: הריבית הנקובה השנתית 8%, כמה שווה הריבית האפקטיבית בעוד 3 שנים?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تمرين1: الفائدة المحددة السنوية 8%، كم تساوي الفائدة الفعلية بعد 3 سنوات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الجواب: التنقل من فترة صغيرة إلى فترة طويلة.</a:t>
            </a:r>
            <a:endParaRPr lang="en-US" sz="3200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 rotWithShape="1">
          <a:blip r:embed="rId2"/>
          <a:srcRect l="32975" t="25498" b="14570"/>
          <a:stretch/>
        </p:blipFill>
        <p:spPr>
          <a:xfrm>
            <a:off x="2043371" y="4563454"/>
            <a:ext cx="8549641" cy="146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49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pPr algn="ctr"/>
            <a:r>
              <a:rPr lang="he-IL"/>
              <a:t>תרגול 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230086"/>
            <a:ext cx="10515600" cy="361537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sz="3200" b="1"/>
              <a:t>תרגיל </a:t>
            </a:r>
            <a:r>
              <a:rPr lang="he-IL" sz="3200" b="1" dirty="0"/>
              <a:t>2</a:t>
            </a:r>
            <a:r>
              <a:rPr lang="he-IL" sz="3200" dirty="0"/>
              <a:t>: מה שווה הריבית האפקטיבית החודשית אם הריבית הנקובה השנתית 8%?</a:t>
            </a:r>
            <a:endParaRPr lang="en-US" sz="3200" dirty="0"/>
          </a:p>
          <a:p>
            <a:r>
              <a:rPr lang="ar-SA" dirty="0"/>
              <a:t>تمرين2:</a:t>
            </a:r>
          </a:p>
          <a:p>
            <a:r>
              <a:rPr lang="ar-SA" dirty="0"/>
              <a:t>كم تساوي الفائدة الفعليّة الشهرية إذا كانت الفائدة المحددة السنوية 8%</a:t>
            </a:r>
            <a:br>
              <a:rPr lang="ar-SA" dirty="0"/>
            </a:br>
            <a:endParaRPr lang="ar-SA" dirty="0"/>
          </a:p>
          <a:p>
            <a:r>
              <a:rPr lang="ar-SA" dirty="0"/>
              <a:t>الجواب: التنقل من فترة طويلة إلى فترة قصيرة</a:t>
            </a:r>
            <a:endParaRPr lang="ar-LB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3431" y="5046157"/>
            <a:ext cx="12536563" cy="153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370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8737"/>
          </a:xfrm>
        </p:spPr>
        <p:txBody>
          <a:bodyPr/>
          <a:lstStyle/>
          <a:p>
            <a:pPr algn="ctr"/>
            <a:r>
              <a:rPr lang="he-IL"/>
              <a:t>תרגול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116616"/>
            <a:ext cx="10515600" cy="4309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3200" b="1" u="sng"/>
              <a:t>תרגיל3</a:t>
            </a:r>
            <a:r>
              <a:rPr lang="he-IL" sz="3200" b="1" dirty="0"/>
              <a:t>:</a:t>
            </a:r>
            <a:r>
              <a:rPr lang="he-IL" sz="3200" dirty="0"/>
              <a:t> מה שווה הריבית האפקטיבית הרבעונית אם הריבית הנקובה השנתית 8%?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تمرين3: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كم تساوي الفائدة الفعلية الربع سنوية إذا كان الفائدة السنوية المحددة 8%؟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الجواب: </a:t>
            </a:r>
            <a:endParaRPr lang="en-US" sz="3200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05024" y="5505094"/>
            <a:ext cx="12888684" cy="145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70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8737"/>
          </a:xfrm>
        </p:spPr>
        <p:txBody>
          <a:bodyPr/>
          <a:lstStyle/>
          <a:p>
            <a:pPr algn="ctr"/>
            <a:r>
              <a:rPr lang="he-IL"/>
              <a:t>תרגול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093862"/>
            <a:ext cx="10515600" cy="41086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3200" b="1" u="sng" dirty="0"/>
              <a:t>תרגיל 4</a:t>
            </a:r>
            <a:r>
              <a:rPr lang="he-IL" sz="3200" b="1" dirty="0"/>
              <a:t>:</a:t>
            </a:r>
            <a:r>
              <a:rPr lang="he-IL" sz="3200" dirty="0"/>
              <a:t> מה שווה הריבית האפקטיבית החציונית אם הריבית הנקובה השנתית 8%?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تمرين 4: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كم تساوي الفائدة الفعلية النصف سنوية إذا كانت الفائدة المحددة السنوية 8%؟</a:t>
            </a:r>
            <a:endParaRPr lang="ar-LB" sz="3200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72488" y="5202468"/>
            <a:ext cx="14087083" cy="112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70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u="sng" dirty="0"/>
              <a:t>חישוב הריבית לתקופה–</a:t>
            </a:r>
            <a:r>
              <a:rPr lang="ar-SA" u="sng" dirty="0"/>
              <a:t> حساب الفائدة لفترة زمنيّة</a:t>
            </a:r>
            <a:endParaRPr lang="ar-LB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e-IL" b="1" u="sng" dirty="0"/>
              <a:t>אם הריבית השנתית מחושבת לתקופה, אז משתמשים, בנוסחה:</a:t>
            </a:r>
          </a:p>
          <a:p>
            <a:pPr lvl="0"/>
            <a:r>
              <a:rPr lang="ar-SA" b="1" u="sng" dirty="0"/>
              <a:t>إذا أردنا حساب الفائدة لفترة زمنيّة نستخدم المعادلة التالية:</a:t>
            </a:r>
          </a:p>
          <a:p>
            <a:pPr lvl="0"/>
            <a:endParaRPr lang="ar-SA" b="1" u="sng" dirty="0"/>
          </a:p>
          <a:p>
            <a:pPr lvl="0"/>
            <a:endParaRPr lang="ar-SA" b="1" u="sng" dirty="0"/>
          </a:p>
          <a:p>
            <a:pPr lvl="0"/>
            <a:endParaRPr lang="ar-SA" b="1" u="sng" dirty="0"/>
          </a:p>
          <a:p>
            <a:pPr lvl="0"/>
            <a:endParaRPr lang="ar-SA" b="1" u="sng" dirty="0"/>
          </a:p>
          <a:p>
            <a:pPr lvl="0"/>
            <a:endParaRPr lang="ar-SA" b="1" u="sng" dirty="0"/>
          </a:p>
          <a:p>
            <a:pPr lvl="0"/>
            <a:r>
              <a:rPr lang="en-US" b="1" u="sng" dirty="0"/>
              <a:t>M</a:t>
            </a:r>
            <a:r>
              <a:rPr lang="ar-SA" b="1" u="sng" dirty="0"/>
              <a:t>= عدد المرات التي تحسب فيها الفائدة للفترة الزمنية للفائدة( بشكل عام سنة).</a:t>
            </a:r>
          </a:p>
          <a:p>
            <a:pPr lvl="0"/>
            <a:r>
              <a:rPr lang="en-US" dirty="0"/>
              <a:t>T</a:t>
            </a:r>
            <a:r>
              <a:rPr lang="ar-SA" dirty="0"/>
              <a:t>= عدد المرات التي تحسب فيها الفائدة لمدة القرض.</a:t>
            </a:r>
            <a:endParaRPr lang="en-US" dirty="0"/>
          </a:p>
          <a:p>
            <a:endParaRPr lang="he-IL" dirty="0"/>
          </a:p>
          <a:p>
            <a:endParaRPr lang="ar-LB" dirty="0"/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83583" y="2651206"/>
            <a:ext cx="11738647" cy="1039051"/>
          </a:xfrm>
          <a:prstGeom prst="rect">
            <a:avLst/>
          </a:prstGeom>
        </p:spPr>
      </p:pic>
      <p:pic>
        <p:nvPicPr>
          <p:cNvPr id="18" name="תמונה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083" y="3716545"/>
            <a:ext cx="10404131" cy="1598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087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/>
              <a:t>תרגול- </a:t>
            </a:r>
            <a:r>
              <a:rPr lang="ar-SA" dirty="0"/>
              <a:t>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2065110"/>
            <a:ext cx="10515600" cy="431005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3200" b="1" u="sng"/>
              <a:t>תרגיל </a:t>
            </a:r>
            <a:r>
              <a:rPr lang="he-IL" sz="3200" b="1" u="sng" dirty="0"/>
              <a:t>1</a:t>
            </a:r>
            <a:r>
              <a:rPr lang="he-IL" sz="3200" dirty="0"/>
              <a:t>: הריבית הנקובה השנתית 10% </a:t>
            </a:r>
            <a:r>
              <a:rPr lang="he-IL" sz="3200" u="sng" dirty="0"/>
              <a:t>מחושבת כל חצי שנה</a:t>
            </a:r>
            <a:r>
              <a:rPr lang="he-IL" sz="3200" dirty="0"/>
              <a:t>, מהי הריבית האפקטיבית לשנה?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3200" dirty="0"/>
              <a:t>تمرين1: الفائدة السنويّة المحدّدة10%، تحسب كل نصف سنة.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3200" dirty="0"/>
              <a:t>ما هي الفائدة الفعلية السنوية؟</a:t>
            </a:r>
            <a:endParaRPr lang="ar-LB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98657" y="5078618"/>
            <a:ext cx="12749954" cy="1531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10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/>
              <a:t>תרגול- </a:t>
            </a:r>
            <a:r>
              <a:rPr lang="ar-SA" dirty="0"/>
              <a:t>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07951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3200" b="1" u="sng"/>
              <a:t>תרגיל </a:t>
            </a:r>
            <a:r>
              <a:rPr lang="he-IL" sz="3200" b="1" u="sng" dirty="0"/>
              <a:t>2</a:t>
            </a:r>
            <a:r>
              <a:rPr lang="he-IL" sz="3200" b="1" dirty="0"/>
              <a:t>:</a:t>
            </a:r>
            <a:r>
              <a:rPr lang="he-IL" sz="3200" dirty="0"/>
              <a:t> הריבית הנקובה השנתית 10% </a:t>
            </a:r>
            <a:r>
              <a:rPr lang="he-IL" sz="3200" u="sng" dirty="0"/>
              <a:t>מחושבת כל חצי שנה</a:t>
            </a:r>
            <a:r>
              <a:rPr lang="he-IL" sz="3200" dirty="0"/>
              <a:t>, מהי הריבית האפקטיבית לשנתיים?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تمرين2: الفائدة السنوية المحددة 10%، تحسب كل نصف سنة.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ما هي الفائدة الفعليّة لسنتين؟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69780" y="4693954"/>
            <a:ext cx="13771844" cy="1531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66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/>
              <a:t>תרגול- </a:t>
            </a:r>
            <a:r>
              <a:rPr lang="ar-SA" dirty="0"/>
              <a:t>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35298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3200" b="1" u="sng"/>
              <a:t>תרגיל </a:t>
            </a:r>
            <a:r>
              <a:rPr lang="he-IL" sz="3200" b="1" u="sng" dirty="0"/>
              <a:t>3</a:t>
            </a:r>
            <a:r>
              <a:rPr lang="he-IL" sz="3200" b="1" dirty="0"/>
              <a:t>:</a:t>
            </a:r>
            <a:r>
              <a:rPr lang="he-IL" sz="3200" dirty="0"/>
              <a:t> הריבית הנקובה השנתית 10% </a:t>
            </a:r>
            <a:r>
              <a:rPr lang="he-IL" sz="3200" u="sng" dirty="0"/>
              <a:t>מחושבת כל רביעון</a:t>
            </a:r>
            <a:r>
              <a:rPr lang="he-IL" sz="3200" dirty="0"/>
              <a:t>, מהי הריבית האפקטיבית לשנתיים?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تمرين3: الفائدة السنوية المحددة 10%، تحسب كل ربع سنة.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ما هي الفائدة الفعليّة لسنتين؟</a:t>
            </a:r>
          </a:p>
          <a:p>
            <a:pPr>
              <a:lnSpc>
                <a:spcPct val="150000"/>
              </a:lnSpc>
            </a:pPr>
            <a:endParaRPr lang="en-US" sz="3200" dirty="0"/>
          </a:p>
          <a:p>
            <a:endParaRPr lang="ar-LB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69272" y="5236176"/>
            <a:ext cx="14548796" cy="107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76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u="sng" dirty="0"/>
              <a:t>סוגי ריביות</a:t>
            </a:r>
            <a:r>
              <a:rPr lang="en-US" b="1" u="sng" dirty="0"/>
              <a:t> – </a:t>
            </a:r>
            <a:r>
              <a:rPr lang="ar-SA" b="1" u="sng" dirty="0"/>
              <a:t>أنواع الفائدة</a:t>
            </a:r>
            <a:br>
              <a:rPr lang="en-US" dirty="0"/>
            </a:b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e-IL" dirty="0"/>
          </a:p>
          <a:p>
            <a:pPr>
              <a:lnSpc>
                <a:spcPct val="150000"/>
              </a:lnSpc>
            </a:pPr>
            <a:r>
              <a:rPr lang="he-IL" b="1" u="sng" dirty="0"/>
              <a:t>הגדרת ריבית</a:t>
            </a:r>
            <a:r>
              <a:rPr lang="he-IL" dirty="0"/>
              <a:t>: סכום הכסף הנוסף להלוואה אשר משלם הלווה למלווה תמורת השימוש בכספו. </a:t>
            </a:r>
          </a:p>
          <a:p>
            <a:pPr>
              <a:lnSpc>
                <a:spcPct val="150000"/>
              </a:lnSpc>
            </a:pPr>
            <a:r>
              <a:rPr lang="ar-SA" dirty="0"/>
              <a:t> تعريف </a:t>
            </a:r>
            <a:r>
              <a:rPr lang="ar-LB" dirty="0"/>
              <a:t>الفائدة</a:t>
            </a:r>
            <a:r>
              <a:rPr lang="ar-SA" dirty="0"/>
              <a:t>:</a:t>
            </a:r>
            <a:r>
              <a:rPr lang="ar-LB" dirty="0"/>
              <a:t> هي</a:t>
            </a:r>
            <a:r>
              <a:rPr lang="ar-SA" dirty="0"/>
              <a:t> مبلغ المال الإضافي للقرض </a:t>
            </a:r>
            <a:r>
              <a:rPr lang="ar-LB" dirty="0"/>
              <a:t>الذي </a:t>
            </a:r>
            <a:r>
              <a:rPr lang="ar-SA" dirty="0"/>
              <a:t>يدفعه المستقرض للمقرض مقابل استخدام ماله </a:t>
            </a:r>
            <a:r>
              <a:rPr lang="ar-LB" dirty="0"/>
              <a:t>لفترة زمنية معيّنة.</a:t>
            </a:r>
            <a:endParaRPr lang="en-US" dirty="0"/>
          </a:p>
          <a:p>
            <a:pPr>
              <a:lnSpc>
                <a:spcPct val="150000"/>
              </a:lnSpc>
            </a:pPr>
            <a:endParaRPr lang="he-IL" dirty="0"/>
          </a:p>
          <a:p>
            <a:endParaRPr lang="en-US" dirty="0"/>
          </a:p>
          <a:p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3949375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740"/>
          </a:xfrm>
        </p:spPr>
        <p:txBody>
          <a:bodyPr/>
          <a:lstStyle/>
          <a:p>
            <a:pPr algn="ctr"/>
            <a:r>
              <a:rPr lang="he-IL"/>
              <a:t>תרגול- </a:t>
            </a:r>
            <a:r>
              <a:rPr lang="ar-SA" dirty="0"/>
              <a:t>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74933" y="1047409"/>
            <a:ext cx="10515600" cy="544546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he-IL" sz="3200" b="1" u="sng" dirty="0"/>
              <a:t>תרגיל4</a:t>
            </a:r>
            <a:r>
              <a:rPr lang="he-IL" sz="3200" b="1" dirty="0"/>
              <a:t>:</a:t>
            </a:r>
            <a:r>
              <a:rPr lang="he-IL" sz="3200" dirty="0"/>
              <a:t> הריבית הנקובה השנתית 12%, </a:t>
            </a:r>
            <a:r>
              <a:rPr lang="he-IL" sz="3200" u="sng" dirty="0"/>
              <a:t>מחושבת כל חודש</a:t>
            </a:r>
            <a:r>
              <a:rPr lang="he-IL" sz="3200" dirty="0"/>
              <a:t>, מהי הריבית האפקטיבית הרבעונית?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تمرين3: الفائدة السنوية المحدّدة 10%، تحسب كل شهر.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ما هي الفائدة  الفعليّة الربع سنويّة ؟</a:t>
            </a:r>
          </a:p>
          <a:p>
            <a:pPr>
              <a:lnSpc>
                <a:spcPct val="150000"/>
              </a:lnSpc>
            </a:pPr>
            <a:endParaRPr lang="ar-SA" sz="3200" dirty="0"/>
          </a:p>
          <a:p>
            <a:pPr>
              <a:lnSpc>
                <a:spcPct val="150000"/>
              </a:lnSpc>
            </a:pPr>
            <a:endParaRPr lang="ar-SA" sz="3200" dirty="0"/>
          </a:p>
          <a:p>
            <a:pPr>
              <a:lnSpc>
                <a:spcPct val="150000"/>
              </a:lnSpc>
            </a:pPr>
            <a:r>
              <a:rPr lang="ar-SA" sz="3200" dirty="0"/>
              <a:t>ملاحظة: ربع السنة هي مدة ثلاثة أشهر.</a:t>
            </a:r>
          </a:p>
          <a:p>
            <a:pPr>
              <a:lnSpc>
                <a:spcPct val="150000"/>
              </a:lnSpc>
            </a:pPr>
            <a:endParaRPr lang="en-US" sz="3200" dirty="0"/>
          </a:p>
          <a:p>
            <a:endParaRPr lang="ar-LB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46677" y="4039975"/>
            <a:ext cx="13663100" cy="177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184114"/>
            <a:ext cx="10515600" cy="814195"/>
          </a:xfrm>
        </p:spPr>
        <p:txBody>
          <a:bodyPr/>
          <a:lstStyle/>
          <a:p>
            <a:pPr algn="ctr"/>
            <a:r>
              <a:rPr lang="he-IL" dirty="0"/>
              <a:t>תרגול- </a:t>
            </a:r>
            <a:r>
              <a:rPr lang="ar-SA" dirty="0"/>
              <a:t>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998310"/>
            <a:ext cx="10515600" cy="549649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3200" b="1" u="sng" dirty="0"/>
              <a:t>תרגיל 5</a:t>
            </a:r>
            <a:r>
              <a:rPr lang="he-IL" sz="3200" dirty="0"/>
              <a:t>: הריבית הנקובה השנתית 8%, </a:t>
            </a:r>
            <a:r>
              <a:rPr lang="he-IL" sz="3200" u="sng" dirty="0"/>
              <a:t>מחושבת רבעונית</a:t>
            </a:r>
            <a:r>
              <a:rPr lang="he-IL" sz="3200" dirty="0"/>
              <a:t>, מהי הריבית האפקטיבית לחצי שנה?     </a:t>
            </a:r>
            <a:endParaRPr lang="en-US" sz="3200" dirty="0"/>
          </a:p>
          <a:p>
            <a:pPr>
              <a:lnSpc>
                <a:spcPct val="150000"/>
              </a:lnSpc>
            </a:pPr>
            <a:r>
              <a:rPr lang="ar-SA" dirty="0"/>
              <a:t>تمرين5: الفائدة السنوية المحددة 8%، تحسب كل ربع سنة.</a:t>
            </a:r>
          </a:p>
          <a:p>
            <a:pPr>
              <a:lnSpc>
                <a:spcPct val="150000"/>
              </a:lnSpc>
            </a:pPr>
            <a:r>
              <a:rPr lang="ar-SA" dirty="0"/>
              <a:t>ما هي الفائدة الفعليّة لنصف سنة؟</a:t>
            </a:r>
          </a:p>
          <a:p>
            <a:pPr>
              <a:lnSpc>
                <a:spcPct val="150000"/>
              </a:lnSpc>
            </a:pPr>
            <a:endParaRPr lang="ar-SA" dirty="0"/>
          </a:p>
          <a:p>
            <a:pPr>
              <a:lnSpc>
                <a:spcPct val="150000"/>
              </a:lnSpc>
            </a:pPr>
            <a:endParaRPr lang="ar-SA" dirty="0"/>
          </a:p>
          <a:p>
            <a:pPr>
              <a:lnSpc>
                <a:spcPct val="150000"/>
              </a:lnSpc>
            </a:pPr>
            <a:r>
              <a:rPr lang="ar-SA" dirty="0"/>
              <a:t>ملاحظة: في نصف السنة يوجد ربعان.</a:t>
            </a:r>
          </a:p>
          <a:p>
            <a:endParaRPr lang="ar-LB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46153" y="3755879"/>
            <a:ext cx="13208783" cy="227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30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911"/>
          </a:xfrm>
        </p:spPr>
        <p:txBody>
          <a:bodyPr/>
          <a:lstStyle/>
          <a:p>
            <a:pPr algn="ctr"/>
            <a:r>
              <a:rPr lang="he-IL" b="1" u="sng" dirty="0"/>
              <a:t>ערך נוכחי- </a:t>
            </a:r>
            <a:r>
              <a:rPr lang="ar-SA" b="1" u="sng" dirty="0"/>
              <a:t>القيمة الحاليّة</a:t>
            </a:r>
            <a:endParaRPr lang="ar-LB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218795"/>
            <a:ext cx="10515600" cy="52740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b="1" u="sng" dirty="0"/>
              <a:t>הגדרת הערך הנוכחי</a:t>
            </a:r>
            <a:r>
              <a:rPr lang="he-IL" dirty="0"/>
              <a:t>: הערך בהווה של סכום כסף שאמור להתקבל בעתיד.</a:t>
            </a:r>
            <a:endParaRPr lang="en-US" dirty="0"/>
          </a:p>
          <a:p>
            <a:r>
              <a:rPr lang="ar-SA" sz="3200" dirty="0"/>
              <a:t> تعريف القيمة الحاليّة :</a:t>
            </a:r>
            <a:r>
              <a:rPr lang="ar-LB" sz="3200" dirty="0"/>
              <a:t>القيمة </a:t>
            </a:r>
            <a:r>
              <a:rPr lang="ar-SA" sz="3200" dirty="0"/>
              <a:t>في الحاضر </a:t>
            </a:r>
            <a:r>
              <a:rPr lang="ar-LB" sz="3200" dirty="0"/>
              <a:t>لتدفقات مالي</a:t>
            </a:r>
            <a:r>
              <a:rPr lang="ar-SA" sz="3200" dirty="0"/>
              <a:t>ّ</a:t>
            </a:r>
            <a:r>
              <a:rPr lang="ar-LB" sz="3200" dirty="0"/>
              <a:t>ة متوق</a:t>
            </a:r>
            <a:r>
              <a:rPr lang="ar-SA" sz="3200" dirty="0"/>
              <a:t>ّ</a:t>
            </a:r>
            <a:r>
              <a:rPr lang="ar-LB" sz="3200" dirty="0" err="1"/>
              <a:t>عة</a:t>
            </a:r>
            <a:r>
              <a:rPr lang="ar-LB" sz="3200" dirty="0"/>
              <a:t> في المستقبل.</a:t>
            </a:r>
            <a:endParaRPr lang="ar-SA" sz="3200" dirty="0"/>
          </a:p>
          <a:p>
            <a:endParaRPr lang="ar-SA" sz="3200" dirty="0"/>
          </a:p>
          <a:p>
            <a:endParaRPr lang="ar-SA" sz="3200" dirty="0"/>
          </a:p>
          <a:p>
            <a:r>
              <a:rPr lang="ar-SA" sz="3200" dirty="0"/>
              <a:t>معادلة لحساب القيمة الحاليّة لمبلغ يدفع لمرة واحدة.</a:t>
            </a:r>
          </a:p>
          <a:p>
            <a:endParaRPr lang="ar-SA" sz="3200" dirty="0"/>
          </a:p>
          <a:p>
            <a:endParaRPr lang="ar-SA" sz="3200" dirty="0"/>
          </a:p>
          <a:p>
            <a:r>
              <a:rPr lang="ar-SA" sz="3200" dirty="0"/>
              <a:t>معادلة لحساب القيمة الحالية لمبلغ تسلسليّ.</a:t>
            </a:r>
            <a:endParaRPr lang="he-IL" sz="3200" dirty="0"/>
          </a:p>
          <a:p>
            <a:endParaRPr lang="he-IL" sz="3200" dirty="0"/>
          </a:p>
          <a:p>
            <a:endParaRPr lang="he-IL" sz="3200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/>
          <a:srcRect b="50000"/>
          <a:stretch/>
        </p:blipFill>
        <p:spPr>
          <a:xfrm>
            <a:off x="595724" y="2515923"/>
            <a:ext cx="10575196" cy="1012543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CD2F3263-13C0-4DC8-9DA9-9B19F50FB5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000"/>
          <a:stretch/>
        </p:blipFill>
        <p:spPr>
          <a:xfrm>
            <a:off x="504283" y="4208081"/>
            <a:ext cx="10575196" cy="101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53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591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u="sng" dirty="0"/>
              <a:t>הערך העתידי</a:t>
            </a:r>
            <a:r>
              <a:rPr lang="en-US" b="1" u="sng" dirty="0"/>
              <a:t>- </a:t>
            </a:r>
            <a:r>
              <a:rPr lang="ar-SA" b="1" u="sng" dirty="0"/>
              <a:t> القيمة المستقبلية</a:t>
            </a:r>
            <a:br>
              <a:rPr lang="en-US" dirty="0"/>
            </a:b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710420"/>
            <a:ext cx="10515600" cy="578245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3200" b="1" u="sng" dirty="0"/>
              <a:t>הגדרת הערך העתידי</a:t>
            </a:r>
            <a:r>
              <a:rPr lang="he-IL" sz="3200" b="1" dirty="0"/>
              <a:t>:</a:t>
            </a:r>
            <a:r>
              <a:rPr lang="he-IL" sz="3200" dirty="0"/>
              <a:t> הוא סכום של כסף שאמור להתקבל בעתיד תמורת השקעה מידית.</a:t>
            </a:r>
            <a:endParaRPr lang="en-US" sz="3200" dirty="0"/>
          </a:p>
          <a:p>
            <a:pPr>
              <a:lnSpc>
                <a:spcPct val="150000"/>
              </a:lnSpc>
            </a:pPr>
            <a:r>
              <a:rPr lang="he-IL" sz="3200" dirty="0"/>
              <a:t> </a:t>
            </a:r>
            <a:r>
              <a:rPr lang="ar-SA" sz="3200" dirty="0"/>
              <a:t>تعريف القيمة المستقبلية: </a:t>
            </a:r>
            <a:r>
              <a:rPr lang="ar-LB" sz="3200" dirty="0"/>
              <a:t>القيمة المستقبلية لمبلغ </a:t>
            </a:r>
            <a:r>
              <a:rPr lang="he-IL" sz="3200" dirty="0"/>
              <a:t> </a:t>
            </a:r>
            <a:r>
              <a:rPr lang="ar-SA" sz="3200" dirty="0"/>
              <a:t>يُتوقّع الحصول عليه في المستقبل مقابل استثمار </a:t>
            </a:r>
            <a:r>
              <a:rPr lang="ar-LB" sz="3200" dirty="0"/>
              <a:t>حالي</a:t>
            </a:r>
            <a:r>
              <a:rPr lang="ar-SA" sz="3200" dirty="0"/>
              <a:t>.</a:t>
            </a:r>
          </a:p>
          <a:p>
            <a:pPr>
              <a:lnSpc>
                <a:spcPct val="150000"/>
              </a:lnSpc>
            </a:pPr>
            <a:endParaRPr lang="ar-SA" sz="600" dirty="0"/>
          </a:p>
          <a:p>
            <a:pPr>
              <a:lnSpc>
                <a:spcPct val="150000"/>
              </a:lnSpc>
            </a:pPr>
            <a:r>
              <a:rPr lang="ar-SA" sz="3200" dirty="0"/>
              <a:t>معادلة لحساب القيمة المستقبلية لمبلغ يستثمر لمرة واحدة</a:t>
            </a:r>
          </a:p>
          <a:p>
            <a:pPr>
              <a:lnSpc>
                <a:spcPct val="150000"/>
              </a:lnSpc>
            </a:pPr>
            <a:endParaRPr lang="ar-SA" sz="3200" dirty="0"/>
          </a:p>
          <a:p>
            <a:pPr>
              <a:lnSpc>
                <a:spcPct val="150000"/>
              </a:lnSpc>
            </a:pPr>
            <a:r>
              <a:rPr lang="ar-SA" sz="3200" dirty="0"/>
              <a:t>معادلة لحساب القيمة المستقبلية لمبلغ تسلسليّ.</a:t>
            </a:r>
            <a:endParaRPr lang="he-IL" sz="3200" dirty="0"/>
          </a:p>
          <a:p>
            <a:pPr>
              <a:lnSpc>
                <a:spcPct val="150000"/>
              </a:lnSpc>
            </a:pPr>
            <a:endParaRPr lang="ar-LB" sz="3200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/>
          <a:srcRect b="63202"/>
          <a:stretch/>
        </p:blipFill>
        <p:spPr>
          <a:xfrm>
            <a:off x="752735" y="3714288"/>
            <a:ext cx="10601065" cy="690591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E1E6FA01-0EAD-4ACE-B106-045D684A89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498"/>
          <a:stretch/>
        </p:blipFill>
        <p:spPr>
          <a:xfrm>
            <a:off x="612588" y="4843217"/>
            <a:ext cx="10601065" cy="130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65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653"/>
          </a:xfrm>
        </p:spPr>
        <p:txBody>
          <a:bodyPr/>
          <a:lstStyle/>
          <a:p>
            <a:pPr algn="ctr"/>
            <a:r>
              <a:rPr lang="he-IL" dirty="0"/>
              <a:t>תרגול- </a:t>
            </a:r>
            <a:r>
              <a:rPr lang="ar-SA" dirty="0"/>
              <a:t>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264778"/>
            <a:ext cx="10515600" cy="511038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3200" b="1" u="sng" dirty="0"/>
              <a:t>תרגיל 1</a:t>
            </a:r>
            <a:r>
              <a:rPr lang="he-IL" sz="3200" dirty="0"/>
              <a:t>: כמה שווה היום 1000₪ שאמורים להתקבל בעוד 3 שנים בריבית של 5%?</a:t>
            </a:r>
          </a:p>
          <a:p>
            <a:pPr>
              <a:lnSpc>
                <a:spcPct val="150000"/>
              </a:lnSpc>
            </a:pPr>
            <a:r>
              <a:rPr lang="ar-SA" sz="3200" dirty="0"/>
              <a:t>تمرين1: كم تبلغ قيمة 1000 شيكل اليوم المتوقع الحصول عليهم بعد ثلاث سنوات بنسبة فائدة 5%؟</a:t>
            </a:r>
            <a:endParaRPr lang="ar-LB" sz="3200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16954" y="4289067"/>
            <a:ext cx="12752494" cy="149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34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653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/>
              <a:t>תרגול-</a:t>
            </a:r>
            <a:r>
              <a:rPr lang="ar-SA" dirty="0"/>
              <a:t> 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9269" y="1110730"/>
            <a:ext cx="10515600" cy="408400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he-IL" sz="3200" b="1" u="sng" dirty="0"/>
              <a:t>תרגיל 2</a:t>
            </a:r>
            <a:r>
              <a:rPr lang="he-IL" sz="3200" dirty="0"/>
              <a:t>: הפקדנו 10000₪ בתוכנית חיסכון, בריבית של </a:t>
            </a:r>
            <a:r>
              <a:rPr lang="he-IL" sz="3200" u="sng" dirty="0"/>
              <a:t>4% </a:t>
            </a:r>
            <a:r>
              <a:rPr lang="he-IL" sz="3200" dirty="0"/>
              <a:t>לשנה. מה הסכום שיתקבל בעוד </a:t>
            </a:r>
            <a:r>
              <a:rPr lang="he-IL" sz="3200" u="sng" dirty="0"/>
              <a:t>6 שנים </a:t>
            </a:r>
            <a:r>
              <a:rPr lang="he-IL" sz="3200" dirty="0"/>
              <a:t>אם </a:t>
            </a:r>
            <a:r>
              <a:rPr lang="he-IL" sz="3200" u="sng" dirty="0"/>
              <a:t>הריבית מחושבת כל חודשיים</a:t>
            </a:r>
            <a:r>
              <a:rPr lang="he-IL" sz="3200" dirty="0"/>
              <a:t>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3200" dirty="0"/>
              <a:t>تمرين2: أودعنا مبلغ 1000 شيكل في برنامج توفير بنسبة فائدة 4% للسنة، ما هو المبلغ الذي سنحصل عليه بعد ست سنوات، إذا كانت الفائدة تُحسب كل شهرين.</a:t>
            </a:r>
            <a:endParaRPr lang="ar-LB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9454" y="5194732"/>
            <a:ext cx="10815024" cy="137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9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140683"/>
            <a:ext cx="10515600" cy="715528"/>
          </a:xfrm>
        </p:spPr>
        <p:txBody>
          <a:bodyPr/>
          <a:lstStyle/>
          <a:p>
            <a:pPr algn="ctr"/>
            <a:r>
              <a:rPr lang="he-IL" dirty="0"/>
              <a:t>תרגול-</a:t>
            </a:r>
            <a:r>
              <a:rPr lang="ar-SA" dirty="0"/>
              <a:t> 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49382" y="856212"/>
            <a:ext cx="11479876" cy="579397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000" b="1" u="sng" dirty="0"/>
              <a:t>תרגיל 3</a:t>
            </a:r>
            <a:r>
              <a:rPr lang="he-IL" sz="2000" b="1" dirty="0"/>
              <a:t>:</a:t>
            </a:r>
            <a:r>
              <a:rPr lang="he-IL" sz="2000" dirty="0"/>
              <a:t> חברת הובלות מתלבטת בין שתי חלופות. 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he-IL" sz="2000" dirty="0"/>
              <a:t>השקעה במשאית חדשה </a:t>
            </a:r>
            <a:r>
              <a:rPr lang="he-IL" sz="2000" u="sng" dirty="0"/>
              <a:t>במחיר של 150000₪ </a:t>
            </a:r>
            <a:r>
              <a:rPr lang="he-IL" sz="2000" dirty="0"/>
              <a:t>והחזקתה השוטפת </a:t>
            </a:r>
            <a:r>
              <a:rPr lang="he-IL" sz="2000" u="sng" dirty="0"/>
              <a:t>25000 ₪ </a:t>
            </a:r>
            <a:r>
              <a:rPr lang="he-IL" sz="2000" dirty="0"/>
              <a:t>בסוף כל שנה במשך </a:t>
            </a:r>
            <a:r>
              <a:rPr lang="he-IL" sz="2000" u="sng" dirty="0"/>
              <a:t>4 שנים</a:t>
            </a:r>
            <a:r>
              <a:rPr lang="he-IL" sz="2000" dirty="0"/>
              <a:t>.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he-IL" sz="2000" dirty="0"/>
              <a:t>להמשיך לעבוד עם המשאית הקיימת אשר החזקתה השוטפת </a:t>
            </a:r>
            <a:r>
              <a:rPr lang="he-IL" sz="2000" u="sng" dirty="0"/>
              <a:t>70000₪ </a:t>
            </a:r>
            <a:r>
              <a:rPr lang="he-IL" sz="2000" dirty="0"/>
              <a:t>משלמים בסוף כל שנה במשך </a:t>
            </a:r>
            <a:r>
              <a:rPr lang="he-IL" sz="2000" u="sng" dirty="0"/>
              <a:t>4 שנים</a:t>
            </a:r>
            <a:r>
              <a:rPr lang="he-IL" sz="2000" dirty="0"/>
              <a:t>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he-IL" sz="2000" dirty="0"/>
              <a:t>באיזה חלופה כדאי לבחור אם מחיר ההון הינו </a:t>
            </a:r>
            <a:r>
              <a:rPr lang="he-IL" sz="2000" u="sng" dirty="0"/>
              <a:t>5% לשנה</a:t>
            </a:r>
            <a:r>
              <a:rPr lang="he-IL" sz="2000" dirty="0"/>
              <a:t>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ar-SA" sz="1800" dirty="0"/>
              <a:t>تمرين3:</a:t>
            </a:r>
          </a:p>
          <a:p>
            <a:pPr>
              <a:lnSpc>
                <a:spcPct val="150000"/>
              </a:lnSpc>
            </a:pPr>
            <a:r>
              <a:rPr lang="ar-SA" sz="1800" dirty="0"/>
              <a:t>لشركة نقليات محتارة بين خيارين:</a:t>
            </a:r>
          </a:p>
          <a:p>
            <a:pPr>
              <a:lnSpc>
                <a:spcPct val="150000"/>
              </a:lnSpc>
            </a:pPr>
            <a:r>
              <a:rPr lang="ar-SA" sz="1800" dirty="0"/>
              <a:t>استثمار بشاحنة جديدة بتكلفة 150000 شيكل وصيانتها الجارية 25000 شيكل في نهاية كل سنة لمدة أربع سنوات .</a:t>
            </a:r>
          </a:p>
          <a:p>
            <a:pPr>
              <a:lnSpc>
                <a:spcPct val="150000"/>
              </a:lnSpc>
            </a:pPr>
            <a:r>
              <a:rPr lang="ar-SA" sz="1800" dirty="0"/>
              <a:t>الاستمرار باستخدام الشاحنة الحالية بتكلفتها الجارية 70000 شيكل تدفع في نهاية كل سنة لمدة أربع سنوات.</a:t>
            </a:r>
          </a:p>
          <a:p>
            <a:pPr>
              <a:lnSpc>
                <a:spcPct val="150000"/>
              </a:lnSpc>
            </a:pPr>
            <a:r>
              <a:rPr lang="ar-SA" sz="1800" dirty="0"/>
              <a:t>أيّ خيار أفضل اختياره إذا كانت الفائدة السنويّة 5%؟</a:t>
            </a:r>
            <a:endParaRPr lang="ar-LB" sz="1800" dirty="0"/>
          </a:p>
        </p:txBody>
      </p:sp>
    </p:spTree>
    <p:extLst>
      <p:ext uri="{BB962C8B-B14F-4D97-AF65-F5344CB8AC3E}">
        <p14:creationId xmlns:p14="http://schemas.microsoft.com/office/powerpoint/2010/main" val="743340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pPr algn="ctr"/>
            <a:r>
              <a:rPr lang="he-IL" dirty="0"/>
              <a:t>תשובה- </a:t>
            </a:r>
            <a:r>
              <a:rPr lang="ar-SA" dirty="0"/>
              <a:t>إجابة</a:t>
            </a:r>
            <a:endParaRPr lang="ar-LB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8902" y="1562792"/>
            <a:ext cx="10074195" cy="3293320"/>
          </a:xfrm>
          <a:prstGeom prst="rect">
            <a:avLst/>
          </a:prstGeom>
        </p:spPr>
      </p:pic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FAFA553A-7BD6-46ED-83A5-B7F75FA1F75E}"/>
              </a:ext>
            </a:extLst>
          </p:cNvPr>
          <p:cNvSpPr txBox="1">
            <a:spLocks/>
          </p:cNvSpPr>
          <p:nvPr/>
        </p:nvSpPr>
        <p:spPr>
          <a:xfrm>
            <a:off x="617497" y="2103120"/>
            <a:ext cx="10515600" cy="458031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dirty="0"/>
              <a:t>إجابة:</a:t>
            </a:r>
          </a:p>
          <a:p>
            <a:pPr>
              <a:lnSpc>
                <a:spcPct val="150000"/>
              </a:lnSpc>
            </a:pPr>
            <a:r>
              <a:rPr lang="ar-SA" dirty="0"/>
              <a:t>تكلفة خيار أ:</a:t>
            </a:r>
          </a:p>
          <a:p>
            <a:pPr>
              <a:lnSpc>
                <a:spcPct val="150000"/>
              </a:lnSpc>
            </a:pPr>
            <a:br>
              <a:rPr lang="ar-SA" sz="900" dirty="0"/>
            </a:br>
            <a:r>
              <a:rPr lang="ar-SA" dirty="0"/>
              <a:t>تكلفة خيار:</a:t>
            </a:r>
          </a:p>
          <a:p>
            <a:pPr>
              <a:lnSpc>
                <a:spcPct val="150000"/>
              </a:lnSpc>
            </a:pPr>
            <a:r>
              <a:rPr lang="ar-SA" dirty="0"/>
              <a:t>اِستنتاج: نختار الخيار الأوّل لأن تكلفته أقلّ من الخيار الثاني.</a:t>
            </a:r>
          </a:p>
          <a:p>
            <a:pPr>
              <a:lnSpc>
                <a:spcPct val="150000"/>
              </a:lnSpc>
            </a:pP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24729207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46266" y="115744"/>
            <a:ext cx="10515600" cy="649028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/>
              <a:t>תרגול-</a:t>
            </a:r>
            <a:r>
              <a:rPr lang="ar-SA" dirty="0"/>
              <a:t> 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2153" y="756460"/>
            <a:ext cx="11687694" cy="59774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400" b="1" u="sng" dirty="0"/>
              <a:t>תרגיל 4</a:t>
            </a:r>
            <a:r>
              <a:rPr lang="he-IL" sz="2400" dirty="0"/>
              <a:t>: לאחד העובדים במפעל מסוים הוצעו שתי חלופות:</a:t>
            </a:r>
            <a:endParaRPr lang="en-US" sz="2400" dirty="0"/>
          </a:p>
          <a:p>
            <a:pPr lvl="0">
              <a:lnSpc>
                <a:spcPct val="150000"/>
              </a:lnSpc>
            </a:pPr>
            <a:r>
              <a:rPr lang="he-IL" sz="2400" dirty="0"/>
              <a:t>לקבל בונוס של </a:t>
            </a:r>
            <a:r>
              <a:rPr lang="he-IL" sz="2400" u="sng" dirty="0"/>
              <a:t>50000 ₪ בסוף כל שנה בהמשך שנתיים</a:t>
            </a:r>
            <a:r>
              <a:rPr lang="he-IL" sz="2400" dirty="0"/>
              <a:t>, לאחר מכן לקבל בונוס של </a:t>
            </a:r>
            <a:r>
              <a:rPr lang="he-IL" sz="2400" u="sng" dirty="0"/>
              <a:t>55000 ₪ במשך 3 שנים</a:t>
            </a:r>
            <a:r>
              <a:rPr lang="he-IL" sz="2400" dirty="0"/>
              <a:t>.</a:t>
            </a:r>
            <a:endParaRPr lang="en-US" sz="2400" dirty="0"/>
          </a:p>
          <a:p>
            <a:pPr lvl="0">
              <a:lnSpc>
                <a:spcPct val="150000"/>
              </a:lnSpc>
            </a:pPr>
            <a:r>
              <a:rPr lang="he-IL" sz="2400" dirty="0"/>
              <a:t>לקבל בונוס של </a:t>
            </a:r>
            <a:r>
              <a:rPr lang="he-IL" sz="2400" u="sng" dirty="0"/>
              <a:t>240000 ₪ בעוד שנה </a:t>
            </a:r>
            <a:r>
              <a:rPr lang="he-IL" sz="2400" dirty="0"/>
              <a:t>בהנחה שריבית ההיוון הינה </a:t>
            </a:r>
            <a:r>
              <a:rPr lang="he-IL" sz="2400" u="sng" dirty="0"/>
              <a:t>5%</a:t>
            </a:r>
            <a:r>
              <a:rPr lang="he-IL" sz="2400" dirty="0"/>
              <a:t>.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he-IL" sz="2400" dirty="0"/>
              <a:t>איזה חלופה יותר טובה?</a:t>
            </a:r>
            <a:endParaRPr lang="en-US" sz="2400" dirty="0"/>
          </a:p>
          <a:p>
            <a:pPr marL="0" indent="0">
              <a:buNone/>
            </a:pPr>
            <a:r>
              <a:rPr lang="ar-SA" sz="2000" dirty="0"/>
              <a:t>تمرين4:</a:t>
            </a:r>
          </a:p>
          <a:p>
            <a:pPr marL="0" indent="0">
              <a:buNone/>
            </a:pPr>
            <a:r>
              <a:rPr lang="ar-SA" sz="2000" dirty="0"/>
              <a:t>لأحد العمال في مصنع معيّن عرضوا عليه خيارين: </a:t>
            </a:r>
          </a:p>
          <a:p>
            <a:pPr marL="0" indent="0">
              <a:buNone/>
            </a:pPr>
            <a:r>
              <a:rPr lang="ar-SA" sz="2000" dirty="0"/>
              <a:t>1- أخذ مكافأة بملغ 50000 بنهاية كل سنة لمدة سنتين وبعد ذلك أخذ مكافأة بقيمة 55000 لمدة ثلاث سنوات.</a:t>
            </a:r>
          </a:p>
          <a:p>
            <a:pPr marL="0" indent="0">
              <a:buNone/>
            </a:pPr>
            <a:r>
              <a:rPr lang="ar-SA" sz="2000" dirty="0"/>
              <a:t>2- أخذ مكافأة بمبلغ 240000 بعد سنة. على فرض أنّ الفائدة السنويّة هي 5%.</a:t>
            </a:r>
          </a:p>
          <a:p>
            <a:pPr marL="0" indent="0">
              <a:buNone/>
            </a:pPr>
            <a:r>
              <a:rPr lang="ar-SA" sz="2000" dirty="0"/>
              <a:t>أيّ الخيارين أفضل؟</a:t>
            </a:r>
          </a:p>
          <a:p>
            <a:pPr marL="0" indent="0">
              <a:buNone/>
            </a:pPr>
            <a:r>
              <a:rPr lang="ar-SA" sz="2000" dirty="0"/>
              <a:t> </a:t>
            </a:r>
            <a:endParaRPr lang="ar-LB" sz="2000" dirty="0"/>
          </a:p>
        </p:txBody>
      </p:sp>
    </p:spTree>
    <p:extLst>
      <p:ext uri="{BB962C8B-B14F-4D97-AF65-F5344CB8AC3E}">
        <p14:creationId xmlns:p14="http://schemas.microsoft.com/office/powerpoint/2010/main" val="22938580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שיטות פתרון- </a:t>
            </a:r>
            <a:r>
              <a:rPr lang="ar-SA" dirty="0"/>
              <a:t>طرق حلّ</a:t>
            </a:r>
            <a:endParaRPr lang="ar-LB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14216"/>
            <a:ext cx="10395857" cy="4659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664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u="sng" dirty="0"/>
              <a:t>סוגי ריביות- </a:t>
            </a:r>
            <a:r>
              <a:rPr lang="ar-SA" b="1" u="sng" dirty="0"/>
              <a:t>أنواع الفوائد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64936"/>
            <a:ext cx="10515600" cy="4548290"/>
          </a:xfrm>
        </p:spPr>
        <p:txBody>
          <a:bodyPr>
            <a:normAutofit fontScale="92500" lnSpcReduction="10000"/>
          </a:bodyPr>
          <a:lstStyle/>
          <a:p>
            <a:r>
              <a:rPr lang="he-IL" sz="3200" b="1" dirty="0"/>
              <a:t>נלמד שני סוגים של ריבית: ריבית פשוטה וריבית דריבית.</a:t>
            </a:r>
          </a:p>
          <a:p>
            <a:r>
              <a:rPr lang="ar-SA" sz="3200" b="1" dirty="0"/>
              <a:t>نتعلّم عن نوعين من الفائدة: الفائدة بسيطة والفائدة المضاعفة.</a:t>
            </a:r>
            <a:endParaRPr lang="en-US" sz="3200" b="1" dirty="0"/>
          </a:p>
          <a:p>
            <a:pPr marL="0" indent="0">
              <a:buNone/>
            </a:pPr>
            <a:r>
              <a:rPr lang="he-IL" sz="3200" b="1" u="sng" dirty="0"/>
              <a:t>ריבית פשוטה</a:t>
            </a:r>
            <a:r>
              <a:rPr lang="he-IL" sz="3200" dirty="0"/>
              <a:t>: ריבית המחושבת כאחוז מסוים מהקרן לפי הנוסחה: </a:t>
            </a:r>
          </a:p>
          <a:p>
            <a:r>
              <a:rPr lang="he-IL" dirty="0"/>
              <a:t> </a:t>
            </a:r>
            <a:r>
              <a:rPr lang="ar-LB" sz="3200" dirty="0"/>
              <a:t>الفائدة البسيطة: هي نسبة ثابته تُدفع فقط على المبلغ الأساسي للقرض. </a:t>
            </a:r>
            <a:endParaRPr lang="he-IL" sz="3200" dirty="0"/>
          </a:p>
          <a:p>
            <a:endParaRPr lang="he-IL" dirty="0"/>
          </a:p>
          <a:p>
            <a:endParaRPr lang="ar-SA" dirty="0"/>
          </a:p>
          <a:p>
            <a:r>
              <a:rPr lang="ar-SA" dirty="0"/>
              <a:t>مبلغ الفائدة              نسبة الفائدة                 عدد الفترات الزمنية        </a:t>
            </a:r>
            <a:r>
              <a:rPr lang="ar-SA" sz="1600" dirty="0"/>
              <a:t>  المبلغ الأساسي للقرض</a:t>
            </a:r>
          </a:p>
          <a:p>
            <a:endParaRPr lang="ar-SA" sz="1600" dirty="0"/>
          </a:p>
          <a:p>
            <a:endParaRPr lang="ar-SA" sz="1600" dirty="0"/>
          </a:p>
          <a:p>
            <a:endParaRPr lang="ar-SA" sz="1600" dirty="0"/>
          </a:p>
          <a:p>
            <a:r>
              <a:rPr lang="ar-SA" sz="1800" dirty="0"/>
              <a:t>مبلغ الإرجاع في نهاية الفترة: الفائدة + المبلغ الأساسي للقرض حسب المعادلة.</a:t>
            </a:r>
          </a:p>
        </p:txBody>
      </p: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LB" dirty="0"/>
          </a:p>
        </p:txBody>
      </p:sp>
      <p:graphicFrame>
        <p:nvGraphicFramePr>
          <p:cNvPr id="34" name="אובייקט 33"/>
          <p:cNvGraphicFramePr>
            <a:graphicFrameLocks noChangeAspect="1"/>
          </p:cNvGraphicFramePr>
          <p:nvPr/>
        </p:nvGraphicFramePr>
        <p:xfrm>
          <a:off x="0" y="0"/>
          <a:ext cx="80803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" name="Equation" r:id="rId3" imgW="723586" imgH="228501" progId="Equation.DSMT4">
                  <p:embed/>
                </p:oleObj>
              </mc:Choice>
              <mc:Fallback>
                <p:oleObj name="Equation" r:id="rId3" imgW="723586" imgH="228501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08038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0" y="274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LB" dirty="0"/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LB" dirty="0"/>
          </a:p>
        </p:txBody>
      </p:sp>
      <p:graphicFrame>
        <p:nvGraphicFramePr>
          <p:cNvPr id="37" name="אובייקט 36"/>
          <p:cNvGraphicFramePr>
            <a:graphicFrameLocks noChangeAspect="1"/>
          </p:cNvGraphicFramePr>
          <p:nvPr/>
        </p:nvGraphicFramePr>
        <p:xfrm>
          <a:off x="152400" y="152400"/>
          <a:ext cx="80803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5" name="Equation" r:id="rId5" imgW="723586" imgH="228501" progId="Equation.DSMT4">
                  <p:embed/>
                </p:oleObj>
              </mc:Choice>
              <mc:Fallback>
                <p:oleObj name="Equation" r:id="rId5" imgW="723586" imgH="228501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808038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152400" y="4270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LB" dirty="0"/>
          </a:p>
        </p:txBody>
      </p:sp>
      <p:pic>
        <p:nvPicPr>
          <p:cNvPr id="53" name="תמונה 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74426" y="3852051"/>
            <a:ext cx="2166257" cy="795463"/>
          </a:xfrm>
          <a:prstGeom prst="rect">
            <a:avLst/>
          </a:prstGeom>
        </p:spPr>
      </p:pic>
      <p:pic>
        <p:nvPicPr>
          <p:cNvPr id="63" name="תמונה 6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953" y="4829624"/>
            <a:ext cx="10976093" cy="622301"/>
          </a:xfrm>
          <a:prstGeom prst="rect">
            <a:avLst/>
          </a:prstGeom>
        </p:spPr>
      </p:pic>
      <p:pic>
        <p:nvPicPr>
          <p:cNvPr id="64" name="תמונה 6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18290" y="5451925"/>
            <a:ext cx="9877339" cy="76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8786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תשובה לחלופה 2- </a:t>
            </a:r>
            <a:r>
              <a:rPr lang="ar-SA" dirty="0"/>
              <a:t>إجابة للخيار الثاني</a:t>
            </a:r>
            <a:endParaRPr lang="ar-LB" dirty="0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537481" y="1629954"/>
            <a:ext cx="13023104" cy="1966445"/>
          </a:xfrm>
          <a:prstGeom prst="rect">
            <a:avLst/>
          </a:prstGeom>
        </p:spPr>
      </p:pic>
      <p:sp>
        <p:nvSpPr>
          <p:cNvPr id="4" name="מציין מיקום תוכן 2">
            <a:extLst>
              <a:ext uri="{FF2B5EF4-FFF2-40B4-BE49-F238E27FC236}">
                <a16:creationId xmlns:a16="http://schemas.microsoft.com/office/drawing/2014/main" id="{5174F44A-7ADF-481A-85EC-A547AE2EFC11}"/>
              </a:ext>
            </a:extLst>
          </p:cNvPr>
          <p:cNvSpPr txBox="1">
            <a:spLocks/>
          </p:cNvSpPr>
          <p:nvPr/>
        </p:nvSpPr>
        <p:spPr>
          <a:xfrm>
            <a:off x="970023" y="3664766"/>
            <a:ext cx="10515600" cy="173831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dirty="0"/>
              <a:t>استنتاج: نختار الخيار الأوّل لأنه أكبر من الخيار الثاني.</a:t>
            </a:r>
          </a:p>
          <a:p>
            <a:pPr>
              <a:lnSpc>
                <a:spcPct val="150000"/>
              </a:lnSpc>
            </a:pP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15424604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48457"/>
            <a:ext cx="10515600" cy="865159"/>
          </a:xfrm>
        </p:spPr>
        <p:txBody>
          <a:bodyPr/>
          <a:lstStyle/>
          <a:p>
            <a:pPr algn="ctr"/>
            <a:r>
              <a:rPr lang="he-IL" dirty="0"/>
              <a:t>תרגול-</a:t>
            </a:r>
            <a:r>
              <a:rPr lang="ar-SA" dirty="0"/>
              <a:t> 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41069" y="1113615"/>
            <a:ext cx="11563003" cy="54959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400" b="1" u="sng" dirty="0"/>
              <a:t>תרגיל 5</a:t>
            </a:r>
            <a:r>
              <a:rPr lang="he-IL" sz="2400" dirty="0"/>
              <a:t>: בתאריך 1.1.2014 הציב אברם יעד להגיע לסכום של 100000₪ עד סוף השנה. לשם כך הוא הפקיד היום 25000 ₪ </a:t>
            </a:r>
            <a:r>
              <a:rPr lang="he-IL" sz="2400" u="sng" dirty="0"/>
              <a:t>בריבית חודשית של 0.6%</a:t>
            </a:r>
            <a:r>
              <a:rPr lang="he-IL" sz="2400" dirty="0"/>
              <a:t> בנוסף לכך הוא זכה במלגה חודשית בגובה 6000 ₪ אשר תתקבל בסוף כל חודש למשך שנה.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he-IL" sz="2400" dirty="0"/>
              <a:t>האם יצליח אברם לעמוד ביעד?</a:t>
            </a:r>
          </a:p>
          <a:p>
            <a:pPr>
              <a:lnSpc>
                <a:spcPct val="150000"/>
              </a:lnSpc>
            </a:pPr>
            <a:r>
              <a:rPr lang="ar-SA" sz="2400" dirty="0"/>
              <a:t>تمرين5:</a:t>
            </a:r>
          </a:p>
          <a:p>
            <a:pPr>
              <a:lnSpc>
                <a:spcPct val="150000"/>
              </a:lnSpc>
            </a:pPr>
            <a:r>
              <a:rPr lang="ar-SA" sz="2400" dirty="0"/>
              <a:t>بتاريخ1.1.2014وضع إبراهيم هدفًا للوصول لمبلغ 10000 حتى نهاية السنة، لذلك قام اليوم بإيداع 25000 شيكل بفائدة شهرية 0.6%، بالإضافة لذلك فاز بمنحة شهريّة بقيمة 6000 شيكل والتي سيحصل عليها نهاية كل شهر لمدة سنة.</a:t>
            </a:r>
          </a:p>
          <a:p>
            <a:pPr>
              <a:lnSpc>
                <a:spcPct val="150000"/>
              </a:lnSpc>
            </a:pPr>
            <a:r>
              <a:rPr lang="ar-SA" sz="2400" dirty="0"/>
              <a:t>هل سينجح إبراهيم في تحقيق هدفه؟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43462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79516" y="556317"/>
            <a:ext cx="10515600" cy="1325563"/>
          </a:xfrm>
        </p:spPr>
        <p:txBody>
          <a:bodyPr/>
          <a:lstStyle/>
          <a:p>
            <a:pPr algn="ctr"/>
            <a:r>
              <a:rPr lang="he-IL" dirty="0"/>
              <a:t>תשובה- </a:t>
            </a:r>
            <a:r>
              <a:rPr lang="ar-SA" dirty="0"/>
              <a:t>إجابة</a:t>
            </a:r>
            <a:endParaRPr lang="ar-LB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612792" y="1881880"/>
            <a:ext cx="12357290" cy="1751526"/>
          </a:xfrm>
          <a:prstGeom prst="rect">
            <a:avLst/>
          </a:prstGeom>
        </p:spPr>
      </p:pic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A9E0EB1E-696A-46EE-8F53-6D4E84A282C8}"/>
              </a:ext>
            </a:extLst>
          </p:cNvPr>
          <p:cNvSpPr txBox="1">
            <a:spLocks/>
          </p:cNvSpPr>
          <p:nvPr/>
        </p:nvSpPr>
        <p:spPr>
          <a:xfrm>
            <a:off x="970023" y="3664766"/>
            <a:ext cx="10515600" cy="173831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dirty="0"/>
              <a:t>استنتاج: نعم سينجح في تحقيق الهدف.</a:t>
            </a:r>
          </a:p>
          <a:p>
            <a:pPr>
              <a:lnSpc>
                <a:spcPct val="150000"/>
              </a:lnSpc>
            </a:pP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32849666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5406"/>
          </a:xfrm>
        </p:spPr>
        <p:txBody>
          <a:bodyPr/>
          <a:lstStyle/>
          <a:p>
            <a:pPr algn="ctr"/>
            <a:r>
              <a:rPr lang="he-IL" dirty="0"/>
              <a:t>תרגול-</a:t>
            </a:r>
            <a:r>
              <a:rPr lang="ar-SA" dirty="0"/>
              <a:t> 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7571" y="1055716"/>
            <a:ext cx="11330247" cy="554458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he-IL" b="1" u="sng" dirty="0"/>
              <a:t>תרגיל 6</a:t>
            </a:r>
            <a:r>
              <a:rPr lang="he-IL" dirty="0"/>
              <a:t>: בפני חברת שיט עומדים שתי חלופות רכישת סירה ב- </a:t>
            </a:r>
            <a:r>
              <a:rPr lang="he-IL" u="sng" dirty="0"/>
              <a:t>200000 ₪</a:t>
            </a:r>
            <a:r>
              <a:rPr lang="he-IL" dirty="0"/>
              <a:t>.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he-IL" dirty="0"/>
              <a:t>לרכוש את הסירה תמורת הנחה של </a:t>
            </a:r>
            <a:r>
              <a:rPr lang="he-IL" u="sng" dirty="0"/>
              <a:t>5%.</a:t>
            </a:r>
            <a:endParaRPr lang="en-US" u="sng" dirty="0"/>
          </a:p>
          <a:p>
            <a:pPr lvl="0">
              <a:lnSpc>
                <a:spcPct val="150000"/>
              </a:lnSpc>
            </a:pPr>
            <a:r>
              <a:rPr lang="he-IL" dirty="0"/>
              <a:t>לרכוש את הסירה תמורת </a:t>
            </a:r>
            <a:r>
              <a:rPr lang="he-IL" u="sng" dirty="0"/>
              <a:t>24 תשלומים </a:t>
            </a:r>
            <a:r>
              <a:rPr lang="he-IL" dirty="0"/>
              <a:t>שווים בריבית חודשית של </a:t>
            </a:r>
            <a:r>
              <a:rPr lang="he-IL" u="sng" dirty="0"/>
              <a:t>0.45%</a:t>
            </a:r>
            <a:r>
              <a:rPr lang="he-IL" dirty="0"/>
              <a:t>. מה התשלום החודשי אשר יביא את החברה להיות אדישה בין החלופות?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ar-SA" sz="2400" dirty="0"/>
              <a:t>تمرين6: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400" dirty="0"/>
              <a:t>أمام شركة ملاحة يوجد خياران  لشراء سفينة بمبلغ </a:t>
            </a:r>
            <a:r>
              <a:rPr lang="he-IL" sz="2400" u="sng" dirty="0"/>
              <a:t>200000 ₪.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400" u="sng" dirty="0"/>
              <a:t>1</a:t>
            </a:r>
            <a:r>
              <a:rPr lang="he-IL" sz="2400" dirty="0"/>
              <a:t>. </a:t>
            </a:r>
            <a:r>
              <a:rPr lang="ar-SA" sz="2400" dirty="0"/>
              <a:t>شراء السفينة مقابل خصم 5%</a:t>
            </a:r>
            <a:br>
              <a:rPr lang="ar-SA" sz="2400" dirty="0"/>
            </a:br>
            <a:r>
              <a:rPr lang="ar-SA" sz="2400" dirty="0"/>
              <a:t>2. شراء السفينة ب24 دفعة متساوية بفائدة شهرية 0.45%. ما هي الدفعة الشهرية التي تجعل الشركة غير ميّالة لأحد الخيارين.</a:t>
            </a:r>
            <a:endParaRPr lang="ar-LB" sz="2400" dirty="0"/>
          </a:p>
        </p:txBody>
      </p:sp>
    </p:spTree>
    <p:extLst>
      <p:ext uri="{BB962C8B-B14F-4D97-AF65-F5344CB8AC3E}">
        <p14:creationId xmlns:p14="http://schemas.microsoft.com/office/powerpoint/2010/main" val="38968054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448253"/>
            <a:ext cx="10515600" cy="673099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/>
              <a:t>תשובה- </a:t>
            </a:r>
            <a:r>
              <a:rPr lang="ar-SA" dirty="0"/>
              <a:t>إجابة</a:t>
            </a:r>
            <a:endParaRPr lang="ar-LB" dirty="0"/>
          </a:p>
        </p:txBody>
      </p:sp>
      <p:pic>
        <p:nvPicPr>
          <p:cNvPr id="19" name="מציין מיקום תוכן 18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69048"/>
          <a:stretch/>
        </p:blipFill>
        <p:spPr>
          <a:xfrm>
            <a:off x="1562100" y="1327960"/>
            <a:ext cx="9791700" cy="1174172"/>
          </a:xfrm>
          <a:prstGeom prst="rect">
            <a:avLst/>
          </a:prstGeom>
        </p:spPr>
      </p:pic>
      <p:pic>
        <p:nvPicPr>
          <p:cNvPr id="4" name="מציין מיקום תוכן 18">
            <a:extLst>
              <a:ext uri="{FF2B5EF4-FFF2-40B4-BE49-F238E27FC236}">
                <a16:creationId xmlns:a16="http://schemas.microsoft.com/office/drawing/2014/main" id="{4135C6C5-BB01-4FD5-85D1-664C10226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176" b="53063"/>
          <a:stretch/>
        </p:blipFill>
        <p:spPr>
          <a:xfrm>
            <a:off x="1562100" y="3109595"/>
            <a:ext cx="9791700" cy="597881"/>
          </a:xfrm>
          <a:prstGeom prst="rect">
            <a:avLst/>
          </a:prstGeom>
        </p:spPr>
      </p:pic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A3234FE6-44EF-4D11-9F51-65D1E048C3C4}"/>
              </a:ext>
            </a:extLst>
          </p:cNvPr>
          <p:cNvSpPr txBox="1">
            <a:spLocks/>
          </p:cNvSpPr>
          <p:nvPr/>
        </p:nvSpPr>
        <p:spPr>
          <a:xfrm>
            <a:off x="307571" y="1055716"/>
            <a:ext cx="11330247" cy="5544589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he-IL" sz="2400" dirty="0"/>
          </a:p>
          <a:p>
            <a:pPr>
              <a:lnSpc>
                <a:spcPct val="150000"/>
              </a:lnSpc>
            </a:pPr>
            <a:endParaRPr lang="he-IL" sz="2400" dirty="0"/>
          </a:p>
          <a:p>
            <a:pPr>
              <a:lnSpc>
                <a:spcPct val="150000"/>
              </a:lnSpc>
            </a:pPr>
            <a:r>
              <a:rPr lang="ar-SA" sz="2400" dirty="0"/>
              <a:t>قيمة الخيار أ:</a:t>
            </a:r>
          </a:p>
          <a:p>
            <a:pPr>
              <a:lnSpc>
                <a:spcPct val="150000"/>
              </a:lnSpc>
            </a:pPr>
            <a:endParaRPr lang="ar-SA" sz="2400" dirty="0"/>
          </a:p>
          <a:p>
            <a:pPr>
              <a:lnSpc>
                <a:spcPct val="150000"/>
              </a:lnSpc>
            </a:pPr>
            <a:r>
              <a:rPr lang="ar-SA" sz="2400" dirty="0"/>
              <a:t>قيمة الخيار ب: كي نكون لا مبالين يجب أن نجد </a:t>
            </a:r>
            <a:r>
              <a:rPr lang="en-US" sz="2400" dirty="0"/>
              <a:t>p</a:t>
            </a:r>
            <a:r>
              <a:rPr lang="ar-SA" sz="2400" dirty="0"/>
              <a:t> التي تساوي بين الخيارات.</a:t>
            </a:r>
            <a:endParaRPr lang="ar-LB" sz="2400" dirty="0"/>
          </a:p>
        </p:txBody>
      </p:sp>
      <p:pic>
        <p:nvPicPr>
          <p:cNvPr id="6" name="מציין מיקום תוכן 18">
            <a:extLst>
              <a:ext uri="{FF2B5EF4-FFF2-40B4-BE49-F238E27FC236}">
                <a16:creationId xmlns:a16="http://schemas.microsoft.com/office/drawing/2014/main" id="{31AF6EE6-49F6-4662-BC58-1841009521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3447" b="1"/>
          <a:stretch/>
        </p:blipFill>
        <p:spPr>
          <a:xfrm>
            <a:off x="647700" y="4355869"/>
            <a:ext cx="9791700" cy="214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906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39486"/>
            <a:ext cx="10515600" cy="690591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/>
              <a:t>תרגול-</a:t>
            </a:r>
            <a:r>
              <a:rPr lang="ar-SA" dirty="0"/>
              <a:t> 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9506" y="930077"/>
            <a:ext cx="11754196" cy="56884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000" b="1" u="sng" dirty="0"/>
              <a:t>תרגיל 7</a:t>
            </a:r>
            <a:r>
              <a:rPr lang="he-IL" sz="2000" dirty="0"/>
              <a:t>: חברת הסעות אשר נוהגת לשכור אוטובוסים למשך </a:t>
            </a:r>
            <a:r>
              <a:rPr lang="he-IL" sz="2000" u="sng" dirty="0"/>
              <a:t>5 שנים</a:t>
            </a:r>
            <a:r>
              <a:rPr lang="he-IL" sz="2000" dirty="0"/>
              <a:t>, בודקת אפשרות לרכישת את האוטובוסים.  לחברה עומדות שתי הצעות: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he-IL" sz="2000" u="sng" dirty="0"/>
              <a:t>אפשרות א'</a:t>
            </a:r>
            <a:r>
              <a:rPr lang="he-IL" sz="2000" dirty="0"/>
              <a:t>: שכירות אוטובוסים על בסיס תשלום</a:t>
            </a:r>
            <a:r>
              <a:rPr lang="he-IL" sz="2000" u="sng" dirty="0"/>
              <a:t> 250000 ₪</a:t>
            </a:r>
            <a:r>
              <a:rPr lang="he-IL" sz="2000" dirty="0"/>
              <a:t>, בנוסף תשלום </a:t>
            </a:r>
            <a:r>
              <a:rPr lang="he-IL" sz="2000" u="sng" dirty="0"/>
              <a:t>ביטוח וטיפולים של 40000</a:t>
            </a:r>
            <a:r>
              <a:rPr lang="he-IL" sz="2000" dirty="0"/>
              <a:t> ₪ בכול שנה.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he-IL" sz="2000" u="sng" dirty="0"/>
              <a:t>אפשרות ב'</a:t>
            </a:r>
            <a:r>
              <a:rPr lang="he-IL" sz="2000" dirty="0"/>
              <a:t>: רכישת האוטובוסים בהשקעה חד פעמית של </a:t>
            </a:r>
            <a:r>
              <a:rPr lang="he-IL" sz="2000" u="sng" dirty="0"/>
              <a:t>450000 ₪</a:t>
            </a:r>
            <a:r>
              <a:rPr lang="he-IL" sz="2000" dirty="0"/>
              <a:t>, בנוסף תשלום ביטוח וטיפולים של </a:t>
            </a:r>
            <a:r>
              <a:rPr lang="he-IL" sz="2000" u="sng" dirty="0"/>
              <a:t>126000₪ </a:t>
            </a:r>
            <a:r>
              <a:rPr lang="he-IL" sz="2000" dirty="0"/>
              <a:t>בכול שנה. ובסוף השנה החמישית החברה תמכור את האוטובוסים תמורת </a:t>
            </a:r>
            <a:r>
              <a:rPr lang="he-IL" sz="2000" u="sng" dirty="0"/>
              <a:t>120000 ₪</a:t>
            </a:r>
            <a:r>
              <a:rPr lang="he-IL" sz="2000" dirty="0"/>
              <a:t>.</a:t>
            </a:r>
          </a:p>
          <a:p>
            <a:pPr>
              <a:lnSpc>
                <a:spcPct val="150000"/>
              </a:lnSpc>
            </a:pPr>
            <a:r>
              <a:rPr lang="ar-SA" sz="2000" dirty="0"/>
              <a:t>تمرين7: شركة سفريات تعتمد استئجار الباصات لمدة خمس سنوات، تقوم بفحص إمكانية شراء باصات. أمام الشركة خياران:</a:t>
            </a:r>
          </a:p>
          <a:p>
            <a:pPr>
              <a:lnSpc>
                <a:spcPct val="150000"/>
              </a:lnSpc>
            </a:pPr>
            <a:r>
              <a:rPr lang="ar-SA" sz="2000" dirty="0"/>
              <a:t>إمكانيّة1: استئجار باصات بدفعة قيمتها</a:t>
            </a:r>
            <a:r>
              <a:rPr lang="he-IL" sz="2000" dirty="0"/>
              <a:t> 250000 ₪</a:t>
            </a:r>
            <a:r>
              <a:rPr lang="ar-SA" sz="2000" dirty="0"/>
              <a:t> بالإضافة لدفعة تأمينات وصيانة بقيمة 40000 كل سنة.</a:t>
            </a:r>
          </a:p>
          <a:p>
            <a:pPr>
              <a:lnSpc>
                <a:spcPct val="150000"/>
              </a:lnSpc>
            </a:pPr>
            <a:r>
              <a:rPr lang="ar-SA" sz="2000" dirty="0"/>
              <a:t>إمكانية2: شراء الباصات باستثمار يدفع لمرة واحدة بقيمة 450000، بالإضافة لدفع تأمين وصيانة بقيمة 126000 لكل سنة. وفي نهاية السنة الخامسة تبيع الشركة الباصات مقابل 120000 </a:t>
            </a:r>
            <a:endParaRPr lang="en-US" sz="2000" dirty="0"/>
          </a:p>
          <a:p>
            <a:endParaRPr lang="ar-LB" sz="1800" dirty="0"/>
          </a:p>
        </p:txBody>
      </p:sp>
    </p:spTree>
    <p:extLst>
      <p:ext uri="{BB962C8B-B14F-4D97-AF65-F5344CB8AC3E}">
        <p14:creationId xmlns:p14="http://schemas.microsoft.com/office/powerpoint/2010/main" val="31286005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he-IL" dirty="0"/>
              <a:t>המשך- </a:t>
            </a:r>
            <a:r>
              <a:rPr lang="ar-SA" dirty="0"/>
              <a:t>تتمّة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989849"/>
            <a:ext cx="10515600" cy="5527964"/>
          </a:xfrm>
        </p:spPr>
        <p:txBody>
          <a:bodyPr>
            <a:normAutofit/>
          </a:bodyPr>
          <a:lstStyle/>
          <a:p>
            <a:pPr marL="514350" lvl="0" indent="-514350">
              <a:lnSpc>
                <a:spcPct val="150000"/>
              </a:lnSpc>
              <a:buAutoNum type="arabicPeriod"/>
            </a:pPr>
            <a:r>
              <a:rPr lang="he-IL" sz="2000" dirty="0"/>
              <a:t>הצג את לוח תזרים המזומנים של כל אחד מהאפשריות.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ar-SA" sz="2000" dirty="0"/>
              <a:t>اِعرض جدول الجريان المالي لكل واحد من الخيارات.</a:t>
            </a:r>
            <a:endParaRPr lang="en-US" sz="2000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sz="2000" dirty="0"/>
              <a:t>2. חשב את הערך הנוכחי הנקי של כל אחת משתי האפשריות בהנחה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sz="2000" dirty="0"/>
              <a:t> שהרבית השנתית היא 8% וקבע מהי האפשרות הטובה יותר?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ar-SA" sz="2000" dirty="0"/>
              <a:t>اِحسب القيمة الحاليّة لكل واحد من الخيارات على فرض أنّ الفائدة السنوية هي 8%، وحدّد ما هي الإمكانية الأفضل.</a:t>
            </a:r>
            <a:endParaRPr lang="en-US" sz="2000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sz="2000" dirty="0"/>
              <a:t>3. חברת ההסעות מעוניינת בקבלת הלוואה בריבית שנתית של </a:t>
            </a:r>
            <a:r>
              <a:rPr lang="he-IL" sz="2000" u="sng" dirty="0"/>
              <a:t>10% </a:t>
            </a:r>
            <a:r>
              <a:rPr lang="he-IL" sz="2000" dirty="0"/>
              <a:t>והבנק נותן לחברה שתי הצעות: חיוב של </a:t>
            </a:r>
            <a:r>
              <a:rPr lang="he-IL" sz="2000" u="sng" dirty="0"/>
              <a:t>ריבית כל חודש </a:t>
            </a:r>
            <a:r>
              <a:rPr lang="he-IL" sz="2000" dirty="0"/>
              <a:t>או חיוב כל </a:t>
            </a:r>
            <a:r>
              <a:rPr lang="he-IL" sz="2000" u="sng" dirty="0"/>
              <a:t>ריבית כל רביעון</a:t>
            </a:r>
            <a:r>
              <a:rPr lang="he-IL" sz="2000" dirty="0"/>
              <a:t>. באיזה אפשרות כדאי לחברה לבחור.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ar-SA" sz="2000" dirty="0"/>
              <a:t>شركة السفريات معنيّة بالحصول على قرض لفائدة سنوية10% قام البنك بإعطاء الشركة عرضين: دفع الفائدة كل شهر أو دفعها كل ثلاثة أشهر. أيّ إمكانية أفضل للشركة اختيارها؟</a:t>
            </a:r>
            <a:endParaRPr lang="he-IL" sz="2000" dirty="0"/>
          </a:p>
          <a:p>
            <a:pPr marL="0" lvl="0" indent="0">
              <a:lnSpc>
                <a:spcPct val="150000"/>
              </a:lnSpc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9531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תשובה- </a:t>
            </a:r>
            <a:r>
              <a:rPr lang="ar-SA" dirty="0"/>
              <a:t>إجابة</a:t>
            </a:r>
            <a:endParaRPr lang="ar-LB" dirty="0"/>
          </a:p>
        </p:txBody>
      </p:sp>
      <p:graphicFrame>
        <p:nvGraphicFramePr>
          <p:cNvPr id="12" name="מציין מיקום תוכן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481731"/>
              </p:ext>
            </p:extLst>
          </p:nvPr>
        </p:nvGraphicFramePr>
        <p:xfrm>
          <a:off x="1552576" y="2152555"/>
          <a:ext cx="9801224" cy="1343120"/>
        </p:xfrm>
        <a:graphic>
          <a:graphicData uri="http://schemas.openxmlformats.org/drawingml/2006/table">
            <a:tbl>
              <a:tblPr rtl="1" firstRow="1" firstCol="1" bandRow="1"/>
              <a:tblGrid>
                <a:gridCol w="1432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4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36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18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9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5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שנים</a:t>
                      </a:r>
                      <a:r>
                        <a:rPr lang="ar-SA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- سنوات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שכירות</a:t>
                      </a:r>
                      <a:r>
                        <a:rPr lang="ar-SA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 استئجار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ביט+ טפו</a:t>
                      </a:r>
                      <a:r>
                        <a:rPr lang="ar-SA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r-SA" sz="11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تأمين+ صياغة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סה"כ</a:t>
                      </a:r>
                      <a:r>
                        <a:rPr lang="ar-SA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- المجموع الكلي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49215"/>
              </p:ext>
            </p:extLst>
          </p:nvPr>
        </p:nvGraphicFramePr>
        <p:xfrm>
          <a:off x="1590675" y="4178777"/>
          <a:ext cx="9763125" cy="1876829"/>
        </p:xfrm>
        <a:graphic>
          <a:graphicData uri="http://schemas.openxmlformats.org/drawingml/2006/table">
            <a:tbl>
              <a:tblPr rtl="1" firstRow="1" firstCol="1" bandRow="1"/>
              <a:tblGrid>
                <a:gridCol w="137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9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94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94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0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695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שנים</a:t>
                      </a:r>
                      <a:r>
                        <a:rPr lang="ar-SA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- سنوات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89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רכישה</a:t>
                      </a:r>
                      <a:r>
                        <a:rPr lang="ar-SA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 شراء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16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ביט+ טפו</a:t>
                      </a:r>
                      <a:r>
                        <a:rPr lang="ar-SA" sz="18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 تأمين+ صياغة</a:t>
                      </a:r>
                      <a:endParaRPr lang="en-US" sz="16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95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מכירה</a:t>
                      </a:r>
                      <a:r>
                        <a:rPr lang="ar-SA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- بيع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95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סה"כ- </a:t>
                      </a:r>
                      <a:r>
                        <a:rPr lang="ar-SA" sz="1200" dirty="0">
                          <a:solidFill>
                            <a:srgbClr val="222222"/>
                          </a:solidFill>
                          <a:effectLst/>
                          <a:latin typeface="Simplified Arabic" panose="02020603050405020304" pitchFamily="18" charset="-78"/>
                          <a:ea typeface="Franklin Gothic Book" panose="020B0503020102020204" pitchFamily="34" charset="0"/>
                          <a:cs typeface="Times New Roman" panose="02020603050405020304" pitchFamily="18" charset="0"/>
                        </a:rPr>
                        <a:t>المجموع الكلي</a:t>
                      </a:r>
                      <a:endParaRPr lang="en-US" sz="11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33375" y="-1238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ar-LB" sz="1400" b="1" i="0" u="sng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Franklin Gothic Book" panose="020B0503020102020204" pitchFamily="34" charset="0"/>
                <a:cs typeface="Times New Roman" panose="02020603050405020304" pitchFamily="18" charset="0"/>
              </a:rPr>
              <a:t>אפשרות א'</a:t>
            </a:r>
            <a:endParaRPr kumimoji="0" lang="en-US" altLang="ar-L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ar-LB" sz="1200" b="1" i="0" u="sng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Franklin Gothic Book" panose="020B0503020102020204" pitchFamily="34" charset="0"/>
                <a:cs typeface="Times New Roman" panose="02020603050405020304" pitchFamily="18" charset="0"/>
              </a:rPr>
              <a:t>אפשרות ב'</a:t>
            </a:r>
            <a:endParaRPr kumimoji="0" lang="en-US" altLang="ar-L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L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6932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תשובה סעיף א’</a:t>
            </a:r>
            <a:br>
              <a:rPr lang="he-IL" dirty="0"/>
            </a:br>
            <a:r>
              <a:rPr lang="ar-SA" dirty="0"/>
              <a:t>جواب بند أ</a:t>
            </a:r>
            <a:endParaRPr lang="ar-LB" dirty="0"/>
          </a:p>
        </p:txBody>
      </p:sp>
      <p:graphicFrame>
        <p:nvGraphicFramePr>
          <p:cNvPr id="8" name="מציין מיקום תוכן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781795"/>
              </p:ext>
            </p:extLst>
          </p:nvPr>
        </p:nvGraphicFramePr>
        <p:xfrm>
          <a:off x="915110" y="1690688"/>
          <a:ext cx="10515600" cy="229205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36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81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5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49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310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שנים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74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250000-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250000-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-250000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250000-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250000-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שכירות</a:t>
                      </a:r>
                      <a:r>
                        <a:rPr lang="ar-SA" sz="2400" dirty="0">
                          <a:effectLst/>
                        </a:rPr>
                        <a:t> استئجار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74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40000-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40000-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40000-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40000-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40000-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ביט+ טפו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74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290000-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290000-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290000-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290000-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290000-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סה"כ</a:t>
                      </a:r>
                      <a:r>
                        <a:rPr lang="ar-SA" sz="2400" dirty="0">
                          <a:effectLst/>
                        </a:rPr>
                        <a:t> المجموع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טבלה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918322"/>
              </p:ext>
            </p:extLst>
          </p:nvPr>
        </p:nvGraphicFramePr>
        <p:xfrm>
          <a:off x="838202" y="4078502"/>
          <a:ext cx="10515598" cy="241428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84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7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57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49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032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שנים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2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450000-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רכישה</a:t>
                      </a:r>
                      <a:r>
                        <a:rPr lang="ar-SA" sz="2400" dirty="0">
                          <a:effectLst/>
                        </a:rPr>
                        <a:t> شراء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77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126000-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126000-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126000-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126000-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126000-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ביט+ טפו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32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120000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מכירה</a:t>
                      </a:r>
                      <a:r>
                        <a:rPr lang="ar-SA" sz="2400" dirty="0">
                          <a:effectLst/>
                        </a:rPr>
                        <a:t>بيع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32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6000-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126000-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126000-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126000-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126000-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450000-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סה"כ</a:t>
                      </a:r>
                      <a:r>
                        <a:rPr lang="ar-SA" sz="2400" dirty="0">
                          <a:effectLst/>
                        </a:rPr>
                        <a:t> المجموع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8466503" y="-1499688"/>
            <a:ext cx="224213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ar-LB" sz="1400" b="1" i="0" u="sng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Franklin Gothic Book" panose="020B0503020102020204" pitchFamily="34" charset="0"/>
                <a:cs typeface="Times New Roman" panose="02020603050405020304" pitchFamily="18" charset="0"/>
              </a:rPr>
              <a:t>אפשרות ב'</a:t>
            </a:r>
            <a:endParaRPr kumimoji="0" lang="en-US" altLang="ar-L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L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3639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תשובה סעיף ב'</a:t>
            </a:r>
            <a:br>
              <a:rPr lang="he-IL" dirty="0"/>
            </a:br>
            <a:r>
              <a:rPr lang="he-IL" dirty="0"/>
              <a:t>- </a:t>
            </a:r>
            <a:r>
              <a:rPr lang="ar-SA" dirty="0"/>
              <a:t>جواب بند ب</a:t>
            </a:r>
            <a:endParaRPr lang="ar-LB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495" y="1690688"/>
            <a:ext cx="11470567" cy="3287899"/>
          </a:xfrm>
          <a:prstGeom prst="rect">
            <a:avLst/>
          </a:prstGeom>
        </p:spPr>
      </p:pic>
      <p:sp>
        <p:nvSpPr>
          <p:cNvPr id="5" name="כותרת 1">
            <a:extLst>
              <a:ext uri="{FF2B5EF4-FFF2-40B4-BE49-F238E27FC236}">
                <a16:creationId xmlns:a16="http://schemas.microsoft.com/office/drawing/2014/main" id="{76D7AFF3-62DF-4EF9-B038-AC74A3CA9EF9}"/>
              </a:ext>
            </a:extLst>
          </p:cNvPr>
          <p:cNvSpPr txBox="1">
            <a:spLocks/>
          </p:cNvSpPr>
          <p:nvPr/>
        </p:nvSpPr>
        <p:spPr>
          <a:xfrm>
            <a:off x="1242462" y="51673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dirty="0"/>
              <a:t>تلخيص: العرض الثاني أفضل من الأوّل لأنه أقلّ سعرًا.</a:t>
            </a: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116843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/>
              <a:t>תרגול </a:t>
            </a:r>
            <a:r>
              <a:rPr lang="ar-SA" dirty="0"/>
              <a:t>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421477"/>
            <a:ext cx="10515600" cy="49959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000" b="1" u="sng"/>
              <a:t>תרגיל </a:t>
            </a:r>
            <a:r>
              <a:rPr lang="he-IL" sz="2000" b="1" u="sng" dirty="0"/>
              <a:t>1</a:t>
            </a:r>
            <a:r>
              <a:rPr lang="he-IL" sz="2000" dirty="0"/>
              <a:t>: חברה מסוימת לוותה 100000₪ לשלוש שנים, ריבית שנתית 8%. מה הסכום שיש להחזיר בתום התקופה? אם הריבית מחושבת כפשוטה.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000" dirty="0"/>
              <a:t>تمرين1: شركة معينة  اقترضت 100000 شيكل لمدة ثلاث سنوات، نسبة الفائدة السنوية 8%، ما هو المبلغ الذي يجب إرجاعه في نهاية الفترة؟ إذا كانت  الفائدة المحسوبة هي فائدة بسيطة؟ </a:t>
            </a:r>
          </a:p>
          <a:p>
            <a:pPr marL="0" indent="0">
              <a:lnSpc>
                <a:spcPct val="150000"/>
              </a:lnSpc>
              <a:buNone/>
            </a:pPr>
            <a:endParaRPr lang="ar-SA" sz="2000" dirty="0"/>
          </a:p>
          <a:p>
            <a:pPr marL="0" indent="0">
              <a:lnSpc>
                <a:spcPct val="150000"/>
              </a:lnSpc>
              <a:buNone/>
            </a:pPr>
            <a:endParaRPr lang="ar-SA" sz="2000" dirty="0"/>
          </a:p>
          <a:p>
            <a:pPr marL="0" indent="0">
              <a:lnSpc>
                <a:spcPct val="150000"/>
              </a:lnSpc>
              <a:buNone/>
            </a:pPr>
            <a:endParaRPr lang="ar-SA" sz="2000" dirty="0"/>
          </a:p>
          <a:p>
            <a:pPr marL="0" indent="0">
              <a:lnSpc>
                <a:spcPct val="150000"/>
              </a:lnSpc>
              <a:buNone/>
            </a:pPr>
            <a:r>
              <a:rPr lang="ar-SA" sz="2000" dirty="0"/>
              <a:t>الجواب: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SA" sz="2000" dirty="0"/>
              <a:t>الدفعة على حساب مبلغ القرض الأساسي= 10000. الدفعة على حساب الفائدة 24000.</a:t>
            </a:r>
          </a:p>
          <a:p>
            <a:pPr marL="0" indent="0">
              <a:lnSpc>
                <a:spcPct val="150000"/>
              </a:lnSpc>
              <a:buNone/>
            </a:pPr>
            <a:endParaRPr lang="ar-SA" sz="2000" dirty="0"/>
          </a:p>
          <a:p>
            <a:pPr marL="0" indent="0">
              <a:lnSpc>
                <a:spcPct val="150000"/>
              </a:lnSpc>
              <a:buNone/>
            </a:pPr>
            <a:endParaRPr lang="ar-SA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endParaRPr lang="he-IL" sz="2000" dirty="0"/>
          </a:p>
          <a:p>
            <a:endParaRPr lang="ar-LB" sz="2000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705" y="3642910"/>
            <a:ext cx="10778490" cy="1261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17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תשובה סעיף ג</a:t>
            </a:r>
            <a:br>
              <a:rPr lang="he-IL" dirty="0"/>
            </a:br>
            <a:r>
              <a:rPr lang="he-IL" dirty="0"/>
              <a:t>- </a:t>
            </a:r>
            <a:r>
              <a:rPr lang="ar-SA" dirty="0"/>
              <a:t>جواب بند ج</a:t>
            </a:r>
            <a:endParaRPr lang="ar-L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LB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/>
        </p:nvGraphicFramePr>
        <p:xfrm>
          <a:off x="0" y="0"/>
          <a:ext cx="225583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3" imgW="2070100" imgH="393700" progId="Equation.DSMT4">
                  <p:embed/>
                </p:oleObj>
              </mc:Choice>
              <mc:Fallback>
                <p:oleObj name="Equation" r:id="rId3" imgW="2070100" imgH="393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5583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34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LB"/>
          </a:p>
        </p:txBody>
      </p:sp>
      <p:pic>
        <p:nvPicPr>
          <p:cNvPr id="14" name="מציין מיקום תוכן 13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2525487" y="2513031"/>
            <a:ext cx="7239000" cy="1429551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7823" y="4557060"/>
            <a:ext cx="6567177" cy="129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5861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5"/>
          </a:xfrm>
        </p:spPr>
        <p:txBody>
          <a:bodyPr/>
          <a:lstStyle/>
          <a:p>
            <a:pPr algn="ctr"/>
            <a:r>
              <a:rPr lang="he-IL" dirty="0"/>
              <a:t>תרגול - </a:t>
            </a:r>
            <a:r>
              <a:rPr lang="ar-SA" dirty="0"/>
              <a:t>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1193" y="1080060"/>
            <a:ext cx="11845635" cy="5545183"/>
          </a:xfrm>
        </p:spPr>
        <p:txBody>
          <a:bodyPr>
            <a:normAutofit fontScale="92500" lnSpcReduction="10000"/>
          </a:bodyPr>
          <a:lstStyle/>
          <a:p>
            <a:r>
              <a:rPr lang="he-IL" sz="2400" b="1" u="sng" dirty="0"/>
              <a:t>תרגיל 8:</a:t>
            </a:r>
            <a:r>
              <a:rPr lang="he-IL" sz="2400" dirty="0"/>
              <a:t> דור ירש סכום גדול של כסף מהוריו. אחרי זמן קצר הוא החליט להקים בית ספר למתן שיעורים פרטיים. להלן הוצאות והכנסות של הפרויקט: </a:t>
            </a:r>
            <a:endParaRPr lang="en-US" sz="2400" dirty="0"/>
          </a:p>
          <a:p>
            <a:pPr lvl="0"/>
            <a:r>
              <a:rPr lang="he-IL" sz="2400" dirty="0"/>
              <a:t>רכישת מבנה בסך 960000 ₪ עם תחילת הפרויקט.</a:t>
            </a:r>
            <a:endParaRPr lang="en-US" sz="2400" dirty="0"/>
          </a:p>
          <a:p>
            <a:pPr lvl="0"/>
            <a:r>
              <a:rPr lang="he-IL" sz="2400" dirty="0"/>
              <a:t>תשלום הוצאות תפעול בסך 200000 ₪ בתחילת כל שנה במשך 5 שנים.</a:t>
            </a:r>
            <a:endParaRPr lang="en-US" sz="2400" dirty="0"/>
          </a:p>
          <a:p>
            <a:pPr lvl="0"/>
            <a:r>
              <a:rPr lang="he-IL" sz="2400" dirty="0"/>
              <a:t>קבלת הכנסות שוטפות בסך 280000 ₪ בתום כל שנה במשך 5 שנים.</a:t>
            </a:r>
            <a:endParaRPr lang="en-US" sz="2400" dirty="0"/>
          </a:p>
          <a:p>
            <a:pPr lvl="0"/>
            <a:r>
              <a:rPr lang="he-IL" sz="2400" dirty="0"/>
              <a:t>דור יקבל מענק ממשלתי עבור הפרויקט בסך 116000 ₪.</a:t>
            </a:r>
            <a:endParaRPr lang="en-US" sz="2400" dirty="0"/>
          </a:p>
          <a:p>
            <a:pPr lvl="0"/>
            <a:r>
              <a:rPr lang="he-IL" sz="2400" dirty="0"/>
              <a:t>דור ימכור את העסק בסך 320000 ₪ בתום 5 שנים.</a:t>
            </a:r>
          </a:p>
          <a:p>
            <a:pPr lvl="0"/>
            <a:r>
              <a:rPr lang="ar-SA" sz="2400" dirty="0"/>
              <a:t>تمرين8:</a:t>
            </a:r>
          </a:p>
          <a:p>
            <a:pPr lvl="0"/>
            <a:r>
              <a:rPr lang="ar-SA" sz="2400" dirty="0"/>
              <a:t>ورث دور مبلغ كبيرًا من المال من والديه، بعد مدة زمنية قصيرة قرر إنشاء مدرسة لإعطاء دروس خصوصية. فيما يلي مصروفات ومدخولات المشروع:</a:t>
            </a:r>
          </a:p>
          <a:p>
            <a:pPr lvl="0"/>
            <a:r>
              <a:rPr lang="ar-SA" sz="2400" dirty="0"/>
              <a:t> شراء مبنى بقيمة 960000 شيكل مع بداية المشروع.</a:t>
            </a:r>
          </a:p>
          <a:p>
            <a:pPr lvl="0"/>
            <a:r>
              <a:rPr lang="ar-SA" sz="2400" dirty="0"/>
              <a:t>دفع مصروفات التشغيل بقيمة 200000 شيكل في بداية كل سنة لمدة خمس سنوات</a:t>
            </a:r>
          </a:p>
          <a:p>
            <a:pPr lvl="0"/>
            <a:r>
              <a:rPr lang="ar-SA" sz="2400" dirty="0"/>
              <a:t>دور يحصل على منحة حكومية خاصة بالمشروع بقيمة 116000شيكل.</a:t>
            </a:r>
          </a:p>
          <a:p>
            <a:pPr lvl="0"/>
            <a:r>
              <a:rPr lang="ar-SA" sz="2400" dirty="0"/>
              <a:t>دور يبيع المصلحة بقيمة 320000 بعد خمس سنوات. </a:t>
            </a:r>
            <a:endParaRPr lang="en-US" sz="2400" dirty="0"/>
          </a:p>
          <a:p>
            <a:endParaRPr lang="ar-LB" sz="2000" dirty="0"/>
          </a:p>
        </p:txBody>
      </p:sp>
    </p:spTree>
    <p:extLst>
      <p:ext uri="{BB962C8B-B14F-4D97-AF65-F5344CB8AC3E}">
        <p14:creationId xmlns:p14="http://schemas.microsoft.com/office/powerpoint/2010/main" val="8668786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04702" y="240434"/>
            <a:ext cx="10515600" cy="682279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/>
              <a:t>המשך</a:t>
            </a:r>
            <a:r>
              <a:rPr lang="ar-SA" dirty="0"/>
              <a:t> تتمّة</a:t>
            </a:r>
            <a:endParaRPr lang="ar-LB" dirty="0"/>
          </a:p>
        </p:txBody>
      </p:sp>
      <p:pic>
        <p:nvPicPr>
          <p:cNvPr id="14" name="מציין מיקום תוכן 1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5857" y="892127"/>
            <a:ext cx="9495212" cy="2583578"/>
          </a:xfrm>
          <a:prstGeom prst="rect">
            <a:avLst/>
          </a:prstGeom>
        </p:spPr>
      </p:pic>
      <p:sp>
        <p:nvSpPr>
          <p:cNvPr id="4" name="כותרת 1">
            <a:extLst>
              <a:ext uri="{FF2B5EF4-FFF2-40B4-BE49-F238E27FC236}">
                <a16:creationId xmlns:a16="http://schemas.microsoft.com/office/drawing/2014/main" id="{6A38FD84-D970-46CD-B22C-F029DECBF0E9}"/>
              </a:ext>
            </a:extLst>
          </p:cNvPr>
          <p:cNvSpPr txBox="1">
            <a:spLocks/>
          </p:cNvSpPr>
          <p:nvPr/>
        </p:nvSpPr>
        <p:spPr>
          <a:xfrm>
            <a:off x="1039091" y="3657890"/>
            <a:ext cx="10515600" cy="2799419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7500" lnSpcReduction="1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dirty="0"/>
              <a:t>المطلوب:</a:t>
            </a:r>
          </a:p>
          <a:p>
            <a:pPr marL="742950" indent="-742950">
              <a:buAutoNum type="arabicPeriod"/>
            </a:pPr>
            <a:r>
              <a:rPr lang="ar-SA" dirty="0"/>
              <a:t>عرض الجريان المالي للمشروع.</a:t>
            </a:r>
          </a:p>
          <a:p>
            <a:pPr marL="742950" indent="-742950">
              <a:buAutoNum type="arabicPeriod"/>
            </a:pPr>
            <a:r>
              <a:rPr lang="ar-SA" dirty="0"/>
              <a:t>حساب القيمة الحالية الصافية </a:t>
            </a:r>
            <a:r>
              <a:rPr lang="en-US" dirty="0"/>
              <a:t>NPV</a:t>
            </a:r>
            <a:r>
              <a:rPr lang="ar-SA" dirty="0"/>
              <a:t> للمشروع، على فرض أن قيمة الفائدة 10%.</a:t>
            </a:r>
          </a:p>
          <a:p>
            <a:pPr marL="742950" indent="-742950">
              <a:buAutoNum type="arabicPeriod"/>
            </a:pPr>
            <a:r>
              <a:rPr lang="ar-SA" dirty="0"/>
              <a:t>هل الاستثمار الّذي قام به دور مستحسن؟ علّل.</a:t>
            </a: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42826616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585"/>
          </a:xfrm>
        </p:spPr>
        <p:txBody>
          <a:bodyPr/>
          <a:lstStyle/>
          <a:p>
            <a:pPr algn="ctr"/>
            <a:r>
              <a:rPr lang="he-IL" b="1" u="sng" dirty="0"/>
              <a:t>תשובה </a:t>
            </a:r>
            <a:r>
              <a:rPr lang="ar-SA" b="1" u="sng" dirty="0"/>
              <a:t>الإجابة</a:t>
            </a:r>
            <a:endParaRPr lang="ar-LB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779061"/>
              </p:ext>
            </p:extLst>
          </p:nvPr>
        </p:nvGraphicFramePr>
        <p:xfrm>
          <a:off x="746757" y="1108710"/>
          <a:ext cx="11003282" cy="567556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71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7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17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730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918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שנים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18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960000-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רכישה</a:t>
                      </a:r>
                      <a:r>
                        <a:rPr lang="ar-SA" sz="2400" dirty="0">
                          <a:effectLst/>
                        </a:rPr>
                        <a:t> شراء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50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200000-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200000-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200000-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200000-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200000</a:t>
                      </a:r>
                      <a:r>
                        <a:rPr lang="en-US" sz="2400" dirty="0">
                          <a:effectLst/>
                        </a:rPr>
                        <a:t>-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הוצ' שוט</a:t>
                      </a:r>
                      <a:r>
                        <a:rPr lang="ar-SA" sz="2400" dirty="0">
                          <a:effectLst/>
                        </a:rPr>
                        <a:t> مصروفات جارية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18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116000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מענק</a:t>
                      </a:r>
                      <a:r>
                        <a:rPr lang="ar-SA" sz="2400" dirty="0">
                          <a:effectLst/>
                        </a:rPr>
                        <a:t> منحة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18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280000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280000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280000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280000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280000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הכנסות</a:t>
                      </a:r>
                      <a:r>
                        <a:rPr lang="ar-SA" sz="2400" dirty="0">
                          <a:effectLst/>
                        </a:rPr>
                        <a:t> مدخولات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18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320000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מכירה</a:t>
                      </a:r>
                      <a:r>
                        <a:rPr lang="ar-SA" sz="2400" dirty="0">
                          <a:effectLst/>
                        </a:rPr>
                        <a:t> بيع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461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600000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80000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80000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80000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</a:rPr>
                        <a:t>80000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-1044000</a:t>
                      </a:r>
                      <a:endParaRPr lang="en-US" sz="24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סה"כ י</a:t>
                      </a:r>
                      <a:r>
                        <a:rPr lang="ar-SA" sz="2400" dirty="0">
                          <a:effectLst/>
                        </a:rPr>
                        <a:t>المجموع</a:t>
                      </a:r>
                      <a:endParaRPr lang="en-US" sz="24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1317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u="sng" dirty="0"/>
              <a:t>תשובה- </a:t>
            </a:r>
            <a:r>
              <a:rPr lang="ar-SA" sz="3200" b="1" u="sng" dirty="0"/>
              <a:t>الإجابة</a:t>
            </a:r>
            <a:endParaRPr lang="ar-LB" sz="3200" b="1" u="sng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4288" y="2285999"/>
            <a:ext cx="11412439" cy="70757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8157" y="3275176"/>
            <a:ext cx="11095851" cy="1023256"/>
          </a:xfrm>
          <a:prstGeom prst="rect">
            <a:avLst/>
          </a:prstGeom>
        </p:spPr>
      </p:pic>
      <p:sp>
        <p:nvSpPr>
          <p:cNvPr id="5" name="כותרת 1">
            <a:extLst>
              <a:ext uri="{FF2B5EF4-FFF2-40B4-BE49-F238E27FC236}">
                <a16:creationId xmlns:a16="http://schemas.microsoft.com/office/drawing/2014/main" id="{193390DC-B7F6-4B92-AA5F-10BB7CBD701B}"/>
              </a:ext>
            </a:extLst>
          </p:cNvPr>
          <p:cNvSpPr txBox="1">
            <a:spLocks/>
          </p:cNvSpPr>
          <p:nvPr/>
        </p:nvSpPr>
        <p:spPr>
          <a:xfrm>
            <a:off x="574288" y="42178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3200" b="1" u="sng" dirty="0"/>
              <a:t>الاستثمار غير مستحسن لأنّ:</a:t>
            </a:r>
            <a:r>
              <a:rPr lang="en-US" sz="3200" b="1" u="sng" dirty="0"/>
              <a:t>NPV&lt;0 </a:t>
            </a:r>
            <a:endParaRPr lang="ar-LB" sz="3200" b="1" u="sng" dirty="0"/>
          </a:p>
        </p:txBody>
      </p:sp>
    </p:spTree>
    <p:extLst>
      <p:ext uri="{BB962C8B-B14F-4D97-AF65-F5344CB8AC3E}">
        <p14:creationId xmlns:p14="http://schemas.microsoft.com/office/powerpoint/2010/main" val="146865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1784"/>
          </a:xfrm>
        </p:spPr>
        <p:txBody>
          <a:bodyPr/>
          <a:lstStyle/>
          <a:p>
            <a:pPr algn="ctr"/>
            <a:r>
              <a:rPr lang="he-IL" b="1" u="sng" dirty="0"/>
              <a:t>לוח סילוקין- </a:t>
            </a:r>
            <a:r>
              <a:rPr lang="ar-SA" b="1" u="sng" dirty="0"/>
              <a:t>جدول الترجيع</a:t>
            </a:r>
            <a:endParaRPr lang="ar-LB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9011" y="1346662"/>
            <a:ext cx="10954789" cy="50650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1800" b="1" u="sng" dirty="0"/>
              <a:t>כללים בסיסיים להלוואות וללוחות סילוקין:</a:t>
            </a:r>
            <a:endParaRPr lang="he-IL" sz="1800" dirty="0"/>
          </a:p>
          <a:p>
            <a:pPr lvl="0">
              <a:lnSpc>
                <a:spcPct val="150000"/>
              </a:lnSpc>
            </a:pPr>
            <a:r>
              <a:rPr lang="he-IL" sz="1800" dirty="0"/>
              <a:t>סה"כ התשלום = להחזר על חשבון הקרן + החזר על חשבון הריבית.</a:t>
            </a:r>
            <a:endParaRPr lang="en-US" sz="1800" dirty="0"/>
          </a:p>
          <a:p>
            <a:pPr lvl="0">
              <a:lnSpc>
                <a:spcPct val="150000"/>
              </a:lnSpc>
            </a:pPr>
            <a:r>
              <a:rPr lang="he-IL" sz="1800" dirty="0"/>
              <a:t>יתרת הסגירה של הקרן הבלתי מסולקת </a:t>
            </a:r>
            <a:r>
              <a:rPr lang="en-US" sz="1800" dirty="0"/>
              <a:t>N</a:t>
            </a:r>
            <a:r>
              <a:rPr lang="he-IL" sz="1800" dirty="0"/>
              <a:t> = יתרת הפתיחה של הקרן  </a:t>
            </a:r>
            <a:r>
              <a:rPr lang="en-US" sz="1800" dirty="0"/>
              <a:t>N+1</a:t>
            </a:r>
            <a:r>
              <a:rPr lang="he-IL" sz="1800" dirty="0"/>
              <a:t>.</a:t>
            </a:r>
            <a:endParaRPr lang="en-US" sz="1800" dirty="0"/>
          </a:p>
          <a:p>
            <a:pPr lvl="0">
              <a:lnSpc>
                <a:spcPct val="150000"/>
              </a:lnSpc>
            </a:pPr>
            <a:r>
              <a:rPr lang="he-IL" sz="1800" dirty="0"/>
              <a:t>החזר על חשבון הריבית = יתרת פתיחת הקרן כפול שיעור הריבית = סה"כ התשלום פחות החזר על חשבון הקרן.</a:t>
            </a:r>
            <a:endParaRPr lang="en-US" sz="1800" dirty="0"/>
          </a:p>
          <a:p>
            <a:pPr lvl="0">
              <a:lnSpc>
                <a:spcPct val="150000"/>
              </a:lnSpc>
            </a:pPr>
            <a:r>
              <a:rPr lang="he-IL" sz="1800" dirty="0"/>
              <a:t>יתרת הסגירה של הקרן הבלתי מסולקת בתשלום האחרון = 0.</a:t>
            </a:r>
            <a:endParaRPr lang="en-US" sz="1800" dirty="0"/>
          </a:p>
          <a:p>
            <a:r>
              <a:rPr lang="ar-SA" sz="2000" b="1" dirty="0"/>
              <a:t>قواعد أساسيّة للقروض ولجداول الترجيع:</a:t>
            </a:r>
          </a:p>
          <a:p>
            <a:r>
              <a:rPr lang="ar-SA" sz="1800" dirty="0"/>
              <a:t>مجمل الدفعة= إرجاع على حساب مبلغ القرض الأساسي+ إرجاع على حساب الفائدة.</a:t>
            </a:r>
          </a:p>
          <a:p>
            <a:r>
              <a:rPr lang="ar-SA" sz="1800" dirty="0"/>
              <a:t>رصيد الإغلاق لمبلغ القرض الأساسي غير المدفوع </a:t>
            </a:r>
            <a:r>
              <a:rPr lang="en-US" sz="1800" dirty="0"/>
              <a:t>N</a:t>
            </a:r>
            <a:r>
              <a:rPr lang="ar-SA" sz="1800" dirty="0"/>
              <a:t> = رصيد الافتتاح لمبلغ القرض الأساسي </a:t>
            </a:r>
            <a:r>
              <a:rPr lang="en-US" sz="1800" dirty="0"/>
              <a:t>N+1</a:t>
            </a:r>
            <a:r>
              <a:rPr lang="ar-SA" sz="1800" dirty="0"/>
              <a:t>.</a:t>
            </a:r>
          </a:p>
          <a:p>
            <a:r>
              <a:rPr lang="ar-SA" sz="1800" dirty="0"/>
              <a:t>الإرجاع على حساب الفائدة= رصيد الافتتاح لمبلغ القرض الأساسي </a:t>
            </a:r>
            <a:r>
              <a:rPr lang="en-US" sz="1800" dirty="0"/>
              <a:t>X</a:t>
            </a:r>
            <a:r>
              <a:rPr lang="ar-SA" sz="1800" dirty="0"/>
              <a:t> نسبة الفائدة = مجمل الدفعة – الإرجاع على حساب مبلغ القرض الأساسي.</a:t>
            </a:r>
          </a:p>
          <a:p>
            <a:r>
              <a:rPr lang="ar-SA" sz="1800" dirty="0"/>
              <a:t>رصيد الإغلاق لمبلغ القرض الأساسي غير المدفوع في الدفعة الأخيرة = 0.</a:t>
            </a:r>
            <a:endParaRPr lang="ar-LB" sz="1800" dirty="0"/>
          </a:p>
        </p:txBody>
      </p:sp>
    </p:spTree>
    <p:extLst>
      <p:ext uri="{BB962C8B-B14F-4D97-AF65-F5344CB8AC3E}">
        <p14:creationId xmlns:p14="http://schemas.microsoft.com/office/powerpoint/2010/main" val="27319291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u="sng" dirty="0"/>
              <a:t>לוח סילוקין רגיל:</a:t>
            </a:r>
            <a:r>
              <a:rPr lang="ar-SA" b="1" u="sng" dirty="0"/>
              <a:t>- قائمة إرجاع عاديّة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537855"/>
            <a:ext cx="10515600" cy="49550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400" dirty="0"/>
              <a:t>ההלוואה נפרעת בתשלומי קרן שווים אך ההחזר על חשבון הריבית משתנה.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he-IL" sz="2400" b="1" u="sng" dirty="0"/>
              <a:t>תרגיל 1</a:t>
            </a:r>
            <a:r>
              <a:rPr lang="he-IL" sz="2400" dirty="0"/>
              <a:t>: קבלנו הלוואה של 10000₪ ל-5 שנים. ההלוואה נפרעת ב-5 תשלומים שווים בנוסף לתשלום ריבית בשיעור של  על יתרת הקרן10%. הצג לוח סילוקין לפירעון ההלוואה.</a:t>
            </a:r>
          </a:p>
          <a:p>
            <a:pPr>
              <a:lnSpc>
                <a:spcPct val="150000"/>
              </a:lnSpc>
            </a:pPr>
            <a:r>
              <a:rPr lang="ar-SA" sz="2400" dirty="0"/>
              <a:t>القرض يُسدّد بدفعات ثابتة لمبلغ القرض الأساسي، لكن الدفعة على حساب الفائدة تتغيّر.</a:t>
            </a:r>
          </a:p>
          <a:p>
            <a:pPr>
              <a:lnSpc>
                <a:spcPct val="150000"/>
              </a:lnSpc>
            </a:pPr>
            <a:r>
              <a:rPr lang="ar-SA" sz="2400" dirty="0"/>
              <a:t>تمرين1: حصلنا على قرض بمبلغ 10000 شيكل لخمس سنوات. القرض يُسدّد على خمس دفعات متساوية بالإضافة لدفعة فائدة بنسبة 10% على رصيد مبلغ القرض الأساسيّ. اِعرض قائمة الإرجاع لسداد القرض.</a:t>
            </a:r>
            <a:endParaRPr lang="en-US" sz="2400" dirty="0"/>
          </a:p>
          <a:p>
            <a:pPr>
              <a:lnSpc>
                <a:spcPct val="150000"/>
              </a:lnSpc>
            </a:pPr>
            <a:endParaRPr lang="ar-LB" sz="2000" dirty="0"/>
          </a:p>
        </p:txBody>
      </p:sp>
    </p:spTree>
    <p:extLst>
      <p:ext uri="{BB962C8B-B14F-4D97-AF65-F5344CB8AC3E}">
        <p14:creationId xmlns:p14="http://schemas.microsoft.com/office/powerpoint/2010/main" val="34896771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9350"/>
          </a:xfrm>
        </p:spPr>
        <p:txBody>
          <a:bodyPr/>
          <a:lstStyle/>
          <a:p>
            <a:pPr algn="ctr"/>
            <a:r>
              <a:rPr lang="he-IL" dirty="0"/>
              <a:t>תשובה- </a:t>
            </a:r>
            <a:r>
              <a:rPr lang="ar-SA" dirty="0"/>
              <a:t>إجابة</a:t>
            </a:r>
            <a:endParaRPr lang="ar-LB" dirty="0"/>
          </a:p>
        </p:txBody>
      </p:sp>
      <p:pic>
        <p:nvPicPr>
          <p:cNvPr id="13" name="מציין מיקום תוכן 1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0311" b="8203"/>
          <a:stretch/>
        </p:blipFill>
        <p:spPr>
          <a:xfrm>
            <a:off x="1266997" y="3316778"/>
            <a:ext cx="10496551" cy="3410034"/>
          </a:xfrm>
          <a:prstGeom prst="rect">
            <a:avLst/>
          </a:prstGeom>
        </p:spPr>
      </p:pic>
      <p:sp>
        <p:nvSpPr>
          <p:cNvPr id="4" name="כותרת 1">
            <a:extLst>
              <a:ext uri="{FF2B5EF4-FFF2-40B4-BE49-F238E27FC236}">
                <a16:creationId xmlns:a16="http://schemas.microsoft.com/office/drawing/2014/main" id="{330583DC-0269-4FCA-96D9-8AEE5D5B085A}"/>
              </a:ext>
            </a:extLst>
          </p:cNvPr>
          <p:cNvSpPr txBox="1">
            <a:spLocks/>
          </p:cNvSpPr>
          <p:nvPr/>
        </p:nvSpPr>
        <p:spPr>
          <a:xfrm>
            <a:off x="1247948" y="1271848"/>
            <a:ext cx="10515600" cy="87716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dirty="0"/>
              <a:t>1. </a:t>
            </a:r>
            <a:r>
              <a:rPr lang="ar-SA" sz="2800" dirty="0"/>
              <a:t>نحسب الدفعة</a:t>
            </a:r>
            <a:r>
              <a:rPr lang="en-US" sz="2800" dirty="0"/>
              <a:t>(</a:t>
            </a:r>
            <a:r>
              <a:rPr lang="en-US" sz="2800" dirty="0" err="1"/>
              <a:t>pmt</a:t>
            </a:r>
            <a:r>
              <a:rPr lang="en-US" sz="2800" dirty="0"/>
              <a:t>)</a:t>
            </a:r>
            <a:r>
              <a:rPr lang="ar-SA" sz="2800" dirty="0"/>
              <a:t> الثابتة على حساب مبلغ القرض الأساسيّ</a:t>
            </a:r>
            <a:endParaRPr lang="ar-LB" sz="2800" dirty="0"/>
          </a:p>
        </p:txBody>
      </p:sp>
      <p:pic>
        <p:nvPicPr>
          <p:cNvPr id="5" name="מציין מיקום תוכן 12">
            <a:extLst>
              <a:ext uri="{FF2B5EF4-FFF2-40B4-BE49-F238E27FC236}">
                <a16:creationId xmlns:a16="http://schemas.microsoft.com/office/drawing/2014/main" id="{F2466F70-B1EB-43B0-B762-2A3CEEB8E8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196" b="77656"/>
          <a:stretch/>
        </p:blipFill>
        <p:spPr>
          <a:xfrm>
            <a:off x="1181445" y="1787715"/>
            <a:ext cx="10496551" cy="722602"/>
          </a:xfrm>
          <a:prstGeom prst="rect">
            <a:avLst/>
          </a:prstGeom>
        </p:spPr>
      </p:pic>
      <p:sp>
        <p:nvSpPr>
          <p:cNvPr id="6" name="כותרת 1">
            <a:extLst>
              <a:ext uri="{FF2B5EF4-FFF2-40B4-BE49-F238E27FC236}">
                <a16:creationId xmlns:a16="http://schemas.microsoft.com/office/drawing/2014/main" id="{6FC38386-27D0-46DB-9B50-AB79918D4B66}"/>
              </a:ext>
            </a:extLst>
          </p:cNvPr>
          <p:cNvSpPr txBox="1">
            <a:spLocks/>
          </p:cNvSpPr>
          <p:nvPr/>
        </p:nvSpPr>
        <p:spPr>
          <a:xfrm>
            <a:off x="1266997" y="2617154"/>
            <a:ext cx="10515600" cy="87716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ar-LB" sz="2800" dirty="0"/>
          </a:p>
        </p:txBody>
      </p:sp>
      <p:graphicFrame>
        <p:nvGraphicFramePr>
          <p:cNvPr id="3" name="טבלה 6">
            <a:extLst>
              <a:ext uri="{FF2B5EF4-FFF2-40B4-BE49-F238E27FC236}">
                <a16:creationId xmlns:a16="http://schemas.microsoft.com/office/drawing/2014/main" id="{A81D3784-FA65-4008-AAE8-F438E0AA9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994709"/>
              </p:ext>
            </p:extLst>
          </p:nvPr>
        </p:nvGraphicFramePr>
        <p:xfrm>
          <a:off x="1286047" y="2510317"/>
          <a:ext cx="10496550" cy="914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92430">
                  <a:extLst>
                    <a:ext uri="{9D8B030D-6E8A-4147-A177-3AD203B41FA5}">
                      <a16:colId xmlns:a16="http://schemas.microsoft.com/office/drawing/2014/main" val="2129254909"/>
                    </a:ext>
                  </a:extLst>
                </a:gridCol>
                <a:gridCol w="1330036">
                  <a:extLst>
                    <a:ext uri="{9D8B030D-6E8A-4147-A177-3AD203B41FA5}">
                      <a16:colId xmlns:a16="http://schemas.microsoft.com/office/drawing/2014/main" val="2744162040"/>
                    </a:ext>
                  </a:extLst>
                </a:gridCol>
                <a:gridCol w="1429789">
                  <a:extLst>
                    <a:ext uri="{9D8B030D-6E8A-4147-A177-3AD203B41FA5}">
                      <a16:colId xmlns:a16="http://schemas.microsoft.com/office/drawing/2014/main" val="3693032357"/>
                    </a:ext>
                  </a:extLst>
                </a:gridCol>
                <a:gridCol w="3145445">
                  <a:extLst>
                    <a:ext uri="{9D8B030D-6E8A-4147-A177-3AD203B41FA5}">
                      <a16:colId xmlns:a16="http://schemas.microsoft.com/office/drawing/2014/main" val="1208901750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1101469736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2649949868"/>
                    </a:ext>
                  </a:extLst>
                </a:gridCol>
              </a:tblGrid>
              <a:tr h="79464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رقم الدفعة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رصيد الافتتاح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دفعة على حساب مبلغ القرض الأساسيّ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دفعة على حساب الفائدة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الدفعة الكلية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رصيد الإغلاق</a:t>
                      </a:r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405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4251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תרגול-</a:t>
            </a:r>
            <a:r>
              <a:rPr lang="ar-SA" dirty="0"/>
              <a:t>تمرين</a:t>
            </a:r>
            <a:endParaRPr lang="ar-LB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703" y="1588771"/>
            <a:ext cx="10515600" cy="1447800"/>
          </a:xfrm>
          <a:prstGeom prst="rect">
            <a:avLst/>
          </a:prstGeom>
        </p:spPr>
      </p:pic>
      <p:sp>
        <p:nvSpPr>
          <p:cNvPr id="5" name="כותרת 1">
            <a:extLst>
              <a:ext uri="{FF2B5EF4-FFF2-40B4-BE49-F238E27FC236}">
                <a16:creationId xmlns:a16="http://schemas.microsoft.com/office/drawing/2014/main" id="{19FE882C-9DFD-49EF-9E8D-989ED696514C}"/>
              </a:ext>
            </a:extLst>
          </p:cNvPr>
          <p:cNvSpPr txBox="1">
            <a:spLocks/>
          </p:cNvSpPr>
          <p:nvPr/>
        </p:nvSpPr>
        <p:spPr>
          <a:xfrm>
            <a:off x="990600" y="3144343"/>
            <a:ext cx="10515600" cy="325645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dirty="0"/>
              <a:t>تمرين2: فيما يلي قائمة إرجاع جزئيّة لقرض مع فترة سداد ثلاث سنوات. نسبة الفائدة ثابتة والدفعة على مبلغ القرض الأساسي أيضًا ثابتة. اِسترجع قائمة الإرجاع الأصليّة للقرض.</a:t>
            </a: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6377718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תשובה- </a:t>
            </a:r>
            <a:r>
              <a:rPr lang="ar-SA" dirty="0"/>
              <a:t>الإجابة</a:t>
            </a:r>
            <a:endParaRPr lang="ar-LB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554732"/>
            <a:ext cx="10515600" cy="3370318"/>
          </a:xfrm>
          <a:prstGeom prst="rect">
            <a:avLst/>
          </a:prstGeom>
        </p:spPr>
      </p:pic>
      <p:graphicFrame>
        <p:nvGraphicFramePr>
          <p:cNvPr id="5" name="טבלה 6">
            <a:extLst>
              <a:ext uri="{FF2B5EF4-FFF2-40B4-BE49-F238E27FC236}">
                <a16:creationId xmlns:a16="http://schemas.microsoft.com/office/drawing/2014/main" id="{A960F22F-A2E0-4C73-A161-1B918980E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484173"/>
              </p:ext>
            </p:extLst>
          </p:nvPr>
        </p:nvGraphicFramePr>
        <p:xfrm>
          <a:off x="857250" y="2640332"/>
          <a:ext cx="10496550" cy="914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27662">
                  <a:extLst>
                    <a:ext uri="{9D8B030D-6E8A-4147-A177-3AD203B41FA5}">
                      <a16:colId xmlns:a16="http://schemas.microsoft.com/office/drawing/2014/main" val="2129254909"/>
                    </a:ext>
                  </a:extLst>
                </a:gridCol>
                <a:gridCol w="1778923">
                  <a:extLst>
                    <a:ext uri="{9D8B030D-6E8A-4147-A177-3AD203B41FA5}">
                      <a16:colId xmlns:a16="http://schemas.microsoft.com/office/drawing/2014/main" val="2744162040"/>
                    </a:ext>
                  </a:extLst>
                </a:gridCol>
                <a:gridCol w="1720735">
                  <a:extLst>
                    <a:ext uri="{9D8B030D-6E8A-4147-A177-3AD203B41FA5}">
                      <a16:colId xmlns:a16="http://schemas.microsoft.com/office/drawing/2014/main" val="3693032357"/>
                    </a:ext>
                  </a:extLst>
                </a:gridCol>
                <a:gridCol w="1770380">
                  <a:extLst>
                    <a:ext uri="{9D8B030D-6E8A-4147-A177-3AD203B41FA5}">
                      <a16:colId xmlns:a16="http://schemas.microsoft.com/office/drawing/2014/main" val="1208901750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1101469736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2649949868"/>
                    </a:ext>
                  </a:extLst>
                </a:gridCol>
              </a:tblGrid>
              <a:tr h="79464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رقم الدفعة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رصيد الافتتاح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دفعة على حساب مبلغ القرض الأساسيّ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دفعة على حساب الفائدة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الدفعة الكلية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رصيد الإغلاق</a:t>
                      </a:r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405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30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/>
              <a:t>תרגול </a:t>
            </a:r>
            <a:r>
              <a:rPr lang="ar-SA" dirty="0"/>
              <a:t>تمرين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63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3200" b="1" u="sng" dirty="0"/>
              <a:t>תרגיל 2:</a:t>
            </a:r>
            <a:r>
              <a:rPr lang="he-IL" sz="3200" b="1" dirty="0"/>
              <a:t> </a:t>
            </a:r>
            <a:r>
              <a:rPr lang="he-IL" sz="3200" dirty="0"/>
              <a:t>חברה לוותה </a:t>
            </a:r>
            <a:r>
              <a:rPr lang="he-IL" sz="3200" u="sng" dirty="0"/>
              <a:t>100000 ₪  ל-3</a:t>
            </a:r>
            <a:r>
              <a:rPr lang="he-IL" sz="3200" dirty="0"/>
              <a:t> שנים </a:t>
            </a:r>
            <a:r>
              <a:rPr lang="he-IL" sz="3200" u="sng" dirty="0"/>
              <a:t>בריבית מחושבת רבעונית </a:t>
            </a:r>
            <a:r>
              <a:rPr lang="he-IL" sz="3200" dirty="0"/>
              <a:t>של </a:t>
            </a:r>
            <a:r>
              <a:rPr lang="he-IL" sz="3200" u="sng" dirty="0"/>
              <a:t>3%</a:t>
            </a:r>
            <a:r>
              <a:rPr lang="he-IL" sz="3200" dirty="0"/>
              <a:t>. מה הסכום שיש להחזיר בתום התקופה?</a:t>
            </a:r>
          </a:p>
          <a:p>
            <a:pPr>
              <a:lnSpc>
                <a:spcPct val="150000"/>
              </a:lnSpc>
            </a:pPr>
            <a:endParaRPr lang="he-IL" sz="3200" dirty="0"/>
          </a:p>
          <a:p>
            <a:pPr marL="0" indent="0">
              <a:lnSpc>
                <a:spcPct val="150000"/>
              </a:lnSpc>
              <a:buNone/>
            </a:pPr>
            <a:r>
              <a:rPr lang="ar-SA" sz="3200" dirty="0"/>
              <a:t>تمرين2: شركة استقرضت مبلغ 10000شيكل لمدة ثلاث سنوات بفائدة محسوبة بشكل ربع سنوي بنسبة 3%، ما هو المبلغ الذي عليها إرجاعه في نهاية الفترة.</a:t>
            </a:r>
            <a:endParaRPr lang="en-US" sz="3200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/>
          <a:srcRect l="35755"/>
          <a:stretch/>
        </p:blipFill>
        <p:spPr>
          <a:xfrm>
            <a:off x="1700969" y="3603172"/>
            <a:ext cx="8790062" cy="110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08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תשובה- </a:t>
            </a:r>
            <a:r>
              <a:rPr lang="ar-SA" dirty="0"/>
              <a:t>الإجابة</a:t>
            </a:r>
            <a:endParaRPr lang="ar-LB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1370"/>
          <a:stretch/>
        </p:blipFill>
        <p:spPr>
          <a:xfrm>
            <a:off x="838201" y="2593571"/>
            <a:ext cx="10515600" cy="3229762"/>
          </a:xfrm>
          <a:prstGeom prst="rect">
            <a:avLst/>
          </a:prstGeom>
        </p:spPr>
      </p:pic>
      <p:graphicFrame>
        <p:nvGraphicFramePr>
          <p:cNvPr id="5" name="טבלה 6">
            <a:extLst>
              <a:ext uri="{FF2B5EF4-FFF2-40B4-BE49-F238E27FC236}">
                <a16:creationId xmlns:a16="http://schemas.microsoft.com/office/drawing/2014/main" id="{809C9B08-6E81-42FA-AB86-1DD3460638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814187"/>
              </p:ext>
            </p:extLst>
          </p:nvPr>
        </p:nvGraphicFramePr>
        <p:xfrm>
          <a:off x="857249" y="1750870"/>
          <a:ext cx="10496550" cy="914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27662">
                  <a:extLst>
                    <a:ext uri="{9D8B030D-6E8A-4147-A177-3AD203B41FA5}">
                      <a16:colId xmlns:a16="http://schemas.microsoft.com/office/drawing/2014/main" val="2129254909"/>
                    </a:ext>
                  </a:extLst>
                </a:gridCol>
                <a:gridCol w="1778923">
                  <a:extLst>
                    <a:ext uri="{9D8B030D-6E8A-4147-A177-3AD203B41FA5}">
                      <a16:colId xmlns:a16="http://schemas.microsoft.com/office/drawing/2014/main" val="2744162040"/>
                    </a:ext>
                  </a:extLst>
                </a:gridCol>
                <a:gridCol w="1720735">
                  <a:extLst>
                    <a:ext uri="{9D8B030D-6E8A-4147-A177-3AD203B41FA5}">
                      <a16:colId xmlns:a16="http://schemas.microsoft.com/office/drawing/2014/main" val="3693032357"/>
                    </a:ext>
                  </a:extLst>
                </a:gridCol>
                <a:gridCol w="1770380">
                  <a:extLst>
                    <a:ext uri="{9D8B030D-6E8A-4147-A177-3AD203B41FA5}">
                      <a16:colId xmlns:a16="http://schemas.microsoft.com/office/drawing/2014/main" val="1208901750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1101469736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2649949868"/>
                    </a:ext>
                  </a:extLst>
                </a:gridCol>
              </a:tblGrid>
              <a:tr h="79464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رقم الدفعة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رصيد الافتتاح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دفعة على حساب مبلغ القرض الأساسيّ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دفعة على حساب الفائدة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الدفعة الكلية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رصيد الإغلاق</a:t>
                      </a:r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405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4169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b="1" u="sng" dirty="0"/>
              <a:t>לוח סילוקין מסוג שפיצר- </a:t>
            </a:r>
            <a:r>
              <a:rPr lang="ar-SA" b="1" u="sng" dirty="0"/>
              <a:t>قائمة إرجاع من نوع </a:t>
            </a:r>
            <a:r>
              <a:rPr lang="ar-SA" b="1" u="sng" dirty="0" err="1"/>
              <a:t>شبيتسر</a:t>
            </a:r>
            <a:br>
              <a:rPr lang="en-US" dirty="0"/>
            </a:br>
            <a:endParaRPr lang="ar-LB" dirty="0"/>
          </a:p>
        </p:txBody>
      </p:sp>
      <p:pic>
        <p:nvPicPr>
          <p:cNvPr id="11" name="מציין מיקום תוכן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57278" y="1919721"/>
            <a:ext cx="11984482" cy="1698684"/>
          </a:xfrm>
          <a:prstGeom prst="rect">
            <a:avLst/>
          </a:prstGeom>
        </p:spPr>
      </p:pic>
      <p:sp>
        <p:nvSpPr>
          <p:cNvPr id="4" name="כותרת 1">
            <a:extLst>
              <a:ext uri="{FF2B5EF4-FFF2-40B4-BE49-F238E27FC236}">
                <a16:creationId xmlns:a16="http://schemas.microsoft.com/office/drawing/2014/main" id="{5563FC5F-A8E0-4935-8044-016C307A0133}"/>
              </a:ext>
            </a:extLst>
          </p:cNvPr>
          <p:cNvSpPr txBox="1">
            <a:spLocks/>
          </p:cNvSpPr>
          <p:nvPr/>
        </p:nvSpPr>
        <p:spPr>
          <a:xfrm>
            <a:off x="838200" y="403380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7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dirty="0"/>
              <a:t>الدفعات هي ثابتة خلال كل مدة إرجاع القرض</a:t>
            </a:r>
          </a:p>
          <a:p>
            <a:pPr algn="ctr"/>
            <a:r>
              <a:rPr lang="ar-SA" dirty="0"/>
              <a:t>الدفعة الدوريّة ثابتة وتُحسب وفق المعادلة:</a:t>
            </a:r>
            <a:endParaRPr lang="ar-LB" dirty="0"/>
          </a:p>
        </p:txBody>
      </p:sp>
      <p:pic>
        <p:nvPicPr>
          <p:cNvPr id="5" name="מציין מיקום תוכן 10">
            <a:extLst>
              <a:ext uri="{FF2B5EF4-FFF2-40B4-BE49-F238E27FC236}">
                <a16:creationId xmlns:a16="http://schemas.microsoft.com/office/drawing/2014/main" id="{72AB2832-947F-4AA1-9483-866D427F75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09" t="29811" r="54445"/>
          <a:stretch/>
        </p:blipFill>
        <p:spPr>
          <a:xfrm>
            <a:off x="838200" y="5178615"/>
            <a:ext cx="2917769" cy="119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1452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תרגול</a:t>
            </a:r>
            <a:r>
              <a:rPr lang="ar-SA" dirty="0"/>
              <a:t>- تمرين</a:t>
            </a:r>
            <a:endParaRPr lang="ar-LB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786" y="1459231"/>
            <a:ext cx="11448658" cy="2073688"/>
          </a:xfrm>
          <a:prstGeom prst="rect">
            <a:avLst/>
          </a:prstGeom>
        </p:spPr>
      </p:pic>
      <p:sp>
        <p:nvSpPr>
          <p:cNvPr id="5" name="כותרת 1">
            <a:extLst>
              <a:ext uri="{FF2B5EF4-FFF2-40B4-BE49-F238E27FC236}">
                <a16:creationId xmlns:a16="http://schemas.microsoft.com/office/drawing/2014/main" id="{B85C0655-2061-4670-A07D-AAF7EB9E45D8}"/>
              </a:ext>
            </a:extLst>
          </p:cNvPr>
          <p:cNvSpPr txBox="1">
            <a:spLocks/>
          </p:cNvSpPr>
          <p:nvPr/>
        </p:nvSpPr>
        <p:spPr>
          <a:xfrm>
            <a:off x="990600" y="3576605"/>
            <a:ext cx="10515600" cy="2073688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25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SA" sz="3600" dirty="0"/>
              <a:t>تمرين: بتاريخ1.1.2019 أُخذ قرض بقيمة 1000 شيكل. نسبة الفائدة 10% لمدة خمس سنوات تُسدّد على خمس دفعات ثابتة مكوّنة من مبلغ القرض الأساسيّ والفائدة.</a:t>
            </a:r>
            <a:endParaRPr lang="ar-LB" sz="3600" dirty="0"/>
          </a:p>
        </p:txBody>
      </p:sp>
    </p:spTree>
    <p:extLst>
      <p:ext uri="{BB962C8B-B14F-4D97-AF65-F5344CB8AC3E}">
        <p14:creationId xmlns:p14="http://schemas.microsoft.com/office/powerpoint/2010/main" val="23305167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תשובה</a:t>
            </a:r>
            <a:r>
              <a:rPr lang="ar-SA" dirty="0"/>
              <a:t>- الإجابة</a:t>
            </a:r>
            <a:endParaRPr lang="ar-LB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49" y="2606676"/>
            <a:ext cx="10477501" cy="3886199"/>
          </a:xfrm>
          <a:prstGeom prst="rect">
            <a:avLst/>
          </a:prstGeom>
        </p:spPr>
      </p:pic>
      <p:graphicFrame>
        <p:nvGraphicFramePr>
          <p:cNvPr id="5" name="טבלה 6">
            <a:extLst>
              <a:ext uri="{FF2B5EF4-FFF2-40B4-BE49-F238E27FC236}">
                <a16:creationId xmlns:a16="http://schemas.microsoft.com/office/drawing/2014/main" id="{F0C25961-FEA7-4688-93FF-5CC8EA763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026167"/>
              </p:ext>
            </p:extLst>
          </p:nvPr>
        </p:nvGraphicFramePr>
        <p:xfrm>
          <a:off x="857249" y="1750870"/>
          <a:ext cx="10496550" cy="914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27662">
                  <a:extLst>
                    <a:ext uri="{9D8B030D-6E8A-4147-A177-3AD203B41FA5}">
                      <a16:colId xmlns:a16="http://schemas.microsoft.com/office/drawing/2014/main" val="2129254909"/>
                    </a:ext>
                  </a:extLst>
                </a:gridCol>
                <a:gridCol w="1778923">
                  <a:extLst>
                    <a:ext uri="{9D8B030D-6E8A-4147-A177-3AD203B41FA5}">
                      <a16:colId xmlns:a16="http://schemas.microsoft.com/office/drawing/2014/main" val="2744162040"/>
                    </a:ext>
                  </a:extLst>
                </a:gridCol>
                <a:gridCol w="1770610">
                  <a:extLst>
                    <a:ext uri="{9D8B030D-6E8A-4147-A177-3AD203B41FA5}">
                      <a16:colId xmlns:a16="http://schemas.microsoft.com/office/drawing/2014/main" val="3693032357"/>
                    </a:ext>
                  </a:extLst>
                </a:gridCol>
                <a:gridCol w="1720505">
                  <a:extLst>
                    <a:ext uri="{9D8B030D-6E8A-4147-A177-3AD203B41FA5}">
                      <a16:colId xmlns:a16="http://schemas.microsoft.com/office/drawing/2014/main" val="1208901750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1101469736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2649949868"/>
                    </a:ext>
                  </a:extLst>
                </a:gridCol>
              </a:tblGrid>
              <a:tr h="79464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رقم الدفعة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رصيد الافتتاح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دفعة على حساب مبلغ القرض الأساسيّ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دفعة على حساب الفائدة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الدفعة الكلية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رصيد الإغلاق</a:t>
                      </a:r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405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3533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תשובה- </a:t>
            </a:r>
            <a:r>
              <a:rPr lang="ar-SA" dirty="0"/>
              <a:t>الإجابة</a:t>
            </a:r>
            <a:endParaRPr lang="ar-LB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131" y="2321182"/>
            <a:ext cx="11003703" cy="1107818"/>
          </a:xfrm>
          <a:prstGeom prst="rect">
            <a:avLst/>
          </a:prstGeom>
        </p:spPr>
      </p:pic>
      <p:sp>
        <p:nvSpPr>
          <p:cNvPr id="5" name="כותרת 1">
            <a:extLst>
              <a:ext uri="{FF2B5EF4-FFF2-40B4-BE49-F238E27FC236}">
                <a16:creationId xmlns:a16="http://schemas.microsoft.com/office/drawing/2014/main" id="{134E8CE3-8FE6-42FE-876A-85A3C634E010}"/>
              </a:ext>
            </a:extLst>
          </p:cNvPr>
          <p:cNvSpPr txBox="1">
            <a:spLocks/>
          </p:cNvSpPr>
          <p:nvPr/>
        </p:nvSpPr>
        <p:spPr>
          <a:xfrm>
            <a:off x="990600" y="38259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dirty="0"/>
              <a:t>الإجابة: الدفعة الثابتة لكل فترة القرض: </a:t>
            </a:r>
            <a:endParaRPr lang="ar-LB" dirty="0"/>
          </a:p>
        </p:txBody>
      </p:sp>
      <p:pic>
        <p:nvPicPr>
          <p:cNvPr id="6" name="מציין מיקום תוכן 3">
            <a:extLst>
              <a:ext uri="{FF2B5EF4-FFF2-40B4-BE49-F238E27FC236}">
                <a16:creationId xmlns:a16="http://schemas.microsoft.com/office/drawing/2014/main" id="{7188FF84-C4B0-4EDF-92D0-902314DBB0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18" r="52783"/>
          <a:stretch/>
        </p:blipFill>
        <p:spPr>
          <a:xfrm>
            <a:off x="65116" y="3934857"/>
            <a:ext cx="4357255" cy="110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2727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16428" y="430440"/>
            <a:ext cx="10515600" cy="973818"/>
          </a:xfrm>
        </p:spPr>
        <p:txBody>
          <a:bodyPr/>
          <a:lstStyle/>
          <a:p>
            <a:pPr algn="ctr"/>
            <a:r>
              <a:rPr lang="he-IL" dirty="0"/>
              <a:t>תשובה- </a:t>
            </a:r>
            <a:r>
              <a:rPr lang="ar-SA" dirty="0"/>
              <a:t>الإجابة</a:t>
            </a:r>
            <a:endParaRPr lang="ar-LB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6428" y="2517596"/>
            <a:ext cx="10515600" cy="4149592"/>
          </a:xfrm>
          <a:prstGeom prst="rect">
            <a:avLst/>
          </a:prstGeom>
        </p:spPr>
      </p:pic>
      <p:graphicFrame>
        <p:nvGraphicFramePr>
          <p:cNvPr id="5" name="טבלה 6">
            <a:extLst>
              <a:ext uri="{FF2B5EF4-FFF2-40B4-BE49-F238E27FC236}">
                <a16:creationId xmlns:a16="http://schemas.microsoft.com/office/drawing/2014/main" id="{AB8DBA01-8906-4CBB-A49A-600761858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365283"/>
              </p:ext>
            </p:extLst>
          </p:nvPr>
        </p:nvGraphicFramePr>
        <p:xfrm>
          <a:off x="816428" y="2274572"/>
          <a:ext cx="10496550" cy="914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27662">
                  <a:extLst>
                    <a:ext uri="{9D8B030D-6E8A-4147-A177-3AD203B41FA5}">
                      <a16:colId xmlns:a16="http://schemas.microsoft.com/office/drawing/2014/main" val="2129254909"/>
                    </a:ext>
                  </a:extLst>
                </a:gridCol>
                <a:gridCol w="1778923">
                  <a:extLst>
                    <a:ext uri="{9D8B030D-6E8A-4147-A177-3AD203B41FA5}">
                      <a16:colId xmlns:a16="http://schemas.microsoft.com/office/drawing/2014/main" val="2744162040"/>
                    </a:ext>
                  </a:extLst>
                </a:gridCol>
                <a:gridCol w="1770610">
                  <a:extLst>
                    <a:ext uri="{9D8B030D-6E8A-4147-A177-3AD203B41FA5}">
                      <a16:colId xmlns:a16="http://schemas.microsoft.com/office/drawing/2014/main" val="3693032357"/>
                    </a:ext>
                  </a:extLst>
                </a:gridCol>
                <a:gridCol w="1720505">
                  <a:extLst>
                    <a:ext uri="{9D8B030D-6E8A-4147-A177-3AD203B41FA5}">
                      <a16:colId xmlns:a16="http://schemas.microsoft.com/office/drawing/2014/main" val="1208901750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1101469736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2649949868"/>
                    </a:ext>
                  </a:extLst>
                </a:gridCol>
              </a:tblGrid>
              <a:tr h="79464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رقم الدفعة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رصيد الافتتاح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دفعة على حساب مبلغ القرض الأساسيّ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دفعة على حساب الفائدة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الدفعة الكلية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رصيد الإغلاق</a:t>
                      </a:r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405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82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הערה </a:t>
            </a:r>
            <a:r>
              <a:rPr lang="ar-SA" dirty="0"/>
              <a:t>ملاحظة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e-IL" sz="3200" dirty="0"/>
              <a:t>תמיד צריך להמיר את תקופת הזמן של ההלוואה לתקופת הזמן של הריבית. אם הריבית מחויבת בכול רביעון אז ממירים </a:t>
            </a:r>
            <a:r>
              <a:rPr lang="en-US" sz="3200" b="1" dirty="0"/>
              <a:t>t</a:t>
            </a:r>
            <a:r>
              <a:rPr lang="en-US" sz="3200" dirty="0"/>
              <a:t> )</a:t>
            </a:r>
            <a:r>
              <a:rPr lang="he-IL" sz="3200" dirty="0"/>
              <a:t> תקופת זמן ההלוואה) לרבעונים.</a:t>
            </a:r>
          </a:p>
          <a:p>
            <a:r>
              <a:rPr lang="ar-LB" sz="3200" dirty="0"/>
              <a:t>يجب دائمًا تحويل المدة الزمنية للقرض وفقًا للمدة الزمنية لحساب الفائدة.</a:t>
            </a:r>
            <a:r>
              <a:rPr lang="he-IL" sz="3200" dirty="0"/>
              <a:t> </a:t>
            </a:r>
            <a:r>
              <a:rPr lang="ar-SA" sz="3200" dirty="0"/>
              <a:t>إذا كانت الفائدة تدفع كلّ ربع سنة يجب أن نحوّل الفترة الزمنيّة إلى أرباع السنة.</a:t>
            </a:r>
            <a:endParaRPr lang="ar-LB" sz="3200" dirty="0"/>
          </a:p>
          <a:p>
            <a:endParaRPr lang="ar-LB" sz="3200" dirty="0"/>
          </a:p>
          <a:p>
            <a:pPr marL="0" indent="0">
              <a:buNone/>
            </a:pPr>
            <a:r>
              <a:rPr lang="ar-LB" sz="3200" b="1" dirty="0"/>
              <a:t>ملاحظة</a:t>
            </a:r>
            <a:r>
              <a:rPr lang="ar-LB" sz="3200" dirty="0"/>
              <a:t>: الفائدة البسيطة لا تستعمل اليوم في الصفقات التجارية</a:t>
            </a:r>
            <a:r>
              <a:rPr lang="ar-SA" sz="3200" dirty="0"/>
              <a:t>.</a:t>
            </a:r>
            <a:endParaRPr lang="ar-LB" sz="3200" dirty="0"/>
          </a:p>
        </p:txBody>
      </p:sp>
    </p:spTree>
    <p:extLst>
      <p:ext uri="{BB962C8B-B14F-4D97-AF65-F5344CB8AC3E}">
        <p14:creationId xmlns:p14="http://schemas.microsoft.com/office/powerpoint/2010/main" val="912970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u="sng" dirty="0"/>
              <a:t>ריבית דריבית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354975"/>
            <a:ext cx="10515600" cy="4876416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he-IL" sz="3200" b="1" u="sng" dirty="0"/>
              <a:t>הגדרת ריבית דריבית</a:t>
            </a:r>
            <a:r>
              <a:rPr lang="he-IL" sz="3200" dirty="0"/>
              <a:t>: היא הריבית הנצברת על הקרן והופכת אותו לגדול יותר.</a:t>
            </a:r>
            <a:endParaRPr lang="ar-LB" sz="3200" dirty="0"/>
          </a:p>
          <a:p>
            <a:pPr>
              <a:lnSpc>
                <a:spcPct val="100000"/>
              </a:lnSpc>
            </a:pPr>
            <a:r>
              <a:rPr lang="ar-LB" sz="3200" b="1" dirty="0"/>
              <a:t>تعريف الفائدة </a:t>
            </a:r>
            <a:r>
              <a:rPr lang="ar-LB" sz="3200" b="1" dirty="0" err="1"/>
              <a:t>المرك</a:t>
            </a:r>
            <a:r>
              <a:rPr lang="ar-SA" sz="3200" b="1" dirty="0"/>
              <a:t>ّ</a:t>
            </a:r>
            <a:r>
              <a:rPr lang="ar-LB" sz="3200" b="1" dirty="0" err="1"/>
              <a:t>بة</a:t>
            </a:r>
            <a:r>
              <a:rPr lang="ar-LB" sz="3200" dirty="0"/>
              <a:t>: هي الفائدة المتراكمة على مبلغ القرض في كل فترة من حساب الفائدة.</a:t>
            </a:r>
            <a:endParaRPr lang="he-IL" sz="3200" dirty="0"/>
          </a:p>
          <a:p>
            <a:pPr>
              <a:lnSpc>
                <a:spcPct val="100000"/>
              </a:lnSpc>
            </a:pPr>
            <a:endParaRPr lang="he-IL" sz="3200" dirty="0"/>
          </a:p>
          <a:p>
            <a:pPr>
              <a:lnSpc>
                <a:spcPct val="100000"/>
              </a:lnSpc>
            </a:pPr>
            <a:r>
              <a:rPr lang="ar-SA" sz="3200" dirty="0"/>
              <a:t>نحسب الفائدة المركبة حسب المعادلة: </a:t>
            </a:r>
            <a:endParaRPr lang="ar-LB" sz="3200" dirty="0"/>
          </a:p>
          <a:p>
            <a:pPr>
              <a:lnSpc>
                <a:spcPct val="150000"/>
              </a:lnSpc>
            </a:pPr>
            <a:endParaRPr lang="ar-SA" sz="3200" dirty="0"/>
          </a:p>
          <a:p>
            <a:pPr>
              <a:lnSpc>
                <a:spcPct val="150000"/>
              </a:lnSpc>
            </a:pPr>
            <a:r>
              <a:rPr lang="ar-SA" sz="3200" dirty="0"/>
              <a:t>نحسب المبلغ المستقبلي المتراكم حسب المعادلة: </a:t>
            </a:r>
            <a:endParaRPr lang="ar-LB" sz="3200" dirty="0"/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8814" y="3210850"/>
            <a:ext cx="11464105" cy="1001485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8786" y="4838969"/>
            <a:ext cx="11384048" cy="7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604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117525"/>
            <a:ext cx="10515600" cy="698904"/>
          </a:xfrm>
        </p:spPr>
        <p:txBody>
          <a:bodyPr/>
          <a:lstStyle/>
          <a:p>
            <a:pPr algn="ctr"/>
            <a:r>
              <a:rPr lang="he-IL"/>
              <a:t>תרגול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816429"/>
            <a:ext cx="10515600" cy="59240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3500" b="1" u="sng" dirty="0"/>
              <a:t>תרגיל 1:</a:t>
            </a:r>
            <a:r>
              <a:rPr lang="he-IL" sz="3500" dirty="0"/>
              <a:t> הפקדנו </a:t>
            </a:r>
            <a:r>
              <a:rPr lang="he-IL" sz="3500" u="sng" dirty="0"/>
              <a:t>100000 ₪ </a:t>
            </a:r>
            <a:r>
              <a:rPr lang="he-IL" sz="3500" dirty="0"/>
              <a:t>בתוכנית חסכון למשך</a:t>
            </a:r>
            <a:r>
              <a:rPr lang="he-IL" sz="3500" u="sng" dirty="0"/>
              <a:t> 3 שנים </a:t>
            </a:r>
            <a:r>
              <a:rPr lang="he-IL" sz="3500" dirty="0"/>
              <a:t>המעניקה ריבית שנתית בשיעור של </a:t>
            </a:r>
            <a:r>
              <a:rPr lang="he-IL" sz="3500" u="sng" dirty="0"/>
              <a:t>8%</a:t>
            </a:r>
            <a:r>
              <a:rPr lang="he-IL" sz="3500" dirty="0"/>
              <a:t>. מה סכום הריבית ומה? ומה הסכום שיצטבר בתום התקופה?</a:t>
            </a:r>
            <a:endParaRPr lang="en-US" sz="3500" dirty="0"/>
          </a:p>
          <a:p>
            <a:r>
              <a:rPr lang="ar-SA" dirty="0"/>
              <a:t>تمرين1: أودعنا مبلغ 100000 شيكل في برنامج توفير لمدة ثلاث سنوات الذي يعطي فائدة سنوية بنسبة 8%، ما هو مبلغ الفائدة، وما هو المبلغ المتراكم في نهاية المدّة؟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الجواب: مبلغ الفائدة يساوي: </a:t>
            </a:r>
          </a:p>
          <a:p>
            <a:r>
              <a:rPr lang="ar-SA" dirty="0"/>
              <a:t>المبلغ المتراكم يساوي:</a:t>
            </a:r>
          </a:p>
          <a:p>
            <a:endParaRPr lang="ar-SA" dirty="0"/>
          </a:p>
          <a:p>
            <a:endParaRPr lang="he-IL" dirty="0"/>
          </a:p>
          <a:p>
            <a:endParaRPr lang="ar-LB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802" y="4078376"/>
            <a:ext cx="11440602" cy="132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59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8904"/>
          </a:xfrm>
        </p:spPr>
        <p:txBody>
          <a:bodyPr/>
          <a:lstStyle/>
          <a:p>
            <a:pPr algn="ctr"/>
            <a:r>
              <a:rPr lang="he-IL"/>
              <a:t>תרגול</a:t>
            </a:r>
            <a:endParaRPr lang="ar-LB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064030"/>
            <a:ext cx="10515600" cy="560277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b="1" u="sng" dirty="0"/>
              <a:t>תרגיל 2</a:t>
            </a:r>
            <a:r>
              <a:rPr lang="he-IL" dirty="0"/>
              <a:t>: הפקדנו 100000₪ בתוכנית חסכון למשך 4 שנים המעניקה ריבית שנתית בשיעור של 8% במשך השנתיים הראשונות, 0% בשנה השלישית, 4% בשנה הרביעית. מה הסכום שיצטבר בתום התקופה?</a:t>
            </a:r>
          </a:p>
          <a:p>
            <a:pPr>
              <a:lnSpc>
                <a:spcPct val="150000"/>
              </a:lnSpc>
            </a:pPr>
            <a:r>
              <a:rPr lang="ar-SA" dirty="0"/>
              <a:t>تمرين2: أودعنا 10000 شيكل في برنامج توفير لمدة 4 سنوات يعطي فائدة سنوية بنسبة 8% لأول سنتين، 0% للسنة الثالثة، 4% للسنة الرابعة، ما هو المبلغ المتراكم في نهاية الفترة </a:t>
            </a:r>
            <a:endParaRPr lang="en-US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3011" y="5164611"/>
            <a:ext cx="11679188" cy="105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82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2803</TotalTime>
  <Words>2967</Words>
  <Application>Microsoft Office PowerPoint</Application>
  <PresentationFormat>מסך רחב</PresentationFormat>
  <Paragraphs>472</Paragraphs>
  <Slides>55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55</vt:i4>
      </vt:variant>
    </vt:vector>
  </HeadingPairs>
  <TitlesOfParts>
    <vt:vector size="63" baseType="lpstr">
      <vt:lpstr>Arial</vt:lpstr>
      <vt:lpstr>Calibri</vt:lpstr>
      <vt:lpstr>Calibri Light</vt:lpstr>
      <vt:lpstr>Franklin Gothic Book</vt:lpstr>
      <vt:lpstr>Simplified Arabic</vt:lpstr>
      <vt:lpstr>Times New Roman</vt:lpstr>
      <vt:lpstr>ערכת נושא Office</vt:lpstr>
      <vt:lpstr>Equation</vt:lpstr>
      <vt:lpstr>מימון - التمويل</vt:lpstr>
      <vt:lpstr>סוגי ריביות – أنواع الفائدة </vt:lpstr>
      <vt:lpstr>סוגי ריביות- أنواع الفوائد</vt:lpstr>
      <vt:lpstr>תרגול تمرين</vt:lpstr>
      <vt:lpstr>תרגול تمرين</vt:lpstr>
      <vt:lpstr>הערה ملاحظة</vt:lpstr>
      <vt:lpstr>ריבית דריבית</vt:lpstr>
      <vt:lpstr>תרגול</vt:lpstr>
      <vt:lpstr>תרגול</vt:lpstr>
      <vt:lpstr>תרגול</vt:lpstr>
      <vt:lpstr>מעבר בין ריביות: التنقل بين الفوائد</vt:lpstr>
      <vt:lpstr>תרגול</vt:lpstr>
      <vt:lpstr>תרגול </vt:lpstr>
      <vt:lpstr>תרגול</vt:lpstr>
      <vt:lpstr>תרגול</vt:lpstr>
      <vt:lpstr>חישוב הריבית לתקופה– حساب الفائدة لفترة زمنيّة</vt:lpstr>
      <vt:lpstr>תרגול- تمرين</vt:lpstr>
      <vt:lpstr>תרגול- تمرين</vt:lpstr>
      <vt:lpstr>תרגול- تمرين</vt:lpstr>
      <vt:lpstr>תרגול- تمرين</vt:lpstr>
      <vt:lpstr>תרגול- تمرين</vt:lpstr>
      <vt:lpstr>ערך נוכחי- القيمة الحاليّة</vt:lpstr>
      <vt:lpstr>הערך העתידי-  القيمة المستقبلية </vt:lpstr>
      <vt:lpstr>תרגול- تمرين</vt:lpstr>
      <vt:lpstr>תרגול- تمرين</vt:lpstr>
      <vt:lpstr>תרגול- تمرين</vt:lpstr>
      <vt:lpstr>תשובה- إجابة</vt:lpstr>
      <vt:lpstr>תרגול- تمرين</vt:lpstr>
      <vt:lpstr>שיטות פתרון- طرق حلّ</vt:lpstr>
      <vt:lpstr>תשובה לחלופה 2- إجابة للخيار الثاني</vt:lpstr>
      <vt:lpstr>תרגול- تمرين</vt:lpstr>
      <vt:lpstr>תשובה- إجابة</vt:lpstr>
      <vt:lpstr>תרגול- تمرين</vt:lpstr>
      <vt:lpstr>תשובה- إجابة</vt:lpstr>
      <vt:lpstr>תרגול- تمرين</vt:lpstr>
      <vt:lpstr>המשך- تتمّة</vt:lpstr>
      <vt:lpstr>תשובה- إجابة</vt:lpstr>
      <vt:lpstr>תשובה סעיף א’ جواب بند أ</vt:lpstr>
      <vt:lpstr>תשובה סעיף ב' - جواب بند ب</vt:lpstr>
      <vt:lpstr>תשובה סעיף ג - جواب بند ج</vt:lpstr>
      <vt:lpstr>תרגול - تمرين</vt:lpstr>
      <vt:lpstr>המשך تتمّة</vt:lpstr>
      <vt:lpstr>תשובה الإجابة</vt:lpstr>
      <vt:lpstr>תשובה- الإجابة</vt:lpstr>
      <vt:lpstr>לוח סילוקין- جدول الترجيع</vt:lpstr>
      <vt:lpstr>לוח סילוקין רגיל:- قائمة إرجاع عاديّة</vt:lpstr>
      <vt:lpstr>תשובה- إجابة</vt:lpstr>
      <vt:lpstr>תרגול-تمرين</vt:lpstr>
      <vt:lpstr>תשובה- الإجابة</vt:lpstr>
      <vt:lpstr>תשובה- الإجابة</vt:lpstr>
      <vt:lpstr>לוח סילוקין מסוג שפיצר- قائمة إرجاع من نوع شبيتسر </vt:lpstr>
      <vt:lpstr>תרגול- تمرين</vt:lpstr>
      <vt:lpstr>תשובה- الإجابة</vt:lpstr>
      <vt:lpstr>תשובה- الإجابة</vt:lpstr>
      <vt:lpstr>תשובה- الإجابة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מימון</dc:title>
  <dc:creator>user</dc:creator>
  <cp:lastModifiedBy>home</cp:lastModifiedBy>
  <cp:revision>107</cp:revision>
  <dcterms:created xsi:type="dcterms:W3CDTF">2020-02-11T06:41:49Z</dcterms:created>
  <dcterms:modified xsi:type="dcterms:W3CDTF">2020-03-07T20:20:53Z</dcterms:modified>
</cp:coreProperties>
</file>