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76" r:id="rId6"/>
    <p:sldId id="277" r:id="rId7"/>
    <p:sldId id="278" r:id="rId8"/>
    <p:sldId id="286" r:id="rId9"/>
    <p:sldId id="279" r:id="rId10"/>
    <p:sldId id="280" r:id="rId11"/>
    <p:sldId id="281" r:id="rId12"/>
    <p:sldId id="282" r:id="rId13"/>
    <p:sldId id="283" r:id="rId14"/>
    <p:sldId id="284" r:id="rId15"/>
    <p:sldId id="260" r:id="rId16"/>
    <p:sldId id="261" r:id="rId17"/>
    <p:sldId id="262" r:id="rId18"/>
    <p:sldId id="274" r:id="rId19"/>
    <p:sldId id="275" r:id="rId20"/>
    <p:sldId id="263" r:id="rId21"/>
    <p:sldId id="264" r:id="rId22"/>
    <p:sldId id="265" r:id="rId23"/>
    <p:sldId id="266" r:id="rId24"/>
    <p:sldId id="267" r:id="rId25"/>
    <p:sldId id="268" r:id="rId26"/>
    <p:sldId id="269" r:id="rId27"/>
    <p:sldId id="273" r:id="rId28"/>
    <p:sldId id="270" r:id="rId29"/>
    <p:sldId id="271" r:id="rId30"/>
    <p:sldId id="272" r:id="rId31"/>
    <p:sldId id="285" r:id="rId32"/>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07DDD67-F1BC-46C0-A285-93B437144A3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a16="http://schemas.microsoft.com/office/drawing/2014/main" xmlns="" id="{92A7E6D9-98FF-4F6E-BB33-514010A59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xmlns="" id="{060B7375-4E58-4B23-AAE7-CD5D85BBA922}"/>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5" name="מציין מיקום של כותרת תחתונה 4">
            <a:extLst>
              <a:ext uri="{FF2B5EF4-FFF2-40B4-BE49-F238E27FC236}">
                <a16:creationId xmlns:a16="http://schemas.microsoft.com/office/drawing/2014/main" xmlns="" id="{0D45F7EC-9B8A-4D86-A918-2F89C23FF4E4}"/>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xmlns="" id="{D3217323-1DA5-4ED0-9F3B-299637055A0A}"/>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202624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039BB5D-26EE-4CBB-A543-33043D95AC62}"/>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xmlns="" id="{7DB790B0-0388-4F0D-8976-94A079CA944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xmlns="" id="{41D5DF69-E23D-41D5-B5E9-E1C9BD7C555E}"/>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5" name="מציין מיקום של כותרת תחתונה 4">
            <a:extLst>
              <a:ext uri="{FF2B5EF4-FFF2-40B4-BE49-F238E27FC236}">
                <a16:creationId xmlns:a16="http://schemas.microsoft.com/office/drawing/2014/main" xmlns="" id="{A80F2E5E-A316-41BC-AD1A-8292BFDED92A}"/>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xmlns="" id="{CDA9A3C5-3FFE-4220-895A-1A3814E5032C}"/>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243950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B6A0DDD3-97FB-4FA9-A4F3-AC605F52E1B7}"/>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xmlns="" id="{BFC5E8A1-6E56-47C1-9C86-9E04AFE633B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xmlns="" id="{30B8684A-94EB-4935-88CD-6DE1A89AFE14}"/>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5" name="מציין מיקום של כותרת תחתונה 4">
            <a:extLst>
              <a:ext uri="{FF2B5EF4-FFF2-40B4-BE49-F238E27FC236}">
                <a16:creationId xmlns:a16="http://schemas.microsoft.com/office/drawing/2014/main" xmlns="" id="{2D6BA6A2-98C4-4C29-A43D-8CB52E61D0D6}"/>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xmlns="" id="{919EDC65-AA70-468E-B83D-4C9CF2B3C0E1}"/>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354929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E983E1E-65AA-44F6-B862-057EEDF1CEF3}"/>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xmlns="" id="{A4BC6C5C-0EB2-4724-BA92-A0FE9A04D12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xmlns="" id="{53A79B56-7C4D-4D65-93DF-952D651FC811}"/>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5" name="מציין מיקום של כותרת תחתונה 4">
            <a:extLst>
              <a:ext uri="{FF2B5EF4-FFF2-40B4-BE49-F238E27FC236}">
                <a16:creationId xmlns:a16="http://schemas.microsoft.com/office/drawing/2014/main" xmlns="" id="{C4A2CB5C-4D1F-464D-AFDB-A8715E754D4B}"/>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xmlns="" id="{EEBE0774-FEB3-47F1-A7CA-0347F10432FA}"/>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252696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EFD412D-0644-4A8A-A340-546C0AC08FF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xmlns="" id="{81776D61-6BC8-4E8B-844F-53077B872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315055BD-BD13-48E8-9685-752BAEB8273F}"/>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5" name="מציין מיקום של כותרת תחתונה 4">
            <a:extLst>
              <a:ext uri="{FF2B5EF4-FFF2-40B4-BE49-F238E27FC236}">
                <a16:creationId xmlns:a16="http://schemas.microsoft.com/office/drawing/2014/main" xmlns="" id="{EFA0ABAA-7F02-4C64-A787-CDC39DB2244E}"/>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xmlns="" id="{0AEDB706-648C-43E7-AD61-E1A646007220}"/>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161300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3FEE47B-179C-46EB-8780-B5DA5627E4E7}"/>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xmlns="" id="{127F74FD-8ADA-40A3-940E-EBE08EC6979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xmlns="" id="{C749B600-D833-4D9F-84A0-1B7EDD32498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xmlns="" id="{D422291A-EA85-44C4-850F-96A1C9060A66}"/>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6" name="מציין מיקום של כותרת תחתונה 5">
            <a:extLst>
              <a:ext uri="{FF2B5EF4-FFF2-40B4-BE49-F238E27FC236}">
                <a16:creationId xmlns:a16="http://schemas.microsoft.com/office/drawing/2014/main" xmlns="" id="{A5DA4E5C-8435-40A5-B436-D418C604BB27}"/>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xmlns="" id="{77B20650-F116-4515-AF20-37124AADDABE}"/>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413349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282C79F-C4CD-4A54-9BFF-07287A38733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xmlns="" id="{7BE355AF-2111-4E17-9F65-22EA34287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5335E6D7-65BD-4DDB-8020-61A4C19C394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xmlns="" id="{EC1AF645-A15A-4725-9873-0321E6A3D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B1448CE2-0D07-4681-B9B1-16EC09BEC67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xmlns="" id="{A713AF2D-96E1-440D-8146-295063B97DB7}"/>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8" name="מציין מיקום של כותרת תחתונה 7">
            <a:extLst>
              <a:ext uri="{FF2B5EF4-FFF2-40B4-BE49-F238E27FC236}">
                <a16:creationId xmlns:a16="http://schemas.microsoft.com/office/drawing/2014/main" xmlns="" id="{ACCC667A-2098-4AC0-984F-566FDDF8B6D4}"/>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a16="http://schemas.microsoft.com/office/drawing/2014/main" xmlns="" id="{BA2B2F49-9DD9-4F6E-B47B-2E69666BC9F5}"/>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279329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8E0A06C-DE7F-41C9-A932-F9178B16B1A1}"/>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xmlns="" id="{E818FDCC-0B3F-4560-B147-A5DF1D410F62}"/>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4" name="מציין מיקום של כותרת תחתונה 3">
            <a:extLst>
              <a:ext uri="{FF2B5EF4-FFF2-40B4-BE49-F238E27FC236}">
                <a16:creationId xmlns:a16="http://schemas.microsoft.com/office/drawing/2014/main" xmlns="" id="{279608CA-C68F-4323-B614-DA980A88913E}"/>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a16="http://schemas.microsoft.com/office/drawing/2014/main" xmlns="" id="{4C2C3A80-D9E6-4A4F-9F3F-3ACC570A55D5}"/>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74196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E2BCC29F-8861-4A0B-9CA3-B5CE619FF171}"/>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3" name="מציין מיקום של כותרת תחתונה 2">
            <a:extLst>
              <a:ext uri="{FF2B5EF4-FFF2-40B4-BE49-F238E27FC236}">
                <a16:creationId xmlns:a16="http://schemas.microsoft.com/office/drawing/2014/main" xmlns="" id="{EA9F0D50-8990-4F90-AC3E-F580B4EACA8F}"/>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a16="http://schemas.microsoft.com/office/drawing/2014/main" xmlns="" id="{CD52FA0A-468E-4B06-A514-AF0AD4E2465A}"/>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278598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3B0C033-470C-4E13-830F-4DD1934E109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xmlns="" id="{B2834761-9D32-4653-AAC7-D4CDC65B5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xmlns="" id="{154E505D-5155-4937-8729-06480A149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A2F0C7C7-481E-4611-A6EE-5D4C0D7A572C}"/>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6" name="מציין מיקום של כותרת תחתונה 5">
            <a:extLst>
              <a:ext uri="{FF2B5EF4-FFF2-40B4-BE49-F238E27FC236}">
                <a16:creationId xmlns:a16="http://schemas.microsoft.com/office/drawing/2014/main" xmlns="" id="{AC3170B5-3753-4A8F-B801-FD9BA9147D3A}"/>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xmlns="" id="{3EC9B3E1-F5AD-44FC-B265-0E115326C7E9}"/>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143071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F6ACA53-04F1-4179-8F25-8370AF40BD2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xmlns="" id="{E65F1324-5313-4075-A38A-C2745EEB9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xmlns="" id="{04F62740-BCC7-4224-B4DF-DC6520506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C1565762-5841-4DE1-A34C-3C776CE1F053}"/>
              </a:ext>
            </a:extLst>
          </p:cNvPr>
          <p:cNvSpPr>
            <a:spLocks noGrp="1"/>
          </p:cNvSpPr>
          <p:nvPr>
            <p:ph type="dt" sz="half" idx="10"/>
          </p:nvPr>
        </p:nvSpPr>
        <p:spPr/>
        <p:txBody>
          <a:bodyPr/>
          <a:lstStyle/>
          <a:p>
            <a:fld id="{7CE13389-1CDA-4043-A76C-4E17FD918140}" type="datetimeFigureOut">
              <a:rPr lang="en-US" smtClean="0"/>
              <a:t>3/11/2020</a:t>
            </a:fld>
            <a:endParaRPr lang="en-US"/>
          </a:p>
        </p:txBody>
      </p:sp>
      <p:sp>
        <p:nvSpPr>
          <p:cNvPr id="6" name="מציין מיקום של כותרת תחתונה 5">
            <a:extLst>
              <a:ext uri="{FF2B5EF4-FFF2-40B4-BE49-F238E27FC236}">
                <a16:creationId xmlns:a16="http://schemas.microsoft.com/office/drawing/2014/main" xmlns="" id="{D0DFF747-5558-4EE9-9F52-0036597EF219}"/>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xmlns="" id="{2E9C3FD0-45B6-4C03-9A12-041A7A922B21}"/>
              </a:ext>
            </a:extLst>
          </p:cNvPr>
          <p:cNvSpPr>
            <a:spLocks noGrp="1"/>
          </p:cNvSpPr>
          <p:nvPr>
            <p:ph type="sldNum" sz="quarter" idx="12"/>
          </p:nvPr>
        </p:nvSpPr>
        <p:spPr/>
        <p:txBody>
          <a:bodyPr/>
          <a:lstStyle/>
          <a:p>
            <a:fld id="{5A2BD7E7-096B-4D5B-AF65-6435F0D1070A}" type="slidenum">
              <a:rPr lang="en-US" smtClean="0"/>
              <a:t>‹#›</a:t>
            </a:fld>
            <a:endParaRPr lang="en-US"/>
          </a:p>
        </p:txBody>
      </p:sp>
    </p:spTree>
    <p:extLst>
      <p:ext uri="{BB962C8B-B14F-4D97-AF65-F5344CB8AC3E}">
        <p14:creationId xmlns:p14="http://schemas.microsoft.com/office/powerpoint/2010/main" val="134486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B5FBB824-F1C4-4CFE-81D6-38D30B0CB9A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xmlns="" id="{6C9D3705-45F7-4229-8E55-538C70EA9BC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xmlns="" id="{D7331509-EE99-486A-9167-8917CD1D336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CE13389-1CDA-4043-A76C-4E17FD918140}" type="datetimeFigureOut">
              <a:rPr lang="en-US" smtClean="0"/>
              <a:t>3/11/2020</a:t>
            </a:fld>
            <a:endParaRPr lang="en-US"/>
          </a:p>
        </p:txBody>
      </p:sp>
      <p:sp>
        <p:nvSpPr>
          <p:cNvPr id="5" name="מציין מיקום של כותרת תחתונה 4">
            <a:extLst>
              <a:ext uri="{FF2B5EF4-FFF2-40B4-BE49-F238E27FC236}">
                <a16:creationId xmlns:a16="http://schemas.microsoft.com/office/drawing/2014/main" xmlns="" id="{3F6F3CA6-2F60-4E9B-B047-8FA9F6A7C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a16="http://schemas.microsoft.com/office/drawing/2014/main" xmlns="" id="{52564255-D610-4E26-8773-00B38C90DEA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A2BD7E7-096B-4D5B-AF65-6435F0D1070A}" type="slidenum">
              <a:rPr lang="en-US" smtClean="0"/>
              <a:t>‹#›</a:t>
            </a:fld>
            <a:endParaRPr lang="en-US"/>
          </a:p>
        </p:txBody>
      </p:sp>
    </p:spTree>
    <p:extLst>
      <p:ext uri="{BB962C8B-B14F-4D97-AF65-F5344CB8AC3E}">
        <p14:creationId xmlns:p14="http://schemas.microsoft.com/office/powerpoint/2010/main" val="204478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en.wikipedia.org/wiki/Avian_infectious_bronchitis_virus"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579FE8-3FEF-4BFF-AC4F-21A532A93CCC}"/>
              </a:ext>
            </a:extLst>
          </p:cNvPr>
          <p:cNvSpPr>
            <a:spLocks noGrp="1"/>
          </p:cNvSpPr>
          <p:nvPr>
            <p:ph type="ctrTitle"/>
          </p:nvPr>
        </p:nvSpPr>
        <p:spPr/>
        <p:txBody>
          <a:bodyPr/>
          <a:lstStyle/>
          <a:p>
            <a:r>
              <a:rPr lang="ar-LB" sz="8800" b="1" dirty="0"/>
              <a:t>كورونا </a:t>
            </a:r>
            <a:r>
              <a:rPr lang="ar-LB" dirty="0"/>
              <a:t/>
            </a:r>
            <a:br>
              <a:rPr lang="ar-LB" dirty="0"/>
            </a:br>
            <a:r>
              <a:rPr lang="en-US" dirty="0"/>
              <a:t>covid19</a:t>
            </a:r>
          </a:p>
        </p:txBody>
      </p:sp>
      <p:sp>
        <p:nvSpPr>
          <p:cNvPr id="3" name="כותרת משנה 2">
            <a:extLst>
              <a:ext uri="{FF2B5EF4-FFF2-40B4-BE49-F238E27FC236}">
                <a16:creationId xmlns:a16="http://schemas.microsoft.com/office/drawing/2014/main" xmlns="" id="{500D4FB3-401D-4C7A-A405-BC2930D5F466}"/>
              </a:ext>
            </a:extLst>
          </p:cNvPr>
          <p:cNvSpPr>
            <a:spLocks noGrp="1"/>
          </p:cNvSpPr>
          <p:nvPr>
            <p:ph type="subTitle" idx="1"/>
          </p:nvPr>
        </p:nvSpPr>
        <p:spPr/>
        <p:txBody>
          <a:bodyPr/>
          <a:lstStyle/>
          <a:p>
            <a:r>
              <a:rPr lang="ar-LB" dirty="0"/>
              <a:t>أعداد:</a:t>
            </a:r>
          </a:p>
          <a:p>
            <a:r>
              <a:rPr lang="ar-LB" dirty="0"/>
              <a:t>الأستاذ وسيم صباغ</a:t>
            </a:r>
            <a:endParaRPr lang="en-US" dirty="0"/>
          </a:p>
        </p:txBody>
      </p:sp>
      <p:pic>
        <p:nvPicPr>
          <p:cNvPr id="4" name="תמונה 3">
            <a:extLst>
              <a:ext uri="{FF2B5EF4-FFF2-40B4-BE49-F238E27FC236}">
                <a16:creationId xmlns:a16="http://schemas.microsoft.com/office/drawing/2014/main" xmlns="" id="{12C04C47-DD68-41F9-9904-B94F452B62B5}"/>
              </a:ext>
            </a:extLst>
          </p:cNvPr>
          <p:cNvPicPr>
            <a:picLocks noChangeAspect="1"/>
          </p:cNvPicPr>
          <p:nvPr/>
        </p:nvPicPr>
        <p:blipFill>
          <a:blip r:embed="rId2"/>
          <a:stretch>
            <a:fillRect/>
          </a:stretch>
        </p:blipFill>
        <p:spPr>
          <a:xfrm>
            <a:off x="4051232" y="4867840"/>
            <a:ext cx="3814474" cy="1990160"/>
          </a:xfrm>
          <a:prstGeom prst="rect">
            <a:avLst/>
          </a:prstGeom>
        </p:spPr>
      </p:pic>
    </p:spTree>
    <p:extLst>
      <p:ext uri="{BB962C8B-B14F-4D97-AF65-F5344CB8AC3E}">
        <p14:creationId xmlns:p14="http://schemas.microsoft.com/office/powerpoint/2010/main" val="191195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3B395FEE-3CE6-467D-BFD5-C249FA0F879E}"/>
              </a:ext>
            </a:extLst>
          </p:cNvPr>
          <p:cNvPicPr>
            <a:picLocks noChangeAspect="1"/>
          </p:cNvPicPr>
          <p:nvPr/>
        </p:nvPicPr>
        <p:blipFill rotWithShape="1">
          <a:blip r:embed="rId2"/>
          <a:srcRect l="15842" t="18231" r="38852" b="6803"/>
          <a:stretch/>
        </p:blipFill>
        <p:spPr>
          <a:xfrm>
            <a:off x="2360645" y="133269"/>
            <a:ext cx="7081935" cy="6591462"/>
          </a:xfrm>
          <a:prstGeom prst="rect">
            <a:avLst/>
          </a:prstGeom>
        </p:spPr>
      </p:pic>
      <p:sp>
        <p:nvSpPr>
          <p:cNvPr id="5" name="תיבת טקסט 4">
            <a:extLst>
              <a:ext uri="{FF2B5EF4-FFF2-40B4-BE49-F238E27FC236}">
                <a16:creationId xmlns:a16="http://schemas.microsoft.com/office/drawing/2014/main" xmlns="" id="{2A7D4BEF-ABBE-47E7-82FE-AC62D8B91EA2}"/>
              </a:ext>
            </a:extLst>
          </p:cNvPr>
          <p:cNvSpPr txBox="1"/>
          <p:nvPr/>
        </p:nvSpPr>
        <p:spPr>
          <a:xfrm>
            <a:off x="9630168" y="6222082"/>
            <a:ext cx="2247701" cy="400110"/>
          </a:xfrm>
          <a:prstGeom prst="rect">
            <a:avLst/>
          </a:prstGeom>
          <a:solidFill>
            <a:schemeClr val="bg1"/>
          </a:solidFill>
        </p:spPr>
        <p:txBody>
          <a:bodyPr wrap="square" rtlCol="0">
            <a:spAutoFit/>
          </a:bodyPr>
          <a:lstStyle/>
          <a:p>
            <a:pPr algn="l"/>
            <a:r>
              <a:rPr lang="ar-LB" sz="2000" dirty="0"/>
              <a:t>حتى مساء 8.3.2020</a:t>
            </a:r>
            <a:endParaRPr lang="en-US" sz="2000" dirty="0"/>
          </a:p>
        </p:txBody>
      </p:sp>
    </p:spTree>
    <p:extLst>
      <p:ext uri="{BB962C8B-B14F-4D97-AF65-F5344CB8AC3E}">
        <p14:creationId xmlns:p14="http://schemas.microsoft.com/office/powerpoint/2010/main" val="112527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72B0ADED-BD36-42E6-B1CF-6972E2DDA923}"/>
              </a:ext>
            </a:extLst>
          </p:cNvPr>
          <p:cNvPicPr>
            <a:picLocks noChangeAspect="1"/>
          </p:cNvPicPr>
          <p:nvPr/>
        </p:nvPicPr>
        <p:blipFill rotWithShape="1">
          <a:blip r:embed="rId2"/>
          <a:srcRect l="7731" t="11973" r="24694" b="6395"/>
          <a:stretch/>
        </p:blipFill>
        <p:spPr>
          <a:xfrm>
            <a:off x="2004527" y="220663"/>
            <a:ext cx="9349273" cy="6352847"/>
          </a:xfrm>
          <a:prstGeom prst="rect">
            <a:avLst/>
          </a:prstGeom>
        </p:spPr>
      </p:pic>
      <p:sp>
        <p:nvSpPr>
          <p:cNvPr id="5" name="תיבת טקסט 4">
            <a:extLst>
              <a:ext uri="{FF2B5EF4-FFF2-40B4-BE49-F238E27FC236}">
                <a16:creationId xmlns:a16="http://schemas.microsoft.com/office/drawing/2014/main" xmlns="" id="{DFFEAB0F-11E7-4CA2-8A27-7A83249956A0}"/>
              </a:ext>
            </a:extLst>
          </p:cNvPr>
          <p:cNvSpPr txBox="1"/>
          <p:nvPr/>
        </p:nvSpPr>
        <p:spPr>
          <a:xfrm>
            <a:off x="187590" y="6311900"/>
            <a:ext cx="2658248" cy="461665"/>
          </a:xfrm>
          <a:prstGeom prst="rect">
            <a:avLst/>
          </a:prstGeom>
          <a:solidFill>
            <a:schemeClr val="bg1"/>
          </a:solidFill>
        </p:spPr>
        <p:txBody>
          <a:bodyPr wrap="square" rtlCol="0">
            <a:spAutoFit/>
          </a:bodyPr>
          <a:lstStyle/>
          <a:p>
            <a:pPr algn="l"/>
            <a:r>
              <a:rPr lang="ar-LB" sz="2400" dirty="0"/>
              <a:t>حتى مساء 8.3.2020</a:t>
            </a:r>
            <a:endParaRPr lang="en-US" sz="2400" dirty="0"/>
          </a:p>
        </p:txBody>
      </p:sp>
    </p:spTree>
    <p:extLst>
      <p:ext uri="{BB962C8B-B14F-4D97-AF65-F5344CB8AC3E}">
        <p14:creationId xmlns:p14="http://schemas.microsoft.com/office/powerpoint/2010/main" val="398980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xmlns="" id="{EF5C5B66-0519-4F33-A7CA-7D6B327787F8}"/>
              </a:ext>
            </a:extLst>
          </p:cNvPr>
          <p:cNvPicPr>
            <a:picLocks noChangeAspect="1"/>
          </p:cNvPicPr>
          <p:nvPr/>
        </p:nvPicPr>
        <p:blipFill rotWithShape="1">
          <a:blip r:embed="rId2"/>
          <a:srcRect b="3150"/>
          <a:stretch/>
        </p:blipFill>
        <p:spPr>
          <a:xfrm>
            <a:off x="-1" y="5997104"/>
            <a:ext cx="12269755" cy="860896"/>
          </a:xfrm>
          <a:prstGeom prst="rect">
            <a:avLst/>
          </a:prstGeom>
        </p:spPr>
      </p:pic>
      <p:pic>
        <p:nvPicPr>
          <p:cNvPr id="4" name="תמונה 3">
            <a:extLst>
              <a:ext uri="{FF2B5EF4-FFF2-40B4-BE49-F238E27FC236}">
                <a16:creationId xmlns:a16="http://schemas.microsoft.com/office/drawing/2014/main" xmlns="" id="{D72D915D-8559-4672-AF4B-1252130B72C2}"/>
              </a:ext>
            </a:extLst>
          </p:cNvPr>
          <p:cNvPicPr>
            <a:picLocks noChangeAspect="1"/>
          </p:cNvPicPr>
          <p:nvPr/>
        </p:nvPicPr>
        <p:blipFill rotWithShape="1">
          <a:blip r:embed="rId3"/>
          <a:srcRect l="9719" t="11429" r="17883" b="6395"/>
          <a:stretch/>
        </p:blipFill>
        <p:spPr>
          <a:xfrm>
            <a:off x="1365416" y="99757"/>
            <a:ext cx="10428686" cy="6658486"/>
          </a:xfrm>
          <a:prstGeom prst="rect">
            <a:avLst/>
          </a:prstGeom>
        </p:spPr>
      </p:pic>
      <p:pic>
        <p:nvPicPr>
          <p:cNvPr id="7" name="תמונה 6">
            <a:extLst>
              <a:ext uri="{FF2B5EF4-FFF2-40B4-BE49-F238E27FC236}">
                <a16:creationId xmlns:a16="http://schemas.microsoft.com/office/drawing/2014/main" xmlns="" id="{BC3099F9-C01A-45F4-81B7-426E0CC5F504}"/>
              </a:ext>
            </a:extLst>
          </p:cNvPr>
          <p:cNvPicPr>
            <a:picLocks noChangeAspect="1"/>
          </p:cNvPicPr>
          <p:nvPr/>
        </p:nvPicPr>
        <p:blipFill rotWithShape="1">
          <a:blip r:embed="rId3"/>
          <a:srcRect l="9718" t="79137" r="26406" b="15119"/>
          <a:stretch/>
        </p:blipFill>
        <p:spPr>
          <a:xfrm>
            <a:off x="-109651" y="1092148"/>
            <a:ext cx="13035135" cy="659469"/>
          </a:xfrm>
          <a:prstGeom prst="rect">
            <a:avLst/>
          </a:prstGeom>
        </p:spPr>
      </p:pic>
      <p:pic>
        <p:nvPicPr>
          <p:cNvPr id="8" name="תמונה 7">
            <a:extLst>
              <a:ext uri="{FF2B5EF4-FFF2-40B4-BE49-F238E27FC236}">
                <a16:creationId xmlns:a16="http://schemas.microsoft.com/office/drawing/2014/main" xmlns="" id="{4C4556EB-AC97-4E59-AE33-D740B281F469}"/>
              </a:ext>
            </a:extLst>
          </p:cNvPr>
          <p:cNvPicPr>
            <a:picLocks noChangeAspect="1"/>
          </p:cNvPicPr>
          <p:nvPr/>
        </p:nvPicPr>
        <p:blipFill rotWithShape="1">
          <a:blip r:embed="rId3"/>
          <a:srcRect l="9719" t="11429" r="25658" b="80900"/>
          <a:stretch/>
        </p:blipFill>
        <p:spPr>
          <a:xfrm>
            <a:off x="-155523" y="252156"/>
            <a:ext cx="13187837" cy="880632"/>
          </a:xfrm>
          <a:prstGeom prst="rect">
            <a:avLst/>
          </a:prstGeom>
        </p:spPr>
      </p:pic>
    </p:spTree>
    <p:extLst>
      <p:ext uri="{BB962C8B-B14F-4D97-AF65-F5344CB8AC3E}">
        <p14:creationId xmlns:p14="http://schemas.microsoft.com/office/powerpoint/2010/main" val="242554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E8A992A7-5CC1-47AF-8846-79CF0B45E86D}"/>
              </a:ext>
            </a:extLst>
          </p:cNvPr>
          <p:cNvPicPr>
            <a:picLocks noChangeAspect="1"/>
          </p:cNvPicPr>
          <p:nvPr/>
        </p:nvPicPr>
        <p:blipFill rotWithShape="1">
          <a:blip r:embed="rId2"/>
          <a:srcRect l="8796" t="39407" r="58589" b="9931"/>
          <a:stretch/>
        </p:blipFill>
        <p:spPr>
          <a:xfrm>
            <a:off x="2336800" y="142266"/>
            <a:ext cx="7152640" cy="6249672"/>
          </a:xfrm>
          <a:prstGeom prst="rect">
            <a:avLst/>
          </a:prstGeom>
        </p:spPr>
      </p:pic>
      <p:sp>
        <p:nvSpPr>
          <p:cNvPr id="5" name="חץ: ימינה 4">
            <a:extLst>
              <a:ext uri="{FF2B5EF4-FFF2-40B4-BE49-F238E27FC236}">
                <a16:creationId xmlns:a16="http://schemas.microsoft.com/office/drawing/2014/main" xmlns="" id="{B4D859D0-8A72-47B2-B1B2-11591F2773E3}"/>
              </a:ext>
            </a:extLst>
          </p:cNvPr>
          <p:cNvSpPr/>
          <p:nvPr/>
        </p:nvSpPr>
        <p:spPr>
          <a:xfrm>
            <a:off x="2183675" y="1727200"/>
            <a:ext cx="508724" cy="216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חץ: ימינה 5">
            <a:extLst>
              <a:ext uri="{FF2B5EF4-FFF2-40B4-BE49-F238E27FC236}">
                <a16:creationId xmlns:a16="http://schemas.microsoft.com/office/drawing/2014/main" xmlns="" id="{A173A4C6-903E-4369-812D-F44CF4DB986E}"/>
              </a:ext>
            </a:extLst>
          </p:cNvPr>
          <p:cNvSpPr/>
          <p:nvPr/>
        </p:nvSpPr>
        <p:spPr>
          <a:xfrm>
            <a:off x="2183675" y="2198722"/>
            <a:ext cx="508724" cy="216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תמונה 6">
            <a:extLst>
              <a:ext uri="{FF2B5EF4-FFF2-40B4-BE49-F238E27FC236}">
                <a16:creationId xmlns:a16="http://schemas.microsoft.com/office/drawing/2014/main" xmlns="" id="{B4B8E806-19A4-4D19-BEAB-9BF73F496B5A}"/>
              </a:ext>
            </a:extLst>
          </p:cNvPr>
          <p:cNvPicPr>
            <a:picLocks noChangeAspect="1"/>
          </p:cNvPicPr>
          <p:nvPr/>
        </p:nvPicPr>
        <p:blipFill rotWithShape="1">
          <a:blip r:embed="rId3"/>
          <a:srcRect b="3150"/>
          <a:stretch/>
        </p:blipFill>
        <p:spPr>
          <a:xfrm>
            <a:off x="-1" y="5997104"/>
            <a:ext cx="12269755" cy="860896"/>
          </a:xfrm>
          <a:prstGeom prst="rect">
            <a:avLst/>
          </a:prstGeom>
        </p:spPr>
      </p:pic>
    </p:spTree>
    <p:extLst>
      <p:ext uri="{BB962C8B-B14F-4D97-AF65-F5344CB8AC3E}">
        <p14:creationId xmlns:p14="http://schemas.microsoft.com/office/powerpoint/2010/main" val="221458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17B1622B-0D1C-484B-8C15-83A23E028051}"/>
              </a:ext>
            </a:extLst>
          </p:cNvPr>
          <p:cNvPicPr>
            <a:picLocks noChangeAspect="1"/>
          </p:cNvPicPr>
          <p:nvPr/>
        </p:nvPicPr>
        <p:blipFill rotWithShape="1">
          <a:blip r:embed="rId2"/>
          <a:srcRect l="6875" t="22666" r="50917" b="28296"/>
          <a:stretch/>
        </p:blipFill>
        <p:spPr>
          <a:xfrm>
            <a:off x="1102360" y="549071"/>
            <a:ext cx="8813800" cy="5759857"/>
          </a:xfrm>
          <a:prstGeom prst="rect">
            <a:avLst/>
          </a:prstGeom>
        </p:spPr>
      </p:pic>
      <p:pic>
        <p:nvPicPr>
          <p:cNvPr id="5" name="תמונה 4">
            <a:extLst>
              <a:ext uri="{FF2B5EF4-FFF2-40B4-BE49-F238E27FC236}">
                <a16:creationId xmlns:a16="http://schemas.microsoft.com/office/drawing/2014/main" xmlns="" id="{4291F2C5-252A-464F-BAE7-38F8D374955A}"/>
              </a:ext>
            </a:extLst>
          </p:cNvPr>
          <p:cNvPicPr>
            <a:picLocks noChangeAspect="1"/>
          </p:cNvPicPr>
          <p:nvPr/>
        </p:nvPicPr>
        <p:blipFill rotWithShape="1">
          <a:blip r:embed="rId3"/>
          <a:srcRect b="3150"/>
          <a:stretch/>
        </p:blipFill>
        <p:spPr>
          <a:xfrm>
            <a:off x="-1" y="5997104"/>
            <a:ext cx="12269755" cy="860896"/>
          </a:xfrm>
          <a:prstGeom prst="rect">
            <a:avLst/>
          </a:prstGeom>
        </p:spPr>
      </p:pic>
    </p:spTree>
    <p:extLst>
      <p:ext uri="{BB962C8B-B14F-4D97-AF65-F5344CB8AC3E}">
        <p14:creationId xmlns:p14="http://schemas.microsoft.com/office/powerpoint/2010/main" val="389139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طريقة الانتشار</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77076" y="1463311"/>
            <a:ext cx="10515600" cy="4802187"/>
          </a:xfrm>
        </p:spPr>
        <p:txBody>
          <a:bodyPr>
            <a:normAutofit lnSpcReduction="10000"/>
          </a:bodyPr>
          <a:lstStyle/>
          <a:p>
            <a:pPr marL="0" indent="0">
              <a:lnSpc>
                <a:spcPct val="100000"/>
              </a:lnSpc>
              <a:buNone/>
            </a:pPr>
            <a:r>
              <a:rPr lang="ar-LB" dirty="0"/>
              <a:t>عن طريق الأشخاص الآخرين المصابين بالفيروس. </a:t>
            </a:r>
          </a:p>
          <a:p>
            <a:pPr marL="0" indent="0">
              <a:lnSpc>
                <a:spcPct val="100000"/>
              </a:lnSpc>
              <a:buNone/>
            </a:pPr>
            <a:r>
              <a:rPr lang="ar-LB" dirty="0"/>
              <a:t>ينتقل المرض من شخص إلى شخص عن طريق القُطيرات الصغيرة التي تتناثر من الأنف أو الفم عندما </a:t>
            </a:r>
            <a:r>
              <a:rPr lang="ar-LB" b="1" dirty="0">
                <a:solidFill>
                  <a:srgbClr val="C00000"/>
                </a:solidFill>
              </a:rPr>
              <a:t>يسعل الشخص المصاب أو يعطس</a:t>
            </a:r>
            <a:r>
              <a:rPr lang="ar-LB" dirty="0"/>
              <a:t>. </a:t>
            </a:r>
          </a:p>
          <a:p>
            <a:pPr marL="0" indent="0">
              <a:lnSpc>
                <a:spcPct val="100000"/>
              </a:lnSpc>
              <a:buNone/>
            </a:pPr>
            <a:r>
              <a:rPr lang="ar-LB" dirty="0"/>
              <a:t>تتساقط هذه القُطيرات على الأشياء </a:t>
            </a:r>
            <a:r>
              <a:rPr lang="ar-LB" b="1" dirty="0">
                <a:solidFill>
                  <a:srgbClr val="C00000"/>
                </a:solidFill>
              </a:rPr>
              <a:t>والأسطح المحيطة بالشخص</a:t>
            </a:r>
            <a:r>
              <a:rPr lang="ar-LB" dirty="0"/>
              <a:t>. ويمكن حينها أن يصاب الأشخاص الآخرون بمرض كوفيد-19 عند </a:t>
            </a:r>
            <a:r>
              <a:rPr lang="ar-LB" b="1" dirty="0">
                <a:solidFill>
                  <a:srgbClr val="C00000"/>
                </a:solidFill>
              </a:rPr>
              <a:t>ملامستهم </a:t>
            </a:r>
            <a:r>
              <a:rPr lang="ar-LB" dirty="0"/>
              <a:t>لهذه الأشياء أو الأسطح ثم لمس عينيهم أو أنفهم أو فمهم.</a:t>
            </a:r>
          </a:p>
          <a:p>
            <a:pPr marL="0" indent="0">
              <a:lnSpc>
                <a:spcPct val="100000"/>
              </a:lnSpc>
              <a:buNone/>
            </a:pPr>
            <a:r>
              <a:rPr lang="ar-LB" b="1" dirty="0">
                <a:solidFill>
                  <a:srgbClr val="C00000"/>
                </a:solidFill>
              </a:rPr>
              <a:t>تنفس القُطيرات </a:t>
            </a:r>
            <a:r>
              <a:rPr lang="ar-LB" dirty="0"/>
              <a:t>التي تخرج من الشخص المصاب بالمرض مع سعاله أو زفيره. ولذا فمن الأهمية بمكان الابتعاد عن الشخص المريض بمسافة تزيد على متر واحد (3 أقدام).</a:t>
            </a:r>
          </a:p>
          <a:p>
            <a:pPr marL="0" indent="0">
              <a:lnSpc>
                <a:spcPct val="100000"/>
              </a:lnSpc>
              <a:buNone/>
            </a:pPr>
            <a:r>
              <a:rPr lang="ar-LB" dirty="0"/>
              <a:t>وتعكف المنظمة على تقييم البحوث الجارية بشأن طرق انتشار مرض كوفيد-19 وستواصل نشر أحدث ما تتوصل إليه من نتائج.    </a:t>
            </a:r>
          </a:p>
        </p:txBody>
      </p:sp>
      <p:pic>
        <p:nvPicPr>
          <p:cNvPr id="4" name="תמונה 3">
            <a:extLst>
              <a:ext uri="{FF2B5EF4-FFF2-40B4-BE49-F238E27FC236}">
                <a16:creationId xmlns:a16="http://schemas.microsoft.com/office/drawing/2014/main" xmlns="" id="{FD5253AF-321B-4DCB-9C72-EBE62269D371}"/>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306431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هل يمكن للفيروس أن ينتقل عبر الهواء؟</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lstStyle/>
          <a:p>
            <a:pPr marL="0" indent="0">
              <a:lnSpc>
                <a:spcPct val="150000"/>
              </a:lnSpc>
              <a:buNone/>
            </a:pPr>
            <a:r>
              <a:rPr lang="ar-LB" dirty="0"/>
              <a:t>تشير الدراسات التي أُجريت حتى يومنا هذا إلى أن الفيروس الذي يسبب مرض كوفيد-19 ينتقل في </a:t>
            </a:r>
            <a:r>
              <a:rPr lang="ar-LB" b="1" dirty="0">
                <a:solidFill>
                  <a:srgbClr val="C00000"/>
                </a:solidFill>
              </a:rPr>
              <a:t>المقام الأول عن طريق ملامسة القُطيرات التنفسية </a:t>
            </a:r>
            <a:r>
              <a:rPr lang="ar-LB" dirty="0"/>
              <a:t>لا عن طريق الهواء.</a:t>
            </a:r>
          </a:p>
        </p:txBody>
      </p:sp>
      <p:pic>
        <p:nvPicPr>
          <p:cNvPr id="4" name="תמונה 3">
            <a:extLst>
              <a:ext uri="{FF2B5EF4-FFF2-40B4-BE49-F238E27FC236}">
                <a16:creationId xmlns:a16="http://schemas.microsoft.com/office/drawing/2014/main" xmlns="" id="{BB08A0AF-74C2-43C2-AF17-66E5722C6468}"/>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108687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a:xfrm>
            <a:off x="447869" y="365125"/>
            <a:ext cx="10905931" cy="1325563"/>
          </a:xfrm>
        </p:spPr>
        <p:txBody>
          <a:bodyPr/>
          <a:lstStyle/>
          <a:p>
            <a:r>
              <a:rPr lang="ar-LB" b="1" dirty="0">
                <a:solidFill>
                  <a:srgbClr val="002060"/>
                </a:solidFill>
              </a:rPr>
              <a:t>هل يمكن أن يصاب المرء عن طريق شخص عديم الأعراض؟</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lnSpcReduction="10000"/>
          </a:bodyPr>
          <a:lstStyle/>
          <a:p>
            <a:pPr marL="0" indent="0">
              <a:lnSpc>
                <a:spcPct val="150000"/>
              </a:lnSpc>
              <a:buNone/>
            </a:pPr>
            <a:r>
              <a:rPr lang="ar-LB" dirty="0"/>
              <a:t>تتمثل الطريقة الرئيسية لانتقال المرض في القُطيرات التنفسية </a:t>
            </a:r>
            <a:r>
              <a:rPr lang="ar-LB" b="1" dirty="0">
                <a:solidFill>
                  <a:srgbClr val="C00000"/>
                </a:solidFill>
              </a:rPr>
              <a:t>التي يفرزها الشخص عند السعال. وتتضاءل احتمالات الإصابة بمرض كوفيد-19 عن طريق شخص عديم الأعراض </a:t>
            </a:r>
            <a:r>
              <a:rPr lang="ar-LB" dirty="0"/>
              <a:t>بالمرة. ولكن العديد من الأشخاص المصابين بالمرض </a:t>
            </a:r>
            <a:r>
              <a:rPr lang="ar-LB" dirty="0">
                <a:solidFill>
                  <a:srgbClr val="C00000"/>
                </a:solidFill>
              </a:rPr>
              <a:t>لا يعانون </a:t>
            </a:r>
            <a:r>
              <a:rPr lang="ar-LB" dirty="0"/>
              <a:t>إلا من أعراض طفيفة. وينطبق ذلك بصفة خاصة على المراحل المبكرة للمرض. ولذا فمن الممكن الإصابة بمرض كوفيد-19 عن طريق شخص يعاني مثلاً من سعال خفيف ولا يشعر بالمرض. وتعكف المنظمة على تقييم البحوث الجارية بشأن فترة انتقال مرض كوفيد-19 وستواصل نشر أحدث النتائج.    </a:t>
            </a:r>
          </a:p>
        </p:txBody>
      </p:sp>
      <p:pic>
        <p:nvPicPr>
          <p:cNvPr id="4" name="תמונה 3">
            <a:extLst>
              <a:ext uri="{FF2B5EF4-FFF2-40B4-BE49-F238E27FC236}">
                <a16:creationId xmlns:a16="http://schemas.microsoft.com/office/drawing/2014/main" xmlns="" id="{2836DC3F-80AA-46C1-B390-6B43FDC8162F}"/>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305881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t>كيف يمكنكم تستغرق فترة حضانة مرض كوفيد-19؟</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lnSpc>
                <a:spcPct val="150000"/>
              </a:lnSpc>
              <a:buNone/>
            </a:pPr>
            <a:r>
              <a:rPr lang="ar-LB" dirty="0"/>
              <a:t>مصطلح "فترة الحضانة" يشير إلى المدة من الإصابة بالفيروس إلى بدء ظهور أعراض المرض. وتتراوح معظم تقديرات فترة حضانة مرض كوفيد-19 ما </a:t>
            </a:r>
            <a:r>
              <a:rPr lang="ar-LB" b="1" dirty="0">
                <a:solidFill>
                  <a:srgbClr val="C00000"/>
                </a:solidFill>
              </a:rPr>
              <a:t>بين يوم واحد و14 يوماً</a:t>
            </a:r>
            <a:r>
              <a:rPr lang="ar-LB" dirty="0"/>
              <a:t>، </a:t>
            </a:r>
            <a:r>
              <a:rPr lang="ar-LB" b="1" dirty="0">
                <a:solidFill>
                  <a:srgbClr val="C00000"/>
                </a:solidFill>
              </a:rPr>
              <a:t>وعادة ما تستمر خمسة أيام</a:t>
            </a:r>
            <a:r>
              <a:rPr lang="ar-LB" dirty="0"/>
              <a:t>. وستُحدّث هذه التقديرات كلما توفر المزيد من البيانات.</a:t>
            </a:r>
          </a:p>
        </p:txBody>
      </p:sp>
      <p:pic>
        <p:nvPicPr>
          <p:cNvPr id="4" name="תמונה 3">
            <a:extLst>
              <a:ext uri="{FF2B5EF4-FFF2-40B4-BE49-F238E27FC236}">
                <a16:creationId xmlns:a16="http://schemas.microsoft.com/office/drawing/2014/main" xmlns="" id="{81201C5E-733E-4AA2-82CD-7E0324D7C778}"/>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359552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t>كم من الوقت يبقى الفيروس حياً على الأسطح؟</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643812" y="1614195"/>
            <a:ext cx="10709988" cy="4586603"/>
          </a:xfrm>
        </p:spPr>
        <p:txBody>
          <a:bodyPr>
            <a:normAutofit/>
          </a:bodyPr>
          <a:lstStyle/>
          <a:p>
            <a:pPr marL="0" indent="0">
              <a:lnSpc>
                <a:spcPct val="150000"/>
              </a:lnSpc>
              <a:buNone/>
            </a:pPr>
            <a:r>
              <a:rPr lang="ar-LB" dirty="0"/>
              <a:t>لا يُعرف على وجه اليقين فترة استمرار الفيروس المسبب لمرض كوفيد-19 حياً على الأسطح، ولكن يبدو أنه يشبه في ذلك سائر فيروسات كورونا. وتشير الدراسات إلى أن فيروسات كورونا (بما في ذلك المعلومات الأولية) </a:t>
            </a:r>
            <a:r>
              <a:rPr lang="ar-LB" b="1" dirty="0">
                <a:solidFill>
                  <a:srgbClr val="C00000"/>
                </a:solidFill>
              </a:rPr>
              <a:t>قد تظل حية على الأسطح لبضع ساعات أو لعدة أيام. </a:t>
            </a:r>
            <a:r>
              <a:rPr lang="ar-LB" dirty="0"/>
              <a:t>وقد يختلف ذلك باختلاف الظروف (مثل نوع السطح ودرجة الحرارة أو الرطوبة البيئية)</a:t>
            </a:r>
          </a:p>
        </p:txBody>
      </p:sp>
      <p:pic>
        <p:nvPicPr>
          <p:cNvPr id="4" name="תמונה 3">
            <a:extLst>
              <a:ext uri="{FF2B5EF4-FFF2-40B4-BE49-F238E27FC236}">
                <a16:creationId xmlns:a16="http://schemas.microsoft.com/office/drawing/2014/main" xmlns="" id="{F6179C35-7B3C-4784-A536-88849E4B8D98}"/>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93509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ما هو فيروس كورونا؟</a:t>
            </a:r>
            <a:endParaRPr lang="en-US" dirty="0">
              <a:solidFill>
                <a:srgbClr val="002060"/>
              </a:solidFill>
            </a:endParaRP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lstStyle/>
          <a:p>
            <a:pPr marL="0" indent="0">
              <a:lnSpc>
                <a:spcPct val="150000"/>
              </a:lnSpc>
              <a:buNone/>
            </a:pPr>
            <a:r>
              <a:rPr lang="ar-LB" dirty="0"/>
              <a:t>فيروسات كورونا هي فصيلة كبيرة من الفيروسات التي قد تسبب المرض للحيوان والإنسان.  ومن المعروف أن عدداً من فيروسات كورونا تسبب لدى البشر حالات عدوى </a:t>
            </a:r>
            <a:r>
              <a:rPr lang="ar-LB" dirty="0">
                <a:solidFill>
                  <a:srgbClr val="FF0000"/>
                </a:solidFill>
              </a:rPr>
              <a:t>الجهاز التنفسي </a:t>
            </a:r>
            <a:r>
              <a:rPr lang="ar-LB" dirty="0"/>
              <a:t>التي تتراوح حدتها من نزلات البرد الشائعة إلى الأمراض الأشد وخامة مثل متلازمة الشرق الأوسط التنفسية والمتلازمة التنفسية الحادة الوخيمة (السارس). </a:t>
            </a:r>
            <a:r>
              <a:rPr lang="ar-LB" dirty="0">
                <a:effectLst>
                  <a:outerShdw blurRad="38100" dist="38100" dir="2700000" algn="tl">
                    <a:srgbClr val="000000">
                      <a:alpha val="43137"/>
                    </a:srgbClr>
                  </a:outerShdw>
                </a:effectLst>
              </a:rPr>
              <a:t>ويسبب فيروس كورونا المُكتشف مؤخراً مرض فيروس كورونا كوفيد-19.</a:t>
            </a:r>
          </a:p>
          <a:p>
            <a:pPr marL="0" indent="0">
              <a:lnSpc>
                <a:spcPct val="150000"/>
              </a:lnSpc>
              <a:buNone/>
            </a:pPr>
            <a:endParaRPr lang="en-US" dirty="0"/>
          </a:p>
        </p:txBody>
      </p:sp>
      <p:pic>
        <p:nvPicPr>
          <p:cNvPr id="5" name="תמונה 4">
            <a:extLst>
              <a:ext uri="{FF2B5EF4-FFF2-40B4-BE49-F238E27FC236}">
                <a16:creationId xmlns:a16="http://schemas.microsoft.com/office/drawing/2014/main" xmlns="" id="{9B41822E-E164-4B69-948A-D09B8ACA1A2F}"/>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3748409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حماية نفسي ومنع انتشار المرض</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buNone/>
            </a:pPr>
            <a:r>
              <a:rPr lang="ar-LB" b="1" dirty="0"/>
              <a:t>تدابير الحماية للجميع</a:t>
            </a:r>
          </a:p>
          <a:p>
            <a:r>
              <a:rPr lang="ar-LB" b="1" dirty="0">
                <a:solidFill>
                  <a:srgbClr val="C00000"/>
                </a:solidFill>
              </a:rPr>
              <a:t>نظف يديك جيداً بانتظام </a:t>
            </a:r>
            <a:r>
              <a:rPr lang="ar-LB" dirty="0"/>
              <a:t>بفركهما مطهر كحولي لليدين أو بغسلهما بالماء والصابون.</a:t>
            </a:r>
          </a:p>
          <a:p>
            <a:pPr lvl="1"/>
            <a:r>
              <a:rPr lang="ar-LB" dirty="0"/>
              <a:t>لماذا؟ إن تنظيف يديك بالماء والصابون أو فركهما بمطهر كحولي من شأنه أن يقتل الفيروسات التي قد تكون على يديك.</a:t>
            </a:r>
          </a:p>
          <a:p>
            <a:pPr marL="0" indent="0">
              <a:buNone/>
            </a:pPr>
            <a:endParaRPr lang="ar-LB" b="1" dirty="0"/>
          </a:p>
        </p:txBody>
      </p:sp>
      <p:pic>
        <p:nvPicPr>
          <p:cNvPr id="5" name="תמונה 4">
            <a:extLst>
              <a:ext uri="{FF2B5EF4-FFF2-40B4-BE49-F238E27FC236}">
                <a16:creationId xmlns:a16="http://schemas.microsoft.com/office/drawing/2014/main" xmlns="" id="{130DEBC4-4C10-4B14-AB09-2396CEFEB629}"/>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292359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حماية نفسي ومنع انتشار المرض</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buNone/>
            </a:pPr>
            <a:r>
              <a:rPr lang="ar-LB" b="1" dirty="0"/>
              <a:t>تدابير الحماية للجميع</a:t>
            </a:r>
          </a:p>
          <a:p>
            <a:r>
              <a:rPr lang="ar-LB" b="1" dirty="0">
                <a:solidFill>
                  <a:srgbClr val="C00000"/>
                </a:solidFill>
              </a:rPr>
              <a:t>احتفظ بمسافة لا تقل عن متر واحد</a:t>
            </a:r>
            <a:r>
              <a:rPr lang="ar-LB" dirty="0"/>
              <a:t> (3 أقدام) بينك وبين أي شخص يسعل أو يعطس.</a:t>
            </a:r>
          </a:p>
          <a:p>
            <a:pPr lvl="1"/>
            <a:r>
              <a:rPr lang="ar-LB" dirty="0"/>
              <a:t>لماذا؟ عندما يسعل الشخص أو يعطس، تتناثر من أنفه أو فمه قُطيرات سائلة صغيرة قد تحتوي على الفيروس. فإذا كنت شديد الاقتراب منه يمكن أن تتنفس هذه القُطيرات، بما في ذلك الفيروس المسبب لمرض كوفيد-19 إذا كان الشخص مصاباً به.</a:t>
            </a:r>
          </a:p>
          <a:p>
            <a:pPr marL="0" indent="0">
              <a:buNone/>
            </a:pPr>
            <a:endParaRPr lang="ar-LB" b="1" dirty="0"/>
          </a:p>
        </p:txBody>
      </p:sp>
      <p:pic>
        <p:nvPicPr>
          <p:cNvPr id="4" name="תמונה 3">
            <a:extLst>
              <a:ext uri="{FF2B5EF4-FFF2-40B4-BE49-F238E27FC236}">
                <a16:creationId xmlns:a16="http://schemas.microsoft.com/office/drawing/2014/main" xmlns="" id="{3A80430B-391D-42E8-A0B3-FA769A663F48}"/>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102140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حماية نفسي ومنع انتشار المرض</a:t>
            </a:r>
            <a:endParaRPr lang="ar-LB" b="1" dirty="0"/>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buNone/>
            </a:pPr>
            <a:r>
              <a:rPr lang="ar-LB" b="1" dirty="0"/>
              <a:t>تدابير الحماية للجميع</a:t>
            </a:r>
          </a:p>
          <a:p>
            <a:r>
              <a:rPr lang="ar-LB" dirty="0"/>
              <a:t>تأكد من اتّباعك أنت والمحيطين بك </a:t>
            </a:r>
            <a:r>
              <a:rPr lang="ar-LB" b="1" dirty="0">
                <a:solidFill>
                  <a:srgbClr val="C00000"/>
                </a:solidFill>
              </a:rPr>
              <a:t>لممارسات النظافة التنفسية الجيدة</a:t>
            </a:r>
            <a:r>
              <a:rPr lang="ar-LB" dirty="0"/>
              <a:t>. ويعني ذلك أن </a:t>
            </a:r>
            <a:r>
              <a:rPr lang="ar-LB" dirty="0">
                <a:solidFill>
                  <a:srgbClr val="C00000"/>
                </a:solidFill>
              </a:rPr>
              <a:t>تغطي فمك وأنفك بكوعك المثني </a:t>
            </a:r>
            <a:r>
              <a:rPr lang="ar-LB" dirty="0"/>
              <a:t>أو بمنديل ورقي عند السعال أو العطس، ثم التخلص من المنديل المستعمل على الفور.</a:t>
            </a:r>
          </a:p>
          <a:p>
            <a:pPr lvl="1"/>
            <a:r>
              <a:rPr lang="ar-LB" dirty="0"/>
              <a:t>لماذا؟ إن القُطيرات تنشر الفيروس. وباتّباع ممارسات النظافة التنفسية الجيدة تحمي الأشخاص من حولك من الفيروسات مثل فيروسات البرد والأنفلونزا وكوفيد-19.</a:t>
            </a:r>
          </a:p>
          <a:p>
            <a:pPr marL="0" indent="0">
              <a:buNone/>
            </a:pPr>
            <a:endParaRPr lang="ar-LB" b="1" dirty="0"/>
          </a:p>
        </p:txBody>
      </p:sp>
      <p:pic>
        <p:nvPicPr>
          <p:cNvPr id="4" name="תמונה 3">
            <a:extLst>
              <a:ext uri="{FF2B5EF4-FFF2-40B4-BE49-F238E27FC236}">
                <a16:creationId xmlns:a16="http://schemas.microsoft.com/office/drawing/2014/main" xmlns="" id="{CE8EAB70-03E0-406D-AC6D-D3EC2216774D}"/>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139089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حماية نفسي ومنع انتشار المرض</a:t>
            </a:r>
            <a:endParaRPr lang="ar-LB" b="1" dirty="0"/>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buNone/>
            </a:pPr>
            <a:r>
              <a:rPr lang="ar-LB" b="1" dirty="0"/>
              <a:t>تدابير الحماية للجميع</a:t>
            </a:r>
          </a:p>
          <a:p>
            <a:r>
              <a:rPr lang="ar-LB" b="1" dirty="0" err="1">
                <a:solidFill>
                  <a:srgbClr val="C00000"/>
                </a:solidFill>
              </a:rPr>
              <a:t>إلزم</a:t>
            </a:r>
            <a:r>
              <a:rPr lang="ar-LB" b="1" dirty="0">
                <a:solidFill>
                  <a:srgbClr val="C00000"/>
                </a:solidFill>
              </a:rPr>
              <a:t> المنزل إذا شعرت بالمرض</a:t>
            </a:r>
            <a:r>
              <a:rPr lang="ar-LB" dirty="0"/>
              <a:t>. إذا كنت مصاباً بالحمى والسعال وصعوبة التنفس، التمس الرعاية الطبية واتصل بمقدم الرعاية قبل التوجه إليه. واتّبع توجيهات السلطات الصحية المحلية.</a:t>
            </a:r>
          </a:p>
          <a:p>
            <a:pPr lvl="1"/>
            <a:r>
              <a:rPr lang="ar-LB" dirty="0"/>
              <a:t>لماذا؟ تتوفر للسلطات الوطنية والمحلية أحدث المعلومات عن الوضع في منطقتك. واتصالك المسبق بمقدم الرعاية الصحية سيسمح له بتوجيهك سريعاً إلى مرفق الرعاية الصحية المناسب. وسيسهم ذلك في حمايتك ومنع انتشار الفيروسات وسائر أنواع العدوى.</a:t>
            </a:r>
          </a:p>
          <a:p>
            <a:pPr marL="0" indent="0">
              <a:buNone/>
            </a:pPr>
            <a:endParaRPr lang="ar-LB" b="1" dirty="0"/>
          </a:p>
        </p:txBody>
      </p:sp>
      <p:pic>
        <p:nvPicPr>
          <p:cNvPr id="4" name="תמונה 3">
            <a:extLst>
              <a:ext uri="{FF2B5EF4-FFF2-40B4-BE49-F238E27FC236}">
                <a16:creationId xmlns:a16="http://schemas.microsoft.com/office/drawing/2014/main" xmlns="" id="{802157DE-4FD9-4053-92FB-BE6F4EDB28EF}"/>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3285033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حماية نفسي ومنع انتشار المرض</a:t>
            </a:r>
            <a:endParaRPr lang="ar-LB" b="1" dirty="0"/>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buNone/>
            </a:pPr>
            <a:r>
              <a:rPr lang="ar-LB" b="1" dirty="0"/>
              <a:t>تدابير الحماية للجميع</a:t>
            </a:r>
          </a:p>
          <a:p>
            <a:r>
              <a:rPr lang="ar-LB" dirty="0"/>
              <a:t>اطلع باستمرار على آخر تطورات مرض كوفيد-19. </a:t>
            </a:r>
            <a:r>
              <a:rPr lang="ar-LB" b="1" dirty="0">
                <a:solidFill>
                  <a:srgbClr val="C00000"/>
                </a:solidFill>
              </a:rPr>
              <a:t>واتّبع المشورة التي يسديها مقدم الرعاية الصحية أو سلطات الصحة</a:t>
            </a:r>
            <a:r>
              <a:rPr lang="ar-LB" dirty="0"/>
              <a:t> العمومية الوطنية والمحلية أو صاحب العمل بشأن كيفية حماية نفسك والآخرين من مرض كوفيد-19.</a:t>
            </a:r>
          </a:p>
          <a:p>
            <a:pPr lvl="1"/>
            <a:r>
              <a:rPr lang="ar-LB" dirty="0"/>
              <a:t>لماذا؟ تتوفر للسلطات الوطنية والمحلية أحدث المعلومات عما إذا كان مرض كوفيد-19 ينتشر في منطقتك. فهي الأقدر على إسداء المشورة بشأن الإجراءات التي يمكن أن يتخذها الأشخاص في منطقتك لحماية أنفسهم.</a:t>
            </a:r>
          </a:p>
          <a:p>
            <a:pPr marL="0" indent="0">
              <a:buNone/>
            </a:pPr>
            <a:endParaRPr lang="ar-LB" b="1" dirty="0"/>
          </a:p>
        </p:txBody>
      </p:sp>
      <p:pic>
        <p:nvPicPr>
          <p:cNvPr id="4" name="תמונה 3">
            <a:extLst>
              <a:ext uri="{FF2B5EF4-FFF2-40B4-BE49-F238E27FC236}">
                <a16:creationId xmlns:a16="http://schemas.microsoft.com/office/drawing/2014/main" xmlns="" id="{8393EB9C-18F5-45C0-944B-B36C98277CA3}"/>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3844143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 احتمالات إصابتي بمرض كوفيد-19</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lnSpc>
                <a:spcPct val="150000"/>
              </a:lnSpc>
              <a:buNone/>
            </a:pPr>
            <a:r>
              <a:rPr lang="ar-LB" b="1" dirty="0">
                <a:solidFill>
                  <a:srgbClr val="C00000"/>
                </a:solidFill>
              </a:rPr>
              <a:t>تتوقف المخاطر على مكان إقامتك وأين سافرت مؤخراً</a:t>
            </a:r>
            <a:r>
              <a:rPr lang="ar-LB" dirty="0"/>
              <a:t>. فمخاطر العدوى تزداد في المناطق التي يوجد فيها عدد من الأشخاص الذين شُخصت إصابتهم. وفي الوقت الحاضر، تتركز 95% من حالات مرض كوفيد-19 </a:t>
            </a:r>
            <a:r>
              <a:rPr lang="ar-LB" b="1" dirty="0">
                <a:solidFill>
                  <a:srgbClr val="C00000"/>
                </a:solidFill>
              </a:rPr>
              <a:t>في الصين</a:t>
            </a:r>
            <a:r>
              <a:rPr lang="ar-LB" dirty="0"/>
              <a:t>، ويشهد إقليم هوباي معظم هذه الحالات. وبالنسبة إلى الأشخاص في معظم أنحاء العالم الأخرى، فإن احتمالات الإصابة بمرض كوفيد-19 مازالت قليلة، ولكن من الأهمية بمكان أن يكونوا على وعي بالحالة السائدة في منطقتهم وبجهود التأهب المبذولة فيها. وفي الآونة الأخيرة في </a:t>
            </a:r>
            <a:r>
              <a:rPr lang="ar-LB" b="1" dirty="0">
                <a:solidFill>
                  <a:srgbClr val="C00000"/>
                </a:solidFill>
              </a:rPr>
              <a:t>إيطاليا وايران وكوريا الجنوبية.</a:t>
            </a:r>
            <a:endParaRPr lang="ar-LB" dirty="0"/>
          </a:p>
        </p:txBody>
      </p:sp>
      <p:pic>
        <p:nvPicPr>
          <p:cNvPr id="4" name="תמונה 3">
            <a:extLst>
              <a:ext uri="{FF2B5EF4-FFF2-40B4-BE49-F238E27FC236}">
                <a16:creationId xmlns:a16="http://schemas.microsoft.com/office/drawing/2014/main" xmlns="" id="{C0520420-1C4D-4EF6-B4C5-AD618DAA7178}"/>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96120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هل ينبغي أن أشعر بالقلق من الإصابة بمرض كوفيد-19</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fontScale="92500" lnSpcReduction="20000"/>
          </a:bodyPr>
          <a:lstStyle/>
          <a:p>
            <a:pPr marL="0" indent="0">
              <a:buNone/>
            </a:pPr>
            <a:r>
              <a:rPr lang="ar-LB" dirty="0"/>
              <a:t>إذا لم تكن في منطقة ينتشر فيها مرض كوفيد-19، وإذا لم تكن قد سافرت من أي من هذه المناطق، وإذا لم تكن قد خالطت أي شخص يشعر بالتوعك، فإن احتمالات إصابتك بالمرض تُعد قليلة حالياً. ومع ذلك، فإن شعورك بالتوتر والقلق إزاء هذا الأمر يمكن تفهمه. وحصولك على الوقائع التي تساعدك على تحديد المخاطر بدقة حتى يمكنك اتخاذ الاحتياطات المعقولة، يُعد أمراً جيداً. ويمثل مقدم الرعاية الصحية وسلطات الصحة العمومية الوطنية وصاحب العمل مصادر ممكنة للمعلومات الصحيحة عن مرض كوفيد-19 وعن مدى انتشاره في منطقتك. ومن الأهمية بمكان معرفة الحالة السائدة في المكان الذي تعيش فيه واتخاذ التدابير الملائمة لحماية نفسك. (انظر تدابير الحماية للجميع).</a:t>
            </a:r>
          </a:p>
          <a:p>
            <a:pPr marL="0" indent="0">
              <a:buNone/>
            </a:pPr>
            <a:r>
              <a:rPr lang="ar-LB" dirty="0"/>
              <a:t>وإذا كنت في منطقة تفشى فيها مرض كوفيد-19 يلزم عليك أن تأخذ مخاطر العدوى على محمل الجد. اتّبع المشورة الصادرة عن السلطات الصحية الوطنية والمحلية. فعلى الرغم من أن مرض كوفيد-19 لا يتسبب إلا في اعتلال طفيف لدى معظم الناس، فإنه قد يتسبب بمرض وخيم لدى الآخرين. ويؤدي المرض في حالات نادرة إلى الوفاة. ويبدو أن المسنين والأشخاص المصابين بحالات طبية موجودة مسبقاً (مثل ارتفاع ضغط الدم وأمراض القلب وداء السكري) أكثر تأثراً بالمرض. (انظر تدابير الحماية للأشخاص الذي يزورون مناطق ينتشر فيها مرض كوفيد-19 أو زاروها مؤخراً (الأيام الأربعة عشر الماضية)).</a:t>
            </a:r>
          </a:p>
        </p:txBody>
      </p:sp>
      <p:pic>
        <p:nvPicPr>
          <p:cNvPr id="5" name="תמונה 4">
            <a:extLst>
              <a:ext uri="{FF2B5EF4-FFF2-40B4-BE49-F238E27FC236}">
                <a16:creationId xmlns:a16="http://schemas.microsoft.com/office/drawing/2014/main" xmlns="" id="{C6CD5899-3E65-4AC4-AEBC-31483FD60964}"/>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1821231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من هم الأشخاص المعرضون لخطر الإصابة بمرض وخيم؟</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lnSpc>
                <a:spcPct val="150000"/>
              </a:lnSpc>
              <a:buNone/>
            </a:pPr>
            <a:r>
              <a:rPr lang="ar-LB" dirty="0"/>
              <a:t>مازلنا نتعرف على تأثير مرض كوفيد-19 على الناس، ومع ذلك فيبدو أن </a:t>
            </a:r>
            <a:r>
              <a:rPr lang="ar-LB" b="1" dirty="0">
                <a:solidFill>
                  <a:srgbClr val="C00000"/>
                </a:solidFill>
              </a:rPr>
              <a:t>المسنين والأشخاص المصابين بحالات طبية </a:t>
            </a:r>
            <a:r>
              <a:rPr lang="ar-LB" dirty="0"/>
              <a:t>موجودة مسبقاً (مثل ارتفاع ضغط الدم وأمراض القلب وداء السكري) يصابون بمرض وخيم أكثر من غيرهم.</a:t>
            </a:r>
          </a:p>
        </p:txBody>
      </p:sp>
      <p:pic>
        <p:nvPicPr>
          <p:cNvPr id="4" name="תמונה 3">
            <a:extLst>
              <a:ext uri="{FF2B5EF4-FFF2-40B4-BE49-F238E27FC236}">
                <a16:creationId xmlns:a16="http://schemas.microsoft.com/office/drawing/2014/main" xmlns="" id="{7BB1C577-6E63-4B27-8A33-1DE779CFAE9B}"/>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593186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هل المضادات الحيوية فعّالة في الوقاية من مرض كوفيد-2019 أو علاجه؟</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lnSpc>
                <a:spcPct val="150000"/>
              </a:lnSpc>
              <a:buNone/>
            </a:pPr>
            <a:r>
              <a:rPr lang="ar-LB" dirty="0"/>
              <a:t>ل</a:t>
            </a:r>
            <a:r>
              <a:rPr lang="ar-LB" b="1" dirty="0">
                <a:solidFill>
                  <a:srgbClr val="C00000"/>
                </a:solidFill>
              </a:rPr>
              <a:t>ا. لا تقضي المضادات الحيوية على الفيروسات</a:t>
            </a:r>
            <a:r>
              <a:rPr lang="ar-LB" dirty="0"/>
              <a:t>، فهي لا تقضي إلا على العدوى الجرثومية. وبما أن مرض كوفيد-19 سببه فيروس، فإن المضادات الحيوية لا تقضي عليه. فلا ينبغي استعمال المضادات الحيوية كوسيلة للوقاية من مرض كوفيد-19 أو علاجه. ولا ينبغي استعمالها إلا وفقاً لتعليمات الطبيب لعلاج حالات العدوى الجرثومية. </a:t>
            </a:r>
          </a:p>
        </p:txBody>
      </p:sp>
      <p:pic>
        <p:nvPicPr>
          <p:cNvPr id="4" name="תמונה 3">
            <a:extLst>
              <a:ext uri="{FF2B5EF4-FFF2-40B4-BE49-F238E27FC236}">
                <a16:creationId xmlns:a16="http://schemas.microsoft.com/office/drawing/2014/main" xmlns="" id="{EBFA347C-ADC1-4BFF-AD94-722AEBAEE948}"/>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1528407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هل هناك لقاح أو دواء أو علاج لمرض كوفيد-2019؟</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lnSpcReduction="10000"/>
          </a:bodyPr>
          <a:lstStyle/>
          <a:p>
            <a:pPr marL="0" indent="0">
              <a:lnSpc>
                <a:spcPct val="150000"/>
              </a:lnSpc>
              <a:buNone/>
            </a:pPr>
            <a:r>
              <a:rPr lang="ar-LB" b="1" dirty="0">
                <a:solidFill>
                  <a:srgbClr val="C00000"/>
                </a:solidFill>
              </a:rPr>
              <a:t>ليس بعد. لا يوجد حتى يومنا هذا (8.3.2020) لقاح ولا دواء محدد مضاد للفيروسات للوقاية من مرض كوفيد-2019 أو علاجه</a:t>
            </a:r>
            <a:r>
              <a:rPr lang="ar-LB" dirty="0"/>
              <a:t>. ومع ذلك، فينبغي أن يتلقى المصابون به الرعاية لتخفيف الأعراض. وينبغي إدخال الأشخاص المصابين بمرض وخيم إلى المستشفيات. ويتعافى معظم المرضى بفضل الرعاية الداعمة.</a:t>
            </a:r>
          </a:p>
          <a:p>
            <a:pPr marL="0" indent="0">
              <a:lnSpc>
                <a:spcPct val="150000"/>
              </a:lnSpc>
              <a:buNone/>
            </a:pPr>
            <a:r>
              <a:rPr lang="ar-LB" dirty="0"/>
              <a:t>ويجري حالياً تحري بعض اللقاحات المحتملة والأدوية الخاصة بعلاج هذا المرض تحديداً. ويجري اختبارها عن طريق التجارب السريرية. وتقوم المنظمة بتنسيق الجهود المبذولة لتطوير اللقاحات والأدوية للوقاية من مرض كوفيد-19 وعلاجه.</a:t>
            </a:r>
          </a:p>
        </p:txBody>
      </p:sp>
      <p:pic>
        <p:nvPicPr>
          <p:cNvPr id="4" name="תמונה 3">
            <a:extLst>
              <a:ext uri="{FF2B5EF4-FFF2-40B4-BE49-F238E27FC236}">
                <a16:creationId xmlns:a16="http://schemas.microsoft.com/office/drawing/2014/main" xmlns="" id="{AAEFCA0B-6519-40B7-9450-6C1E2A7F28A9}"/>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91351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xmlns="" id="{FB38ACB0-65D6-437F-85F2-83AC28975189}"/>
              </a:ext>
            </a:extLst>
          </p:cNvPr>
          <p:cNvPicPr>
            <a:picLocks noChangeAspect="1"/>
          </p:cNvPicPr>
          <p:nvPr/>
        </p:nvPicPr>
        <p:blipFill rotWithShape="1">
          <a:blip r:embed="rId2"/>
          <a:srcRect b="3150"/>
          <a:stretch/>
        </p:blipFill>
        <p:spPr>
          <a:xfrm>
            <a:off x="-1" y="5997104"/>
            <a:ext cx="12269755" cy="860896"/>
          </a:xfrm>
          <a:prstGeom prst="rect">
            <a:avLst/>
          </a:prstGeom>
        </p:spPr>
      </p:pic>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ما هو مرض كوفيد-19</a:t>
            </a:r>
            <a:r>
              <a:rPr lang="he-IL" b="1" dirty="0">
                <a:solidFill>
                  <a:srgbClr val="002060"/>
                </a:solidFill>
              </a:rPr>
              <a:t> </a:t>
            </a:r>
            <a:r>
              <a:rPr lang="en-US" b="1" dirty="0">
                <a:solidFill>
                  <a:srgbClr val="002060"/>
                </a:solidFill>
              </a:rPr>
              <a:t>  </a:t>
            </a:r>
            <a:r>
              <a:rPr lang="he-IL" b="1" dirty="0">
                <a:solidFill>
                  <a:srgbClr val="002060"/>
                </a:solidFill>
              </a:rPr>
              <a:t>(</a:t>
            </a:r>
            <a:r>
              <a:rPr lang="en-US" b="1" dirty="0">
                <a:solidFill>
                  <a:srgbClr val="002060"/>
                </a:solidFill>
              </a:rPr>
              <a:t>covid-19</a:t>
            </a:r>
            <a:r>
              <a:rPr lang="he-IL" b="1" dirty="0">
                <a:solidFill>
                  <a:srgbClr val="002060"/>
                </a:solidFill>
              </a:rPr>
              <a:t>) ?</a:t>
            </a:r>
            <a:endParaRPr lang="ar-LB" b="1" dirty="0">
              <a:solidFill>
                <a:srgbClr val="002060"/>
              </a:solidFill>
            </a:endParaRP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lstStyle/>
          <a:p>
            <a:pPr marL="0" indent="0">
              <a:lnSpc>
                <a:spcPct val="150000"/>
              </a:lnSpc>
              <a:buNone/>
            </a:pPr>
            <a:r>
              <a:rPr lang="ar-LB" dirty="0"/>
              <a:t>مرض كوفيد-19 هو مرض معدِ يسببه فيروس كورونا المُكتشف مؤخراً. ولم يكن هناك أي علم بوجود هذا الفيروس وهذا المرض المستجدين قبل انتشاره في مدينة يوهان الصينية في كانون الأول/ ديسمبر 2019.</a:t>
            </a:r>
          </a:p>
        </p:txBody>
      </p:sp>
      <p:pic>
        <p:nvPicPr>
          <p:cNvPr id="4" name="תמונה 3">
            <a:extLst>
              <a:ext uri="{FF2B5EF4-FFF2-40B4-BE49-F238E27FC236}">
                <a16:creationId xmlns:a16="http://schemas.microsoft.com/office/drawing/2014/main" xmlns="" id="{D5977762-5E8F-4502-933C-96BAE017B265}"/>
              </a:ext>
            </a:extLst>
          </p:cNvPr>
          <p:cNvPicPr>
            <a:picLocks noChangeAspect="1"/>
          </p:cNvPicPr>
          <p:nvPr/>
        </p:nvPicPr>
        <p:blipFill rotWithShape="1">
          <a:blip r:embed="rId3"/>
          <a:srcRect b="4095"/>
          <a:stretch/>
        </p:blipFill>
        <p:spPr>
          <a:xfrm>
            <a:off x="468278" y="4090923"/>
            <a:ext cx="3814474" cy="1908664"/>
          </a:xfrm>
          <a:prstGeom prst="rect">
            <a:avLst/>
          </a:prstGeom>
        </p:spPr>
      </p:pic>
    </p:spTree>
    <p:extLst>
      <p:ext uri="{BB962C8B-B14F-4D97-AF65-F5344CB8AC3E}">
        <p14:creationId xmlns:p14="http://schemas.microsoft.com/office/powerpoint/2010/main" val="1332327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هل ينبغي أن استخدم كمامة لحماية نفسي؟</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buNone/>
            </a:pPr>
            <a:r>
              <a:rPr lang="ar-LB" b="1" dirty="0">
                <a:solidFill>
                  <a:srgbClr val="C00000"/>
                </a:solidFill>
              </a:rPr>
              <a:t>لا يتعين على الأشخاص غير المصابين </a:t>
            </a:r>
            <a:r>
              <a:rPr lang="ar-LB" dirty="0"/>
              <a:t>بأعراض تنفسية مثل السعال، أن يستخدموا كمامات طبية. </a:t>
            </a:r>
          </a:p>
          <a:p>
            <a:pPr marL="0" indent="0">
              <a:buNone/>
            </a:pPr>
            <a:r>
              <a:rPr lang="ar-LB" dirty="0"/>
              <a:t>وتوصي المنظمة باستخدام الكمامة للأشخاص المصابين بأعراض مرض كوفيد-19 وأولئك القائمين على رعاية الأشخاص المصابين بأعراض مثل السعال والحمى. ويُعد استخدام الكمامة بالغ الأهمية بالنسبة إلى العاملين الصحيين والأشخاص الذين يقدمون الرعاية إلى أحد المرضى (في المنزل أو في أحد مرافق الرعاية الصحية).</a:t>
            </a:r>
            <a:br>
              <a:rPr lang="ar-LB" dirty="0"/>
            </a:br>
            <a:endParaRPr lang="ar-LB" b="1" dirty="0"/>
          </a:p>
        </p:txBody>
      </p:sp>
      <p:pic>
        <p:nvPicPr>
          <p:cNvPr id="4" name="תמונה 3">
            <a:extLst>
              <a:ext uri="{FF2B5EF4-FFF2-40B4-BE49-F238E27FC236}">
                <a16:creationId xmlns:a16="http://schemas.microsoft.com/office/drawing/2014/main" xmlns="" id="{FDCDB37F-2DFB-4E16-874D-66F2207BBFE5}"/>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4242670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1FBCD53-983E-4C3E-97FA-2C367454DF8F}"/>
              </a:ext>
            </a:extLst>
          </p:cNvPr>
          <p:cNvSpPr>
            <a:spLocks noGrp="1"/>
          </p:cNvSpPr>
          <p:nvPr>
            <p:ph type="title"/>
          </p:nvPr>
        </p:nvSpPr>
        <p:spPr>
          <a:xfrm>
            <a:off x="838200" y="365125"/>
            <a:ext cx="10515600" cy="4064635"/>
          </a:xfrm>
        </p:spPr>
        <p:txBody>
          <a:bodyPr>
            <a:normAutofit/>
          </a:bodyPr>
          <a:lstStyle/>
          <a:p>
            <a:pPr algn="ctr"/>
            <a:r>
              <a:rPr lang="ar-LB" sz="4800" dirty="0"/>
              <a:t>الف صحة للجميع!!</a:t>
            </a:r>
            <a:endParaRPr lang="en-US" sz="4800" dirty="0"/>
          </a:p>
        </p:txBody>
      </p:sp>
      <p:pic>
        <p:nvPicPr>
          <p:cNvPr id="4" name="תמונה 3">
            <a:extLst>
              <a:ext uri="{FF2B5EF4-FFF2-40B4-BE49-F238E27FC236}">
                <a16:creationId xmlns:a16="http://schemas.microsoft.com/office/drawing/2014/main" xmlns="" id="{96D58894-83F4-4A2D-B0E8-221632071214}"/>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82288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xmlns="" id="{9B75252A-4C21-4950-B7D9-2F87A9B5EAC0}"/>
              </a:ext>
            </a:extLst>
          </p:cNvPr>
          <p:cNvPicPr>
            <a:picLocks noChangeAspect="1"/>
          </p:cNvPicPr>
          <p:nvPr/>
        </p:nvPicPr>
        <p:blipFill rotWithShape="1">
          <a:blip r:embed="rId3"/>
          <a:srcRect b="3150"/>
          <a:stretch/>
        </p:blipFill>
        <p:spPr>
          <a:xfrm>
            <a:off x="-1" y="5997104"/>
            <a:ext cx="12269755" cy="860896"/>
          </a:xfrm>
          <a:prstGeom prst="rect">
            <a:avLst/>
          </a:prstGeom>
        </p:spPr>
      </p:pic>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أعراض مرض كوفيد-19؟</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3028950" y="1690688"/>
            <a:ext cx="8324850" cy="4486275"/>
          </a:xfrm>
        </p:spPr>
        <p:txBody>
          <a:bodyPr>
            <a:normAutofit/>
          </a:bodyPr>
          <a:lstStyle/>
          <a:p>
            <a:pPr marL="0" indent="0">
              <a:lnSpc>
                <a:spcPct val="150000"/>
              </a:lnSpc>
              <a:buNone/>
            </a:pPr>
            <a:r>
              <a:rPr lang="ar-LB" dirty="0"/>
              <a:t>تتمثل الأعراض الأكثر شيوعاً لمرض كوفيد-19 في </a:t>
            </a:r>
            <a:r>
              <a:rPr lang="ar-LB" dirty="0">
                <a:solidFill>
                  <a:srgbClr val="FF0000"/>
                </a:solidFill>
              </a:rPr>
              <a:t>الحمى والإرهاق والسعال الجاف</a:t>
            </a:r>
            <a:r>
              <a:rPr lang="ar-LB" dirty="0"/>
              <a:t>. وقد يعاني بعض المرضى من الآلام والأوجاع أو الرشح، أو ألم الحلق. وعادة ما تكون هذه </a:t>
            </a:r>
            <a:r>
              <a:rPr lang="ar-LB" dirty="0">
                <a:solidFill>
                  <a:srgbClr val="FF0000"/>
                </a:solidFill>
              </a:rPr>
              <a:t>الأعراض خفيفة وتبدأ تدريجياً</a:t>
            </a:r>
            <a:r>
              <a:rPr lang="ar-LB" dirty="0"/>
              <a:t>. </a:t>
            </a:r>
            <a:endParaRPr lang="he-IL" dirty="0"/>
          </a:p>
          <a:p>
            <a:pPr marL="0" indent="0">
              <a:lnSpc>
                <a:spcPct val="150000"/>
              </a:lnSpc>
              <a:buNone/>
            </a:pPr>
            <a:r>
              <a:rPr lang="ar-LB" dirty="0"/>
              <a:t>ويصاب بعض الناس بالعدوى دون أن تظهر عليهم أي أعراض ودون أن يشعروا بالمرض. </a:t>
            </a:r>
          </a:p>
        </p:txBody>
      </p:sp>
      <p:graphicFrame>
        <p:nvGraphicFramePr>
          <p:cNvPr id="4" name="אובייקט 3">
            <a:extLst>
              <a:ext uri="{FF2B5EF4-FFF2-40B4-BE49-F238E27FC236}">
                <a16:creationId xmlns:a16="http://schemas.microsoft.com/office/drawing/2014/main" xmlns="" id="{9CABFEC1-F4F9-408B-9B77-F195878EAC92}"/>
              </a:ext>
            </a:extLst>
          </p:cNvPr>
          <p:cNvGraphicFramePr>
            <a:graphicFrameLocks noChangeAspect="1"/>
          </p:cNvGraphicFramePr>
          <p:nvPr>
            <p:extLst>
              <p:ext uri="{D42A27DB-BD31-4B8C-83A1-F6EECF244321}">
                <p14:modId xmlns:p14="http://schemas.microsoft.com/office/powerpoint/2010/main" val="2457558449"/>
              </p:ext>
            </p:extLst>
          </p:nvPr>
        </p:nvGraphicFramePr>
        <p:xfrm>
          <a:off x="288666" y="459904"/>
          <a:ext cx="2190750" cy="5537200"/>
        </p:xfrm>
        <a:graphic>
          <a:graphicData uri="http://schemas.openxmlformats.org/presentationml/2006/ole">
            <mc:AlternateContent xmlns:mc="http://schemas.openxmlformats.org/markup-compatibility/2006">
              <mc:Choice xmlns:v="urn:schemas-microsoft-com:vml" Requires="v">
                <p:oleObj spid="_x0000_s1039" r:id="rId4" imgW="4355280" imgH="11047320" progId="">
                  <p:embed/>
                </p:oleObj>
              </mc:Choice>
              <mc:Fallback>
                <p:oleObj r:id="rId4" imgW="4355280" imgH="11047320" progId="">
                  <p:embed/>
                  <p:pic>
                    <p:nvPicPr>
                      <p:cNvPr id="0" name=""/>
                      <p:cNvPicPr/>
                      <p:nvPr/>
                    </p:nvPicPr>
                    <p:blipFill>
                      <a:blip r:embed="rId5"/>
                      <a:stretch>
                        <a:fillRect/>
                      </a:stretch>
                    </p:blipFill>
                    <p:spPr>
                      <a:xfrm>
                        <a:off x="288666" y="459904"/>
                        <a:ext cx="2190750" cy="5537200"/>
                      </a:xfrm>
                      <a:prstGeom prst="rect">
                        <a:avLst/>
                      </a:prstGeom>
                    </p:spPr>
                  </p:pic>
                </p:oleObj>
              </mc:Fallback>
            </mc:AlternateContent>
          </a:graphicData>
        </a:graphic>
      </p:graphicFrame>
    </p:spTree>
    <p:extLst>
      <p:ext uri="{BB962C8B-B14F-4D97-AF65-F5344CB8AC3E}">
        <p14:creationId xmlns:p14="http://schemas.microsoft.com/office/powerpoint/2010/main" val="278683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E1F141-68FC-44B9-AEF3-CA0462442719}"/>
              </a:ext>
            </a:extLst>
          </p:cNvPr>
          <p:cNvSpPr>
            <a:spLocks noGrp="1"/>
          </p:cNvSpPr>
          <p:nvPr>
            <p:ph type="title"/>
          </p:nvPr>
        </p:nvSpPr>
        <p:spPr/>
        <p:txBody>
          <a:bodyPr/>
          <a:lstStyle/>
          <a:p>
            <a:r>
              <a:rPr lang="ar-LB" b="1" dirty="0">
                <a:solidFill>
                  <a:srgbClr val="002060"/>
                </a:solidFill>
              </a:rPr>
              <a:t>نسبة الشفاء من المرض</a:t>
            </a:r>
          </a:p>
        </p:txBody>
      </p:sp>
      <p:sp>
        <p:nvSpPr>
          <p:cNvPr id="3" name="מציין מיקום תוכן 2">
            <a:extLst>
              <a:ext uri="{FF2B5EF4-FFF2-40B4-BE49-F238E27FC236}">
                <a16:creationId xmlns:a16="http://schemas.microsoft.com/office/drawing/2014/main" xmlns="" id="{10819AA4-B33B-4C11-9F54-F15EB6A9E0F8}"/>
              </a:ext>
            </a:extLst>
          </p:cNvPr>
          <p:cNvSpPr>
            <a:spLocks noGrp="1"/>
          </p:cNvSpPr>
          <p:nvPr>
            <p:ph idx="1"/>
          </p:nvPr>
        </p:nvSpPr>
        <p:spPr>
          <a:xfrm>
            <a:off x="838200" y="1690688"/>
            <a:ext cx="10515600" cy="4486275"/>
          </a:xfrm>
        </p:spPr>
        <p:txBody>
          <a:bodyPr>
            <a:normAutofit/>
          </a:bodyPr>
          <a:lstStyle/>
          <a:p>
            <a:pPr marL="0" indent="0">
              <a:lnSpc>
                <a:spcPct val="150000"/>
              </a:lnSpc>
              <a:buNone/>
            </a:pPr>
            <a:r>
              <a:rPr lang="ar-LB" b="1" dirty="0">
                <a:solidFill>
                  <a:srgbClr val="C00000"/>
                </a:solidFill>
              </a:rPr>
              <a:t>يتعافى معظم </a:t>
            </a:r>
            <a:r>
              <a:rPr lang="ar-LB" dirty="0"/>
              <a:t>الأشخاص (نحو 80%) من المرض دون الحاجة إلى علاج خاص. وتشتد حدة المرض لدى شخص واحد تقريباً من كل 6 أشخاص يصابون بالعدوى حيث يعانون من صعوبة التنفس. وتزداد احتمالات إصابة المسنين والأشخاص المصابين </a:t>
            </a:r>
            <a:r>
              <a:rPr lang="ar-LB" b="1" dirty="0">
                <a:solidFill>
                  <a:srgbClr val="C00000"/>
                </a:solidFill>
              </a:rPr>
              <a:t>بمشكلات طبية أساسية مثل ارتفاع ضغط الدم أو أمراض القلب أو داء السكري، بأمراض خطيرة</a:t>
            </a:r>
            <a:r>
              <a:rPr lang="ar-LB" dirty="0"/>
              <a:t>. </a:t>
            </a:r>
          </a:p>
          <a:p>
            <a:pPr marL="0" indent="0">
              <a:lnSpc>
                <a:spcPct val="150000"/>
              </a:lnSpc>
              <a:buNone/>
            </a:pPr>
            <a:r>
              <a:rPr lang="ar-LB" b="1" dirty="0">
                <a:solidFill>
                  <a:srgbClr val="C00000"/>
                </a:solidFill>
              </a:rPr>
              <a:t>وقد توفى نحو 2%</a:t>
            </a:r>
            <a:r>
              <a:rPr lang="ar-LB" dirty="0"/>
              <a:t> من الأشخاص الذين أُصيبوا بالمرض. </a:t>
            </a:r>
          </a:p>
        </p:txBody>
      </p:sp>
      <p:pic>
        <p:nvPicPr>
          <p:cNvPr id="4" name="תמונה 3">
            <a:extLst>
              <a:ext uri="{FF2B5EF4-FFF2-40B4-BE49-F238E27FC236}">
                <a16:creationId xmlns:a16="http://schemas.microsoft.com/office/drawing/2014/main" xmlns="" id="{712A763A-F8DF-4386-AB74-C08BC5185EAC}"/>
              </a:ext>
            </a:extLst>
          </p:cNvPr>
          <p:cNvPicPr>
            <a:picLocks noChangeAspect="1"/>
          </p:cNvPicPr>
          <p:nvPr/>
        </p:nvPicPr>
        <p:blipFill rotWithShape="1">
          <a:blip r:embed="rId2"/>
          <a:srcRect b="3150"/>
          <a:stretch/>
        </p:blipFill>
        <p:spPr>
          <a:xfrm>
            <a:off x="-1" y="5997104"/>
            <a:ext cx="12269755" cy="860896"/>
          </a:xfrm>
          <a:prstGeom prst="rect">
            <a:avLst/>
          </a:prstGeom>
        </p:spPr>
      </p:pic>
    </p:spTree>
    <p:extLst>
      <p:ext uri="{BB962C8B-B14F-4D97-AF65-F5344CB8AC3E}">
        <p14:creationId xmlns:p14="http://schemas.microsoft.com/office/powerpoint/2010/main" val="405276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F073880F-AA8F-4ADE-B821-64AC80B052A7}"/>
              </a:ext>
            </a:extLst>
          </p:cNvPr>
          <p:cNvPicPr>
            <a:picLocks noChangeAspect="1"/>
          </p:cNvPicPr>
          <p:nvPr/>
        </p:nvPicPr>
        <p:blipFill rotWithShape="1">
          <a:blip r:embed="rId2"/>
          <a:srcRect b="3150"/>
          <a:stretch/>
        </p:blipFill>
        <p:spPr>
          <a:xfrm>
            <a:off x="-1" y="5997104"/>
            <a:ext cx="12269755" cy="860896"/>
          </a:xfrm>
          <a:prstGeom prst="rect">
            <a:avLst/>
          </a:prstGeom>
        </p:spPr>
      </p:pic>
      <p:pic>
        <p:nvPicPr>
          <p:cNvPr id="2050" name="Picture 2">
            <a:extLst>
              <a:ext uri="{FF2B5EF4-FFF2-40B4-BE49-F238E27FC236}">
                <a16:creationId xmlns:a16="http://schemas.microsoft.com/office/drawing/2014/main" xmlns="" id="{130442F6-7C9F-460B-AEBF-84F2EB5F2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7" y="1310321"/>
            <a:ext cx="5621953" cy="40057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5DD84F38-53EB-472E-9B6F-B30DEBB56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931" y="1027906"/>
            <a:ext cx="4070481" cy="4085613"/>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xmlns="" id="{C479E135-750C-4041-BD0F-0A81F70C8372}"/>
              </a:ext>
            </a:extLst>
          </p:cNvPr>
          <p:cNvSpPr/>
          <p:nvPr/>
        </p:nvSpPr>
        <p:spPr>
          <a:xfrm>
            <a:off x="454606" y="5451004"/>
            <a:ext cx="5647700" cy="369332"/>
          </a:xfrm>
          <a:prstGeom prst="rect">
            <a:avLst/>
          </a:prstGeom>
        </p:spPr>
        <p:txBody>
          <a:bodyPr wrap="none">
            <a:spAutoFit/>
          </a:bodyPr>
          <a:lstStyle/>
          <a:p>
            <a:r>
              <a:rPr lang="en-US" b="0" i="0" dirty="0">
                <a:solidFill>
                  <a:srgbClr val="000000"/>
                </a:solidFill>
                <a:effectLst/>
                <a:latin typeface="Arial" panose="020B0604020202020204" pitchFamily="34" charset="0"/>
              </a:rPr>
              <a:t>Electron micrograph of </a:t>
            </a:r>
            <a:r>
              <a:rPr lang="en-US" b="0" i="0" u="sng" dirty="0">
                <a:solidFill>
                  <a:srgbClr val="0B0080"/>
                </a:solidFill>
                <a:effectLst/>
                <a:latin typeface="Arial" panose="020B0604020202020204" pitchFamily="34" charset="0"/>
                <a:hlinkClick r:id="rId5"/>
              </a:rPr>
              <a:t>avian infectious bronchitis </a:t>
            </a:r>
            <a:r>
              <a:rPr lang="en-US" b="0" i="0" u="sng" dirty="0" err="1">
                <a:solidFill>
                  <a:srgbClr val="0B0080"/>
                </a:solidFill>
                <a:effectLst/>
                <a:latin typeface="Arial" panose="020B0604020202020204" pitchFamily="34" charset="0"/>
                <a:hlinkClick r:id="rId5"/>
              </a:rPr>
              <a:t>viru</a:t>
            </a:r>
            <a:endParaRPr lang="en-US" dirty="0"/>
          </a:p>
        </p:txBody>
      </p:sp>
      <p:sp>
        <p:nvSpPr>
          <p:cNvPr id="6" name="מלבן 5">
            <a:extLst>
              <a:ext uri="{FF2B5EF4-FFF2-40B4-BE49-F238E27FC236}">
                <a16:creationId xmlns:a16="http://schemas.microsoft.com/office/drawing/2014/main" xmlns="" id="{E6030984-F978-47DA-9666-9DC41C29D859}"/>
              </a:ext>
            </a:extLst>
          </p:cNvPr>
          <p:cNvSpPr/>
          <p:nvPr/>
        </p:nvSpPr>
        <p:spPr>
          <a:xfrm>
            <a:off x="7536944" y="5306566"/>
            <a:ext cx="3039615" cy="461665"/>
          </a:xfrm>
          <a:prstGeom prst="rect">
            <a:avLst/>
          </a:prstGeom>
        </p:spPr>
        <p:txBody>
          <a:bodyPr wrap="none">
            <a:spAutoFit/>
          </a:bodyPr>
          <a:lstStyle/>
          <a:p>
            <a:r>
              <a:rPr lang="en-US" sz="2400" b="1" i="1" dirty="0" err="1">
                <a:solidFill>
                  <a:srgbClr val="000000"/>
                </a:solidFill>
                <a:effectLst/>
                <a:latin typeface="Arial" panose="020B0604020202020204" pitchFamily="34" charset="0"/>
              </a:rPr>
              <a:t>Orthocoronavirinae</a:t>
            </a:r>
            <a:endParaRPr lang="en-US" sz="2400" dirty="0"/>
          </a:p>
        </p:txBody>
      </p:sp>
    </p:spTree>
    <p:extLst>
      <p:ext uri="{BB962C8B-B14F-4D97-AF65-F5344CB8AC3E}">
        <p14:creationId xmlns:p14="http://schemas.microsoft.com/office/powerpoint/2010/main" val="283187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5051632-33AA-4E3A-A69A-9A0BC0EC08FE}"/>
              </a:ext>
            </a:extLst>
          </p:cNvPr>
          <p:cNvSpPr>
            <a:spLocks noGrp="1"/>
          </p:cNvSpPr>
          <p:nvPr>
            <p:ph type="title"/>
          </p:nvPr>
        </p:nvSpPr>
        <p:spPr/>
        <p:txBody>
          <a:bodyPr/>
          <a:lstStyle/>
          <a:p>
            <a:endParaRPr lang="en-US"/>
          </a:p>
        </p:txBody>
      </p:sp>
      <p:sp>
        <p:nvSpPr>
          <p:cNvPr id="3" name="מציין מיקום תוכן 2">
            <a:extLst>
              <a:ext uri="{FF2B5EF4-FFF2-40B4-BE49-F238E27FC236}">
                <a16:creationId xmlns:a16="http://schemas.microsoft.com/office/drawing/2014/main" xmlns="" id="{C4BCB980-1928-4C08-A51A-E9298A2780FE}"/>
              </a:ext>
            </a:extLst>
          </p:cNvPr>
          <p:cNvSpPr>
            <a:spLocks noGrp="1"/>
          </p:cNvSpPr>
          <p:nvPr>
            <p:ph idx="1"/>
          </p:nvPr>
        </p:nvSpPr>
        <p:spPr/>
        <p:txBody>
          <a:bodyPr/>
          <a:lstStyle/>
          <a:p>
            <a:endParaRPr lang="en-US"/>
          </a:p>
        </p:txBody>
      </p:sp>
      <p:pic>
        <p:nvPicPr>
          <p:cNvPr id="3074" name="Picture 2" descr="Cross-sectional model of a coronavirus">
            <a:extLst>
              <a:ext uri="{FF2B5EF4-FFF2-40B4-BE49-F238E27FC236}">
                <a16:creationId xmlns:a16="http://schemas.microsoft.com/office/drawing/2014/main" xmlns="" id="{47733E76-77FE-4474-8B59-74FDFAF2E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11" y="271819"/>
            <a:ext cx="10323689" cy="5807075"/>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xmlns="" id="{44D55E9A-BA85-4605-BBBC-4BAEC59C01FE}"/>
              </a:ext>
            </a:extLst>
          </p:cNvPr>
          <p:cNvPicPr>
            <a:picLocks noChangeAspect="1"/>
          </p:cNvPicPr>
          <p:nvPr/>
        </p:nvPicPr>
        <p:blipFill rotWithShape="1">
          <a:blip r:embed="rId3"/>
          <a:srcRect b="3150"/>
          <a:stretch/>
        </p:blipFill>
        <p:spPr>
          <a:xfrm>
            <a:off x="-1" y="5997104"/>
            <a:ext cx="12269755" cy="860896"/>
          </a:xfrm>
          <a:prstGeom prst="rect">
            <a:avLst/>
          </a:prstGeom>
        </p:spPr>
      </p:pic>
    </p:spTree>
    <p:extLst>
      <p:ext uri="{BB962C8B-B14F-4D97-AF65-F5344CB8AC3E}">
        <p14:creationId xmlns:p14="http://schemas.microsoft.com/office/powerpoint/2010/main" val="389267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58C0EEA4-BF9F-4924-91D6-4A37FE94FB54}"/>
              </a:ext>
            </a:extLst>
          </p:cNvPr>
          <p:cNvPicPr>
            <a:picLocks noChangeAspect="1"/>
          </p:cNvPicPr>
          <p:nvPr/>
        </p:nvPicPr>
        <p:blipFill rotWithShape="1">
          <a:blip r:embed="rId2"/>
          <a:srcRect l="17000" t="18222" r="28166" b="16889"/>
          <a:stretch/>
        </p:blipFill>
        <p:spPr>
          <a:xfrm>
            <a:off x="1014052" y="107004"/>
            <a:ext cx="9958748" cy="6629076"/>
          </a:xfrm>
          <a:prstGeom prst="rect">
            <a:avLst/>
          </a:prstGeom>
        </p:spPr>
      </p:pic>
      <p:pic>
        <p:nvPicPr>
          <p:cNvPr id="5" name="תמונה 4">
            <a:extLst>
              <a:ext uri="{FF2B5EF4-FFF2-40B4-BE49-F238E27FC236}">
                <a16:creationId xmlns:a16="http://schemas.microsoft.com/office/drawing/2014/main" xmlns="" id="{BE04EC3C-12E8-482E-9C11-6928DA3FEADE}"/>
              </a:ext>
            </a:extLst>
          </p:cNvPr>
          <p:cNvPicPr>
            <a:picLocks noChangeAspect="1"/>
          </p:cNvPicPr>
          <p:nvPr/>
        </p:nvPicPr>
        <p:blipFill rotWithShape="1">
          <a:blip r:embed="rId3"/>
          <a:srcRect l="17000" t="18222" r="28166" b="16889"/>
          <a:stretch/>
        </p:blipFill>
        <p:spPr>
          <a:xfrm>
            <a:off x="1014052" y="107004"/>
            <a:ext cx="9958748" cy="6629076"/>
          </a:xfrm>
          <a:prstGeom prst="rect">
            <a:avLst/>
          </a:prstGeom>
        </p:spPr>
      </p:pic>
    </p:spTree>
    <p:extLst>
      <p:ext uri="{BB962C8B-B14F-4D97-AF65-F5344CB8AC3E}">
        <p14:creationId xmlns:p14="http://schemas.microsoft.com/office/powerpoint/2010/main" val="39068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0F964B9A-E7D0-42BF-BFCF-758E8207F23A}"/>
              </a:ext>
            </a:extLst>
          </p:cNvPr>
          <p:cNvPicPr>
            <a:picLocks noChangeAspect="1"/>
          </p:cNvPicPr>
          <p:nvPr/>
        </p:nvPicPr>
        <p:blipFill>
          <a:blip r:embed="rId2"/>
          <a:stretch>
            <a:fillRect/>
          </a:stretch>
        </p:blipFill>
        <p:spPr>
          <a:xfrm>
            <a:off x="2872377" y="195942"/>
            <a:ext cx="5770880" cy="6113613"/>
          </a:xfrm>
          <a:prstGeom prst="rect">
            <a:avLst/>
          </a:prstGeom>
        </p:spPr>
      </p:pic>
      <p:sp>
        <p:nvSpPr>
          <p:cNvPr id="5" name="תיבת טקסט 4">
            <a:extLst>
              <a:ext uri="{FF2B5EF4-FFF2-40B4-BE49-F238E27FC236}">
                <a16:creationId xmlns:a16="http://schemas.microsoft.com/office/drawing/2014/main" xmlns="" id="{D3A6AD11-9066-4037-9554-633949AB3E24}"/>
              </a:ext>
            </a:extLst>
          </p:cNvPr>
          <p:cNvSpPr txBox="1"/>
          <p:nvPr/>
        </p:nvSpPr>
        <p:spPr>
          <a:xfrm>
            <a:off x="2953967" y="438540"/>
            <a:ext cx="5689290" cy="646331"/>
          </a:xfrm>
          <a:prstGeom prst="rect">
            <a:avLst/>
          </a:prstGeom>
          <a:solidFill>
            <a:schemeClr val="bg1"/>
          </a:solidFill>
        </p:spPr>
        <p:txBody>
          <a:bodyPr wrap="square" rtlCol="0">
            <a:spAutoFit/>
          </a:bodyPr>
          <a:lstStyle/>
          <a:p>
            <a:pPr algn="ctr"/>
            <a:r>
              <a:rPr lang="ar-LB" sz="3600" dirty="0"/>
              <a:t>عدد الإصابات بالفيروس  عالميا</a:t>
            </a:r>
            <a:endParaRPr lang="en-US" sz="3600" dirty="0"/>
          </a:p>
        </p:txBody>
      </p:sp>
      <p:sp>
        <p:nvSpPr>
          <p:cNvPr id="6" name="תיבת טקסט 5">
            <a:extLst>
              <a:ext uri="{FF2B5EF4-FFF2-40B4-BE49-F238E27FC236}">
                <a16:creationId xmlns:a16="http://schemas.microsoft.com/office/drawing/2014/main" xmlns="" id="{09CDEB2C-99F2-47AA-98B4-01A1012E3C4F}"/>
              </a:ext>
            </a:extLst>
          </p:cNvPr>
          <p:cNvSpPr txBox="1"/>
          <p:nvPr/>
        </p:nvSpPr>
        <p:spPr>
          <a:xfrm>
            <a:off x="2872377" y="2506828"/>
            <a:ext cx="6141514" cy="646331"/>
          </a:xfrm>
          <a:prstGeom prst="rect">
            <a:avLst/>
          </a:prstGeom>
          <a:solidFill>
            <a:schemeClr val="bg1"/>
          </a:solidFill>
        </p:spPr>
        <p:txBody>
          <a:bodyPr wrap="square" rtlCol="0">
            <a:spAutoFit/>
          </a:bodyPr>
          <a:lstStyle/>
          <a:p>
            <a:pPr algn="ctr"/>
            <a:r>
              <a:rPr lang="ar-LB" sz="3600" dirty="0"/>
              <a:t>عدد الوفيات</a:t>
            </a:r>
            <a:endParaRPr lang="en-US" sz="3600" dirty="0"/>
          </a:p>
        </p:txBody>
      </p:sp>
      <p:sp>
        <p:nvSpPr>
          <p:cNvPr id="7" name="תיבת טקסט 6">
            <a:extLst>
              <a:ext uri="{FF2B5EF4-FFF2-40B4-BE49-F238E27FC236}">
                <a16:creationId xmlns:a16="http://schemas.microsoft.com/office/drawing/2014/main" xmlns="" id="{BE5042D5-CB83-4A0C-8DA4-7DD08DB2D4B2}"/>
              </a:ext>
            </a:extLst>
          </p:cNvPr>
          <p:cNvSpPr txBox="1"/>
          <p:nvPr/>
        </p:nvSpPr>
        <p:spPr>
          <a:xfrm>
            <a:off x="2953966" y="4408191"/>
            <a:ext cx="5992299" cy="646331"/>
          </a:xfrm>
          <a:prstGeom prst="rect">
            <a:avLst/>
          </a:prstGeom>
          <a:solidFill>
            <a:schemeClr val="bg1"/>
          </a:solidFill>
        </p:spPr>
        <p:txBody>
          <a:bodyPr wrap="square" rtlCol="0">
            <a:spAutoFit/>
          </a:bodyPr>
          <a:lstStyle/>
          <a:p>
            <a:pPr algn="ctr"/>
            <a:r>
              <a:rPr lang="ar-LB" sz="3600" dirty="0"/>
              <a:t>عدد المعافون من المرض</a:t>
            </a:r>
            <a:endParaRPr lang="en-US" sz="3600" dirty="0"/>
          </a:p>
        </p:txBody>
      </p:sp>
      <p:sp>
        <p:nvSpPr>
          <p:cNvPr id="8" name="תיבת טקסט 7">
            <a:extLst>
              <a:ext uri="{FF2B5EF4-FFF2-40B4-BE49-F238E27FC236}">
                <a16:creationId xmlns:a16="http://schemas.microsoft.com/office/drawing/2014/main" xmlns="" id="{21015C8E-15C7-403A-B7D7-DF20BE8ACC57}"/>
              </a:ext>
            </a:extLst>
          </p:cNvPr>
          <p:cNvSpPr txBox="1"/>
          <p:nvPr/>
        </p:nvSpPr>
        <p:spPr>
          <a:xfrm>
            <a:off x="187589" y="6096294"/>
            <a:ext cx="5369575" cy="646331"/>
          </a:xfrm>
          <a:prstGeom prst="rect">
            <a:avLst/>
          </a:prstGeom>
          <a:solidFill>
            <a:schemeClr val="bg1"/>
          </a:solidFill>
        </p:spPr>
        <p:txBody>
          <a:bodyPr wrap="square" rtlCol="0">
            <a:spAutoFit/>
          </a:bodyPr>
          <a:lstStyle/>
          <a:p>
            <a:pPr algn="l"/>
            <a:r>
              <a:rPr lang="ar-LB" sz="3600" dirty="0"/>
              <a:t>حتى مساء 8.3.2020</a:t>
            </a:r>
            <a:endParaRPr lang="en-US" sz="3600" dirty="0"/>
          </a:p>
        </p:txBody>
      </p:sp>
    </p:spTree>
    <p:extLst>
      <p:ext uri="{BB962C8B-B14F-4D97-AF65-F5344CB8AC3E}">
        <p14:creationId xmlns:p14="http://schemas.microsoft.com/office/powerpoint/2010/main" val="239239909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1501</Words>
  <Application>Microsoft Office PowerPoint</Application>
  <PresentationFormat>מסך רחב</PresentationFormat>
  <Paragraphs>71</Paragraphs>
  <Slides>31</Slides>
  <Notes>0</Notes>
  <HiddenSlides>0</HiddenSlides>
  <MMClips>0</MMClips>
  <ScaleCrop>false</ScaleCrop>
  <HeadingPairs>
    <vt:vector size="8" baseType="variant">
      <vt:variant>
        <vt:lpstr>גופנים בשימוש</vt:lpstr>
      </vt:variant>
      <vt:variant>
        <vt:i4>4</vt:i4>
      </vt:variant>
      <vt:variant>
        <vt:lpstr>ערכת נושא</vt:lpstr>
      </vt:variant>
      <vt:variant>
        <vt:i4>1</vt:i4>
      </vt:variant>
      <vt:variant>
        <vt:lpstr>שרתי OLE מוטבעים</vt:lpstr>
      </vt:variant>
      <vt:variant>
        <vt:i4>0</vt:i4>
      </vt:variant>
      <vt:variant>
        <vt:lpstr>כותרות שקופיות</vt:lpstr>
      </vt:variant>
      <vt:variant>
        <vt:i4>31</vt:i4>
      </vt:variant>
    </vt:vector>
  </HeadingPairs>
  <TitlesOfParts>
    <vt:vector size="36" baseType="lpstr">
      <vt:lpstr>Arial</vt:lpstr>
      <vt:lpstr>Calibri</vt:lpstr>
      <vt:lpstr>Calibri Light</vt:lpstr>
      <vt:lpstr>Times New Roman</vt:lpstr>
      <vt:lpstr>ערכת נושא Office</vt:lpstr>
      <vt:lpstr>كورونا  covid19</vt:lpstr>
      <vt:lpstr>ما هو فيروس كورونا؟</vt:lpstr>
      <vt:lpstr>ما هو مرض كوفيد-19   (covid-19) ?</vt:lpstr>
      <vt:lpstr>أعراض مرض كوفيد-19؟</vt:lpstr>
      <vt:lpstr>نسبة الشفاء من المرض</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طريقة الانتشار</vt:lpstr>
      <vt:lpstr>هل يمكن للفيروس أن ينتقل عبر الهواء؟</vt:lpstr>
      <vt:lpstr>هل يمكن أن يصاب المرء عن طريق شخص عديم الأعراض؟</vt:lpstr>
      <vt:lpstr>كيف يمكنكم تستغرق فترة حضانة مرض كوفيد-19؟</vt:lpstr>
      <vt:lpstr>كم من الوقت يبقى الفيروس حياً على الأسطح؟</vt:lpstr>
      <vt:lpstr>حماية نفسي ومنع انتشار المرض</vt:lpstr>
      <vt:lpstr>حماية نفسي ومنع انتشار المرض</vt:lpstr>
      <vt:lpstr>حماية نفسي ومنع انتشار المرض</vt:lpstr>
      <vt:lpstr>حماية نفسي ومنع انتشار المرض</vt:lpstr>
      <vt:lpstr>حماية نفسي ومنع انتشار المرض</vt:lpstr>
      <vt:lpstr> احتمالات إصابتي بمرض كوفيد-19</vt:lpstr>
      <vt:lpstr>هل ينبغي أن أشعر بالقلق من الإصابة بمرض كوفيد-19</vt:lpstr>
      <vt:lpstr>من هم الأشخاص المعرضون لخطر الإصابة بمرض وخيم؟</vt:lpstr>
      <vt:lpstr>هل المضادات الحيوية فعّالة في الوقاية من مرض كوفيد-2019 أو علاجه؟</vt:lpstr>
      <vt:lpstr>هل هناك لقاح أو دواء أو علاج لمرض كوفيد-2019؟</vt:lpstr>
      <vt:lpstr>هل ينبغي أن استخدم كمامة لحماية نفسي؟</vt:lpstr>
      <vt:lpstr>الف صحة للجميع!!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wasim sabbagh</dc:creator>
  <cp:lastModifiedBy>majed</cp:lastModifiedBy>
  <cp:revision>17</cp:revision>
  <dcterms:created xsi:type="dcterms:W3CDTF">2020-03-08T19:43:48Z</dcterms:created>
  <dcterms:modified xsi:type="dcterms:W3CDTF">2020-03-11T06:26:55Z</dcterms:modified>
</cp:coreProperties>
</file>