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7"/>
  </p:notesMasterIdLst>
  <p:handoutMasterIdLst>
    <p:handoutMasterId r:id="rId18"/>
  </p:handoutMasterIdLst>
  <p:sldIdLst>
    <p:sldId id="256" r:id="rId2"/>
    <p:sldId id="284" r:id="rId3"/>
    <p:sldId id="289" r:id="rId4"/>
    <p:sldId id="285" r:id="rId5"/>
    <p:sldId id="295" r:id="rId6"/>
    <p:sldId id="296" r:id="rId7"/>
    <p:sldId id="290" r:id="rId8"/>
    <p:sldId id="292" r:id="rId9"/>
    <p:sldId id="293" r:id="rId10"/>
    <p:sldId id="298" r:id="rId11"/>
    <p:sldId id="294" r:id="rId12"/>
    <p:sldId id="299" r:id="rId13"/>
    <p:sldId id="288" r:id="rId14"/>
    <p:sldId id="300" r:id="rId15"/>
    <p:sldId id="282" r:id="rId16"/>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C72"/>
    <a:srgbClr val="FF6600"/>
    <a:srgbClr val="FFFC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77749" autoAdjust="0"/>
  </p:normalViewPr>
  <p:slideViewPr>
    <p:cSldViewPr>
      <p:cViewPr varScale="1">
        <p:scale>
          <a:sx n="72" d="100"/>
          <a:sy n="72" d="100"/>
        </p:scale>
        <p:origin x="191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12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0">
              <a:defRPr sz="1200">
                <a:latin typeface="Arial" pitchFamily="34" charset="0"/>
                <a:cs typeface="Arial" pitchFamily="34" charset="0"/>
              </a:defRPr>
            </a:lvl1pPr>
          </a:lstStyle>
          <a:p>
            <a:pPr>
              <a:defRPr/>
            </a:pPr>
            <a:endParaRPr lang="he-IL"/>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rtl="0">
              <a:defRPr sz="1200">
                <a:latin typeface="Arial" pitchFamily="34" charset="0"/>
                <a:cs typeface="Arial" pitchFamily="34" charset="0"/>
              </a:defRPr>
            </a:lvl1pPr>
          </a:lstStyle>
          <a:p>
            <a:pPr>
              <a:defRPr/>
            </a:pPr>
            <a:fld id="{3E02B86C-F261-4134-873D-67C6F996F04C}" type="datetimeFigureOut">
              <a:rPr lang="he-IL"/>
              <a:pPr>
                <a:defRPr/>
              </a:pPr>
              <a:t>כ'/אדר/תש"פ</a:t>
            </a:fld>
            <a:endParaRPr lang="he-IL"/>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rtl="0">
              <a:defRPr sz="1200">
                <a:latin typeface="Arial" pitchFamily="34" charset="0"/>
                <a:cs typeface="Arial" pitchFamily="34" charset="0"/>
              </a:defRPr>
            </a:lvl1pPr>
          </a:lstStyle>
          <a:p>
            <a:pPr>
              <a:defRPr/>
            </a:pPr>
            <a:endParaRPr lang="he-IL"/>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rtl="0">
              <a:defRPr sz="1200">
                <a:latin typeface="Arial" pitchFamily="34" charset="0"/>
                <a:cs typeface="Arial" pitchFamily="34" charset="0"/>
              </a:defRPr>
            </a:lvl1pPr>
          </a:lstStyle>
          <a:p>
            <a:pPr>
              <a:defRPr/>
            </a:pPr>
            <a:fld id="{6E6B3E14-B158-4380-8788-CC94F985C404}" type="slidenum">
              <a:rPr lang="he-IL"/>
              <a:pPr>
                <a:defRPr/>
              </a:pPr>
              <a:t>‹#›</a:t>
            </a:fld>
            <a:endParaRPr lang="he-IL"/>
          </a:p>
        </p:txBody>
      </p:sp>
    </p:spTree>
    <p:extLst>
      <p:ext uri="{BB962C8B-B14F-4D97-AF65-F5344CB8AC3E}">
        <p14:creationId xmlns:p14="http://schemas.microsoft.com/office/powerpoint/2010/main" val="25584012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fontAlgn="auto">
              <a:spcBef>
                <a:spcPts val="0"/>
              </a:spcBef>
              <a:spcAft>
                <a:spcPts val="0"/>
              </a:spcAft>
              <a:defRPr sz="1200">
                <a:latin typeface="+mn-lt"/>
                <a:cs typeface="+mn-cs"/>
              </a:defRPr>
            </a:lvl1pPr>
          </a:lstStyle>
          <a:p>
            <a:pPr>
              <a:defRPr/>
            </a:pPr>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1" fontAlgn="auto">
              <a:spcBef>
                <a:spcPts val="0"/>
              </a:spcBef>
              <a:spcAft>
                <a:spcPts val="0"/>
              </a:spcAft>
              <a:defRPr sz="1200">
                <a:latin typeface="+mn-lt"/>
                <a:cs typeface="+mn-cs"/>
              </a:defRPr>
            </a:lvl1pPr>
          </a:lstStyle>
          <a:p>
            <a:pPr>
              <a:defRPr/>
            </a:pPr>
            <a:fld id="{24710662-6F05-4DED-BB84-068DF9E39593}" type="datetimeFigureOut">
              <a:rPr lang="he-IL"/>
              <a:pPr>
                <a:defRPr/>
              </a:pPr>
              <a:t>כ'/אדר/תש"פ</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fontAlgn="auto">
              <a:spcBef>
                <a:spcPts val="0"/>
              </a:spcBef>
              <a:spcAft>
                <a:spcPts val="0"/>
              </a:spcAft>
              <a:defRPr sz="1200">
                <a:latin typeface="+mn-lt"/>
                <a:cs typeface="+mn-cs"/>
              </a:defRPr>
            </a:lvl1pPr>
          </a:lstStyle>
          <a:p>
            <a:pPr>
              <a:defRPr/>
            </a:pPr>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rtl="1" fontAlgn="auto">
              <a:spcBef>
                <a:spcPts val="0"/>
              </a:spcBef>
              <a:spcAft>
                <a:spcPts val="0"/>
              </a:spcAft>
              <a:defRPr sz="1200">
                <a:latin typeface="+mn-lt"/>
                <a:cs typeface="+mn-cs"/>
              </a:defRPr>
            </a:lvl1pPr>
          </a:lstStyle>
          <a:p>
            <a:pPr>
              <a:defRPr/>
            </a:pPr>
            <a:fld id="{2FEA12D1-D3E3-4DD6-88F5-C1B2054423B2}" type="slidenum">
              <a:rPr lang="he-IL"/>
              <a:pPr>
                <a:defRPr/>
              </a:pPr>
              <a:t>‹#›</a:t>
            </a:fld>
            <a:endParaRPr lang="he-IL"/>
          </a:p>
        </p:txBody>
      </p:sp>
    </p:spTree>
    <p:extLst>
      <p:ext uri="{BB962C8B-B14F-4D97-AF65-F5344CB8AC3E}">
        <p14:creationId xmlns:p14="http://schemas.microsoft.com/office/powerpoint/2010/main" val="226835376"/>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a:lstStyle/>
          <a:p>
            <a:pPr eaLnBrk="1" hangingPunct="1">
              <a:spcBef>
                <a:spcPct val="0"/>
              </a:spcBef>
            </a:pPr>
            <a:endParaRPr lang="he-IL" dirty="0" smtClean="0"/>
          </a:p>
        </p:txBody>
      </p:sp>
      <p:sp>
        <p:nvSpPr>
          <p:cNvPr id="102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02CF08-E911-42FD-A982-D1BE73393CF2}" type="slidenum">
              <a:rPr lang="ar-SA" smtClean="0"/>
              <a:pPr fontAlgn="base">
                <a:spcBef>
                  <a:spcPct val="0"/>
                </a:spcBef>
                <a:spcAft>
                  <a:spcPct val="0"/>
                </a:spcAft>
                <a:defRPr/>
              </a:pPr>
              <a:t>1</a:t>
            </a:fld>
            <a:endParaRPr lang="he-IL" smtClean="0"/>
          </a:p>
        </p:txBody>
      </p:sp>
    </p:spTree>
    <p:extLst>
      <p:ext uri="{BB962C8B-B14F-4D97-AF65-F5344CB8AC3E}">
        <p14:creationId xmlns:p14="http://schemas.microsoft.com/office/powerpoint/2010/main" val="3497565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pPr>
              <a:defRPr/>
            </a:pPr>
            <a:fld id="{2FEA12D1-D3E3-4DD6-88F5-C1B2054423B2}" type="slidenum">
              <a:rPr lang="he-IL" smtClean="0"/>
              <a:pPr>
                <a:defRPr/>
              </a:pPr>
              <a:t>10</a:t>
            </a:fld>
            <a:endParaRPr lang="he-IL"/>
          </a:p>
        </p:txBody>
      </p:sp>
    </p:spTree>
    <p:extLst>
      <p:ext uri="{BB962C8B-B14F-4D97-AF65-F5344CB8AC3E}">
        <p14:creationId xmlns:p14="http://schemas.microsoft.com/office/powerpoint/2010/main" val="3297817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sz="1050">
                <a:solidFill>
                  <a:schemeClr val="bg1">
                    <a:lumMod val="65000"/>
                  </a:schemeClr>
                </a:solidFill>
              </a:defRPr>
            </a:lvl1pPr>
          </a:lstStyle>
          <a:p>
            <a:pPr>
              <a:defRPr/>
            </a:pPr>
            <a:fld id="{431A1C09-2389-4225-8D30-B75595DFF79E}" type="slidenum">
              <a:rPr lang="he-IL"/>
              <a:pPr>
                <a:defRPr/>
              </a:pPr>
              <a:t>‹#›</a:t>
            </a:fld>
            <a:endParaRPr lang="he-IL"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1865DDCE-4FBE-4E8E-AAE6-30FFCCFB40C1}" type="slidenum">
              <a:rPr lang="he-IL"/>
              <a:pPr>
                <a:defRPr/>
              </a:pPr>
              <a:t>‹#›</a:t>
            </a:fld>
            <a:endParaRPr lang="he-IL"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ריק">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7D32C4F0-34FC-4F8E-AD32-5F7727B5683F}" type="slidenum">
              <a:rPr lang="ar-SA"/>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609600"/>
            <a:ext cx="77724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685800" y="1981200"/>
            <a:ext cx="7772400" cy="4114800"/>
          </a:xfrm>
          <a:prstGeom prst="rect">
            <a:avLst/>
          </a:prstGeo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05D963B-61BA-4670-BE95-BEC89494639C}" type="slidenum">
              <a:rPr lang="ar-SA"/>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6" name="Slide Number Placeholder 5"/>
          <p:cNvSpPr>
            <a:spLocks noGrp="1"/>
          </p:cNvSpPr>
          <p:nvPr>
            <p:ph type="sldNum" sz="quarter" idx="4"/>
          </p:nvPr>
        </p:nvSpPr>
        <p:spPr>
          <a:xfrm>
            <a:off x="366713" y="6643688"/>
            <a:ext cx="2133600" cy="285750"/>
          </a:xfrm>
          <a:prstGeom prst="rect">
            <a:avLst/>
          </a:prstGeom>
        </p:spPr>
        <p:txBody>
          <a:bodyPr/>
          <a:lstStyle>
            <a:lvl1pPr algn="l" rtl="0">
              <a:defRPr sz="1050">
                <a:solidFill>
                  <a:schemeClr val="bg1">
                    <a:lumMod val="65000"/>
                  </a:schemeClr>
                </a:solidFill>
                <a:latin typeface="Arial" pitchFamily="34" charset="0"/>
                <a:cs typeface="Arial" pitchFamily="34" charset="0"/>
              </a:defRPr>
            </a:lvl1pPr>
          </a:lstStyle>
          <a:p>
            <a:pPr>
              <a:defRPr/>
            </a:pPr>
            <a:fld id="{A5EDF32D-50C6-40B7-A6A7-4EEA281569A6}"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3783" r:id="rId1"/>
    <p:sldLayoutId id="2147483782" r:id="rId2"/>
    <p:sldLayoutId id="2147483784" r:id="rId3"/>
    <p:sldLayoutId id="2147483785" r:id="rId4"/>
  </p:sldLayoutIdLst>
  <p:transition spd="slow"/>
  <p:hf hdr="0" ftr="0" dt="0"/>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Arial" pitchFamily="34" charset="0"/>
          <a:cs typeface="Arial" pitchFamily="34" charset="0"/>
        </a:defRPr>
      </a:lvl2pPr>
      <a:lvl3pPr algn="ctr" rtl="1" eaLnBrk="0" fontAlgn="base" hangingPunct="0">
        <a:spcBef>
          <a:spcPct val="0"/>
        </a:spcBef>
        <a:spcAft>
          <a:spcPct val="0"/>
        </a:spcAft>
        <a:defRPr sz="4400">
          <a:solidFill>
            <a:schemeClr val="tx1"/>
          </a:solidFill>
          <a:latin typeface="Arial" pitchFamily="34" charset="0"/>
          <a:cs typeface="Arial" pitchFamily="34" charset="0"/>
        </a:defRPr>
      </a:lvl3pPr>
      <a:lvl4pPr algn="ctr" rtl="1" eaLnBrk="0" fontAlgn="base" hangingPunct="0">
        <a:spcBef>
          <a:spcPct val="0"/>
        </a:spcBef>
        <a:spcAft>
          <a:spcPct val="0"/>
        </a:spcAft>
        <a:defRPr sz="4400">
          <a:solidFill>
            <a:schemeClr val="tx1"/>
          </a:solidFill>
          <a:latin typeface="Arial" pitchFamily="34" charset="0"/>
          <a:cs typeface="Arial" pitchFamily="34" charset="0"/>
        </a:defRPr>
      </a:lvl4pPr>
      <a:lvl5pPr algn="ct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ctr" rtl="1" fontAlgn="base">
        <a:spcBef>
          <a:spcPct val="0"/>
        </a:spcBef>
        <a:spcAft>
          <a:spcPct val="0"/>
        </a:spcAft>
        <a:defRPr sz="4400">
          <a:solidFill>
            <a:schemeClr val="tx1"/>
          </a:solidFill>
          <a:latin typeface="Arial" pitchFamily="34" charset="0"/>
          <a:cs typeface="Arial" pitchFamily="34" charset="0"/>
        </a:defRPr>
      </a:lvl6pPr>
      <a:lvl7pPr marL="914400" algn="ctr" rtl="1" fontAlgn="base">
        <a:spcBef>
          <a:spcPct val="0"/>
        </a:spcBef>
        <a:spcAft>
          <a:spcPct val="0"/>
        </a:spcAft>
        <a:defRPr sz="4400">
          <a:solidFill>
            <a:schemeClr val="tx1"/>
          </a:solidFill>
          <a:latin typeface="Arial" pitchFamily="34" charset="0"/>
          <a:cs typeface="Arial" pitchFamily="34" charset="0"/>
        </a:defRPr>
      </a:lvl7pPr>
      <a:lvl8pPr marL="1371600" algn="ctr" rtl="1" fontAlgn="base">
        <a:spcBef>
          <a:spcPct val="0"/>
        </a:spcBef>
        <a:spcAft>
          <a:spcPct val="0"/>
        </a:spcAft>
        <a:defRPr sz="4400">
          <a:solidFill>
            <a:schemeClr val="tx1"/>
          </a:solidFill>
          <a:latin typeface="Arial" pitchFamily="34" charset="0"/>
          <a:cs typeface="Arial" pitchFamily="34" charset="0"/>
        </a:defRPr>
      </a:lvl8pPr>
      <a:lvl9pPr marL="1828800" algn="ctr"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he.wikipedia.org/wiki/%D7%A7%D7%95%D7%91%D7%A5:Gecko_Leaftail_1.jpg" TargetMode="External"/><Relationship Id="rId5" Type="http://schemas.openxmlformats.org/officeDocument/2006/relationships/image" Target="../media/image5.png"/><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85750" y="1382713"/>
            <a:ext cx="8572500" cy="46037"/>
          </a:xfrm>
          <a:prstGeom prst="rect">
            <a:avLst/>
          </a:prstGeom>
          <a:blipFill dpi="0" rotWithShape="1">
            <a:blip r:embed="rId4"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785813" y="357188"/>
            <a:ext cx="8162925" cy="11080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6600" b="1" dirty="0">
                <a:solidFill>
                  <a:srgbClr val="1D4C72"/>
                </a:solidFill>
                <a:latin typeface="+mn-lt"/>
                <a:cs typeface="+mn-cs"/>
              </a:rPr>
              <a:t>الأربطة بين الجزيئية	</a:t>
            </a:r>
            <a:endParaRPr lang="he-IL" sz="6600" b="1" dirty="0">
              <a:solidFill>
                <a:srgbClr val="1D4C72"/>
              </a:solidFill>
              <a:latin typeface="+mn-lt"/>
              <a:cs typeface="+mn-cs"/>
            </a:endParaRPr>
          </a:p>
        </p:txBody>
      </p:sp>
      <p:sp>
        <p:nvSpPr>
          <p:cNvPr id="6" name="TextBox 5"/>
          <p:cNvSpPr txBox="1"/>
          <p:nvPr/>
        </p:nvSpPr>
        <p:spPr>
          <a:xfrm>
            <a:off x="684213" y="1500188"/>
            <a:ext cx="8143875" cy="7080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4000" b="1" dirty="0">
                <a:solidFill>
                  <a:srgbClr val="FF6600"/>
                </a:solidFill>
                <a:latin typeface="+mn-lt"/>
                <a:cs typeface="+mn-cs"/>
              </a:rPr>
              <a:t>اربطة فان </a:t>
            </a:r>
            <a:r>
              <a:rPr lang="ar-SA" sz="4000" b="1" dirty="0" smtClean="0">
                <a:solidFill>
                  <a:srgbClr val="FF6600"/>
                </a:solidFill>
                <a:latin typeface="+mn-lt"/>
                <a:cs typeface="+mn-cs"/>
              </a:rPr>
              <a:t>دار </a:t>
            </a:r>
            <a:r>
              <a:rPr lang="ar-SA" sz="4000" b="1" dirty="0">
                <a:solidFill>
                  <a:srgbClr val="FF6600"/>
                </a:solidFill>
                <a:latin typeface="+mn-lt"/>
                <a:cs typeface="+mn-cs"/>
              </a:rPr>
              <a:t>فالس</a:t>
            </a:r>
            <a:endParaRPr lang="he-IL" sz="4000" b="1" dirty="0">
              <a:solidFill>
                <a:srgbClr val="FF6600"/>
              </a:solidFill>
              <a:latin typeface="+mn-lt"/>
              <a:cs typeface="+mn-cs"/>
            </a:endParaRPr>
          </a:p>
        </p:txBody>
      </p:sp>
      <p:sp>
        <p:nvSpPr>
          <p:cNvPr id="18" name="Rectangle 17"/>
          <p:cNvSpPr/>
          <p:nvPr/>
        </p:nvSpPr>
        <p:spPr>
          <a:xfrm>
            <a:off x="684213" y="2636838"/>
            <a:ext cx="8143875" cy="8572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ct val="150000"/>
              </a:lnSpc>
              <a:buFontTx/>
              <a:buBlip>
                <a:blip r:embed="rId5"/>
              </a:buBlip>
              <a:defRPr/>
            </a:pPr>
            <a:r>
              <a:rPr lang="ar-SA" dirty="0">
                <a:solidFill>
                  <a:schemeClr val="tx1"/>
                </a:solidFill>
              </a:rPr>
              <a:t>اربطة فان </a:t>
            </a:r>
            <a:r>
              <a:rPr lang="ar-SA" dirty="0" smtClean="0">
                <a:solidFill>
                  <a:schemeClr val="tx1"/>
                </a:solidFill>
              </a:rPr>
              <a:t>دار </a:t>
            </a:r>
            <a:r>
              <a:rPr lang="ar-SA" dirty="0">
                <a:solidFill>
                  <a:schemeClr val="tx1"/>
                </a:solidFill>
              </a:rPr>
              <a:t>فالس</a:t>
            </a:r>
            <a:endParaRPr lang="he-IL" dirty="0">
              <a:solidFill>
                <a:schemeClr val="tx1"/>
              </a:solidFill>
            </a:endParaRPr>
          </a:p>
          <a:p>
            <a:pPr>
              <a:lnSpc>
                <a:spcPct val="150000"/>
              </a:lnSpc>
              <a:buFontTx/>
              <a:buBlip>
                <a:blip r:embed="rId5"/>
              </a:buBlip>
              <a:defRPr/>
            </a:pPr>
            <a:r>
              <a:rPr lang="ar-SA" dirty="0">
                <a:solidFill>
                  <a:schemeClr val="tx1"/>
                </a:solidFill>
              </a:rPr>
              <a:t>العوامل </a:t>
            </a:r>
            <a:r>
              <a:rPr lang="ar-SA" dirty="0" smtClean="0">
                <a:solidFill>
                  <a:schemeClr val="tx1"/>
                </a:solidFill>
              </a:rPr>
              <a:t>التي تؤثر على </a:t>
            </a:r>
            <a:r>
              <a:rPr lang="ar-SA" dirty="0">
                <a:solidFill>
                  <a:schemeClr val="tx1"/>
                </a:solidFill>
              </a:rPr>
              <a:t>قوة اربطة فان </a:t>
            </a:r>
            <a:r>
              <a:rPr lang="ar-SA" dirty="0" smtClean="0">
                <a:solidFill>
                  <a:schemeClr val="tx1"/>
                </a:solidFill>
              </a:rPr>
              <a:t>دار </a:t>
            </a:r>
            <a:r>
              <a:rPr lang="ar-SA" dirty="0">
                <a:solidFill>
                  <a:schemeClr val="tx1"/>
                </a:solidFill>
              </a:rPr>
              <a:t>فالس</a:t>
            </a:r>
            <a:endParaRPr lang="he-IL" dirty="0">
              <a:solidFill>
                <a:schemeClr val="tx1"/>
              </a:solidFill>
            </a:endParaRPr>
          </a:p>
        </p:txBody>
      </p:sp>
      <p:sp>
        <p:nvSpPr>
          <p:cNvPr id="5126" name="Rectangle 18"/>
          <p:cNvSpPr>
            <a:spLocks noChangeArrowheads="1"/>
          </p:cNvSpPr>
          <p:nvPr/>
        </p:nvSpPr>
        <p:spPr bwMode="auto">
          <a:xfrm>
            <a:off x="7280275" y="2205038"/>
            <a:ext cx="1465263" cy="400050"/>
          </a:xfrm>
          <a:prstGeom prst="rect">
            <a:avLst/>
          </a:prstGeom>
          <a:noFill/>
          <a:ln w="9525">
            <a:noFill/>
            <a:miter lim="800000"/>
            <a:headEnd/>
            <a:tailEnd/>
          </a:ln>
        </p:spPr>
        <p:txBody>
          <a:bodyPr wrap="none">
            <a:spAutoFit/>
          </a:bodyPr>
          <a:lstStyle/>
          <a:p>
            <a:r>
              <a:rPr lang="ar-SA" sz="2000" b="1">
                <a:solidFill>
                  <a:srgbClr val="1D4C72"/>
                </a:solidFill>
              </a:rPr>
              <a:t>مواضيع الدرس</a:t>
            </a:r>
            <a:endParaRPr lang="he-IL" sz="2000" b="1">
              <a:solidFill>
                <a:srgbClr val="1D4C72"/>
              </a:solidFill>
            </a:endParaRPr>
          </a:p>
        </p:txBody>
      </p:sp>
      <p:sp>
        <p:nvSpPr>
          <p:cNvPr id="5127" name="מלבן 7"/>
          <p:cNvSpPr>
            <a:spLocks noChangeArrowheads="1"/>
          </p:cNvSpPr>
          <p:nvPr/>
        </p:nvSpPr>
        <p:spPr bwMode="auto">
          <a:xfrm>
            <a:off x="3851275" y="5661025"/>
            <a:ext cx="4249738" cy="646113"/>
          </a:xfrm>
          <a:prstGeom prst="rect">
            <a:avLst/>
          </a:prstGeom>
          <a:noFill/>
          <a:ln w="9525">
            <a:noFill/>
            <a:miter lim="800000"/>
            <a:headEnd/>
            <a:tailEnd/>
          </a:ln>
        </p:spPr>
        <p:txBody>
          <a:bodyPr>
            <a:spAutoFit/>
          </a:bodyPr>
          <a:lstStyle/>
          <a:p>
            <a:pPr algn="ctr"/>
            <a:r>
              <a:rPr lang="ar-SA" dirty="0">
                <a:solidFill>
                  <a:srgbClr val="00B0F0"/>
                </a:solidFill>
                <a:hlinkClick r:id="rId6"/>
              </a:rPr>
              <a:t>لرابط </a:t>
            </a:r>
            <a:r>
              <a:rPr lang="ar-SA" dirty="0" smtClean="0">
                <a:solidFill>
                  <a:srgbClr val="00B0F0"/>
                </a:solidFill>
                <a:hlinkClick r:id="rId6"/>
              </a:rPr>
              <a:t>آخر لصورة السحلية </a:t>
            </a:r>
            <a:r>
              <a:rPr lang="ar-SA" dirty="0" err="1">
                <a:solidFill>
                  <a:srgbClr val="00B0F0"/>
                </a:solidFill>
                <a:hlinkClick r:id="rId6"/>
              </a:rPr>
              <a:t>الملتصقه</a:t>
            </a:r>
            <a:r>
              <a:rPr lang="ar-SA" dirty="0">
                <a:solidFill>
                  <a:srgbClr val="00B0F0"/>
                </a:solidFill>
                <a:hlinkClick r:id="rId6"/>
              </a:rPr>
              <a:t> </a:t>
            </a:r>
            <a:r>
              <a:rPr lang="ar-SA" dirty="0" smtClean="0">
                <a:solidFill>
                  <a:srgbClr val="00B0F0"/>
                </a:solidFill>
                <a:hlinkClick r:id="rId6"/>
              </a:rPr>
              <a:t>بالزجاج </a:t>
            </a:r>
            <a:r>
              <a:rPr lang="ar-SA" dirty="0" err="1" smtClean="0">
                <a:solidFill>
                  <a:srgbClr val="00B0F0"/>
                </a:solidFill>
                <a:hlinkClick r:id="rId6"/>
              </a:rPr>
              <a:t>عاموديا</a:t>
            </a:r>
            <a:r>
              <a:rPr lang="ar-SA" dirty="0" smtClean="0">
                <a:solidFill>
                  <a:srgbClr val="00B0F0"/>
                </a:solidFill>
                <a:hlinkClick r:id="rId6"/>
              </a:rPr>
              <a:t> </a:t>
            </a:r>
            <a:r>
              <a:rPr lang="ar-SA" dirty="0">
                <a:solidFill>
                  <a:srgbClr val="00B0F0"/>
                </a:solidFill>
                <a:hlinkClick r:id="rId6"/>
              </a:rPr>
              <a:t>بمساعدة </a:t>
            </a:r>
            <a:r>
              <a:rPr lang="ar-SA" dirty="0" err="1">
                <a:solidFill>
                  <a:srgbClr val="00B0F0"/>
                </a:solidFill>
                <a:hlinkClick r:id="rId6"/>
              </a:rPr>
              <a:t>اربطة</a:t>
            </a:r>
            <a:r>
              <a:rPr lang="ar-SA" dirty="0">
                <a:solidFill>
                  <a:srgbClr val="00B0F0"/>
                </a:solidFill>
                <a:hlinkClick r:id="rId6"/>
              </a:rPr>
              <a:t> فان </a:t>
            </a:r>
            <a:r>
              <a:rPr lang="ar-SA" dirty="0" smtClean="0">
                <a:solidFill>
                  <a:srgbClr val="00B0F0"/>
                </a:solidFill>
                <a:hlinkClick r:id="rId6"/>
              </a:rPr>
              <a:t>دار </a:t>
            </a:r>
            <a:r>
              <a:rPr lang="ar-SA" dirty="0" err="1">
                <a:solidFill>
                  <a:srgbClr val="00B0F0"/>
                </a:solidFill>
                <a:hlinkClick r:id="rId6"/>
              </a:rPr>
              <a:t>فالس</a:t>
            </a:r>
            <a:r>
              <a:rPr lang="ar-SA" dirty="0">
                <a:solidFill>
                  <a:srgbClr val="00B0F0"/>
                </a:solidFill>
                <a:hlinkClick r:id="rId6"/>
              </a:rPr>
              <a:t>.</a:t>
            </a:r>
            <a:endParaRPr lang="he-IL" dirty="0">
              <a:solidFill>
                <a:srgbClr val="00B0F0"/>
              </a:solidFill>
            </a:endParaRPr>
          </a:p>
        </p:txBody>
      </p:sp>
      <p:pic>
        <p:nvPicPr>
          <p:cNvPr id="5128" name="Picture 10" descr="http://www.morguefile.com/data/imageData/public/files/a/adam619/preview/fldr_2005_05_08/file0001864463395.jpg"/>
          <p:cNvPicPr>
            <a:picLocks noChangeAspect="1" noChangeArrowheads="1"/>
          </p:cNvPicPr>
          <p:nvPr/>
        </p:nvPicPr>
        <p:blipFill>
          <a:blip r:embed="rId7" cstate="print"/>
          <a:srcRect/>
          <a:stretch>
            <a:fillRect/>
          </a:stretch>
        </p:blipFill>
        <p:spPr bwMode="auto">
          <a:xfrm>
            <a:off x="755650" y="3933825"/>
            <a:ext cx="2879725" cy="2414588"/>
          </a:xfrm>
          <a:prstGeom prst="rect">
            <a:avLst/>
          </a:prstGeom>
          <a:noFill/>
          <a:ln w="9525">
            <a:noFill/>
            <a:miter lim="800000"/>
            <a:headEnd/>
            <a:tailEnd/>
          </a:ln>
        </p:spPr>
      </p:pic>
      <p:sp>
        <p:nvSpPr>
          <p:cNvPr id="5129" name="מלבן 10"/>
          <p:cNvSpPr>
            <a:spLocks noChangeArrowheads="1"/>
          </p:cNvSpPr>
          <p:nvPr/>
        </p:nvSpPr>
        <p:spPr bwMode="auto">
          <a:xfrm>
            <a:off x="2770188" y="6103938"/>
            <a:ext cx="865187" cy="277812"/>
          </a:xfrm>
          <a:prstGeom prst="rect">
            <a:avLst/>
          </a:prstGeom>
          <a:noFill/>
          <a:ln w="9525">
            <a:noFill/>
            <a:miter lim="800000"/>
            <a:headEnd/>
            <a:tailEnd/>
          </a:ln>
        </p:spPr>
        <p:txBody>
          <a:bodyPr wrap="none">
            <a:spAutoFit/>
          </a:bodyPr>
          <a:lstStyle/>
          <a:p>
            <a:pPr algn="l" rtl="0"/>
            <a:r>
              <a:rPr lang="en-US" sz="1200" b="1">
                <a:solidFill>
                  <a:schemeClr val="bg1"/>
                </a:solidFill>
              </a:rPr>
              <a:t>Adam619</a:t>
            </a:r>
          </a:p>
        </p:txBody>
      </p:sp>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8" name="Rectangle 12"/>
          <p:cNvSpPr/>
          <p:nvPr/>
        </p:nvSpPr>
        <p:spPr>
          <a:xfrm>
            <a:off x="395288" y="1928813"/>
            <a:ext cx="8196262" cy="136842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ar-SA" b="1" dirty="0" smtClean="0">
                <a:solidFill>
                  <a:schemeClr val="tx1"/>
                </a:solidFill>
              </a:rPr>
              <a:t>الجواب:</a:t>
            </a:r>
            <a:endParaRPr lang="he-IL" b="1" dirty="0">
              <a:solidFill>
                <a:schemeClr val="tx1"/>
              </a:solidFill>
            </a:endParaRPr>
          </a:p>
          <a:p>
            <a:pPr fontAlgn="auto">
              <a:spcBef>
                <a:spcPts val="0"/>
              </a:spcBef>
              <a:spcAft>
                <a:spcPts val="0"/>
              </a:spcAft>
              <a:defRPr/>
            </a:pPr>
            <a:r>
              <a:rPr lang="ar-SA" dirty="0">
                <a:solidFill>
                  <a:schemeClr val="tx1"/>
                </a:solidFill>
              </a:rPr>
              <a:t>لكلا المادتين يوجد عدد </a:t>
            </a:r>
            <a:r>
              <a:rPr lang="ar-SA" dirty="0" smtClean="0">
                <a:solidFill>
                  <a:schemeClr val="tx1"/>
                </a:solidFill>
              </a:rPr>
              <a:t>مساو </a:t>
            </a:r>
            <a:r>
              <a:rPr lang="ar-SA" dirty="0">
                <a:solidFill>
                  <a:schemeClr val="tx1"/>
                </a:solidFill>
              </a:rPr>
              <a:t>لنفس نوع الذرات. لذلك، العامل الوحيد المؤثر هو تشعب الجزيء. الجزيء الاول من اليمين متشعب أكثر، (الجزيء في جهة اليسار هو سلسلة ممتدة)، لذلك اربطة فان </a:t>
            </a:r>
            <a:r>
              <a:rPr lang="ar-SA" dirty="0" smtClean="0">
                <a:solidFill>
                  <a:schemeClr val="tx1"/>
                </a:solidFill>
              </a:rPr>
              <a:t>دار </a:t>
            </a:r>
            <a:r>
              <a:rPr lang="ar-SA" dirty="0">
                <a:solidFill>
                  <a:schemeClr val="tx1"/>
                </a:solidFill>
              </a:rPr>
              <a:t>فالس </a:t>
            </a:r>
            <a:r>
              <a:rPr lang="ar-SA" dirty="0" smtClean="0">
                <a:solidFill>
                  <a:schemeClr val="tx1"/>
                </a:solidFill>
              </a:rPr>
              <a:t>فيها اضعف. (إمكانيات التماس </a:t>
            </a:r>
            <a:r>
              <a:rPr lang="ar-SA" dirty="0">
                <a:solidFill>
                  <a:schemeClr val="tx1"/>
                </a:solidFill>
              </a:rPr>
              <a:t>بين </a:t>
            </a:r>
            <a:r>
              <a:rPr lang="ar-SA" dirty="0" smtClean="0">
                <a:solidFill>
                  <a:schemeClr val="tx1"/>
                </a:solidFill>
              </a:rPr>
              <a:t>الجزيئات قليلة).</a:t>
            </a:r>
            <a:endParaRPr lang="he-IL" dirty="0">
              <a:solidFill>
                <a:schemeClr val="tx1"/>
              </a:solidFill>
            </a:endParaRPr>
          </a:p>
          <a:p>
            <a:pPr marL="342900" indent="-342900" fontAlgn="auto">
              <a:spcBef>
                <a:spcPts val="0"/>
              </a:spcBef>
              <a:spcAft>
                <a:spcPts val="0"/>
              </a:spcAft>
              <a:buFontTx/>
              <a:buAutoNum type="romanUcPeriod"/>
              <a:defRPr/>
            </a:pPr>
            <a:endParaRPr lang="he-IL" dirty="0">
              <a:solidFill>
                <a:schemeClr val="tx1"/>
              </a:solidFill>
            </a:endParaRPr>
          </a:p>
          <a:p>
            <a:pPr marL="342900" indent="-342900" fontAlgn="auto">
              <a:spcBef>
                <a:spcPts val="0"/>
              </a:spcBef>
              <a:spcAft>
                <a:spcPts val="0"/>
              </a:spcAft>
              <a:buFontTx/>
              <a:buAutoNum type="romanUcPeriod"/>
              <a:defRPr/>
            </a:pPr>
            <a:endParaRPr lang="he-IL" dirty="0">
              <a:solidFill>
                <a:schemeClr val="tx1">
                  <a:lumMod val="65000"/>
                  <a:lumOff val="35000"/>
                </a:schemeClr>
              </a:solidFill>
            </a:endParaRPr>
          </a:p>
        </p:txBody>
      </p:sp>
      <p:sp>
        <p:nvSpPr>
          <p:cNvPr id="9" name="Slide Number Placeholder 8"/>
          <p:cNvSpPr>
            <a:spLocks noGrp="1"/>
          </p:cNvSpPr>
          <p:nvPr>
            <p:ph type="sldNum" sz="quarter" idx="12"/>
          </p:nvPr>
        </p:nvSpPr>
        <p:spPr/>
        <p:txBody>
          <a:bodyPr/>
          <a:lstStyle/>
          <a:p>
            <a:pPr>
              <a:defRPr/>
            </a:pPr>
            <a:fld id="{37B4C343-F606-48B7-BD75-2362EFCD618D}" type="slidenum">
              <a:rPr lang="ar-SA" smtClean="0"/>
              <a:pPr>
                <a:defRPr/>
              </a:pPr>
              <a:t>10</a:t>
            </a:fld>
            <a:endParaRPr lang="en-US"/>
          </a:p>
        </p:txBody>
      </p:sp>
      <p:sp>
        <p:nvSpPr>
          <p:cNvPr id="7" name="TextBox 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
        <p:nvSpPr>
          <p:cNvPr id="11" name="TextBox 10"/>
          <p:cNvSpPr txBox="1"/>
          <p:nvPr/>
        </p:nvSpPr>
        <p:spPr>
          <a:xfrm>
            <a:off x="388938" y="728663"/>
            <a:ext cx="818356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3:</a:t>
            </a:r>
            <a:endParaRPr lang="he-IL" b="1" dirty="0">
              <a:solidFill>
                <a:srgbClr val="1D4C72"/>
              </a:solidFill>
              <a:latin typeface="+mn-lt"/>
              <a:cs typeface="+mn-cs"/>
            </a:endParaRPr>
          </a:p>
          <a:p>
            <a:pPr fontAlgn="auto">
              <a:spcBef>
                <a:spcPts val="0"/>
              </a:spcBef>
              <a:spcAft>
                <a:spcPts val="0"/>
              </a:spcAft>
              <a:defRPr/>
            </a:pPr>
            <a:r>
              <a:rPr lang="ar-SA" dirty="0" smtClean="0">
                <a:solidFill>
                  <a:srgbClr val="1D4C72"/>
                </a:solidFill>
              </a:rPr>
              <a:t>لأي من أزواج المواد التالية يوجد رباط فان دار </a:t>
            </a:r>
            <a:r>
              <a:rPr lang="ar-SA" dirty="0" err="1" smtClean="0">
                <a:solidFill>
                  <a:srgbClr val="1D4C72"/>
                </a:solidFill>
              </a:rPr>
              <a:t>فالس</a:t>
            </a:r>
            <a:r>
              <a:rPr lang="ar-SA" dirty="0" smtClean="0">
                <a:solidFill>
                  <a:srgbClr val="1D4C72"/>
                </a:solidFill>
              </a:rPr>
              <a:t> أقوى في الحالة السائلة؟ علل. </a:t>
            </a:r>
            <a:r>
              <a:rPr lang="en-US" dirty="0" smtClean="0">
                <a:solidFill>
                  <a:srgbClr val="1D4C72"/>
                </a:solidFill>
              </a:rPr>
              <a:t/>
            </a:r>
            <a:br>
              <a:rPr lang="en-US" dirty="0" smtClean="0">
                <a:solidFill>
                  <a:srgbClr val="1D4C72"/>
                </a:solidFill>
              </a:rPr>
            </a:br>
            <a:r>
              <a:rPr lang="he-IL" dirty="0" smtClean="0">
                <a:solidFill>
                  <a:srgbClr val="1D4C72"/>
                </a:solidFill>
              </a:rPr>
              <a:t> </a:t>
            </a:r>
            <a:r>
              <a:rPr lang="en-US" dirty="0">
                <a:solidFill>
                  <a:srgbClr val="1D4C72"/>
                </a:solidFill>
                <a:latin typeface="+mn-lt"/>
                <a:cs typeface="+mn-cs"/>
              </a:rPr>
              <a:t>CH</a:t>
            </a:r>
            <a:r>
              <a:rPr lang="en-US" baseline="-25000" dirty="0">
                <a:solidFill>
                  <a:srgbClr val="1D4C72"/>
                </a:solidFill>
                <a:latin typeface="+mn-lt"/>
                <a:cs typeface="+mn-cs"/>
              </a:rPr>
              <a:t>3</a:t>
            </a:r>
            <a:r>
              <a:rPr lang="en-US" dirty="0">
                <a:solidFill>
                  <a:srgbClr val="1D4C72"/>
                </a:solidFill>
                <a:latin typeface="+mn-lt"/>
                <a:cs typeface="+mn-cs"/>
              </a:rPr>
              <a:t>-(CH</a:t>
            </a:r>
            <a:r>
              <a:rPr lang="en-US" baseline="-25000" dirty="0">
                <a:solidFill>
                  <a:srgbClr val="1D4C72"/>
                </a:solidFill>
                <a:latin typeface="+mn-lt"/>
                <a:cs typeface="+mn-cs"/>
              </a:rPr>
              <a:t>2</a:t>
            </a:r>
            <a:r>
              <a:rPr lang="en-US" dirty="0">
                <a:solidFill>
                  <a:srgbClr val="1D4C72"/>
                </a:solidFill>
                <a:latin typeface="+mn-lt"/>
                <a:cs typeface="+mn-cs"/>
              </a:rPr>
              <a:t>)</a:t>
            </a:r>
            <a:r>
              <a:rPr lang="en-US" baseline="-25000" dirty="0">
                <a:solidFill>
                  <a:srgbClr val="1D4C72"/>
                </a:solidFill>
                <a:latin typeface="+mn-lt"/>
                <a:cs typeface="+mn-cs"/>
              </a:rPr>
              <a:t>3</a:t>
            </a:r>
            <a:r>
              <a:rPr lang="en-US" dirty="0">
                <a:solidFill>
                  <a:srgbClr val="1D4C72"/>
                </a:solidFill>
                <a:latin typeface="+mn-lt"/>
                <a:cs typeface="+mn-cs"/>
              </a:rPr>
              <a:t>CH</a:t>
            </a:r>
            <a:r>
              <a:rPr lang="en-US" baseline="-25000" dirty="0">
                <a:solidFill>
                  <a:srgbClr val="1D4C72"/>
                </a:solidFill>
                <a:latin typeface="+mn-lt"/>
                <a:cs typeface="+mn-cs"/>
              </a:rPr>
              <a:t>3</a:t>
            </a:r>
            <a:r>
              <a:rPr lang="en-US" dirty="0">
                <a:solidFill>
                  <a:srgbClr val="1D4C72"/>
                </a:solidFill>
                <a:latin typeface="+mn-lt"/>
                <a:cs typeface="+mn-cs"/>
              </a:rPr>
              <a:t>     (CH</a:t>
            </a:r>
            <a:r>
              <a:rPr lang="en-US" baseline="-25000" dirty="0">
                <a:solidFill>
                  <a:srgbClr val="1D4C72"/>
                </a:solidFill>
                <a:latin typeface="+mn-lt"/>
                <a:cs typeface="+mn-cs"/>
              </a:rPr>
              <a:t>3</a:t>
            </a:r>
            <a:r>
              <a:rPr lang="en-US" dirty="0">
                <a:solidFill>
                  <a:srgbClr val="1D4C72"/>
                </a:solidFill>
                <a:latin typeface="+mn-lt"/>
                <a:cs typeface="+mn-cs"/>
              </a:rPr>
              <a:t>)</a:t>
            </a:r>
            <a:r>
              <a:rPr lang="en-US" baseline="-25000" dirty="0">
                <a:solidFill>
                  <a:srgbClr val="1D4C72"/>
                </a:solidFill>
                <a:latin typeface="+mn-lt"/>
                <a:cs typeface="+mn-cs"/>
              </a:rPr>
              <a:t>3</a:t>
            </a:r>
            <a:r>
              <a:rPr lang="en-US" dirty="0">
                <a:solidFill>
                  <a:srgbClr val="1D4C72"/>
                </a:solidFill>
                <a:latin typeface="+mn-lt"/>
                <a:cs typeface="+mn-cs"/>
              </a:rPr>
              <a:t>CCH</a:t>
            </a:r>
            <a:r>
              <a:rPr lang="en-US" baseline="-25000" dirty="0">
                <a:solidFill>
                  <a:srgbClr val="1D4C72"/>
                </a:solidFill>
                <a:latin typeface="+mn-lt"/>
                <a:cs typeface="+mn-cs"/>
              </a:rPr>
              <a:t>3</a:t>
            </a:r>
          </a:p>
          <a:p>
            <a:pPr marL="342900" indent="-342900" fontAlgn="auto">
              <a:spcBef>
                <a:spcPts val="0"/>
              </a:spcBef>
              <a:spcAft>
                <a:spcPts val="0"/>
              </a:spcAft>
              <a:buFontTx/>
              <a:buAutoNum type="romanUcPeriod"/>
              <a:defRPr/>
            </a:pPr>
            <a:endParaRPr lang="he-IL"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3" name="TextBox 32"/>
          <p:cNvSpPr txBox="1"/>
          <p:nvPr/>
        </p:nvSpPr>
        <p:spPr>
          <a:xfrm>
            <a:off x="250825" y="714375"/>
            <a:ext cx="8183563"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4: </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اشرحوا لماذا </a:t>
            </a:r>
            <a:r>
              <a:rPr lang="en-US" dirty="0" err="1">
                <a:solidFill>
                  <a:srgbClr val="1D4C72"/>
                </a:solidFill>
              </a:rPr>
              <a:t>HCl</a:t>
            </a:r>
            <a:r>
              <a:rPr lang="he-IL" dirty="0">
                <a:solidFill>
                  <a:srgbClr val="1D4C72"/>
                </a:solidFill>
              </a:rPr>
              <a:t> </a:t>
            </a:r>
            <a:r>
              <a:rPr lang="ar-SA" dirty="0">
                <a:solidFill>
                  <a:srgbClr val="1D4C72"/>
                </a:solidFill>
              </a:rPr>
              <a:t>هو غاز في درجة حرارة الغرفة، بينما </a:t>
            </a:r>
            <a:r>
              <a:rPr lang="en-US" dirty="0">
                <a:solidFill>
                  <a:srgbClr val="1D4C72"/>
                </a:solidFill>
              </a:rPr>
              <a:t>Br</a:t>
            </a:r>
            <a:r>
              <a:rPr lang="en-US" baseline="-25000" dirty="0">
                <a:solidFill>
                  <a:srgbClr val="1D4C72"/>
                </a:solidFill>
              </a:rPr>
              <a:t>2</a:t>
            </a:r>
            <a:r>
              <a:rPr lang="he-IL" dirty="0">
                <a:solidFill>
                  <a:srgbClr val="1D4C72"/>
                </a:solidFill>
              </a:rPr>
              <a:t> </a:t>
            </a:r>
            <a:r>
              <a:rPr lang="ar-SA" dirty="0">
                <a:solidFill>
                  <a:srgbClr val="1D4C72"/>
                </a:solidFill>
              </a:rPr>
              <a:t>هو سائل.</a:t>
            </a:r>
            <a:endParaRPr lang="he-IL" dirty="0">
              <a:solidFill>
                <a:srgbClr val="1D4C72"/>
              </a:solidFill>
              <a:latin typeface="+mn-lt"/>
              <a:cs typeface="+mn-cs"/>
            </a:endParaRPr>
          </a:p>
        </p:txBody>
      </p:sp>
      <p:sp>
        <p:nvSpPr>
          <p:cNvPr id="9" name="Slide Number Placeholder 8"/>
          <p:cNvSpPr>
            <a:spLocks noGrp="1"/>
          </p:cNvSpPr>
          <p:nvPr>
            <p:ph type="sldNum" sz="quarter" idx="12"/>
          </p:nvPr>
        </p:nvSpPr>
        <p:spPr/>
        <p:txBody>
          <a:bodyPr/>
          <a:lstStyle/>
          <a:p>
            <a:pPr>
              <a:defRPr/>
            </a:pPr>
            <a:fld id="{18383269-02B1-40D2-AA84-2184500EC55E}" type="slidenum">
              <a:rPr lang="ar-SA" smtClean="0"/>
              <a:pPr>
                <a:defRPr/>
              </a:pPr>
              <a:t>11</a:t>
            </a:fld>
            <a:endParaRPr lang="en-US"/>
          </a:p>
        </p:txBody>
      </p:sp>
      <p:sp>
        <p:nvSpPr>
          <p:cNvPr id="6" name="TextBox 5"/>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7" name="Rectangle 12"/>
          <p:cNvSpPr/>
          <p:nvPr/>
        </p:nvSpPr>
        <p:spPr>
          <a:xfrm>
            <a:off x="250825" y="1643063"/>
            <a:ext cx="8196263" cy="3240087"/>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spcBef>
                <a:spcPts val="0"/>
              </a:spcBef>
              <a:spcAft>
                <a:spcPts val="0"/>
              </a:spcAft>
              <a:defRPr/>
            </a:pPr>
            <a:r>
              <a:rPr lang="ar-SA" b="1" dirty="0" smtClean="0">
                <a:solidFill>
                  <a:schemeClr val="tx1"/>
                </a:solidFill>
              </a:rPr>
              <a:t>الجواب: </a:t>
            </a:r>
            <a:r>
              <a:rPr lang="he-IL" b="1" dirty="0" smtClean="0">
                <a:solidFill>
                  <a:schemeClr val="tx1"/>
                </a:solidFill>
              </a:rPr>
              <a:t> </a:t>
            </a:r>
            <a:endParaRPr lang="he-IL" b="1" dirty="0">
              <a:solidFill>
                <a:schemeClr val="tx1"/>
              </a:solidFill>
            </a:endParaRPr>
          </a:p>
          <a:p>
            <a:pPr algn="just" fontAlgn="auto">
              <a:spcBef>
                <a:spcPts val="0"/>
              </a:spcBef>
              <a:spcAft>
                <a:spcPts val="0"/>
              </a:spcAft>
              <a:defRPr/>
            </a:pPr>
            <a:r>
              <a:rPr lang="ar-SA" dirty="0">
                <a:solidFill>
                  <a:schemeClr val="tx1"/>
                </a:solidFill>
              </a:rPr>
              <a:t>الحالة التراكمية في درجة حرارة الغرفه هي نتيجة لدرجة حرارة الغليان والانصهار للمادة. في المواد الجزيئية، درجة حرارة الانصهار والغليان متأثرة من قوة الاربطة بين الجزيئية. من هنا يجب شرح سبب كون الاربطة بين جزيئات </a:t>
            </a:r>
            <a:r>
              <a:rPr lang="en-US" dirty="0">
                <a:solidFill>
                  <a:schemeClr val="tx1"/>
                </a:solidFill>
              </a:rPr>
              <a:t>Br</a:t>
            </a:r>
            <a:r>
              <a:rPr lang="en-US" baseline="-25000" dirty="0">
                <a:solidFill>
                  <a:schemeClr val="tx1"/>
                </a:solidFill>
              </a:rPr>
              <a:t>2</a:t>
            </a:r>
            <a:r>
              <a:rPr lang="he-IL" dirty="0">
                <a:solidFill>
                  <a:schemeClr val="tx1"/>
                </a:solidFill>
              </a:rPr>
              <a:t> </a:t>
            </a:r>
            <a:r>
              <a:rPr lang="ar-SA" dirty="0">
                <a:solidFill>
                  <a:schemeClr val="tx1"/>
                </a:solidFill>
              </a:rPr>
              <a:t>هي </a:t>
            </a:r>
            <a:r>
              <a:rPr lang="ar-SA" dirty="0" err="1" smtClean="0">
                <a:solidFill>
                  <a:schemeClr val="tx1"/>
                </a:solidFill>
              </a:rPr>
              <a:t>اقوى</a:t>
            </a:r>
            <a:r>
              <a:rPr lang="ar-SA" dirty="0" smtClean="0">
                <a:solidFill>
                  <a:schemeClr val="tx1"/>
                </a:solidFill>
              </a:rPr>
              <a:t>.</a:t>
            </a:r>
            <a:endParaRPr lang="ar-SA" dirty="0">
              <a:solidFill>
                <a:schemeClr val="tx1"/>
              </a:solidFill>
            </a:endParaRPr>
          </a:p>
          <a:p>
            <a:pPr algn="just" fontAlgn="auto">
              <a:spcBef>
                <a:spcPts val="0"/>
              </a:spcBef>
              <a:spcAft>
                <a:spcPts val="0"/>
              </a:spcAft>
              <a:defRPr/>
            </a:pPr>
            <a:r>
              <a:rPr lang="ar-SA" dirty="0">
                <a:solidFill>
                  <a:schemeClr val="tx1"/>
                </a:solidFill>
              </a:rPr>
              <a:t>في هذه الحالة يعمل </a:t>
            </a:r>
            <a:r>
              <a:rPr lang="ar-SA" dirty="0" smtClean="0">
                <a:solidFill>
                  <a:schemeClr val="tx1"/>
                </a:solidFill>
              </a:rPr>
              <a:t>عاملان متعاكسان</a:t>
            </a:r>
            <a:r>
              <a:rPr lang="ar-SA" dirty="0">
                <a:solidFill>
                  <a:schemeClr val="tx1"/>
                </a:solidFill>
              </a:rPr>
              <a:t>، لذلك يصعب التنبؤ مسبقا ايهما له اربطة بين جزيئية أقوى. بالمقابل، لجزيئات البروم سحابة الكترونية </a:t>
            </a:r>
            <a:r>
              <a:rPr lang="ar-SA" dirty="0" smtClean="0">
                <a:solidFill>
                  <a:schemeClr val="tx1"/>
                </a:solidFill>
              </a:rPr>
              <a:t>اكبر، </a:t>
            </a:r>
            <a:r>
              <a:rPr lang="ar-SA" dirty="0">
                <a:solidFill>
                  <a:schemeClr val="tx1"/>
                </a:solidFill>
              </a:rPr>
              <a:t>لكن من جهة أخرى، جزيئات هيدريد الكلور لها تقطب ثنائي ثابت. نلاحظ انه في هذه الحالة حجم السحابة الالكترونية يؤثر أكثر من تقطب الجزيء. </a:t>
            </a:r>
          </a:p>
          <a:p>
            <a:pPr algn="just" fontAlgn="auto">
              <a:spcBef>
                <a:spcPts val="0"/>
              </a:spcBef>
              <a:spcAft>
                <a:spcPts val="0"/>
              </a:spcAft>
              <a:defRPr/>
            </a:pPr>
            <a:endParaRPr lang="he-IL" dirty="0">
              <a:solidFill>
                <a:schemeClr val="tx1"/>
              </a:solidFill>
            </a:endParaRPr>
          </a:p>
          <a:p>
            <a:pPr algn="just" fontAlgn="auto">
              <a:spcBef>
                <a:spcPts val="0"/>
              </a:spcBef>
              <a:spcAft>
                <a:spcPts val="0"/>
              </a:spcAft>
              <a:defRPr/>
            </a:pPr>
            <a:r>
              <a:rPr lang="ar-SA" b="1" dirty="0">
                <a:solidFill>
                  <a:srgbClr val="FF6600"/>
                </a:solidFill>
              </a:rPr>
              <a:t>في حالة وجود عاملين متعارضين ومتعاكسين، الطلاب مطالبون فقط </a:t>
            </a:r>
            <a:r>
              <a:rPr lang="ar-SA" b="1" dirty="0" smtClean="0">
                <a:solidFill>
                  <a:srgbClr val="FF6600"/>
                </a:solidFill>
              </a:rPr>
              <a:t>بشرح الظاهرة </a:t>
            </a:r>
            <a:r>
              <a:rPr lang="ar-SA" b="1" dirty="0">
                <a:solidFill>
                  <a:srgbClr val="FF6600"/>
                </a:solidFill>
              </a:rPr>
              <a:t>وليس التنبؤ </a:t>
            </a:r>
            <a:r>
              <a:rPr lang="ar-SA" b="1" dirty="0" smtClean="0">
                <a:solidFill>
                  <a:srgbClr val="FF6600"/>
                </a:solidFill>
              </a:rPr>
              <a:t>أين يكون الرباط </a:t>
            </a:r>
            <a:r>
              <a:rPr lang="ar-SA" b="1" dirty="0" err="1" smtClean="0">
                <a:solidFill>
                  <a:srgbClr val="FF6600"/>
                </a:solidFill>
              </a:rPr>
              <a:t>الاقوى</a:t>
            </a:r>
            <a:r>
              <a:rPr lang="ar-SA" b="1" dirty="0" smtClean="0">
                <a:solidFill>
                  <a:srgbClr val="FF6600"/>
                </a:solidFill>
              </a:rPr>
              <a:t>. </a:t>
            </a:r>
            <a:endParaRPr lang="he-IL" dirty="0">
              <a:solidFill>
                <a:schemeClr val="tx1"/>
              </a:solidFill>
            </a:endParaRPr>
          </a:p>
          <a:p>
            <a:pPr marL="342900" indent="-342900" algn="just" fontAlgn="auto">
              <a:spcBef>
                <a:spcPts val="0"/>
              </a:spcBef>
              <a:spcAft>
                <a:spcPts val="0"/>
              </a:spcAft>
              <a:buFontTx/>
              <a:buAutoNum type="romanUcPeriod"/>
              <a:defRPr/>
            </a:pPr>
            <a:endParaRPr lang="he-IL" dirty="0">
              <a:solidFill>
                <a:schemeClr val="tx1"/>
              </a:solidFill>
            </a:endParaRPr>
          </a:p>
          <a:p>
            <a:pPr marL="342900" indent="-342900" algn="just" fontAlgn="auto">
              <a:spcBef>
                <a:spcPts val="0"/>
              </a:spcBef>
              <a:spcAft>
                <a:spcPts val="0"/>
              </a:spcAft>
              <a:buFontTx/>
              <a:buAutoNum type="romanUcPeriod"/>
              <a:defRPr/>
            </a:pPr>
            <a:endParaRPr lang="he-IL" dirty="0">
              <a:solidFill>
                <a:schemeClr val="tx1">
                  <a:lumMod val="65000"/>
                  <a:lumOff val="35000"/>
                </a:schemeClr>
              </a:solidFill>
            </a:endParaRPr>
          </a:p>
        </p:txBody>
      </p:sp>
      <p:sp>
        <p:nvSpPr>
          <p:cNvPr id="9" name="Slide Number Placeholder 8"/>
          <p:cNvSpPr>
            <a:spLocks noGrp="1"/>
          </p:cNvSpPr>
          <p:nvPr>
            <p:ph type="sldNum" sz="quarter" idx="12"/>
          </p:nvPr>
        </p:nvSpPr>
        <p:spPr/>
        <p:txBody>
          <a:bodyPr/>
          <a:lstStyle/>
          <a:p>
            <a:pPr>
              <a:defRPr/>
            </a:pPr>
            <a:fld id="{F411CDFA-6A26-4113-9B65-11AB8629A3F8}" type="slidenum">
              <a:rPr lang="ar-SA" smtClean="0"/>
              <a:pPr>
                <a:defRPr/>
              </a:pPr>
              <a:t>12</a:t>
            </a:fld>
            <a:endParaRPr lang="en-US"/>
          </a:p>
        </p:txBody>
      </p:sp>
      <p:sp>
        <p:nvSpPr>
          <p:cNvPr id="8" name="TextBox 7"/>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
        <p:nvSpPr>
          <p:cNvPr id="10" name="TextBox 9"/>
          <p:cNvSpPr txBox="1"/>
          <p:nvPr/>
        </p:nvSpPr>
        <p:spPr>
          <a:xfrm>
            <a:off x="250825" y="714375"/>
            <a:ext cx="8183563"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4: </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اشرحوا لماذا </a:t>
            </a:r>
            <a:r>
              <a:rPr lang="en-US" dirty="0" err="1">
                <a:solidFill>
                  <a:srgbClr val="1D4C72"/>
                </a:solidFill>
              </a:rPr>
              <a:t>HCl</a:t>
            </a:r>
            <a:r>
              <a:rPr lang="he-IL" dirty="0">
                <a:solidFill>
                  <a:srgbClr val="1D4C72"/>
                </a:solidFill>
              </a:rPr>
              <a:t> </a:t>
            </a:r>
            <a:r>
              <a:rPr lang="ar-SA" dirty="0">
                <a:solidFill>
                  <a:srgbClr val="1D4C72"/>
                </a:solidFill>
              </a:rPr>
              <a:t>هو غاز في درجة حرارة الغرفة، بينما </a:t>
            </a:r>
            <a:r>
              <a:rPr lang="en-US" dirty="0">
                <a:solidFill>
                  <a:srgbClr val="1D4C72"/>
                </a:solidFill>
              </a:rPr>
              <a:t>Br</a:t>
            </a:r>
            <a:r>
              <a:rPr lang="en-US" baseline="-25000" dirty="0">
                <a:solidFill>
                  <a:srgbClr val="1D4C72"/>
                </a:solidFill>
              </a:rPr>
              <a:t>2</a:t>
            </a:r>
            <a:r>
              <a:rPr lang="he-IL" dirty="0">
                <a:solidFill>
                  <a:srgbClr val="1D4C72"/>
                </a:solidFill>
              </a:rPr>
              <a:t> </a:t>
            </a:r>
            <a:r>
              <a:rPr lang="ar-SA" dirty="0">
                <a:solidFill>
                  <a:srgbClr val="1D4C72"/>
                </a:solidFill>
              </a:rPr>
              <a:t>هو سائل.</a:t>
            </a:r>
            <a:endParaRPr lang="he-IL"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5"/>
          <p:cNvSpPr txBox="1">
            <a:spLocks noChangeArrowheads="1"/>
          </p:cNvSpPr>
          <p:nvPr/>
        </p:nvSpPr>
        <p:spPr bwMode="auto">
          <a:xfrm>
            <a:off x="7164388" y="1844675"/>
            <a:ext cx="1143000" cy="369888"/>
          </a:xfrm>
          <a:prstGeom prst="rect">
            <a:avLst/>
          </a:prstGeom>
          <a:noFill/>
          <a:ln w="9525">
            <a:noFill/>
            <a:miter lim="800000"/>
            <a:headEnd/>
            <a:tailEnd/>
          </a:ln>
        </p:spPr>
        <p:txBody>
          <a:bodyPr>
            <a:spAutoFit/>
          </a:bodyPr>
          <a:lstStyle/>
          <a:p>
            <a:pPr algn="ctr" rtl="0">
              <a:spcBef>
                <a:spcPct val="50000"/>
              </a:spcBef>
            </a:pPr>
            <a:r>
              <a:rPr lang="en-US">
                <a:solidFill>
                  <a:srgbClr val="1D4C72"/>
                </a:solidFill>
              </a:rPr>
              <a:t>C</a:t>
            </a:r>
            <a:r>
              <a:rPr lang="en-US" baseline="-25000">
                <a:solidFill>
                  <a:srgbClr val="1D4C72"/>
                </a:solidFill>
              </a:rPr>
              <a:t>2</a:t>
            </a:r>
            <a:r>
              <a:rPr lang="en-US">
                <a:solidFill>
                  <a:srgbClr val="1D4C72"/>
                </a:solidFill>
              </a:rPr>
              <a:t>H</a:t>
            </a:r>
            <a:r>
              <a:rPr lang="en-US" baseline="-25000">
                <a:solidFill>
                  <a:srgbClr val="1D4C72"/>
                </a:solidFill>
              </a:rPr>
              <a:t>6</a:t>
            </a:r>
          </a:p>
        </p:txBody>
      </p:sp>
      <p:sp>
        <p:nvSpPr>
          <p:cNvPr id="17411" name="Text Box 23"/>
          <p:cNvSpPr txBox="1">
            <a:spLocks noChangeArrowheads="1"/>
          </p:cNvSpPr>
          <p:nvPr/>
        </p:nvSpPr>
        <p:spPr bwMode="auto">
          <a:xfrm>
            <a:off x="6300788" y="1844675"/>
            <a:ext cx="576262" cy="400050"/>
          </a:xfrm>
          <a:prstGeom prst="rect">
            <a:avLst/>
          </a:prstGeom>
          <a:noFill/>
          <a:ln w="9525">
            <a:noFill/>
            <a:miter lim="800000"/>
            <a:headEnd/>
            <a:tailEnd/>
          </a:ln>
        </p:spPr>
        <p:txBody>
          <a:bodyPr>
            <a:spAutoFit/>
          </a:bodyPr>
          <a:lstStyle/>
          <a:p>
            <a:pPr algn="l" rtl="0">
              <a:spcBef>
                <a:spcPct val="50000"/>
              </a:spcBef>
            </a:pPr>
            <a:r>
              <a:rPr lang="en-US" sz="2000">
                <a:solidFill>
                  <a:srgbClr val="1D4C72"/>
                </a:solidFill>
              </a:rPr>
              <a:t>I</a:t>
            </a:r>
            <a:r>
              <a:rPr lang="he-IL" sz="2000">
                <a:solidFill>
                  <a:srgbClr val="1D4C72"/>
                </a:solidFill>
              </a:rPr>
              <a:t>-</a:t>
            </a:r>
            <a:r>
              <a:rPr lang="en-US" sz="2000">
                <a:solidFill>
                  <a:srgbClr val="1D4C72"/>
                </a:solidFill>
              </a:rPr>
              <a:t>I</a:t>
            </a:r>
          </a:p>
        </p:txBody>
      </p:sp>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3" name="TextBox 32"/>
          <p:cNvSpPr txBox="1"/>
          <p:nvPr/>
        </p:nvSpPr>
        <p:spPr>
          <a:xfrm>
            <a:off x="250825" y="785813"/>
            <a:ext cx="8183563" cy="646112"/>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5:</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رتب </a:t>
            </a:r>
            <a:r>
              <a:rPr lang="ar-SA" dirty="0" smtClean="0">
                <a:solidFill>
                  <a:srgbClr val="1D4C72"/>
                </a:solidFill>
              </a:rPr>
              <a:t>المركبات الأربعة </a:t>
            </a:r>
            <a:r>
              <a:rPr lang="ar-SA" dirty="0">
                <a:solidFill>
                  <a:srgbClr val="1D4C72"/>
                </a:solidFill>
              </a:rPr>
              <a:t>التالية حسب درجة حرارة الغليان بترتيب تنازلي. علل.</a:t>
            </a:r>
            <a:endParaRPr lang="he-IL" dirty="0">
              <a:solidFill>
                <a:srgbClr val="1D4C72"/>
              </a:solidFill>
              <a:latin typeface="+mn-lt"/>
              <a:cs typeface="+mn-cs"/>
            </a:endParaRPr>
          </a:p>
        </p:txBody>
      </p:sp>
      <p:sp>
        <p:nvSpPr>
          <p:cNvPr id="38" name="Slide Number Placeholder 37"/>
          <p:cNvSpPr>
            <a:spLocks noGrp="1"/>
          </p:cNvSpPr>
          <p:nvPr>
            <p:ph type="sldNum" sz="quarter" idx="12"/>
          </p:nvPr>
        </p:nvSpPr>
        <p:spPr/>
        <p:txBody>
          <a:bodyPr/>
          <a:lstStyle/>
          <a:p>
            <a:pPr>
              <a:defRPr/>
            </a:pPr>
            <a:fld id="{63C50412-E42E-43EF-8D6E-8EAE2CBA8C0A}" type="slidenum">
              <a:rPr lang="ar-SA" smtClean="0"/>
              <a:pPr>
                <a:defRPr/>
              </a:pPr>
              <a:t>13</a:t>
            </a:fld>
            <a:endParaRPr lang="en-US"/>
          </a:p>
        </p:txBody>
      </p:sp>
      <p:sp>
        <p:nvSpPr>
          <p:cNvPr id="17415" name="Text Box 4"/>
          <p:cNvSpPr txBox="1">
            <a:spLocks noChangeArrowheads="1"/>
          </p:cNvSpPr>
          <p:nvPr/>
        </p:nvSpPr>
        <p:spPr bwMode="auto">
          <a:xfrm>
            <a:off x="323850" y="1908175"/>
            <a:ext cx="3311525" cy="368300"/>
          </a:xfrm>
          <a:prstGeom prst="rect">
            <a:avLst/>
          </a:prstGeom>
          <a:noFill/>
          <a:ln w="9525">
            <a:noFill/>
            <a:miter lim="800000"/>
            <a:headEnd/>
            <a:tailEnd/>
          </a:ln>
        </p:spPr>
        <p:txBody>
          <a:bodyPr>
            <a:spAutoFit/>
          </a:bodyPr>
          <a:lstStyle/>
          <a:p>
            <a:pPr algn="l" rtl="0">
              <a:spcBef>
                <a:spcPct val="50000"/>
              </a:spcBef>
            </a:pPr>
            <a:r>
              <a:rPr lang="en-US">
                <a:solidFill>
                  <a:srgbClr val="1D4C72"/>
                </a:solidFill>
              </a:rPr>
              <a:t> CH</a:t>
            </a:r>
            <a:r>
              <a:rPr lang="en-US" baseline="-25000">
                <a:solidFill>
                  <a:srgbClr val="1D4C72"/>
                </a:solidFill>
              </a:rPr>
              <a:t>3</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3</a:t>
            </a:r>
          </a:p>
        </p:txBody>
      </p:sp>
      <p:grpSp>
        <p:nvGrpSpPr>
          <p:cNvPr id="17416" name="קבוצה 45"/>
          <p:cNvGrpSpPr>
            <a:grpSpLocks/>
          </p:cNvGrpSpPr>
          <p:nvPr/>
        </p:nvGrpSpPr>
        <p:grpSpPr bwMode="auto">
          <a:xfrm>
            <a:off x="3779838" y="1557338"/>
            <a:ext cx="2159000" cy="728662"/>
            <a:chOff x="4499992" y="2564406"/>
            <a:chExt cx="2160240" cy="729870"/>
          </a:xfrm>
        </p:grpSpPr>
        <p:sp>
          <p:nvSpPr>
            <p:cNvPr id="17418" name="Text Box 4"/>
            <p:cNvSpPr txBox="1">
              <a:spLocks noChangeArrowheads="1"/>
            </p:cNvSpPr>
            <p:nvPr/>
          </p:nvSpPr>
          <p:spPr bwMode="auto">
            <a:xfrm>
              <a:off x="4499992" y="2924944"/>
              <a:ext cx="2160240" cy="369332"/>
            </a:xfrm>
            <a:prstGeom prst="rect">
              <a:avLst/>
            </a:prstGeom>
            <a:noFill/>
            <a:ln w="9525">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r>
                <a:rPr lang="en-US">
                  <a:solidFill>
                    <a:srgbClr val="1D4C72"/>
                  </a:solidFill>
                </a:rPr>
                <a:t>-CH-CH-CH</a:t>
              </a:r>
              <a:r>
                <a:rPr lang="en-US" baseline="-25000">
                  <a:solidFill>
                    <a:srgbClr val="1D4C72"/>
                  </a:solidFill>
                </a:rPr>
                <a:t>3</a:t>
              </a:r>
            </a:p>
          </p:txBody>
        </p:sp>
        <p:grpSp>
          <p:nvGrpSpPr>
            <p:cNvPr id="17419" name="קבוצה 37"/>
            <p:cNvGrpSpPr>
              <a:grpSpLocks/>
            </p:cNvGrpSpPr>
            <p:nvPr/>
          </p:nvGrpSpPr>
          <p:grpSpPr bwMode="auto">
            <a:xfrm>
              <a:off x="4931717" y="2564406"/>
              <a:ext cx="1224425" cy="440862"/>
              <a:chOff x="1331317" y="3644526"/>
              <a:chExt cx="1224425" cy="440862"/>
            </a:xfrm>
          </p:grpSpPr>
          <p:sp>
            <p:nvSpPr>
              <p:cNvPr id="17420" name="Text Box 8"/>
              <p:cNvSpPr txBox="1">
                <a:spLocks noChangeArrowheads="1"/>
              </p:cNvSpPr>
              <p:nvPr/>
            </p:nvSpPr>
            <p:spPr bwMode="auto">
              <a:xfrm>
                <a:off x="1331317" y="3645024"/>
                <a:ext cx="720080" cy="369332"/>
              </a:xfrm>
              <a:prstGeom prst="rect">
                <a:avLst/>
              </a:prstGeom>
              <a:noFill/>
              <a:ln w="19050">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p>
            </p:txBody>
          </p:sp>
          <p:sp>
            <p:nvSpPr>
              <p:cNvPr id="22" name="Line 10"/>
              <p:cNvSpPr>
                <a:spLocks noChangeShapeType="1"/>
              </p:cNvSpPr>
              <p:nvPr/>
            </p:nvSpPr>
            <p:spPr bwMode="auto">
              <a:xfrm>
                <a:off x="1547664" y="3932340"/>
                <a:ext cx="0" cy="152653"/>
              </a:xfrm>
              <a:prstGeom prst="line">
                <a:avLst/>
              </a:prstGeom>
              <a:noFill/>
              <a:ln w="19050">
                <a:solidFill>
                  <a:srgbClr val="1D4C72"/>
                </a:solidFill>
                <a:round/>
                <a:headEnd/>
                <a:tailEnd/>
              </a:ln>
              <a:effectLst/>
            </p:spPr>
            <p:txBody>
              <a:bodyPr wrap="none" anchor="ctr"/>
              <a:lstStyle/>
              <a:p>
                <a:pPr algn="l" rtl="0">
                  <a:defRPr/>
                </a:pPr>
                <a:endParaRPr lang="he-IL">
                  <a:solidFill>
                    <a:srgbClr val="1D4C72"/>
                  </a:solidFill>
                  <a:effectLst>
                    <a:outerShdw blurRad="38100" dist="38100" dir="2700000" algn="tl">
                      <a:srgbClr val="000000">
                        <a:alpha val="43137"/>
                      </a:srgbClr>
                    </a:outerShdw>
                  </a:effectLst>
                </a:endParaRPr>
              </a:p>
            </p:txBody>
          </p:sp>
          <p:sp>
            <p:nvSpPr>
              <p:cNvPr id="17422" name="Text Box 8"/>
              <p:cNvSpPr txBox="1">
                <a:spLocks noChangeArrowheads="1"/>
              </p:cNvSpPr>
              <p:nvPr/>
            </p:nvSpPr>
            <p:spPr bwMode="auto">
              <a:xfrm>
                <a:off x="1835662" y="3644526"/>
                <a:ext cx="720080" cy="369332"/>
              </a:xfrm>
              <a:prstGeom prst="rect">
                <a:avLst/>
              </a:prstGeom>
              <a:noFill/>
              <a:ln w="19050">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p>
            </p:txBody>
          </p:sp>
          <p:sp>
            <p:nvSpPr>
              <p:cNvPr id="24" name="Line 10"/>
              <p:cNvSpPr>
                <a:spLocks noChangeShapeType="1"/>
              </p:cNvSpPr>
              <p:nvPr/>
            </p:nvSpPr>
            <p:spPr bwMode="auto">
              <a:xfrm>
                <a:off x="1979712" y="3932340"/>
                <a:ext cx="0" cy="152653"/>
              </a:xfrm>
              <a:prstGeom prst="line">
                <a:avLst/>
              </a:prstGeom>
              <a:noFill/>
              <a:ln w="19050">
                <a:solidFill>
                  <a:srgbClr val="1D4C72"/>
                </a:solidFill>
                <a:round/>
                <a:headEnd/>
                <a:tailEnd/>
              </a:ln>
              <a:effectLst/>
            </p:spPr>
            <p:txBody>
              <a:bodyPr wrap="none" anchor="ctr"/>
              <a:lstStyle/>
              <a:p>
                <a:pPr algn="l" rtl="0">
                  <a:defRPr/>
                </a:pPr>
                <a:endParaRPr lang="he-IL">
                  <a:solidFill>
                    <a:srgbClr val="1D4C72"/>
                  </a:solidFill>
                  <a:effectLst>
                    <a:outerShdw blurRad="38100" dist="38100" dir="2700000" algn="tl">
                      <a:srgbClr val="000000">
                        <a:alpha val="43137"/>
                      </a:srgbClr>
                    </a:outerShdw>
                  </a:effectLst>
                </a:endParaRPr>
              </a:p>
            </p:txBody>
          </p:sp>
        </p:grpSp>
      </p:grpSp>
      <p:sp>
        <p:nvSpPr>
          <p:cNvPr id="16" name="TextBox 15"/>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grpSp>
        <p:nvGrpSpPr>
          <p:cNvPr id="18435" name="קבוצה 34"/>
          <p:cNvGrpSpPr>
            <a:grpSpLocks/>
          </p:cNvGrpSpPr>
          <p:nvPr/>
        </p:nvGrpSpPr>
        <p:grpSpPr bwMode="auto">
          <a:xfrm>
            <a:off x="323850" y="2852738"/>
            <a:ext cx="8196263" cy="3529012"/>
            <a:chOff x="323528" y="2708424"/>
            <a:chExt cx="8196263" cy="3529125"/>
          </a:xfrm>
        </p:grpSpPr>
        <p:sp>
          <p:nvSpPr>
            <p:cNvPr id="47" name="Rectangle 12"/>
            <p:cNvSpPr/>
            <p:nvPr/>
          </p:nvSpPr>
          <p:spPr>
            <a:xfrm>
              <a:off x="323528" y="2708424"/>
              <a:ext cx="8196263" cy="345609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ar-SA" b="1" dirty="0" smtClean="0">
                  <a:solidFill>
                    <a:schemeClr val="tx1"/>
                  </a:solidFill>
                </a:rPr>
                <a:t>الجواب: </a:t>
              </a:r>
              <a:endParaRPr lang="he-IL" b="1" dirty="0">
                <a:solidFill>
                  <a:schemeClr val="tx1"/>
                </a:solidFill>
              </a:endParaRPr>
            </a:p>
          </p:txBody>
        </p:sp>
        <p:sp>
          <p:nvSpPr>
            <p:cNvPr id="18458" name="Text Box 38"/>
            <p:cNvSpPr txBox="1">
              <a:spLocks noChangeArrowheads="1"/>
            </p:cNvSpPr>
            <p:nvPr/>
          </p:nvSpPr>
          <p:spPr bwMode="auto">
            <a:xfrm>
              <a:off x="6732041" y="3429000"/>
              <a:ext cx="576263" cy="523875"/>
            </a:xfrm>
            <a:prstGeom prst="rect">
              <a:avLst/>
            </a:prstGeom>
            <a:noFill/>
            <a:ln w="9525">
              <a:noFill/>
              <a:miter lim="800000"/>
              <a:headEnd/>
              <a:tailEnd/>
            </a:ln>
          </p:spPr>
          <p:txBody>
            <a:bodyPr>
              <a:spAutoFit/>
            </a:bodyPr>
            <a:lstStyle/>
            <a:p>
              <a:pPr algn="l" rtl="0">
                <a:spcBef>
                  <a:spcPct val="50000"/>
                </a:spcBef>
              </a:pPr>
              <a:r>
                <a:rPr lang="he-IL" sz="2800"/>
                <a:t>&lt;</a:t>
              </a:r>
              <a:endParaRPr lang="en-US" sz="2800"/>
            </a:p>
          </p:txBody>
        </p:sp>
        <p:sp>
          <p:nvSpPr>
            <p:cNvPr id="104489" name="AutoShape 41"/>
            <p:cNvSpPr>
              <a:spLocks noChangeArrowheads="1"/>
            </p:cNvSpPr>
            <p:nvPr/>
          </p:nvSpPr>
          <p:spPr bwMode="auto">
            <a:xfrm>
              <a:off x="394966" y="4365827"/>
              <a:ext cx="2232025" cy="1008094"/>
            </a:xfrm>
            <a:prstGeom prst="wedgeRoundRectCallout">
              <a:avLst>
                <a:gd name="adj1" fmla="val -21528"/>
                <a:gd name="adj2" fmla="val -96645"/>
                <a:gd name="adj3" fmla="val 16667"/>
              </a:avLst>
            </a:prstGeom>
            <a:solidFill>
              <a:schemeClr val="bg1"/>
            </a:solidFill>
            <a:ln w="9525">
              <a:solidFill>
                <a:schemeClr val="bg1">
                  <a:lumMod val="50000"/>
                </a:schemeClr>
              </a:solidFill>
              <a:miter lim="800000"/>
              <a:headEnd/>
              <a:tailEnd/>
            </a:ln>
            <a:effectLst/>
          </p:spPr>
          <p:txBody>
            <a:bodyPr/>
            <a:lstStyle/>
            <a:p>
              <a:pPr algn="ctr" rtl="0">
                <a:defRPr/>
              </a:pPr>
              <a:r>
                <a:rPr lang="ar-SA" sz="1400" dirty="0"/>
                <a:t>مقارنة مع الآخرين: عدد الالكترونات </a:t>
              </a:r>
              <a:r>
                <a:rPr lang="ar-SA" sz="1400" dirty="0" smtClean="0"/>
                <a:t>هو الأكثر، </a:t>
              </a:r>
              <a:r>
                <a:rPr lang="ar-SA" sz="1400" dirty="0"/>
                <a:t>سحابة الكترونية </a:t>
              </a:r>
              <a:r>
                <a:rPr lang="ar-SA" sz="1400" dirty="0" smtClean="0"/>
                <a:t> هي الأكبر</a:t>
              </a:r>
              <a:r>
                <a:rPr lang="ar-SA" sz="1400" dirty="0"/>
                <a:t>. </a:t>
              </a:r>
              <a:r>
                <a:rPr lang="ar-SA" sz="1400" dirty="0" smtClean="0"/>
                <a:t>بالرغم من </a:t>
              </a:r>
              <a:r>
                <a:rPr lang="ar-SA" sz="1400" dirty="0" err="1" smtClean="0"/>
                <a:t>ان</a:t>
              </a:r>
              <a:r>
                <a:rPr lang="ar-SA" sz="1400" dirty="0" smtClean="0"/>
                <a:t> </a:t>
              </a:r>
              <a:r>
                <a:rPr lang="ar-SA" sz="1400" dirty="0"/>
                <a:t>عدد الذرات هو الأقل.</a:t>
              </a:r>
              <a:endParaRPr lang="en-US" sz="1400" dirty="0"/>
            </a:p>
          </p:txBody>
        </p:sp>
        <p:sp>
          <p:nvSpPr>
            <p:cNvPr id="104490" name="AutoShape 42"/>
            <p:cNvSpPr>
              <a:spLocks noChangeArrowheads="1"/>
            </p:cNvSpPr>
            <p:nvPr/>
          </p:nvSpPr>
          <p:spPr bwMode="auto">
            <a:xfrm>
              <a:off x="2700016" y="4221359"/>
              <a:ext cx="2160587" cy="1224002"/>
            </a:xfrm>
            <a:prstGeom prst="wedgeRoundRectCallout">
              <a:avLst>
                <a:gd name="adj1" fmla="val -25166"/>
                <a:gd name="adj2" fmla="val -85919"/>
                <a:gd name="adj3" fmla="val 16667"/>
              </a:avLst>
            </a:prstGeom>
            <a:solidFill>
              <a:schemeClr val="bg1"/>
            </a:solidFill>
            <a:ln w="9525">
              <a:solidFill>
                <a:schemeClr val="bg1">
                  <a:lumMod val="50000"/>
                </a:schemeClr>
              </a:solidFill>
              <a:miter lim="800000"/>
              <a:headEnd/>
              <a:tailEnd/>
            </a:ln>
            <a:effectLst/>
          </p:spPr>
          <p:txBody>
            <a:bodyPr/>
            <a:lstStyle/>
            <a:p>
              <a:pPr algn="ctr" rtl="0">
                <a:defRPr/>
              </a:pPr>
              <a:r>
                <a:rPr lang="ar-SA" sz="1400" dirty="0"/>
                <a:t>مقارنة مع اليود: عدد الالكترونات أقل- سحابة الكترونية </a:t>
              </a:r>
              <a:r>
                <a:rPr lang="ar-SA" sz="1400" dirty="0" smtClean="0"/>
                <a:t>اصغر. </a:t>
              </a:r>
              <a:endParaRPr lang="ar-SA" sz="1400" dirty="0"/>
            </a:p>
            <a:p>
              <a:pPr algn="ctr" rtl="0">
                <a:defRPr/>
              </a:pPr>
              <a:r>
                <a:rPr lang="ar-SA" sz="1400" dirty="0"/>
                <a:t>مقارنة مع ايزوميره: الجزيء </a:t>
              </a:r>
              <a:r>
                <a:rPr lang="ar-SA" sz="1400" u="sng" dirty="0"/>
                <a:t>غير</a:t>
              </a:r>
              <a:r>
                <a:rPr lang="ar-SA" sz="1400" dirty="0"/>
                <a:t> متشعب. </a:t>
              </a:r>
              <a:endParaRPr lang="en-US" sz="1400" dirty="0"/>
            </a:p>
          </p:txBody>
        </p:sp>
        <p:sp>
          <p:nvSpPr>
            <p:cNvPr id="104491" name="AutoShape 43"/>
            <p:cNvSpPr>
              <a:spLocks noChangeArrowheads="1"/>
            </p:cNvSpPr>
            <p:nvPr/>
          </p:nvSpPr>
          <p:spPr bwMode="auto">
            <a:xfrm>
              <a:off x="4932041" y="4365827"/>
              <a:ext cx="1871662" cy="1008094"/>
            </a:xfrm>
            <a:prstGeom prst="wedgeRoundRectCallout">
              <a:avLst>
                <a:gd name="adj1" fmla="val 949"/>
                <a:gd name="adj2" fmla="val -103477"/>
                <a:gd name="adj3" fmla="val 16667"/>
              </a:avLst>
            </a:prstGeom>
            <a:solidFill>
              <a:schemeClr val="bg1"/>
            </a:solidFill>
            <a:ln w="9525">
              <a:solidFill>
                <a:schemeClr val="bg1">
                  <a:lumMod val="50000"/>
                </a:schemeClr>
              </a:solidFill>
              <a:miter lim="800000"/>
              <a:headEnd/>
              <a:tailEnd/>
            </a:ln>
            <a:effectLst/>
          </p:spPr>
          <p:txBody>
            <a:bodyPr/>
            <a:lstStyle/>
            <a:p>
              <a:pPr algn="ctr" rtl="0">
                <a:defRPr/>
              </a:pPr>
              <a:r>
                <a:rPr lang="ar-SA" sz="1400" dirty="0"/>
                <a:t>مقارنة مع ايزوميره: </a:t>
              </a:r>
              <a:r>
                <a:rPr lang="ar-SA" sz="1400" dirty="0" smtClean="0"/>
                <a:t>عدد الالكترونات متساو </a:t>
              </a:r>
              <a:r>
                <a:rPr lang="ar-SA" sz="1400" dirty="0"/>
                <a:t>لكنه</a:t>
              </a:r>
              <a:r>
                <a:rPr lang="en-US" sz="1400" dirty="0"/>
                <a:t> </a:t>
              </a:r>
              <a:r>
                <a:rPr lang="ar-SA" sz="1400" dirty="0" smtClean="0"/>
                <a:t>الجزيء </a:t>
              </a:r>
              <a:r>
                <a:rPr lang="ar-SA" sz="1400" dirty="0"/>
                <a:t>متشعب. </a:t>
              </a:r>
              <a:r>
                <a:rPr lang="he-IL" sz="1400" dirty="0"/>
                <a:t>  </a:t>
              </a:r>
              <a:endParaRPr lang="en-US" sz="1400" dirty="0"/>
            </a:p>
          </p:txBody>
        </p:sp>
        <p:sp>
          <p:nvSpPr>
            <p:cNvPr id="104492" name="AutoShape 44"/>
            <p:cNvSpPr>
              <a:spLocks noChangeArrowheads="1"/>
            </p:cNvSpPr>
            <p:nvPr/>
          </p:nvSpPr>
          <p:spPr bwMode="auto">
            <a:xfrm>
              <a:off x="6875141" y="4365827"/>
              <a:ext cx="1584325" cy="1006507"/>
            </a:xfrm>
            <a:prstGeom prst="wedgeRoundRectCallout">
              <a:avLst>
                <a:gd name="adj1" fmla="val 1426"/>
                <a:gd name="adj2" fmla="val -98454"/>
                <a:gd name="adj3" fmla="val 16667"/>
              </a:avLst>
            </a:prstGeom>
            <a:solidFill>
              <a:schemeClr val="bg1"/>
            </a:solidFill>
            <a:ln w="9525">
              <a:solidFill>
                <a:schemeClr val="bg1">
                  <a:lumMod val="50000"/>
                </a:schemeClr>
              </a:solidFill>
              <a:miter lim="800000"/>
              <a:headEnd/>
              <a:tailEnd/>
            </a:ln>
            <a:effectLst/>
          </p:spPr>
          <p:txBody>
            <a:bodyPr/>
            <a:lstStyle/>
            <a:p>
              <a:pPr algn="ctr">
                <a:defRPr/>
              </a:pPr>
              <a:r>
                <a:rPr lang="ar-SA" sz="1400" dirty="0"/>
                <a:t>مقارنة مع الآخرين:</a:t>
              </a:r>
              <a:r>
                <a:rPr lang="he-IL" sz="1400" dirty="0"/>
                <a:t> </a:t>
              </a:r>
              <a:r>
                <a:rPr lang="ar-SA" sz="1400" dirty="0"/>
                <a:t>الجزيء الأصغر بينها. </a:t>
              </a:r>
              <a:r>
                <a:rPr lang="ar-SA" sz="1400" dirty="0" smtClean="0"/>
                <a:t>أصغر سحابة الكترونية.</a:t>
              </a:r>
              <a:endParaRPr lang="en-US" sz="1400" dirty="0"/>
            </a:p>
          </p:txBody>
        </p:sp>
        <p:sp>
          <p:nvSpPr>
            <p:cNvPr id="18463" name="Text Box 45"/>
            <p:cNvSpPr txBox="1">
              <a:spLocks noChangeArrowheads="1"/>
            </p:cNvSpPr>
            <p:nvPr/>
          </p:nvSpPr>
          <p:spPr bwMode="auto">
            <a:xfrm>
              <a:off x="395536" y="5591175"/>
              <a:ext cx="8064252" cy="646374"/>
            </a:xfrm>
            <a:prstGeom prst="rect">
              <a:avLst/>
            </a:prstGeom>
            <a:noFill/>
            <a:ln w="9525">
              <a:noFill/>
              <a:miter lim="800000"/>
              <a:headEnd/>
              <a:tailEnd/>
            </a:ln>
          </p:spPr>
          <p:txBody>
            <a:bodyPr>
              <a:spAutoFit/>
            </a:bodyPr>
            <a:lstStyle/>
            <a:p>
              <a:pPr>
                <a:spcBef>
                  <a:spcPct val="50000"/>
                </a:spcBef>
              </a:pPr>
              <a:r>
                <a:rPr lang="ar-SA" b="1" dirty="0">
                  <a:solidFill>
                    <a:srgbClr val="FF6600"/>
                  </a:solidFill>
                </a:rPr>
                <a:t>تلخيص- </a:t>
              </a:r>
              <a:r>
                <a:rPr lang="ar-SA" dirty="0"/>
                <a:t>لكل المواد يوجد </a:t>
              </a:r>
              <a:r>
                <a:rPr lang="ar-SA" dirty="0" smtClean="0"/>
                <a:t>أربطة </a:t>
              </a:r>
              <a:r>
                <a:rPr lang="ar-SA" dirty="0"/>
                <a:t>فان </a:t>
              </a:r>
              <a:r>
                <a:rPr lang="ar-SA" dirty="0" smtClean="0"/>
                <a:t>دار </a:t>
              </a:r>
              <a:r>
                <a:rPr lang="ar-SA" dirty="0" err="1"/>
                <a:t>فالس</a:t>
              </a:r>
              <a:r>
                <a:rPr lang="ar-SA" dirty="0"/>
                <a:t>، </a:t>
              </a:r>
              <a:r>
                <a:rPr lang="ar-SA" dirty="0" smtClean="0"/>
                <a:t>ذات </a:t>
              </a:r>
              <a:r>
                <a:rPr lang="ar-SA" dirty="0"/>
                <a:t>تقطب ثنائي لحظي، لذلك حجم السحابة الالكترونية والتشعب </a:t>
              </a:r>
              <a:r>
                <a:rPr lang="ar-SA" dirty="0" smtClean="0"/>
                <a:t>هما العاملان المؤثران. </a:t>
              </a:r>
              <a:endParaRPr lang="en-US" dirty="0"/>
            </a:p>
          </p:txBody>
        </p:sp>
        <p:sp>
          <p:nvSpPr>
            <p:cNvPr id="18464" name="Text Box 15"/>
            <p:cNvSpPr txBox="1">
              <a:spLocks noChangeArrowheads="1"/>
            </p:cNvSpPr>
            <p:nvPr/>
          </p:nvSpPr>
          <p:spPr bwMode="auto">
            <a:xfrm>
              <a:off x="7092950" y="3399086"/>
              <a:ext cx="1143000" cy="461962"/>
            </a:xfrm>
            <a:prstGeom prst="rect">
              <a:avLst/>
            </a:prstGeom>
            <a:noFill/>
            <a:ln w="9525">
              <a:noFill/>
              <a:miter lim="800000"/>
              <a:headEnd/>
              <a:tailEnd/>
            </a:ln>
          </p:spPr>
          <p:txBody>
            <a:bodyPr>
              <a:spAutoFit/>
            </a:bodyPr>
            <a:lstStyle/>
            <a:p>
              <a:pPr algn="ctr" rtl="0">
                <a:spcBef>
                  <a:spcPct val="50000"/>
                </a:spcBef>
              </a:pPr>
              <a:r>
                <a:rPr lang="en-US" sz="2400"/>
                <a:t>C</a:t>
              </a:r>
              <a:r>
                <a:rPr lang="en-US" sz="2400" baseline="-25000"/>
                <a:t>2</a:t>
              </a:r>
              <a:r>
                <a:rPr lang="en-US" sz="2400"/>
                <a:t>H</a:t>
              </a:r>
              <a:r>
                <a:rPr lang="en-US" sz="2400" baseline="-25000"/>
                <a:t>6</a:t>
              </a:r>
            </a:p>
          </p:txBody>
        </p:sp>
        <p:sp>
          <p:nvSpPr>
            <p:cNvPr id="18465" name="Text Box 23"/>
            <p:cNvSpPr txBox="1">
              <a:spLocks noChangeArrowheads="1"/>
            </p:cNvSpPr>
            <p:nvPr/>
          </p:nvSpPr>
          <p:spPr bwMode="auto">
            <a:xfrm>
              <a:off x="755576" y="3501008"/>
              <a:ext cx="576263" cy="461962"/>
            </a:xfrm>
            <a:prstGeom prst="rect">
              <a:avLst/>
            </a:prstGeom>
            <a:noFill/>
            <a:ln w="9525">
              <a:noFill/>
              <a:miter lim="800000"/>
              <a:headEnd/>
              <a:tailEnd/>
            </a:ln>
          </p:spPr>
          <p:txBody>
            <a:bodyPr>
              <a:spAutoFit/>
            </a:bodyPr>
            <a:lstStyle/>
            <a:p>
              <a:pPr algn="l" rtl="0">
                <a:spcBef>
                  <a:spcPct val="50000"/>
                </a:spcBef>
              </a:pPr>
              <a:r>
                <a:rPr lang="en-US" sz="2400"/>
                <a:t>I</a:t>
              </a:r>
              <a:r>
                <a:rPr lang="he-IL" sz="2400"/>
                <a:t>-</a:t>
              </a:r>
              <a:r>
                <a:rPr lang="en-US" sz="2400"/>
                <a:t>I</a:t>
              </a:r>
            </a:p>
          </p:txBody>
        </p:sp>
        <p:sp>
          <p:nvSpPr>
            <p:cNvPr id="18466" name="Text Box 38"/>
            <p:cNvSpPr txBox="1">
              <a:spLocks noChangeArrowheads="1"/>
            </p:cNvSpPr>
            <p:nvPr/>
          </p:nvSpPr>
          <p:spPr bwMode="auto">
            <a:xfrm>
              <a:off x="1403648" y="3429000"/>
              <a:ext cx="576263" cy="522287"/>
            </a:xfrm>
            <a:prstGeom prst="rect">
              <a:avLst/>
            </a:prstGeom>
            <a:noFill/>
            <a:ln w="9525">
              <a:noFill/>
              <a:miter lim="800000"/>
              <a:headEnd/>
              <a:tailEnd/>
            </a:ln>
          </p:spPr>
          <p:txBody>
            <a:bodyPr>
              <a:spAutoFit/>
            </a:bodyPr>
            <a:lstStyle/>
            <a:p>
              <a:pPr algn="l" rtl="0">
                <a:spcBef>
                  <a:spcPct val="50000"/>
                </a:spcBef>
              </a:pPr>
              <a:r>
                <a:rPr lang="he-IL" sz="2800"/>
                <a:t>&lt;</a:t>
              </a:r>
              <a:endParaRPr lang="en-US" sz="2800"/>
            </a:p>
          </p:txBody>
        </p:sp>
        <p:sp>
          <p:nvSpPr>
            <p:cNvPr id="18467" name="Text Box 38"/>
            <p:cNvSpPr txBox="1">
              <a:spLocks noChangeArrowheads="1"/>
            </p:cNvSpPr>
            <p:nvPr/>
          </p:nvSpPr>
          <p:spPr bwMode="auto">
            <a:xfrm>
              <a:off x="4427984" y="3429000"/>
              <a:ext cx="576262" cy="523875"/>
            </a:xfrm>
            <a:prstGeom prst="rect">
              <a:avLst/>
            </a:prstGeom>
            <a:noFill/>
            <a:ln w="9525">
              <a:noFill/>
              <a:miter lim="800000"/>
              <a:headEnd/>
              <a:tailEnd/>
            </a:ln>
          </p:spPr>
          <p:txBody>
            <a:bodyPr>
              <a:spAutoFit/>
            </a:bodyPr>
            <a:lstStyle/>
            <a:p>
              <a:pPr algn="l" rtl="0">
                <a:spcBef>
                  <a:spcPct val="50000"/>
                </a:spcBef>
              </a:pPr>
              <a:r>
                <a:rPr lang="he-IL" sz="2800"/>
                <a:t>&lt;</a:t>
              </a:r>
              <a:endParaRPr lang="en-US" sz="2800"/>
            </a:p>
          </p:txBody>
        </p:sp>
      </p:grpSp>
      <p:sp>
        <p:nvSpPr>
          <p:cNvPr id="36" name="Slide Number Placeholder 35"/>
          <p:cNvSpPr>
            <a:spLocks noGrp="1"/>
          </p:cNvSpPr>
          <p:nvPr>
            <p:ph type="sldNum" sz="quarter" idx="12"/>
          </p:nvPr>
        </p:nvSpPr>
        <p:spPr/>
        <p:txBody>
          <a:bodyPr/>
          <a:lstStyle/>
          <a:p>
            <a:pPr>
              <a:defRPr/>
            </a:pPr>
            <a:fld id="{D93A47B8-2E57-4F87-B84F-A84C85228539}" type="slidenum">
              <a:rPr lang="ar-SA" smtClean="0"/>
              <a:pPr>
                <a:defRPr/>
              </a:pPr>
              <a:t>14</a:t>
            </a:fld>
            <a:endParaRPr lang="en-US"/>
          </a:p>
        </p:txBody>
      </p:sp>
      <p:sp>
        <p:nvSpPr>
          <p:cNvPr id="18437" name="Text Box 15"/>
          <p:cNvSpPr txBox="1">
            <a:spLocks noChangeArrowheads="1"/>
          </p:cNvSpPr>
          <p:nvPr/>
        </p:nvSpPr>
        <p:spPr bwMode="auto">
          <a:xfrm>
            <a:off x="7164388" y="1844675"/>
            <a:ext cx="1143000" cy="369888"/>
          </a:xfrm>
          <a:prstGeom prst="rect">
            <a:avLst/>
          </a:prstGeom>
          <a:noFill/>
          <a:ln w="9525">
            <a:noFill/>
            <a:miter lim="800000"/>
            <a:headEnd/>
            <a:tailEnd/>
          </a:ln>
        </p:spPr>
        <p:txBody>
          <a:bodyPr>
            <a:spAutoFit/>
          </a:bodyPr>
          <a:lstStyle/>
          <a:p>
            <a:pPr algn="ctr" rtl="0">
              <a:spcBef>
                <a:spcPct val="50000"/>
              </a:spcBef>
            </a:pPr>
            <a:r>
              <a:rPr lang="en-US">
                <a:solidFill>
                  <a:srgbClr val="1D4C72"/>
                </a:solidFill>
              </a:rPr>
              <a:t>C</a:t>
            </a:r>
            <a:r>
              <a:rPr lang="en-US" baseline="-25000">
                <a:solidFill>
                  <a:srgbClr val="1D4C72"/>
                </a:solidFill>
              </a:rPr>
              <a:t>2</a:t>
            </a:r>
            <a:r>
              <a:rPr lang="en-US">
                <a:solidFill>
                  <a:srgbClr val="1D4C72"/>
                </a:solidFill>
              </a:rPr>
              <a:t>H</a:t>
            </a:r>
            <a:r>
              <a:rPr lang="en-US" baseline="-25000">
                <a:solidFill>
                  <a:srgbClr val="1D4C72"/>
                </a:solidFill>
              </a:rPr>
              <a:t>6</a:t>
            </a:r>
          </a:p>
        </p:txBody>
      </p:sp>
      <p:sp>
        <p:nvSpPr>
          <p:cNvPr id="18438" name="Text Box 23"/>
          <p:cNvSpPr txBox="1">
            <a:spLocks noChangeArrowheads="1"/>
          </p:cNvSpPr>
          <p:nvPr/>
        </p:nvSpPr>
        <p:spPr bwMode="auto">
          <a:xfrm>
            <a:off x="6300788" y="1844675"/>
            <a:ext cx="576262" cy="400050"/>
          </a:xfrm>
          <a:prstGeom prst="rect">
            <a:avLst/>
          </a:prstGeom>
          <a:noFill/>
          <a:ln w="9525">
            <a:noFill/>
            <a:miter lim="800000"/>
            <a:headEnd/>
            <a:tailEnd/>
          </a:ln>
        </p:spPr>
        <p:txBody>
          <a:bodyPr>
            <a:spAutoFit/>
          </a:bodyPr>
          <a:lstStyle/>
          <a:p>
            <a:pPr algn="l" rtl="0">
              <a:spcBef>
                <a:spcPct val="50000"/>
              </a:spcBef>
            </a:pPr>
            <a:r>
              <a:rPr lang="en-US" sz="2000">
                <a:solidFill>
                  <a:srgbClr val="1D4C72"/>
                </a:solidFill>
              </a:rPr>
              <a:t>I</a:t>
            </a:r>
            <a:r>
              <a:rPr lang="he-IL" sz="2000">
                <a:solidFill>
                  <a:srgbClr val="1D4C72"/>
                </a:solidFill>
              </a:rPr>
              <a:t>-</a:t>
            </a:r>
            <a:r>
              <a:rPr lang="en-US" sz="2000">
                <a:solidFill>
                  <a:srgbClr val="1D4C72"/>
                </a:solidFill>
              </a:rPr>
              <a:t>I</a:t>
            </a:r>
          </a:p>
        </p:txBody>
      </p:sp>
      <p:sp>
        <p:nvSpPr>
          <p:cNvPr id="18439" name="Text Box 4"/>
          <p:cNvSpPr txBox="1">
            <a:spLocks noChangeArrowheads="1"/>
          </p:cNvSpPr>
          <p:nvPr/>
        </p:nvSpPr>
        <p:spPr bwMode="auto">
          <a:xfrm>
            <a:off x="827088" y="1844675"/>
            <a:ext cx="2736850" cy="369888"/>
          </a:xfrm>
          <a:prstGeom prst="rect">
            <a:avLst/>
          </a:prstGeom>
          <a:noFill/>
          <a:ln w="9525">
            <a:noFill/>
            <a:miter lim="800000"/>
            <a:headEnd/>
            <a:tailEnd/>
          </a:ln>
        </p:spPr>
        <p:txBody>
          <a:bodyPr>
            <a:spAutoFit/>
          </a:bodyPr>
          <a:lstStyle/>
          <a:p>
            <a:pPr algn="l" rtl="0">
              <a:spcBef>
                <a:spcPct val="50000"/>
              </a:spcBef>
            </a:pPr>
            <a:r>
              <a:rPr lang="en-US">
                <a:solidFill>
                  <a:srgbClr val="1D4C72"/>
                </a:solidFill>
              </a:rPr>
              <a:t> CH</a:t>
            </a:r>
            <a:r>
              <a:rPr lang="en-US" baseline="-25000">
                <a:solidFill>
                  <a:srgbClr val="1D4C72"/>
                </a:solidFill>
              </a:rPr>
              <a:t>3</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2</a:t>
            </a:r>
            <a:r>
              <a:rPr lang="en-US">
                <a:solidFill>
                  <a:srgbClr val="1D4C72"/>
                </a:solidFill>
              </a:rPr>
              <a:t>CH</a:t>
            </a:r>
            <a:r>
              <a:rPr lang="en-US" baseline="-25000">
                <a:solidFill>
                  <a:srgbClr val="1D4C72"/>
                </a:solidFill>
              </a:rPr>
              <a:t>3</a:t>
            </a:r>
          </a:p>
        </p:txBody>
      </p:sp>
      <p:grpSp>
        <p:nvGrpSpPr>
          <p:cNvPr id="18440" name="קבוצה 45"/>
          <p:cNvGrpSpPr>
            <a:grpSpLocks/>
          </p:cNvGrpSpPr>
          <p:nvPr/>
        </p:nvGrpSpPr>
        <p:grpSpPr bwMode="auto">
          <a:xfrm>
            <a:off x="3779838" y="1557338"/>
            <a:ext cx="2159000" cy="728662"/>
            <a:chOff x="4499992" y="2564406"/>
            <a:chExt cx="2160240" cy="729870"/>
          </a:xfrm>
        </p:grpSpPr>
        <p:sp>
          <p:nvSpPr>
            <p:cNvPr id="18451" name="Text Box 4"/>
            <p:cNvSpPr txBox="1">
              <a:spLocks noChangeArrowheads="1"/>
            </p:cNvSpPr>
            <p:nvPr/>
          </p:nvSpPr>
          <p:spPr bwMode="auto">
            <a:xfrm>
              <a:off x="4499992" y="2924944"/>
              <a:ext cx="2160240" cy="369332"/>
            </a:xfrm>
            <a:prstGeom prst="rect">
              <a:avLst/>
            </a:prstGeom>
            <a:noFill/>
            <a:ln w="9525">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r>
                <a:rPr lang="en-US">
                  <a:solidFill>
                    <a:srgbClr val="1D4C72"/>
                  </a:solidFill>
                </a:rPr>
                <a:t>-CH-CH-CH</a:t>
              </a:r>
              <a:r>
                <a:rPr lang="en-US" baseline="-25000">
                  <a:solidFill>
                    <a:srgbClr val="1D4C72"/>
                  </a:solidFill>
                </a:rPr>
                <a:t>3</a:t>
              </a:r>
            </a:p>
          </p:txBody>
        </p:sp>
        <p:grpSp>
          <p:nvGrpSpPr>
            <p:cNvPr id="18452" name="קבוצה 37"/>
            <p:cNvGrpSpPr>
              <a:grpSpLocks/>
            </p:cNvGrpSpPr>
            <p:nvPr/>
          </p:nvGrpSpPr>
          <p:grpSpPr bwMode="auto">
            <a:xfrm>
              <a:off x="4931717" y="2564406"/>
              <a:ext cx="1224425" cy="440862"/>
              <a:chOff x="1331317" y="3644526"/>
              <a:chExt cx="1224425" cy="440862"/>
            </a:xfrm>
          </p:grpSpPr>
          <p:sp>
            <p:nvSpPr>
              <p:cNvPr id="18453" name="Text Box 8"/>
              <p:cNvSpPr txBox="1">
                <a:spLocks noChangeArrowheads="1"/>
              </p:cNvSpPr>
              <p:nvPr/>
            </p:nvSpPr>
            <p:spPr bwMode="auto">
              <a:xfrm>
                <a:off x="1331317" y="3645024"/>
                <a:ext cx="720080" cy="369332"/>
              </a:xfrm>
              <a:prstGeom prst="rect">
                <a:avLst/>
              </a:prstGeom>
              <a:noFill/>
              <a:ln w="19050">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p>
            </p:txBody>
          </p:sp>
          <p:sp>
            <p:nvSpPr>
              <p:cNvPr id="44" name="Line 10"/>
              <p:cNvSpPr>
                <a:spLocks noChangeShapeType="1"/>
              </p:cNvSpPr>
              <p:nvPr/>
            </p:nvSpPr>
            <p:spPr bwMode="auto">
              <a:xfrm>
                <a:off x="1547664" y="3932340"/>
                <a:ext cx="0" cy="152653"/>
              </a:xfrm>
              <a:prstGeom prst="line">
                <a:avLst/>
              </a:prstGeom>
              <a:noFill/>
              <a:ln w="19050">
                <a:solidFill>
                  <a:srgbClr val="1D4C72"/>
                </a:solidFill>
                <a:round/>
                <a:headEnd/>
                <a:tailEnd/>
              </a:ln>
              <a:effectLst/>
            </p:spPr>
            <p:txBody>
              <a:bodyPr wrap="none" anchor="ctr"/>
              <a:lstStyle/>
              <a:p>
                <a:pPr algn="l" rtl="0">
                  <a:defRPr/>
                </a:pPr>
                <a:endParaRPr lang="he-IL">
                  <a:solidFill>
                    <a:srgbClr val="1D4C72"/>
                  </a:solidFill>
                  <a:effectLst>
                    <a:outerShdw blurRad="38100" dist="38100" dir="2700000" algn="tl">
                      <a:srgbClr val="000000">
                        <a:alpha val="43137"/>
                      </a:srgbClr>
                    </a:outerShdw>
                  </a:effectLst>
                </a:endParaRPr>
              </a:p>
            </p:txBody>
          </p:sp>
          <p:sp>
            <p:nvSpPr>
              <p:cNvPr id="18455" name="Text Box 8"/>
              <p:cNvSpPr txBox="1">
                <a:spLocks noChangeArrowheads="1"/>
              </p:cNvSpPr>
              <p:nvPr/>
            </p:nvSpPr>
            <p:spPr bwMode="auto">
              <a:xfrm>
                <a:off x="1835662" y="3644526"/>
                <a:ext cx="720080" cy="369332"/>
              </a:xfrm>
              <a:prstGeom prst="rect">
                <a:avLst/>
              </a:prstGeom>
              <a:noFill/>
              <a:ln w="19050">
                <a:noFill/>
                <a:miter lim="800000"/>
                <a:headEnd/>
                <a:tailEnd/>
              </a:ln>
            </p:spPr>
            <p:txBody>
              <a:bodyPr>
                <a:spAutoFit/>
              </a:bodyPr>
              <a:lstStyle/>
              <a:p>
                <a:pPr algn="l" rtl="0">
                  <a:spcBef>
                    <a:spcPct val="50000"/>
                  </a:spcBef>
                </a:pPr>
                <a:r>
                  <a:rPr lang="en-US">
                    <a:solidFill>
                      <a:srgbClr val="1D4C72"/>
                    </a:solidFill>
                  </a:rPr>
                  <a:t>CH</a:t>
                </a:r>
                <a:r>
                  <a:rPr lang="en-US" baseline="-25000">
                    <a:solidFill>
                      <a:srgbClr val="1D4C72"/>
                    </a:solidFill>
                  </a:rPr>
                  <a:t>3</a:t>
                </a:r>
              </a:p>
            </p:txBody>
          </p:sp>
          <p:sp>
            <p:nvSpPr>
              <p:cNvPr id="46" name="Line 10"/>
              <p:cNvSpPr>
                <a:spLocks noChangeShapeType="1"/>
              </p:cNvSpPr>
              <p:nvPr/>
            </p:nvSpPr>
            <p:spPr bwMode="auto">
              <a:xfrm>
                <a:off x="1979712" y="3932340"/>
                <a:ext cx="0" cy="152653"/>
              </a:xfrm>
              <a:prstGeom prst="line">
                <a:avLst/>
              </a:prstGeom>
              <a:noFill/>
              <a:ln w="19050">
                <a:solidFill>
                  <a:srgbClr val="1D4C72"/>
                </a:solidFill>
                <a:round/>
                <a:headEnd/>
                <a:tailEnd/>
              </a:ln>
              <a:effectLst/>
            </p:spPr>
            <p:txBody>
              <a:bodyPr wrap="none" anchor="ctr"/>
              <a:lstStyle/>
              <a:p>
                <a:pPr algn="l" rtl="0">
                  <a:defRPr/>
                </a:pPr>
                <a:endParaRPr lang="he-IL">
                  <a:solidFill>
                    <a:srgbClr val="1D4C72"/>
                  </a:solidFill>
                  <a:effectLst>
                    <a:outerShdw blurRad="38100" dist="38100" dir="2700000" algn="tl">
                      <a:srgbClr val="000000">
                        <a:alpha val="43137"/>
                      </a:srgbClr>
                    </a:outerShdw>
                  </a:effectLst>
                </a:endParaRPr>
              </a:p>
            </p:txBody>
          </p:sp>
        </p:grpSp>
      </p:grpSp>
      <p:sp>
        <p:nvSpPr>
          <p:cNvPr id="18441" name="Text Box 4"/>
          <p:cNvSpPr txBox="1">
            <a:spLocks noChangeArrowheads="1"/>
          </p:cNvSpPr>
          <p:nvPr/>
        </p:nvSpPr>
        <p:spPr bwMode="auto">
          <a:xfrm>
            <a:off x="1692275" y="3644900"/>
            <a:ext cx="2735263" cy="369888"/>
          </a:xfrm>
          <a:prstGeom prst="rect">
            <a:avLst/>
          </a:prstGeom>
          <a:noFill/>
          <a:ln w="9525">
            <a:noFill/>
            <a:miter lim="800000"/>
            <a:headEnd/>
            <a:tailEnd/>
          </a:ln>
        </p:spPr>
        <p:txBody>
          <a:bodyPr>
            <a:spAutoFit/>
          </a:bodyPr>
          <a:lstStyle/>
          <a:p>
            <a:pPr algn="l" rtl="0">
              <a:spcBef>
                <a:spcPct val="50000"/>
              </a:spcBef>
            </a:pPr>
            <a:r>
              <a:rPr lang="en-US"/>
              <a:t> CH</a:t>
            </a:r>
            <a:r>
              <a:rPr lang="en-US" baseline="-25000"/>
              <a:t>3</a:t>
            </a:r>
            <a:r>
              <a:rPr lang="en-US"/>
              <a:t>CH</a:t>
            </a:r>
            <a:r>
              <a:rPr lang="en-US" baseline="-25000"/>
              <a:t>2</a:t>
            </a:r>
            <a:r>
              <a:rPr lang="en-US"/>
              <a:t>CH</a:t>
            </a:r>
            <a:r>
              <a:rPr lang="en-US" baseline="-25000"/>
              <a:t>2</a:t>
            </a:r>
            <a:r>
              <a:rPr lang="en-US"/>
              <a:t>CH</a:t>
            </a:r>
            <a:r>
              <a:rPr lang="en-US" baseline="-25000"/>
              <a:t>2</a:t>
            </a:r>
            <a:r>
              <a:rPr lang="en-US"/>
              <a:t>CH</a:t>
            </a:r>
            <a:r>
              <a:rPr lang="en-US" baseline="-25000"/>
              <a:t>2</a:t>
            </a:r>
            <a:r>
              <a:rPr lang="en-US"/>
              <a:t>CH</a:t>
            </a:r>
            <a:r>
              <a:rPr lang="en-US" baseline="-25000"/>
              <a:t>3</a:t>
            </a:r>
          </a:p>
        </p:txBody>
      </p:sp>
      <p:grpSp>
        <p:nvGrpSpPr>
          <p:cNvPr id="18442" name="קבוצה 45"/>
          <p:cNvGrpSpPr>
            <a:grpSpLocks/>
          </p:cNvGrpSpPr>
          <p:nvPr/>
        </p:nvGrpSpPr>
        <p:grpSpPr bwMode="auto">
          <a:xfrm>
            <a:off x="4860925" y="3284538"/>
            <a:ext cx="2159000" cy="730250"/>
            <a:chOff x="4499992" y="2564406"/>
            <a:chExt cx="2160240" cy="729870"/>
          </a:xfrm>
        </p:grpSpPr>
        <p:sp>
          <p:nvSpPr>
            <p:cNvPr id="18445" name="Text Box 4"/>
            <p:cNvSpPr txBox="1">
              <a:spLocks noChangeArrowheads="1"/>
            </p:cNvSpPr>
            <p:nvPr/>
          </p:nvSpPr>
          <p:spPr bwMode="auto">
            <a:xfrm>
              <a:off x="4499992" y="2924944"/>
              <a:ext cx="2160240" cy="369332"/>
            </a:xfrm>
            <a:prstGeom prst="rect">
              <a:avLst/>
            </a:prstGeom>
            <a:noFill/>
            <a:ln w="9525">
              <a:noFill/>
              <a:miter lim="800000"/>
              <a:headEnd/>
              <a:tailEnd/>
            </a:ln>
          </p:spPr>
          <p:txBody>
            <a:bodyPr>
              <a:spAutoFit/>
            </a:bodyPr>
            <a:lstStyle/>
            <a:p>
              <a:pPr algn="l" rtl="0">
                <a:spcBef>
                  <a:spcPct val="50000"/>
                </a:spcBef>
              </a:pPr>
              <a:r>
                <a:rPr lang="en-US"/>
                <a:t>CH</a:t>
              </a:r>
              <a:r>
                <a:rPr lang="en-US" baseline="-25000"/>
                <a:t>3</a:t>
              </a:r>
              <a:r>
                <a:rPr lang="en-US"/>
                <a:t>-CH-CH-CH</a:t>
              </a:r>
              <a:r>
                <a:rPr lang="en-US" baseline="-25000"/>
                <a:t>3</a:t>
              </a:r>
            </a:p>
          </p:txBody>
        </p:sp>
        <p:grpSp>
          <p:nvGrpSpPr>
            <p:cNvPr id="18446" name="קבוצה 37"/>
            <p:cNvGrpSpPr>
              <a:grpSpLocks/>
            </p:cNvGrpSpPr>
            <p:nvPr/>
          </p:nvGrpSpPr>
          <p:grpSpPr bwMode="auto">
            <a:xfrm>
              <a:off x="4931717" y="2564406"/>
              <a:ext cx="1224425" cy="440862"/>
              <a:chOff x="1331317" y="3644526"/>
              <a:chExt cx="1224425" cy="440862"/>
            </a:xfrm>
          </p:grpSpPr>
          <p:sp>
            <p:nvSpPr>
              <p:cNvPr id="18447" name="Text Box 8"/>
              <p:cNvSpPr txBox="1">
                <a:spLocks noChangeArrowheads="1"/>
              </p:cNvSpPr>
              <p:nvPr/>
            </p:nvSpPr>
            <p:spPr bwMode="auto">
              <a:xfrm>
                <a:off x="1331317" y="3645024"/>
                <a:ext cx="720080" cy="369332"/>
              </a:xfrm>
              <a:prstGeom prst="rect">
                <a:avLst/>
              </a:prstGeom>
              <a:noFill/>
              <a:ln w="19050">
                <a:noFill/>
                <a:miter lim="800000"/>
                <a:headEnd/>
                <a:tailEnd/>
              </a:ln>
            </p:spPr>
            <p:txBody>
              <a:bodyPr>
                <a:spAutoFit/>
              </a:bodyPr>
              <a:lstStyle/>
              <a:p>
                <a:pPr algn="l" rtl="0">
                  <a:spcBef>
                    <a:spcPct val="50000"/>
                  </a:spcBef>
                </a:pPr>
                <a:r>
                  <a:rPr lang="en-US"/>
                  <a:t>CH</a:t>
                </a:r>
                <a:r>
                  <a:rPr lang="en-US" baseline="-25000"/>
                  <a:t>3</a:t>
                </a:r>
              </a:p>
            </p:txBody>
          </p:sp>
          <p:sp>
            <p:nvSpPr>
              <p:cNvPr id="53" name="Line 10"/>
              <p:cNvSpPr>
                <a:spLocks noChangeShapeType="1"/>
              </p:cNvSpPr>
              <p:nvPr/>
            </p:nvSpPr>
            <p:spPr bwMode="auto">
              <a:xfrm>
                <a:off x="1547664" y="3933300"/>
                <a:ext cx="0" cy="152321"/>
              </a:xfrm>
              <a:prstGeom prst="line">
                <a:avLst/>
              </a:prstGeom>
              <a:noFill/>
              <a:ln w="19050">
                <a:solidFill>
                  <a:srgbClr val="1D4C72"/>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18449" name="Text Box 8"/>
              <p:cNvSpPr txBox="1">
                <a:spLocks noChangeArrowheads="1"/>
              </p:cNvSpPr>
              <p:nvPr/>
            </p:nvSpPr>
            <p:spPr bwMode="auto">
              <a:xfrm>
                <a:off x="1835662" y="3644526"/>
                <a:ext cx="720080" cy="369332"/>
              </a:xfrm>
              <a:prstGeom prst="rect">
                <a:avLst/>
              </a:prstGeom>
              <a:noFill/>
              <a:ln w="19050">
                <a:noFill/>
                <a:miter lim="800000"/>
                <a:headEnd/>
                <a:tailEnd/>
              </a:ln>
            </p:spPr>
            <p:txBody>
              <a:bodyPr>
                <a:spAutoFit/>
              </a:bodyPr>
              <a:lstStyle/>
              <a:p>
                <a:pPr algn="l" rtl="0">
                  <a:spcBef>
                    <a:spcPct val="50000"/>
                  </a:spcBef>
                </a:pPr>
                <a:r>
                  <a:rPr lang="en-US"/>
                  <a:t>CH</a:t>
                </a:r>
                <a:r>
                  <a:rPr lang="en-US" baseline="-25000"/>
                  <a:t>3</a:t>
                </a:r>
              </a:p>
            </p:txBody>
          </p:sp>
          <p:sp>
            <p:nvSpPr>
              <p:cNvPr id="55" name="Line 10"/>
              <p:cNvSpPr>
                <a:spLocks noChangeShapeType="1"/>
              </p:cNvSpPr>
              <p:nvPr/>
            </p:nvSpPr>
            <p:spPr bwMode="auto">
              <a:xfrm>
                <a:off x="1979712" y="3933300"/>
                <a:ext cx="0" cy="152321"/>
              </a:xfrm>
              <a:prstGeom prst="line">
                <a:avLst/>
              </a:prstGeom>
              <a:noFill/>
              <a:ln w="19050">
                <a:solidFill>
                  <a:srgbClr val="1D4C72"/>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grpSp>
      </p:grpSp>
      <p:sp>
        <p:nvSpPr>
          <p:cNvPr id="37" name="TextBox 3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قوة أربطة فان دار </a:t>
            </a:r>
            <a:r>
              <a:rPr lang="ar-SA" sz="2000" b="1" dirty="0" err="1" smtClean="0">
                <a:solidFill>
                  <a:srgbClr val="FF6600"/>
                </a:solidFill>
              </a:rPr>
              <a:t>فالس</a:t>
            </a:r>
            <a:endParaRPr lang="he-IL" sz="2000" b="1" dirty="0">
              <a:solidFill>
                <a:srgbClr val="FF6600"/>
              </a:solidFill>
            </a:endParaRPr>
          </a:p>
        </p:txBody>
      </p:sp>
      <p:sp>
        <p:nvSpPr>
          <p:cNvPr id="39" name="TextBox 38"/>
          <p:cNvSpPr txBox="1"/>
          <p:nvPr/>
        </p:nvSpPr>
        <p:spPr>
          <a:xfrm>
            <a:off x="250825" y="785813"/>
            <a:ext cx="8183563" cy="646112"/>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5:</a:t>
            </a:r>
            <a:endParaRPr lang="he-IL" b="1" dirty="0">
              <a:solidFill>
                <a:srgbClr val="1D4C72"/>
              </a:solidFill>
              <a:latin typeface="+mn-lt"/>
              <a:cs typeface="+mn-cs"/>
            </a:endParaRPr>
          </a:p>
          <a:p>
            <a:pPr fontAlgn="auto">
              <a:spcBef>
                <a:spcPts val="0"/>
              </a:spcBef>
              <a:spcAft>
                <a:spcPts val="0"/>
              </a:spcAft>
              <a:defRPr/>
            </a:pPr>
            <a:r>
              <a:rPr lang="ar-SA" dirty="0" smtClean="0">
                <a:solidFill>
                  <a:srgbClr val="1D4C72"/>
                </a:solidFill>
              </a:rPr>
              <a:t>رتب المركبات الأربعة التالية حسب درجة حرارة الغليان بترتيب تنازلي. علل.</a:t>
            </a:r>
            <a:endParaRPr lang="he-IL" dirty="0">
              <a:solidFill>
                <a:srgbClr val="1D4C72"/>
              </a:solidFill>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14" name="Rectangle 13"/>
          <p:cNvSpPr/>
          <p:nvPr/>
        </p:nvSpPr>
        <p:spPr>
          <a:xfrm>
            <a:off x="107950" y="1000125"/>
            <a:ext cx="8321675" cy="314960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endParaRPr lang="he-IL" dirty="0">
              <a:solidFill>
                <a:schemeClr val="tx1"/>
              </a:solidFill>
            </a:endParaRPr>
          </a:p>
          <a:p>
            <a:pPr fontAlgn="auto">
              <a:spcBef>
                <a:spcPts val="0"/>
              </a:spcBef>
              <a:spcAft>
                <a:spcPts val="0"/>
              </a:spcAft>
              <a:buFontTx/>
              <a:buBlip>
                <a:blip r:embed="rId3"/>
              </a:buBlip>
              <a:defRPr/>
            </a:pPr>
            <a:r>
              <a:rPr lang="he-IL" dirty="0">
                <a:solidFill>
                  <a:schemeClr val="tx1"/>
                </a:solidFill>
              </a:rPr>
              <a:t> </a:t>
            </a:r>
            <a:r>
              <a:rPr lang="ar-SA" dirty="0">
                <a:solidFill>
                  <a:schemeClr val="tx1"/>
                </a:solidFill>
              </a:rPr>
              <a:t>اربطة فان </a:t>
            </a:r>
            <a:r>
              <a:rPr lang="ar-SA" dirty="0" smtClean="0">
                <a:solidFill>
                  <a:schemeClr val="tx1"/>
                </a:solidFill>
              </a:rPr>
              <a:t>دار </a:t>
            </a:r>
            <a:r>
              <a:rPr lang="ar-SA" dirty="0">
                <a:solidFill>
                  <a:schemeClr val="tx1"/>
                </a:solidFill>
              </a:rPr>
              <a:t>فالس هي قوى تجاذب كهربائية بين اقطاب ثنائية لحظية. </a:t>
            </a:r>
            <a:endParaRPr lang="he-IL" dirty="0">
              <a:solidFill>
                <a:schemeClr val="tx1"/>
              </a:solidFill>
            </a:endParaRPr>
          </a:p>
          <a:p>
            <a:pPr fontAlgn="auto">
              <a:spcBef>
                <a:spcPts val="0"/>
              </a:spcBef>
              <a:spcAft>
                <a:spcPts val="0"/>
              </a:spcAft>
              <a:buFontTx/>
              <a:buBlip>
                <a:blip r:embed="rId3"/>
              </a:buBlip>
              <a:defRPr/>
            </a:pPr>
            <a:endParaRPr lang="he-IL" dirty="0">
              <a:solidFill>
                <a:schemeClr val="tx1"/>
              </a:solidFill>
            </a:endParaRPr>
          </a:p>
          <a:p>
            <a:pPr fontAlgn="auto">
              <a:spcBef>
                <a:spcPts val="0"/>
              </a:spcBef>
              <a:spcAft>
                <a:spcPts val="0"/>
              </a:spcAft>
              <a:buFontTx/>
              <a:buBlip>
                <a:blip r:embed="rId3"/>
              </a:buBlip>
              <a:defRPr/>
            </a:pPr>
            <a:r>
              <a:rPr lang="he-IL" dirty="0">
                <a:solidFill>
                  <a:schemeClr val="tx1"/>
                </a:solidFill>
              </a:rPr>
              <a:t> </a:t>
            </a:r>
            <a:r>
              <a:rPr lang="ar-SA" dirty="0">
                <a:solidFill>
                  <a:schemeClr val="tx1"/>
                </a:solidFill>
              </a:rPr>
              <a:t>قوة اربطة فان </a:t>
            </a:r>
            <a:r>
              <a:rPr lang="ar-SA" dirty="0" smtClean="0">
                <a:solidFill>
                  <a:schemeClr val="tx1"/>
                </a:solidFill>
              </a:rPr>
              <a:t>دار </a:t>
            </a:r>
            <a:r>
              <a:rPr lang="ar-SA" dirty="0" err="1">
                <a:solidFill>
                  <a:schemeClr val="tx1"/>
                </a:solidFill>
              </a:rPr>
              <a:t>فالس</a:t>
            </a:r>
            <a:r>
              <a:rPr lang="ar-SA" dirty="0">
                <a:solidFill>
                  <a:schemeClr val="tx1"/>
                </a:solidFill>
              </a:rPr>
              <a:t> </a:t>
            </a:r>
            <a:r>
              <a:rPr lang="ar-SA" dirty="0" smtClean="0">
                <a:solidFill>
                  <a:schemeClr val="tx1"/>
                </a:solidFill>
              </a:rPr>
              <a:t>تؤثر </a:t>
            </a:r>
            <a:r>
              <a:rPr lang="ar-SA" dirty="0">
                <a:solidFill>
                  <a:schemeClr val="tx1"/>
                </a:solidFill>
              </a:rPr>
              <a:t>على درجة حرارة </a:t>
            </a:r>
            <a:r>
              <a:rPr lang="ar-SA" dirty="0" smtClean="0">
                <a:solidFill>
                  <a:schemeClr val="tx1"/>
                </a:solidFill>
              </a:rPr>
              <a:t>غليان وانصهار </a:t>
            </a:r>
            <a:r>
              <a:rPr lang="ar-SA" dirty="0">
                <a:solidFill>
                  <a:schemeClr val="tx1"/>
                </a:solidFill>
              </a:rPr>
              <a:t>ا</a:t>
            </a:r>
            <a:r>
              <a:rPr lang="ar-SA" dirty="0" smtClean="0">
                <a:solidFill>
                  <a:schemeClr val="tx1"/>
                </a:solidFill>
              </a:rPr>
              <a:t>لمواد </a:t>
            </a:r>
            <a:r>
              <a:rPr lang="ar-SA" dirty="0">
                <a:solidFill>
                  <a:schemeClr val="tx1"/>
                </a:solidFill>
              </a:rPr>
              <a:t>الجزيئية. </a:t>
            </a:r>
            <a:endParaRPr lang="he-IL" dirty="0">
              <a:solidFill>
                <a:schemeClr val="tx1"/>
              </a:solidFill>
            </a:endParaRPr>
          </a:p>
          <a:p>
            <a:pPr fontAlgn="auto">
              <a:spcBef>
                <a:spcPts val="0"/>
              </a:spcBef>
              <a:spcAft>
                <a:spcPts val="0"/>
              </a:spcAft>
              <a:buFontTx/>
              <a:buBlip>
                <a:blip r:embed="rId3"/>
              </a:buBlip>
              <a:defRPr/>
            </a:pPr>
            <a:endParaRPr lang="he-IL" dirty="0">
              <a:solidFill>
                <a:schemeClr val="tx1"/>
              </a:solidFill>
            </a:endParaRPr>
          </a:p>
          <a:p>
            <a:pPr fontAlgn="auto">
              <a:spcBef>
                <a:spcPts val="0"/>
              </a:spcBef>
              <a:spcAft>
                <a:spcPts val="0"/>
              </a:spcAft>
              <a:buFontTx/>
              <a:buBlip>
                <a:blip r:embed="rId3"/>
              </a:buBlip>
              <a:defRPr/>
            </a:pPr>
            <a:r>
              <a:rPr lang="he-IL" dirty="0">
                <a:solidFill>
                  <a:schemeClr val="tx1"/>
                </a:solidFill>
              </a:rPr>
              <a:t> </a:t>
            </a:r>
            <a:r>
              <a:rPr lang="ar-SA" dirty="0">
                <a:solidFill>
                  <a:schemeClr val="tx1"/>
                </a:solidFill>
              </a:rPr>
              <a:t>اربعة عوامل تؤثر على قوة اربطة فان </a:t>
            </a:r>
            <a:r>
              <a:rPr lang="ar-SA" dirty="0" smtClean="0">
                <a:solidFill>
                  <a:schemeClr val="tx1"/>
                </a:solidFill>
              </a:rPr>
              <a:t>دار </a:t>
            </a:r>
            <a:r>
              <a:rPr lang="ar-SA" dirty="0">
                <a:solidFill>
                  <a:schemeClr val="tx1"/>
                </a:solidFill>
              </a:rPr>
              <a:t>فالس. </a:t>
            </a:r>
            <a:r>
              <a:rPr lang="en-US" dirty="0">
                <a:solidFill>
                  <a:schemeClr val="tx1"/>
                </a:solidFill>
              </a:rPr>
              <a:t/>
            </a:r>
            <a:br>
              <a:rPr lang="en-US" dirty="0">
                <a:solidFill>
                  <a:schemeClr val="tx1"/>
                </a:solidFill>
              </a:rPr>
            </a:br>
            <a:endParaRPr lang="he-IL" dirty="0">
              <a:solidFill>
                <a:schemeClr val="tx1"/>
              </a:solidFill>
            </a:endParaRPr>
          </a:p>
          <a:p>
            <a:pPr fontAlgn="auto">
              <a:spcBef>
                <a:spcPts val="0"/>
              </a:spcBef>
              <a:spcAft>
                <a:spcPts val="0"/>
              </a:spcAft>
              <a:buFontTx/>
              <a:buBlip>
                <a:blip r:embed="rId3"/>
              </a:buBlip>
              <a:defRPr/>
            </a:pPr>
            <a:r>
              <a:rPr lang="he-IL" dirty="0">
                <a:solidFill>
                  <a:schemeClr val="tx1"/>
                </a:solidFill>
              </a:rPr>
              <a:t> </a:t>
            </a:r>
            <a:r>
              <a:rPr lang="ar-SA" dirty="0">
                <a:solidFill>
                  <a:schemeClr val="tx1"/>
                </a:solidFill>
              </a:rPr>
              <a:t>يمكن تحديد حجم السحابة الالكترونية في الجزيء بواسطة جمع اعداد الالكترونات في الذرات. </a:t>
            </a:r>
          </a:p>
          <a:p>
            <a:pPr fontAlgn="auto">
              <a:spcBef>
                <a:spcPts val="0"/>
              </a:spcBef>
              <a:spcAft>
                <a:spcPts val="0"/>
              </a:spcAft>
              <a:buFontTx/>
              <a:buBlip>
                <a:blip r:embed="rId3"/>
              </a:buBlip>
              <a:defRPr/>
            </a:pPr>
            <a:endParaRPr lang="he-IL" dirty="0">
              <a:solidFill>
                <a:schemeClr val="tx1"/>
              </a:solidFill>
            </a:endParaRPr>
          </a:p>
          <a:p>
            <a:pPr fontAlgn="auto">
              <a:spcBef>
                <a:spcPts val="0"/>
              </a:spcBef>
              <a:spcAft>
                <a:spcPts val="0"/>
              </a:spcAft>
              <a:buFontTx/>
              <a:buBlip>
                <a:blip r:embed="rId3"/>
              </a:buBlip>
              <a:defRPr/>
            </a:pPr>
            <a:r>
              <a:rPr lang="ar-SA" dirty="0">
                <a:solidFill>
                  <a:schemeClr val="tx1"/>
                </a:solidFill>
              </a:rPr>
              <a:t>عندما تعمل عوامل </a:t>
            </a:r>
            <a:r>
              <a:rPr lang="ar-SA" dirty="0" smtClean="0">
                <a:solidFill>
                  <a:schemeClr val="tx1"/>
                </a:solidFill>
              </a:rPr>
              <a:t>متعارضة، </a:t>
            </a:r>
            <a:r>
              <a:rPr lang="ar-SA" dirty="0">
                <a:solidFill>
                  <a:schemeClr val="tx1"/>
                </a:solidFill>
              </a:rPr>
              <a:t>لا يمكن التنبؤ من يؤثر أكثر (إلا في </a:t>
            </a:r>
            <a:r>
              <a:rPr lang="ar-SA" dirty="0" smtClean="0">
                <a:solidFill>
                  <a:schemeClr val="tx1"/>
                </a:solidFill>
              </a:rPr>
              <a:t>الحالات الشاذة).</a:t>
            </a:r>
            <a:endParaRPr lang="he-IL" dirty="0">
              <a:solidFill>
                <a:schemeClr val="tx1"/>
              </a:solidFill>
            </a:endParaRPr>
          </a:p>
          <a:p>
            <a:pPr fontAlgn="auto">
              <a:spcBef>
                <a:spcPts val="0"/>
              </a:spcBef>
              <a:spcAft>
                <a:spcPts val="0"/>
              </a:spcAft>
              <a:defRPr/>
            </a:pPr>
            <a:endParaRPr lang="he-IL" dirty="0">
              <a:solidFill>
                <a:schemeClr val="tx1"/>
              </a:solidFill>
            </a:endParaRPr>
          </a:p>
        </p:txBody>
      </p:sp>
      <p:sp>
        <p:nvSpPr>
          <p:cNvPr id="19460" name="Rectangle 14"/>
          <p:cNvSpPr>
            <a:spLocks noChangeArrowheads="1"/>
          </p:cNvSpPr>
          <p:nvPr/>
        </p:nvSpPr>
        <p:spPr bwMode="auto">
          <a:xfrm>
            <a:off x="1187450" y="5084763"/>
            <a:ext cx="7286625" cy="1016000"/>
          </a:xfrm>
          <a:prstGeom prst="rect">
            <a:avLst/>
          </a:prstGeom>
          <a:noFill/>
          <a:ln w="9525">
            <a:noFill/>
            <a:miter lim="800000"/>
            <a:headEnd/>
            <a:tailEnd/>
          </a:ln>
        </p:spPr>
        <p:txBody>
          <a:bodyPr>
            <a:spAutoFit/>
          </a:bodyPr>
          <a:lstStyle/>
          <a:p>
            <a:pPr eaLnBrk="0" hangingPunct="0"/>
            <a:r>
              <a:rPr lang="ar-SA" sz="2000" b="1" dirty="0">
                <a:solidFill>
                  <a:srgbClr val="FF6600"/>
                </a:solidFill>
              </a:rPr>
              <a:t>مصطلحات </a:t>
            </a:r>
            <a:r>
              <a:rPr lang="ar-SA" sz="2000" b="1" dirty="0" smtClean="0">
                <a:solidFill>
                  <a:srgbClr val="FF6600"/>
                </a:solidFill>
              </a:rPr>
              <a:t>هامة:</a:t>
            </a:r>
            <a:r>
              <a:rPr lang="he-IL" sz="2000" b="1" dirty="0" smtClean="0">
                <a:solidFill>
                  <a:srgbClr val="FF6600"/>
                </a:solidFill>
              </a:rPr>
              <a:t> </a:t>
            </a:r>
            <a:endParaRPr lang="he-IL" sz="2000" b="1" dirty="0">
              <a:solidFill>
                <a:srgbClr val="FF6600"/>
              </a:solidFill>
            </a:endParaRPr>
          </a:p>
          <a:p>
            <a:pPr eaLnBrk="0" hangingPunct="0"/>
            <a:r>
              <a:rPr lang="ar-SA" sz="2000" dirty="0"/>
              <a:t>تقطب ثنائي لحظي،تقطب ثنائي ثابت، </a:t>
            </a:r>
            <a:r>
              <a:rPr lang="ar-SA" sz="2000" dirty="0" smtClean="0"/>
              <a:t>أربطة </a:t>
            </a:r>
            <a:r>
              <a:rPr lang="ar-SA" sz="2000" dirty="0"/>
              <a:t>فان </a:t>
            </a:r>
            <a:r>
              <a:rPr lang="ar-SA" sz="2000" dirty="0" smtClean="0"/>
              <a:t>دار </a:t>
            </a:r>
            <a:r>
              <a:rPr lang="ar-SA" sz="2000" dirty="0" err="1"/>
              <a:t>فالس</a:t>
            </a:r>
            <a:r>
              <a:rPr lang="ar-SA" sz="2000" dirty="0"/>
              <a:t>. </a:t>
            </a:r>
            <a:endParaRPr lang="he-IL" sz="2000" dirty="0"/>
          </a:p>
          <a:p>
            <a:pPr eaLnBrk="0" hangingPunct="0"/>
            <a:endParaRPr lang="en-US" sz="2000" dirty="0"/>
          </a:p>
        </p:txBody>
      </p:sp>
      <p:sp>
        <p:nvSpPr>
          <p:cNvPr id="19461" name="Rectangle 15"/>
          <p:cNvSpPr>
            <a:spLocks noChangeArrowheads="1"/>
          </p:cNvSpPr>
          <p:nvPr/>
        </p:nvSpPr>
        <p:spPr bwMode="auto">
          <a:xfrm>
            <a:off x="7713420" y="571500"/>
            <a:ext cx="813043" cy="400110"/>
          </a:xfrm>
          <a:prstGeom prst="rect">
            <a:avLst/>
          </a:prstGeom>
          <a:noFill/>
          <a:ln w="9525">
            <a:noFill/>
            <a:miter lim="800000"/>
            <a:headEnd/>
            <a:tailEnd/>
          </a:ln>
        </p:spPr>
        <p:txBody>
          <a:bodyPr wrap="none">
            <a:spAutoFit/>
          </a:bodyPr>
          <a:lstStyle/>
          <a:p>
            <a:r>
              <a:rPr lang="ar-SA" sz="2000" b="1" dirty="0" smtClean="0">
                <a:solidFill>
                  <a:srgbClr val="1D4C72"/>
                </a:solidFill>
              </a:rPr>
              <a:t>إجمال: </a:t>
            </a:r>
            <a:endParaRPr lang="he-IL" sz="2000" b="1" dirty="0">
              <a:solidFill>
                <a:srgbClr val="1D4C72"/>
              </a:solidFill>
            </a:endParaRPr>
          </a:p>
        </p:txBody>
      </p:sp>
      <p:sp>
        <p:nvSpPr>
          <p:cNvPr id="9" name="Slide Number Placeholder 8"/>
          <p:cNvSpPr>
            <a:spLocks noGrp="1"/>
          </p:cNvSpPr>
          <p:nvPr>
            <p:ph type="sldNum" sz="quarter" idx="12"/>
          </p:nvPr>
        </p:nvSpPr>
        <p:spPr/>
        <p:txBody>
          <a:bodyPr/>
          <a:lstStyle/>
          <a:p>
            <a:pPr>
              <a:defRPr/>
            </a:pPr>
            <a:fld id="{326D02AD-EE69-4E72-A6AD-CCA71A65CD71}" type="slidenum">
              <a:rPr lang="he-IL"/>
              <a:pPr>
                <a:defRPr/>
              </a:pPr>
              <a:t>15</a:t>
            </a:fld>
            <a:endParaRPr lang="he-IL" dirty="0"/>
          </a:p>
        </p:txBody>
      </p:sp>
      <p:sp>
        <p:nvSpPr>
          <p:cNvPr id="8" name="TextBox 7"/>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rPr>
              <a:t>أربطة فان دار </a:t>
            </a:r>
            <a:r>
              <a:rPr lang="ar-SA" sz="2000" b="1" dirty="0" err="1" smtClean="0">
                <a:solidFill>
                  <a:srgbClr val="FF6600"/>
                </a:solidFill>
              </a:rPr>
              <a:t>فالس</a:t>
            </a:r>
            <a:endParaRPr lang="he-IL" sz="2000" b="1" dirty="0">
              <a:solidFill>
                <a:srgbClr val="FF6600"/>
              </a:soli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8"/>
          <p:cNvGrpSpPr>
            <a:grpSpLocks/>
          </p:cNvGrpSpPr>
          <p:nvPr/>
        </p:nvGrpSpPr>
        <p:grpSpPr bwMode="auto">
          <a:xfrm>
            <a:off x="971550" y="3779838"/>
            <a:ext cx="7270750" cy="2025650"/>
            <a:chOff x="432" y="1766"/>
            <a:chExt cx="4848" cy="1457"/>
          </a:xfrm>
        </p:grpSpPr>
        <p:sp>
          <p:nvSpPr>
            <p:cNvPr id="84994" name="Line 2"/>
            <p:cNvSpPr>
              <a:spLocks noChangeShapeType="1"/>
            </p:cNvSpPr>
            <p:nvPr/>
          </p:nvSpPr>
          <p:spPr bwMode="auto">
            <a:xfrm>
              <a:off x="432" y="2448"/>
              <a:ext cx="4848" cy="0"/>
            </a:xfrm>
            <a:prstGeom prst="line">
              <a:avLst/>
            </a:prstGeom>
            <a:no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grpSp>
          <p:nvGrpSpPr>
            <p:cNvPr id="6153" name="Group 23"/>
            <p:cNvGrpSpPr>
              <a:grpSpLocks/>
            </p:cNvGrpSpPr>
            <p:nvPr/>
          </p:nvGrpSpPr>
          <p:grpSpPr bwMode="auto">
            <a:xfrm>
              <a:off x="768" y="2035"/>
              <a:ext cx="842" cy="851"/>
              <a:chOff x="768" y="2323"/>
              <a:chExt cx="842" cy="851"/>
            </a:xfrm>
          </p:grpSpPr>
          <p:sp>
            <p:nvSpPr>
              <p:cNvPr id="84996" name="Oval 4"/>
              <p:cNvSpPr>
                <a:spLocks noChangeArrowheads="1"/>
              </p:cNvSpPr>
              <p:nvPr/>
            </p:nvSpPr>
            <p:spPr bwMode="auto">
              <a:xfrm>
                <a:off x="768" y="2323"/>
                <a:ext cx="842" cy="85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4995" name="Oval 3"/>
              <p:cNvSpPr>
                <a:spLocks noChangeArrowheads="1"/>
              </p:cNvSpPr>
              <p:nvPr/>
            </p:nvSpPr>
            <p:spPr bwMode="auto">
              <a:xfrm>
                <a:off x="1156" y="2689"/>
                <a:ext cx="96"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grpSp>
        <p:grpSp>
          <p:nvGrpSpPr>
            <p:cNvPr id="6154" name="Group 22"/>
            <p:cNvGrpSpPr>
              <a:grpSpLocks/>
            </p:cNvGrpSpPr>
            <p:nvPr/>
          </p:nvGrpSpPr>
          <p:grpSpPr bwMode="auto">
            <a:xfrm>
              <a:off x="1872" y="1766"/>
              <a:ext cx="672" cy="1042"/>
              <a:chOff x="1872" y="2054"/>
              <a:chExt cx="672" cy="1042"/>
            </a:xfrm>
          </p:grpSpPr>
          <p:sp>
            <p:nvSpPr>
              <p:cNvPr id="84997" name="Oval 5"/>
              <p:cNvSpPr>
                <a:spLocks noChangeArrowheads="1"/>
              </p:cNvSpPr>
              <p:nvPr/>
            </p:nvSpPr>
            <p:spPr bwMode="auto">
              <a:xfrm>
                <a:off x="1872" y="2064"/>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4998" name="Oval 6"/>
              <p:cNvSpPr>
                <a:spLocks noChangeArrowheads="1"/>
              </p:cNvSpPr>
              <p:nvPr/>
            </p:nvSpPr>
            <p:spPr bwMode="auto">
              <a:xfrm>
                <a:off x="2153" y="2689"/>
                <a:ext cx="91" cy="97"/>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08" name="Text Box 16"/>
              <p:cNvSpPr txBox="1">
                <a:spLocks noChangeArrowheads="1"/>
              </p:cNvSpPr>
              <p:nvPr/>
            </p:nvSpPr>
            <p:spPr bwMode="auto">
              <a:xfrm>
                <a:off x="1968" y="2810"/>
                <a:ext cx="480" cy="291"/>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sp>
            <p:nvSpPr>
              <p:cNvPr id="85011" name="Text Box 19"/>
              <p:cNvSpPr txBox="1">
                <a:spLocks noChangeArrowheads="1"/>
              </p:cNvSpPr>
              <p:nvPr/>
            </p:nvSpPr>
            <p:spPr bwMode="auto">
              <a:xfrm>
                <a:off x="1968" y="2054"/>
                <a:ext cx="480" cy="288"/>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grpSp>
        <p:grpSp>
          <p:nvGrpSpPr>
            <p:cNvPr id="6155" name="Group 24"/>
            <p:cNvGrpSpPr>
              <a:grpSpLocks/>
            </p:cNvGrpSpPr>
            <p:nvPr/>
          </p:nvGrpSpPr>
          <p:grpSpPr bwMode="auto">
            <a:xfrm>
              <a:off x="2880" y="2077"/>
              <a:ext cx="672" cy="1146"/>
              <a:chOff x="2880" y="2365"/>
              <a:chExt cx="672" cy="1146"/>
            </a:xfrm>
          </p:grpSpPr>
          <p:sp>
            <p:nvSpPr>
              <p:cNvPr id="84999" name="Oval 7"/>
              <p:cNvSpPr>
                <a:spLocks noChangeArrowheads="1"/>
              </p:cNvSpPr>
              <p:nvPr/>
            </p:nvSpPr>
            <p:spPr bwMode="auto">
              <a:xfrm>
                <a:off x="2880" y="2400"/>
                <a:ext cx="672" cy="1056"/>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9525">
                <a:solidFill>
                  <a:schemeClr val="folHlink"/>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00" name="Oval 8"/>
              <p:cNvSpPr>
                <a:spLocks noChangeArrowheads="1"/>
              </p:cNvSpPr>
              <p:nvPr/>
            </p:nvSpPr>
            <p:spPr bwMode="auto">
              <a:xfrm>
                <a:off x="3168" y="2688"/>
                <a:ext cx="96"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09" name="Text Box 17"/>
              <p:cNvSpPr txBox="1">
                <a:spLocks noChangeArrowheads="1"/>
              </p:cNvSpPr>
              <p:nvPr/>
            </p:nvSpPr>
            <p:spPr bwMode="auto">
              <a:xfrm>
                <a:off x="2980" y="2365"/>
                <a:ext cx="490" cy="288"/>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sp>
            <p:nvSpPr>
              <p:cNvPr id="85012" name="Text Box 20"/>
              <p:cNvSpPr txBox="1">
                <a:spLocks noChangeArrowheads="1"/>
              </p:cNvSpPr>
              <p:nvPr/>
            </p:nvSpPr>
            <p:spPr bwMode="auto">
              <a:xfrm>
                <a:off x="2980" y="3223"/>
                <a:ext cx="489" cy="288"/>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grpSp>
        <p:grpSp>
          <p:nvGrpSpPr>
            <p:cNvPr id="6156" name="Group 26"/>
            <p:cNvGrpSpPr>
              <a:grpSpLocks/>
            </p:cNvGrpSpPr>
            <p:nvPr/>
          </p:nvGrpSpPr>
          <p:grpSpPr bwMode="auto">
            <a:xfrm>
              <a:off x="3888" y="2112"/>
              <a:ext cx="1296" cy="672"/>
              <a:chOff x="3888" y="2400"/>
              <a:chExt cx="1296" cy="672"/>
            </a:xfrm>
          </p:grpSpPr>
          <p:grpSp>
            <p:nvGrpSpPr>
              <p:cNvPr id="6157" name="Group 25"/>
              <p:cNvGrpSpPr>
                <a:grpSpLocks/>
              </p:cNvGrpSpPr>
              <p:nvPr/>
            </p:nvGrpSpPr>
            <p:grpSpPr bwMode="auto">
              <a:xfrm>
                <a:off x="3888" y="2400"/>
                <a:ext cx="1200" cy="672"/>
                <a:chOff x="3888" y="2400"/>
                <a:chExt cx="1200" cy="672"/>
              </a:xfrm>
            </p:grpSpPr>
            <p:sp>
              <p:nvSpPr>
                <p:cNvPr id="85001" name="Oval 9"/>
                <p:cNvSpPr>
                  <a:spLocks noChangeArrowheads="1"/>
                </p:cNvSpPr>
                <p:nvPr/>
              </p:nvSpPr>
              <p:spPr bwMode="auto">
                <a:xfrm>
                  <a:off x="3984" y="2400"/>
                  <a:ext cx="1095" cy="67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ln w="9525">
                  <a:solidFill>
                    <a:schemeClr val="folHlink"/>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02" name="Oval 10"/>
                <p:cNvSpPr>
                  <a:spLocks noChangeArrowheads="1"/>
                </p:cNvSpPr>
                <p:nvPr/>
              </p:nvSpPr>
              <p:spPr bwMode="auto">
                <a:xfrm>
                  <a:off x="4272" y="2688"/>
                  <a:ext cx="90" cy="97"/>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effectLst>
                      <a:outerShdw blurRad="38100" dist="38100" dir="2700000" algn="tl">
                        <a:srgbClr val="000000">
                          <a:alpha val="43137"/>
                        </a:srgbClr>
                      </a:outerShdw>
                    </a:effectLst>
                  </a:endParaRPr>
                </a:p>
              </p:txBody>
            </p:sp>
            <p:sp>
              <p:nvSpPr>
                <p:cNvPr id="85010" name="Text Box 18"/>
                <p:cNvSpPr txBox="1">
                  <a:spLocks noChangeArrowheads="1"/>
                </p:cNvSpPr>
                <p:nvPr/>
              </p:nvSpPr>
              <p:spPr bwMode="auto">
                <a:xfrm>
                  <a:off x="3888" y="2592"/>
                  <a:ext cx="480" cy="290"/>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grpSp>
          <p:sp>
            <p:nvSpPr>
              <p:cNvPr id="85013" name="Text Box 21"/>
              <p:cNvSpPr txBox="1">
                <a:spLocks noChangeArrowheads="1"/>
              </p:cNvSpPr>
              <p:nvPr/>
            </p:nvSpPr>
            <p:spPr bwMode="auto">
              <a:xfrm>
                <a:off x="4704" y="2572"/>
                <a:ext cx="480" cy="288"/>
              </a:xfrm>
              <a:prstGeom prst="rect">
                <a:avLst/>
              </a:prstGeom>
              <a:noFill/>
              <a:ln w="9525">
                <a:noFill/>
                <a:miter lim="800000"/>
                <a:headEnd/>
                <a:tailEnd/>
              </a:ln>
              <a:effectLst/>
            </p:spPr>
            <p:txBody>
              <a:bodyPr>
                <a:spAutoFit/>
              </a:bodyPr>
              <a:lstStyle/>
              <a:p>
                <a:pPr algn="ctr" rtl="0">
                  <a:spcBef>
                    <a:spcPct val="50000"/>
                  </a:spcBef>
                  <a:defRPr/>
                </a:pPr>
                <a:r>
                  <a:rPr lang="en-US" dirty="0">
                    <a:effectLst>
                      <a:outerShdw blurRad="38100" dist="38100" dir="2700000" algn="tl">
                        <a:srgbClr val="C0C0C0"/>
                      </a:outerShdw>
                    </a:effectLst>
                    <a:latin typeface="Symbol" pitchFamily="18" charset="2"/>
                  </a:rPr>
                  <a:t>d</a:t>
                </a:r>
                <a:r>
                  <a:rPr lang="en-US" dirty="0">
                    <a:effectLst>
                      <a:outerShdw blurRad="38100" dist="38100" dir="2700000" algn="tl">
                        <a:srgbClr val="C0C0C0"/>
                      </a:outerShdw>
                    </a:effectLst>
                  </a:rPr>
                  <a:t> -</a:t>
                </a:r>
              </a:p>
            </p:txBody>
          </p:sp>
        </p:grpSp>
      </p:grpSp>
      <p:sp>
        <p:nvSpPr>
          <p:cNvPr id="27"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29" name="TextBox 28"/>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latin typeface="+mn-lt"/>
                <a:cs typeface="+mn-cs"/>
              </a:rPr>
              <a:t>أربطة 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
        <p:nvSpPr>
          <p:cNvPr id="30" name="Rectangle 3"/>
          <p:cNvSpPr txBox="1">
            <a:spLocks noChangeArrowheads="1"/>
          </p:cNvSpPr>
          <p:nvPr/>
        </p:nvSpPr>
        <p:spPr>
          <a:xfrm>
            <a:off x="611188" y="765175"/>
            <a:ext cx="7993062" cy="2232025"/>
          </a:xfrm>
          <a:prstGeom prst="rect">
            <a:avLst/>
          </a:prstGeom>
        </p:spPr>
        <p:txBody>
          <a:bodyPr/>
          <a:lstStyle/>
          <a:p>
            <a:pPr marL="342900" indent="-342900" algn="just" eaLnBrk="0" hangingPunct="0">
              <a:spcBef>
                <a:spcPct val="20000"/>
              </a:spcBef>
              <a:defRPr/>
            </a:pPr>
            <a:r>
              <a:rPr lang="he-IL" dirty="0">
                <a:latin typeface="+mn-lt"/>
                <a:cs typeface="+mn-cs"/>
              </a:rPr>
              <a:t>     </a:t>
            </a:r>
            <a:r>
              <a:rPr lang="ar-SA" dirty="0" smtClean="0">
                <a:latin typeface="+mn-lt"/>
                <a:cs typeface="+mn-cs"/>
              </a:rPr>
              <a:t>الدليل البسيط </a:t>
            </a:r>
            <a:r>
              <a:rPr lang="ar-SA" dirty="0">
                <a:latin typeface="+mn-lt"/>
                <a:cs typeface="+mn-cs"/>
              </a:rPr>
              <a:t>جدا لوجود </a:t>
            </a:r>
            <a:r>
              <a:rPr lang="ar-SA" dirty="0" smtClean="0">
                <a:latin typeface="+mn-lt"/>
                <a:cs typeface="+mn-cs"/>
              </a:rPr>
              <a:t>الأربطة </a:t>
            </a:r>
            <a:r>
              <a:rPr lang="ar-SA" dirty="0">
                <a:latin typeface="+mn-lt"/>
                <a:cs typeface="+mn-cs"/>
              </a:rPr>
              <a:t>بين </a:t>
            </a:r>
            <a:r>
              <a:rPr lang="ar-SA" dirty="0" smtClean="0">
                <a:latin typeface="+mn-lt"/>
                <a:cs typeface="+mn-cs"/>
              </a:rPr>
              <a:t>الجزيئية </a:t>
            </a:r>
            <a:r>
              <a:rPr lang="ar-SA" dirty="0">
                <a:latin typeface="+mn-lt"/>
                <a:cs typeface="+mn-cs"/>
              </a:rPr>
              <a:t>هو </a:t>
            </a:r>
            <a:r>
              <a:rPr lang="ar-SA" dirty="0" smtClean="0">
                <a:latin typeface="+mn-lt"/>
                <a:cs typeface="+mn-cs"/>
              </a:rPr>
              <a:t>إمكانية تحويل </a:t>
            </a:r>
            <a:r>
              <a:rPr lang="ar-SA" dirty="0" smtClean="0"/>
              <a:t>المواد الجزيئية</a:t>
            </a:r>
            <a:r>
              <a:rPr lang="ar-SA" dirty="0" smtClean="0">
                <a:latin typeface="+mn-lt"/>
                <a:cs typeface="+mn-cs"/>
              </a:rPr>
              <a:t> إلى الحالة السائلة (تكثيف) والصلبة (تصعيد). </a:t>
            </a:r>
            <a:r>
              <a:rPr lang="ar-SA" dirty="0">
                <a:latin typeface="+mn-lt"/>
                <a:cs typeface="+mn-cs"/>
              </a:rPr>
              <a:t>حتى ان الغازات الخاملة، المكونه من ذرات أحادية، يمكن </a:t>
            </a:r>
            <a:r>
              <a:rPr lang="ar-SA" dirty="0" smtClean="0">
                <a:latin typeface="+mn-lt"/>
                <a:cs typeface="+mn-cs"/>
              </a:rPr>
              <a:t>تكثيفها أو تصعيدها بدرجات </a:t>
            </a:r>
            <a:r>
              <a:rPr lang="ar-SA" dirty="0">
                <a:latin typeface="+mn-lt"/>
                <a:cs typeface="+mn-cs"/>
              </a:rPr>
              <a:t>حرارة منخفضة. ففي حال عدم وجود اربطة بين جزيئية بين جزيئات هذه المواد </a:t>
            </a:r>
            <a:r>
              <a:rPr lang="ar-SA" dirty="0" smtClean="0">
                <a:latin typeface="+mn-lt"/>
                <a:cs typeface="+mn-cs"/>
              </a:rPr>
              <a:t>فإنها تبقى بحالتها وتكون </a:t>
            </a:r>
            <a:r>
              <a:rPr lang="ar-SA" dirty="0">
                <a:latin typeface="+mn-lt"/>
                <a:cs typeface="+mn-cs"/>
              </a:rPr>
              <a:t>دائما غازية. </a:t>
            </a:r>
            <a:endParaRPr lang="he-IL" b="1" dirty="0"/>
          </a:p>
          <a:p>
            <a:pPr marL="342900" indent="-342900" eaLnBrk="0" hangingPunct="0">
              <a:spcBef>
                <a:spcPct val="20000"/>
              </a:spcBef>
              <a:defRPr/>
            </a:pPr>
            <a:r>
              <a:rPr lang="ar-SA" b="1" dirty="0">
                <a:solidFill>
                  <a:srgbClr val="FF6600"/>
                </a:solidFill>
              </a:rPr>
              <a:t>اربطة فان </a:t>
            </a:r>
            <a:r>
              <a:rPr lang="ar-SA" b="1" dirty="0" smtClean="0">
                <a:solidFill>
                  <a:srgbClr val="FF6600"/>
                </a:solidFill>
              </a:rPr>
              <a:t>دار </a:t>
            </a:r>
            <a:r>
              <a:rPr lang="ar-SA" b="1" dirty="0">
                <a:solidFill>
                  <a:srgbClr val="FF6600"/>
                </a:solidFill>
              </a:rPr>
              <a:t>فالس </a:t>
            </a:r>
            <a:r>
              <a:rPr lang="ar-SA" dirty="0"/>
              <a:t>هي</a:t>
            </a:r>
            <a:r>
              <a:rPr lang="he-IL" dirty="0"/>
              <a:t> </a:t>
            </a:r>
            <a:r>
              <a:rPr lang="ar-SA" dirty="0"/>
              <a:t>اربطة بين جزيئية </a:t>
            </a:r>
            <a:r>
              <a:rPr lang="ar-SA" dirty="0" err="1" smtClean="0"/>
              <a:t>ناتجه</a:t>
            </a:r>
            <a:r>
              <a:rPr lang="ar-SA" dirty="0" smtClean="0"/>
              <a:t> </a:t>
            </a:r>
            <a:r>
              <a:rPr lang="ar-SA" dirty="0"/>
              <a:t>من قوى تجاذب كهربائية بين قطبين </a:t>
            </a:r>
            <a:r>
              <a:rPr lang="ar-SA" dirty="0" smtClean="0"/>
              <a:t>لحظيين </a:t>
            </a:r>
            <a:r>
              <a:rPr lang="ar-SA" dirty="0"/>
              <a:t>او ثابتين. وهي تسمى على اسم العالم الهولندي يونس </a:t>
            </a:r>
            <a:r>
              <a:rPr lang="ar-SA" dirty="0" err="1"/>
              <a:t>ديدريك</a:t>
            </a:r>
            <a:r>
              <a:rPr lang="ar-SA" dirty="0"/>
              <a:t> </a:t>
            </a:r>
            <a:r>
              <a:rPr lang="ar-SA" dirty="0" smtClean="0"/>
              <a:t>فان دار </a:t>
            </a:r>
            <a:r>
              <a:rPr lang="ar-SA" dirty="0" err="1" smtClean="0"/>
              <a:t>فالس</a:t>
            </a:r>
            <a:r>
              <a:rPr lang="he-IL" dirty="0"/>
              <a:t>.</a:t>
            </a:r>
          </a:p>
          <a:p>
            <a:pPr marL="342900" indent="-342900" eaLnBrk="0" hangingPunct="0">
              <a:spcBef>
                <a:spcPct val="20000"/>
              </a:spcBef>
              <a:defRPr/>
            </a:pPr>
            <a:endParaRPr lang="he-IL" b="1" dirty="0">
              <a:solidFill>
                <a:srgbClr val="FF6600"/>
              </a:solidFill>
            </a:endParaRPr>
          </a:p>
          <a:p>
            <a:pPr marL="342900" indent="-342900" eaLnBrk="0" hangingPunct="0">
              <a:spcBef>
                <a:spcPct val="20000"/>
              </a:spcBef>
              <a:defRPr/>
            </a:pPr>
            <a:r>
              <a:rPr lang="ar-SA" b="1" dirty="0">
                <a:solidFill>
                  <a:srgbClr val="FF6600"/>
                </a:solidFill>
              </a:rPr>
              <a:t>شرح: </a:t>
            </a:r>
            <a:r>
              <a:rPr lang="ar-SA" dirty="0"/>
              <a:t>في كل ذرة منفردة او بداخل كل جزيء، تنتج اقطاب ثنائية لحظية بشكل دائم وبمكان غير ثابت</a:t>
            </a:r>
            <a:r>
              <a:rPr lang="he-IL" dirty="0"/>
              <a:t>. </a:t>
            </a:r>
            <a:endParaRPr lang="en-US" dirty="0"/>
          </a:p>
          <a:p>
            <a:pPr marL="342900" indent="-342900" eaLnBrk="0" hangingPunct="0">
              <a:spcBef>
                <a:spcPct val="20000"/>
              </a:spcBef>
              <a:defRPr/>
            </a:pPr>
            <a:endParaRPr lang="en-US" dirty="0">
              <a:latin typeface="+mn-lt"/>
              <a:cs typeface="+mn-cs"/>
            </a:endParaRPr>
          </a:p>
        </p:txBody>
      </p:sp>
      <p:sp>
        <p:nvSpPr>
          <p:cNvPr id="28" name="חץ שמאלה 27"/>
          <p:cNvSpPr/>
          <p:nvPr/>
        </p:nvSpPr>
        <p:spPr>
          <a:xfrm>
            <a:off x="468313" y="3141663"/>
            <a:ext cx="1582737" cy="647700"/>
          </a:xfrm>
          <a:prstGeom prst="leftArrow">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defRPr/>
            </a:pPr>
            <a:r>
              <a:rPr lang="ar-SA" dirty="0" smtClean="0">
                <a:solidFill>
                  <a:srgbClr val="FF6600"/>
                </a:solidFill>
              </a:rPr>
              <a:t>تتمة الشرح</a:t>
            </a:r>
            <a:endParaRPr lang="he-IL" dirty="0">
              <a:solidFill>
                <a:srgbClr val="FF6600"/>
              </a:solidFill>
            </a:endParaRPr>
          </a:p>
        </p:txBody>
      </p:sp>
      <p:sp>
        <p:nvSpPr>
          <p:cNvPr id="32" name="Slide Number Placeholder 31"/>
          <p:cNvSpPr>
            <a:spLocks noGrp="1"/>
          </p:cNvSpPr>
          <p:nvPr>
            <p:ph type="sldNum" sz="quarter" idx="12"/>
          </p:nvPr>
        </p:nvSpPr>
        <p:spPr/>
        <p:txBody>
          <a:bodyPr/>
          <a:lstStyle/>
          <a:p>
            <a:pPr>
              <a:defRPr/>
            </a:pPr>
            <a:fld id="{85A68DBE-C404-4281-9285-2935EF973A68}" type="slidenum">
              <a:rPr lang="ar-SA" smtClean="0"/>
              <a:pPr>
                <a:defRPr/>
              </a:pPr>
              <a:t>2</a:t>
            </a:fld>
            <a:endParaRPr lang="en-US"/>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5" name="TextBox 4"/>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latin typeface="+mn-lt"/>
                <a:cs typeface="+mn-cs"/>
              </a:rPr>
              <a:t>الجسيمات </a:t>
            </a:r>
            <a:r>
              <a:rPr lang="ar-SA" sz="2000" b="1" dirty="0">
                <a:solidFill>
                  <a:srgbClr val="FF6600"/>
                </a:solidFill>
                <a:latin typeface="+mn-lt"/>
                <a:cs typeface="+mn-cs"/>
              </a:rPr>
              <a:t>التي يعمل بينها قوى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grpSp>
        <p:nvGrpSpPr>
          <p:cNvPr id="7172" name="קבוצה 150"/>
          <p:cNvGrpSpPr>
            <a:grpSpLocks/>
          </p:cNvGrpSpPr>
          <p:nvPr/>
        </p:nvGrpSpPr>
        <p:grpSpPr bwMode="auto">
          <a:xfrm>
            <a:off x="2124075" y="2773363"/>
            <a:ext cx="4987925" cy="3463925"/>
            <a:chOff x="2123728" y="2836107"/>
            <a:chExt cx="4987967" cy="3464116"/>
          </a:xfrm>
        </p:grpSpPr>
        <p:sp>
          <p:nvSpPr>
            <p:cNvPr id="98" name="מלבן 97"/>
            <p:cNvSpPr/>
            <p:nvPr/>
          </p:nvSpPr>
          <p:spPr>
            <a:xfrm>
              <a:off x="2123728" y="2853570"/>
              <a:ext cx="4968917" cy="33831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rtl="0">
                <a:buFontTx/>
                <a:buBlip>
                  <a:blip r:embed="rId3"/>
                </a:buBlip>
                <a:defRPr/>
              </a:pPr>
              <a:endParaRPr lang="he-IL" sz="1200" dirty="0">
                <a:solidFill>
                  <a:srgbClr val="FF6600"/>
                </a:solidFill>
              </a:endParaRPr>
            </a:p>
          </p:txBody>
        </p:sp>
        <p:grpSp>
          <p:nvGrpSpPr>
            <p:cNvPr id="7177" name="Group 22"/>
            <p:cNvGrpSpPr>
              <a:grpSpLocks/>
            </p:cNvGrpSpPr>
            <p:nvPr/>
          </p:nvGrpSpPr>
          <p:grpSpPr bwMode="auto">
            <a:xfrm>
              <a:off x="2195736" y="5300722"/>
              <a:ext cx="592169" cy="927493"/>
              <a:chOff x="1872" y="2064"/>
              <a:chExt cx="672" cy="1091"/>
            </a:xfrm>
          </p:grpSpPr>
          <p:sp>
            <p:nvSpPr>
              <p:cNvPr id="29" name="Oval 5"/>
              <p:cNvSpPr>
                <a:spLocks noChangeArrowheads="1"/>
              </p:cNvSpPr>
              <p:nvPr/>
            </p:nvSpPr>
            <p:spPr bwMode="auto">
              <a:xfrm>
                <a:off x="1870" y="2058"/>
                <a:ext cx="672" cy="1014"/>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30" name="Oval 6"/>
              <p:cNvSpPr>
                <a:spLocks noChangeArrowheads="1"/>
              </p:cNvSpPr>
              <p:nvPr/>
            </p:nvSpPr>
            <p:spPr bwMode="auto">
              <a:xfrm>
                <a:off x="2160" y="2689"/>
                <a:ext cx="95"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31" name="Text Box 16"/>
              <p:cNvSpPr txBox="1">
                <a:spLocks noChangeArrowheads="1"/>
              </p:cNvSpPr>
              <p:nvPr/>
            </p:nvSpPr>
            <p:spPr bwMode="auto">
              <a:xfrm>
                <a:off x="2003" y="2793"/>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32" name="Text Box 19"/>
              <p:cNvSpPr txBox="1">
                <a:spLocks noChangeArrowheads="1"/>
              </p:cNvSpPr>
              <p:nvPr/>
            </p:nvSpPr>
            <p:spPr bwMode="auto">
              <a:xfrm>
                <a:off x="1967" y="2069"/>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78" name="Group 22"/>
            <p:cNvGrpSpPr>
              <a:grpSpLocks/>
            </p:cNvGrpSpPr>
            <p:nvPr/>
          </p:nvGrpSpPr>
          <p:grpSpPr bwMode="auto">
            <a:xfrm rot="-4145312">
              <a:off x="4027963" y="4682031"/>
              <a:ext cx="576064" cy="944684"/>
              <a:chOff x="1872" y="2037"/>
              <a:chExt cx="672" cy="1081"/>
            </a:xfrm>
          </p:grpSpPr>
          <p:sp>
            <p:nvSpPr>
              <p:cNvPr id="34" name="Oval 5"/>
              <p:cNvSpPr>
                <a:spLocks noChangeArrowheads="1"/>
              </p:cNvSpPr>
              <p:nvPr/>
            </p:nvSpPr>
            <p:spPr bwMode="auto">
              <a:xfrm>
                <a:off x="1863" y="2044"/>
                <a:ext cx="672"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35" name="Oval 6"/>
              <p:cNvSpPr>
                <a:spLocks noChangeArrowheads="1"/>
              </p:cNvSpPr>
              <p:nvPr/>
            </p:nvSpPr>
            <p:spPr bwMode="auto">
              <a:xfrm>
                <a:off x="2152" y="2662"/>
                <a:ext cx="94" cy="93"/>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36" name="Text Box 16"/>
              <p:cNvSpPr txBox="1">
                <a:spLocks noChangeArrowheads="1"/>
              </p:cNvSpPr>
              <p:nvPr/>
            </p:nvSpPr>
            <p:spPr bwMode="auto">
              <a:xfrm>
                <a:off x="1875" y="2752"/>
                <a:ext cx="620"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37" name="Text Box 19"/>
              <p:cNvSpPr txBox="1">
                <a:spLocks noChangeArrowheads="1"/>
              </p:cNvSpPr>
              <p:nvPr/>
            </p:nvSpPr>
            <p:spPr bwMode="auto">
              <a:xfrm>
                <a:off x="1964" y="2011"/>
                <a:ext cx="48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79" name="Group 22"/>
            <p:cNvGrpSpPr>
              <a:grpSpLocks/>
            </p:cNvGrpSpPr>
            <p:nvPr/>
          </p:nvGrpSpPr>
          <p:grpSpPr bwMode="auto">
            <a:xfrm rot="5400000">
              <a:off x="5385593" y="2759424"/>
              <a:ext cx="576064" cy="907106"/>
              <a:chOff x="1872" y="2037"/>
              <a:chExt cx="672" cy="1038"/>
            </a:xfrm>
          </p:grpSpPr>
          <p:sp>
            <p:nvSpPr>
              <p:cNvPr id="39" name="Oval 5"/>
              <p:cNvSpPr>
                <a:spLocks noChangeArrowheads="1"/>
              </p:cNvSpPr>
              <p:nvPr/>
            </p:nvSpPr>
            <p:spPr bwMode="auto">
              <a:xfrm>
                <a:off x="1872" y="2086"/>
                <a:ext cx="672" cy="101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40" name="Oval 6"/>
              <p:cNvSpPr>
                <a:spLocks noChangeArrowheads="1"/>
              </p:cNvSpPr>
              <p:nvPr/>
            </p:nvSpPr>
            <p:spPr bwMode="auto">
              <a:xfrm>
                <a:off x="2161" y="2714"/>
                <a:ext cx="94"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41" name="Text Box 16"/>
              <p:cNvSpPr txBox="1">
                <a:spLocks noChangeArrowheads="1"/>
              </p:cNvSpPr>
              <p:nvPr/>
            </p:nvSpPr>
            <p:spPr bwMode="auto">
              <a:xfrm>
                <a:off x="1931" y="2723"/>
                <a:ext cx="61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42" name="Text Box 19"/>
              <p:cNvSpPr txBox="1">
                <a:spLocks noChangeArrowheads="1"/>
              </p:cNvSpPr>
              <p:nvPr/>
            </p:nvSpPr>
            <p:spPr bwMode="auto">
              <a:xfrm>
                <a:off x="1968" y="2037"/>
                <a:ext cx="480"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0" name="Group 22"/>
            <p:cNvGrpSpPr>
              <a:grpSpLocks/>
            </p:cNvGrpSpPr>
            <p:nvPr/>
          </p:nvGrpSpPr>
          <p:grpSpPr bwMode="auto">
            <a:xfrm rot="5400000">
              <a:off x="6321697" y="2759424"/>
              <a:ext cx="576064" cy="907106"/>
              <a:chOff x="1872" y="2037"/>
              <a:chExt cx="672" cy="1038"/>
            </a:xfrm>
          </p:grpSpPr>
          <p:sp>
            <p:nvSpPr>
              <p:cNvPr id="44" name="Oval 5"/>
              <p:cNvSpPr>
                <a:spLocks noChangeArrowheads="1"/>
              </p:cNvSpPr>
              <p:nvPr/>
            </p:nvSpPr>
            <p:spPr bwMode="auto">
              <a:xfrm>
                <a:off x="1872" y="2062"/>
                <a:ext cx="672" cy="101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45" name="Oval 6"/>
              <p:cNvSpPr>
                <a:spLocks noChangeArrowheads="1"/>
              </p:cNvSpPr>
              <p:nvPr/>
            </p:nvSpPr>
            <p:spPr bwMode="auto">
              <a:xfrm>
                <a:off x="2161" y="2714"/>
                <a:ext cx="94"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46" name="Text Box 16"/>
              <p:cNvSpPr txBox="1">
                <a:spLocks noChangeArrowheads="1"/>
              </p:cNvSpPr>
              <p:nvPr/>
            </p:nvSpPr>
            <p:spPr bwMode="auto">
              <a:xfrm>
                <a:off x="1931" y="2723"/>
                <a:ext cx="61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47" name="Text Box 19"/>
              <p:cNvSpPr txBox="1">
                <a:spLocks noChangeArrowheads="1"/>
              </p:cNvSpPr>
              <p:nvPr/>
            </p:nvSpPr>
            <p:spPr bwMode="auto">
              <a:xfrm>
                <a:off x="1968" y="2031"/>
                <a:ext cx="480"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1" name="Group 22"/>
            <p:cNvGrpSpPr>
              <a:grpSpLocks/>
            </p:cNvGrpSpPr>
            <p:nvPr/>
          </p:nvGrpSpPr>
          <p:grpSpPr bwMode="auto">
            <a:xfrm>
              <a:off x="4771919" y="3414407"/>
              <a:ext cx="592169" cy="958948"/>
              <a:chOff x="1872" y="1878"/>
              <a:chExt cx="672" cy="1128"/>
            </a:xfrm>
          </p:grpSpPr>
          <p:sp>
            <p:nvSpPr>
              <p:cNvPr id="49" name="Oval 5"/>
              <p:cNvSpPr>
                <a:spLocks noChangeArrowheads="1"/>
              </p:cNvSpPr>
              <p:nvPr/>
            </p:nvSpPr>
            <p:spPr bwMode="auto">
              <a:xfrm>
                <a:off x="1872" y="1878"/>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50" name="Oval 6"/>
              <p:cNvSpPr>
                <a:spLocks noChangeArrowheads="1"/>
              </p:cNvSpPr>
              <p:nvPr/>
            </p:nvSpPr>
            <p:spPr bwMode="auto">
              <a:xfrm>
                <a:off x="2160" y="2688"/>
                <a:ext cx="95" cy="92"/>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51" name="Text Box 16"/>
              <p:cNvSpPr txBox="1">
                <a:spLocks noChangeArrowheads="1"/>
              </p:cNvSpPr>
              <p:nvPr/>
            </p:nvSpPr>
            <p:spPr bwMode="auto">
              <a:xfrm>
                <a:off x="2003" y="2647"/>
                <a:ext cx="481" cy="359"/>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52" name="Text Box 19"/>
              <p:cNvSpPr txBox="1">
                <a:spLocks noChangeArrowheads="1"/>
              </p:cNvSpPr>
              <p:nvPr/>
            </p:nvSpPr>
            <p:spPr bwMode="auto">
              <a:xfrm>
                <a:off x="1967" y="1878"/>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2" name="Group 22"/>
            <p:cNvGrpSpPr>
              <a:grpSpLocks/>
            </p:cNvGrpSpPr>
            <p:nvPr/>
          </p:nvGrpSpPr>
          <p:grpSpPr bwMode="auto">
            <a:xfrm>
              <a:off x="4771919" y="4354164"/>
              <a:ext cx="592169" cy="937695"/>
              <a:chOff x="1872" y="1967"/>
              <a:chExt cx="672" cy="1103"/>
            </a:xfrm>
          </p:grpSpPr>
          <p:sp>
            <p:nvSpPr>
              <p:cNvPr id="54" name="Oval 5"/>
              <p:cNvSpPr>
                <a:spLocks noChangeArrowheads="1"/>
              </p:cNvSpPr>
              <p:nvPr/>
            </p:nvSpPr>
            <p:spPr bwMode="auto">
              <a:xfrm>
                <a:off x="1872" y="1967"/>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55" name="Oval 6"/>
              <p:cNvSpPr>
                <a:spLocks noChangeArrowheads="1"/>
              </p:cNvSpPr>
              <p:nvPr/>
            </p:nvSpPr>
            <p:spPr bwMode="auto">
              <a:xfrm>
                <a:off x="2160" y="2687"/>
                <a:ext cx="95" cy="92"/>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56" name="Text Box 16"/>
              <p:cNvSpPr txBox="1">
                <a:spLocks noChangeArrowheads="1"/>
              </p:cNvSpPr>
              <p:nvPr/>
            </p:nvSpPr>
            <p:spPr bwMode="auto">
              <a:xfrm>
                <a:off x="1973" y="2712"/>
                <a:ext cx="571" cy="360"/>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57" name="Text Box 19"/>
              <p:cNvSpPr txBox="1">
                <a:spLocks noChangeArrowheads="1"/>
              </p:cNvSpPr>
              <p:nvPr/>
            </p:nvSpPr>
            <p:spPr bwMode="auto">
              <a:xfrm>
                <a:off x="1967" y="1967"/>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3" name="Group 22"/>
            <p:cNvGrpSpPr>
              <a:grpSpLocks/>
            </p:cNvGrpSpPr>
            <p:nvPr/>
          </p:nvGrpSpPr>
          <p:grpSpPr bwMode="auto">
            <a:xfrm>
              <a:off x="4716016" y="5372730"/>
              <a:ext cx="592169" cy="927493"/>
              <a:chOff x="1872" y="2064"/>
              <a:chExt cx="672" cy="1091"/>
            </a:xfrm>
          </p:grpSpPr>
          <p:sp>
            <p:nvSpPr>
              <p:cNvPr id="59" name="Oval 5"/>
              <p:cNvSpPr>
                <a:spLocks noChangeArrowheads="1"/>
              </p:cNvSpPr>
              <p:nvPr/>
            </p:nvSpPr>
            <p:spPr bwMode="auto">
              <a:xfrm>
                <a:off x="1872" y="2064"/>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60" name="Oval 6"/>
              <p:cNvSpPr>
                <a:spLocks noChangeArrowheads="1"/>
              </p:cNvSpPr>
              <p:nvPr/>
            </p:nvSpPr>
            <p:spPr bwMode="auto">
              <a:xfrm>
                <a:off x="2160" y="2688"/>
                <a:ext cx="95"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61" name="Text Box 16"/>
              <p:cNvSpPr txBox="1">
                <a:spLocks noChangeArrowheads="1"/>
              </p:cNvSpPr>
              <p:nvPr/>
            </p:nvSpPr>
            <p:spPr bwMode="auto">
              <a:xfrm>
                <a:off x="2004" y="2793"/>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62" name="Text Box 19"/>
              <p:cNvSpPr txBox="1">
                <a:spLocks noChangeArrowheads="1"/>
              </p:cNvSpPr>
              <p:nvPr/>
            </p:nvSpPr>
            <p:spPr bwMode="auto">
              <a:xfrm>
                <a:off x="1968" y="2070"/>
                <a:ext cx="481" cy="360"/>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4" name="Group 22"/>
            <p:cNvGrpSpPr>
              <a:grpSpLocks/>
            </p:cNvGrpSpPr>
            <p:nvPr/>
          </p:nvGrpSpPr>
          <p:grpSpPr bwMode="auto">
            <a:xfrm rot="-3978967">
              <a:off x="3130072" y="4445477"/>
              <a:ext cx="576064" cy="923710"/>
              <a:chOff x="1872" y="2037"/>
              <a:chExt cx="672" cy="1057"/>
            </a:xfrm>
          </p:grpSpPr>
          <p:sp>
            <p:nvSpPr>
              <p:cNvPr id="64" name="Oval 5"/>
              <p:cNvSpPr>
                <a:spLocks noChangeArrowheads="1"/>
              </p:cNvSpPr>
              <p:nvPr/>
            </p:nvSpPr>
            <p:spPr bwMode="auto">
              <a:xfrm>
                <a:off x="1866" y="2038"/>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65" name="Oval 6"/>
              <p:cNvSpPr>
                <a:spLocks noChangeArrowheads="1"/>
              </p:cNvSpPr>
              <p:nvPr/>
            </p:nvSpPr>
            <p:spPr bwMode="auto">
              <a:xfrm>
                <a:off x="2154" y="2664"/>
                <a:ext cx="94"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66" name="Text Box 16"/>
              <p:cNvSpPr txBox="1">
                <a:spLocks noChangeArrowheads="1"/>
              </p:cNvSpPr>
              <p:nvPr/>
            </p:nvSpPr>
            <p:spPr bwMode="auto">
              <a:xfrm>
                <a:off x="1897" y="2732"/>
                <a:ext cx="567"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67" name="Text Box 19"/>
              <p:cNvSpPr txBox="1">
                <a:spLocks noChangeArrowheads="1"/>
              </p:cNvSpPr>
              <p:nvPr/>
            </p:nvSpPr>
            <p:spPr bwMode="auto">
              <a:xfrm>
                <a:off x="1966" y="2012"/>
                <a:ext cx="48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5" name="Group 22"/>
            <p:cNvGrpSpPr>
              <a:grpSpLocks/>
            </p:cNvGrpSpPr>
            <p:nvPr/>
          </p:nvGrpSpPr>
          <p:grpSpPr bwMode="auto">
            <a:xfrm>
              <a:off x="2195736" y="3428514"/>
              <a:ext cx="592169" cy="927493"/>
              <a:chOff x="1872" y="2064"/>
              <a:chExt cx="672" cy="1091"/>
            </a:xfrm>
          </p:grpSpPr>
          <p:sp>
            <p:nvSpPr>
              <p:cNvPr id="69" name="Oval 5"/>
              <p:cNvSpPr>
                <a:spLocks noChangeArrowheads="1"/>
              </p:cNvSpPr>
              <p:nvPr/>
            </p:nvSpPr>
            <p:spPr bwMode="auto">
              <a:xfrm>
                <a:off x="1870" y="2064"/>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70" name="Oval 6"/>
              <p:cNvSpPr>
                <a:spLocks noChangeArrowheads="1"/>
              </p:cNvSpPr>
              <p:nvPr/>
            </p:nvSpPr>
            <p:spPr bwMode="auto">
              <a:xfrm>
                <a:off x="2160" y="2686"/>
                <a:ext cx="95"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71" name="Text Box 16"/>
              <p:cNvSpPr txBox="1">
                <a:spLocks noChangeArrowheads="1"/>
              </p:cNvSpPr>
              <p:nvPr/>
            </p:nvSpPr>
            <p:spPr bwMode="auto">
              <a:xfrm>
                <a:off x="2003" y="2792"/>
                <a:ext cx="481" cy="359"/>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72" name="Text Box 19"/>
              <p:cNvSpPr txBox="1">
                <a:spLocks noChangeArrowheads="1"/>
              </p:cNvSpPr>
              <p:nvPr/>
            </p:nvSpPr>
            <p:spPr bwMode="auto">
              <a:xfrm>
                <a:off x="1967" y="2069"/>
                <a:ext cx="481" cy="359"/>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6" name="Group 22"/>
            <p:cNvGrpSpPr>
              <a:grpSpLocks/>
            </p:cNvGrpSpPr>
            <p:nvPr/>
          </p:nvGrpSpPr>
          <p:grpSpPr bwMode="auto">
            <a:xfrm rot="1439979">
              <a:off x="3137189" y="3628684"/>
              <a:ext cx="592169" cy="923242"/>
              <a:chOff x="1872" y="2032"/>
              <a:chExt cx="672" cy="1086"/>
            </a:xfrm>
          </p:grpSpPr>
          <p:sp>
            <p:nvSpPr>
              <p:cNvPr id="74" name="Oval 5"/>
              <p:cNvSpPr>
                <a:spLocks noChangeArrowheads="1"/>
              </p:cNvSpPr>
              <p:nvPr/>
            </p:nvSpPr>
            <p:spPr bwMode="auto">
              <a:xfrm>
                <a:off x="1848" y="2062"/>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75" name="Oval 6"/>
              <p:cNvSpPr>
                <a:spLocks noChangeArrowheads="1"/>
              </p:cNvSpPr>
              <p:nvPr/>
            </p:nvSpPr>
            <p:spPr bwMode="auto">
              <a:xfrm>
                <a:off x="2129" y="2688"/>
                <a:ext cx="94" cy="92"/>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76" name="Text Box 16"/>
              <p:cNvSpPr txBox="1">
                <a:spLocks noChangeArrowheads="1"/>
              </p:cNvSpPr>
              <p:nvPr/>
            </p:nvSpPr>
            <p:spPr bwMode="auto">
              <a:xfrm>
                <a:off x="1983" y="2753"/>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77" name="Text Box 19"/>
              <p:cNvSpPr txBox="1">
                <a:spLocks noChangeArrowheads="1"/>
              </p:cNvSpPr>
              <p:nvPr/>
            </p:nvSpPr>
            <p:spPr bwMode="auto">
              <a:xfrm>
                <a:off x="1941" y="2022"/>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7" name="Group 22"/>
            <p:cNvGrpSpPr>
              <a:grpSpLocks/>
            </p:cNvGrpSpPr>
            <p:nvPr/>
          </p:nvGrpSpPr>
          <p:grpSpPr bwMode="auto">
            <a:xfrm rot="1439979">
              <a:off x="3641246" y="2836107"/>
              <a:ext cx="592169" cy="923242"/>
              <a:chOff x="1872" y="2032"/>
              <a:chExt cx="672" cy="1086"/>
            </a:xfrm>
          </p:grpSpPr>
          <p:sp>
            <p:nvSpPr>
              <p:cNvPr id="79" name="Oval 5"/>
              <p:cNvSpPr>
                <a:spLocks noChangeArrowheads="1"/>
              </p:cNvSpPr>
              <p:nvPr/>
            </p:nvSpPr>
            <p:spPr bwMode="auto">
              <a:xfrm>
                <a:off x="1863" y="2063"/>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80" name="Oval 6"/>
              <p:cNvSpPr>
                <a:spLocks noChangeArrowheads="1"/>
              </p:cNvSpPr>
              <p:nvPr/>
            </p:nvSpPr>
            <p:spPr bwMode="auto">
              <a:xfrm>
                <a:off x="2156" y="2691"/>
                <a:ext cx="94"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81" name="Text Box 16"/>
              <p:cNvSpPr txBox="1">
                <a:spLocks noChangeArrowheads="1"/>
              </p:cNvSpPr>
              <p:nvPr/>
            </p:nvSpPr>
            <p:spPr bwMode="auto">
              <a:xfrm>
                <a:off x="2003" y="2756"/>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82" name="Text Box 19"/>
              <p:cNvSpPr txBox="1">
                <a:spLocks noChangeArrowheads="1"/>
              </p:cNvSpPr>
              <p:nvPr/>
            </p:nvSpPr>
            <p:spPr bwMode="auto">
              <a:xfrm>
                <a:off x="1965" y="2030"/>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8" name="Group 22"/>
            <p:cNvGrpSpPr>
              <a:grpSpLocks/>
            </p:cNvGrpSpPr>
            <p:nvPr/>
          </p:nvGrpSpPr>
          <p:grpSpPr bwMode="auto">
            <a:xfrm rot="7483502">
              <a:off x="5540896" y="3542549"/>
              <a:ext cx="576064" cy="907106"/>
              <a:chOff x="1872" y="2037"/>
              <a:chExt cx="672" cy="1038"/>
            </a:xfrm>
          </p:grpSpPr>
          <p:sp>
            <p:nvSpPr>
              <p:cNvPr id="84" name="Oval 5"/>
              <p:cNvSpPr>
                <a:spLocks noChangeArrowheads="1"/>
              </p:cNvSpPr>
              <p:nvPr/>
            </p:nvSpPr>
            <p:spPr bwMode="auto">
              <a:xfrm>
                <a:off x="1864" y="2086"/>
                <a:ext cx="672" cy="102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85" name="Oval 6"/>
              <p:cNvSpPr>
                <a:spLocks noChangeArrowheads="1"/>
              </p:cNvSpPr>
              <p:nvPr/>
            </p:nvSpPr>
            <p:spPr bwMode="auto">
              <a:xfrm>
                <a:off x="2162" y="2696"/>
                <a:ext cx="93" cy="94"/>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86" name="Text Box 16"/>
              <p:cNvSpPr txBox="1">
                <a:spLocks noChangeArrowheads="1"/>
              </p:cNvSpPr>
              <p:nvPr/>
            </p:nvSpPr>
            <p:spPr bwMode="auto">
              <a:xfrm>
                <a:off x="1925" y="2742"/>
                <a:ext cx="61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87" name="Text Box 19"/>
              <p:cNvSpPr txBox="1">
                <a:spLocks noChangeArrowheads="1"/>
              </p:cNvSpPr>
              <p:nvPr/>
            </p:nvSpPr>
            <p:spPr bwMode="auto">
              <a:xfrm>
                <a:off x="1966" y="2038"/>
                <a:ext cx="482"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89" name="Group 22"/>
            <p:cNvGrpSpPr>
              <a:grpSpLocks/>
            </p:cNvGrpSpPr>
            <p:nvPr/>
          </p:nvGrpSpPr>
          <p:grpSpPr bwMode="auto">
            <a:xfrm rot="7483502">
              <a:off x="6260976" y="4046605"/>
              <a:ext cx="576064" cy="907106"/>
              <a:chOff x="1872" y="2037"/>
              <a:chExt cx="672" cy="1038"/>
            </a:xfrm>
          </p:grpSpPr>
          <p:sp>
            <p:nvSpPr>
              <p:cNvPr id="89" name="Oval 5"/>
              <p:cNvSpPr>
                <a:spLocks noChangeArrowheads="1"/>
              </p:cNvSpPr>
              <p:nvPr/>
            </p:nvSpPr>
            <p:spPr bwMode="auto">
              <a:xfrm>
                <a:off x="1871" y="2070"/>
                <a:ext cx="672"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90" name="Oval 6"/>
              <p:cNvSpPr>
                <a:spLocks noChangeArrowheads="1"/>
              </p:cNvSpPr>
              <p:nvPr/>
            </p:nvSpPr>
            <p:spPr bwMode="auto">
              <a:xfrm>
                <a:off x="2164" y="2692"/>
                <a:ext cx="93" cy="93"/>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91" name="Text Box 16"/>
              <p:cNvSpPr txBox="1">
                <a:spLocks noChangeArrowheads="1"/>
              </p:cNvSpPr>
              <p:nvPr/>
            </p:nvSpPr>
            <p:spPr bwMode="auto">
              <a:xfrm>
                <a:off x="1928" y="2723"/>
                <a:ext cx="61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92" name="Text Box 19"/>
              <p:cNvSpPr txBox="1">
                <a:spLocks noChangeArrowheads="1"/>
              </p:cNvSpPr>
              <p:nvPr/>
            </p:nvSpPr>
            <p:spPr bwMode="auto">
              <a:xfrm>
                <a:off x="1968" y="2037"/>
                <a:ext cx="480"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0" name="Group 22"/>
            <p:cNvGrpSpPr>
              <a:grpSpLocks/>
            </p:cNvGrpSpPr>
            <p:nvPr/>
          </p:nvGrpSpPr>
          <p:grpSpPr bwMode="auto">
            <a:xfrm rot="7483502">
              <a:off x="3884712" y="4046605"/>
              <a:ext cx="576064" cy="907106"/>
              <a:chOff x="1872" y="2037"/>
              <a:chExt cx="672" cy="1038"/>
            </a:xfrm>
          </p:grpSpPr>
          <p:sp>
            <p:nvSpPr>
              <p:cNvPr id="94" name="Oval 5"/>
              <p:cNvSpPr>
                <a:spLocks noChangeArrowheads="1"/>
              </p:cNvSpPr>
              <p:nvPr/>
            </p:nvSpPr>
            <p:spPr bwMode="auto">
              <a:xfrm>
                <a:off x="1871" y="2070"/>
                <a:ext cx="672"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95" name="Oval 6"/>
              <p:cNvSpPr>
                <a:spLocks noChangeArrowheads="1"/>
              </p:cNvSpPr>
              <p:nvPr/>
            </p:nvSpPr>
            <p:spPr bwMode="auto">
              <a:xfrm>
                <a:off x="2167" y="2701"/>
                <a:ext cx="94" cy="94"/>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96" name="Text Box 16"/>
              <p:cNvSpPr txBox="1">
                <a:spLocks noChangeArrowheads="1"/>
              </p:cNvSpPr>
              <p:nvPr/>
            </p:nvSpPr>
            <p:spPr bwMode="auto">
              <a:xfrm>
                <a:off x="1929" y="2717"/>
                <a:ext cx="617"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97" name="Text Box 19"/>
              <p:cNvSpPr txBox="1">
                <a:spLocks noChangeArrowheads="1"/>
              </p:cNvSpPr>
              <p:nvPr/>
            </p:nvSpPr>
            <p:spPr bwMode="auto">
              <a:xfrm>
                <a:off x="1968" y="2037"/>
                <a:ext cx="480"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1" name="Group 22"/>
            <p:cNvGrpSpPr>
              <a:grpSpLocks/>
            </p:cNvGrpSpPr>
            <p:nvPr/>
          </p:nvGrpSpPr>
          <p:grpSpPr bwMode="auto">
            <a:xfrm rot="4706225">
              <a:off x="2865074" y="2829066"/>
              <a:ext cx="576064" cy="907106"/>
              <a:chOff x="1872" y="2037"/>
              <a:chExt cx="672" cy="1038"/>
            </a:xfrm>
          </p:grpSpPr>
          <p:sp>
            <p:nvSpPr>
              <p:cNvPr id="100" name="Oval 5"/>
              <p:cNvSpPr>
                <a:spLocks noChangeArrowheads="1"/>
              </p:cNvSpPr>
              <p:nvPr/>
            </p:nvSpPr>
            <p:spPr bwMode="auto">
              <a:xfrm>
                <a:off x="1864" y="2059"/>
                <a:ext cx="672" cy="997"/>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01" name="Oval 6"/>
              <p:cNvSpPr>
                <a:spLocks noChangeArrowheads="1"/>
              </p:cNvSpPr>
              <p:nvPr/>
            </p:nvSpPr>
            <p:spPr bwMode="auto">
              <a:xfrm>
                <a:off x="2159" y="2693"/>
                <a:ext cx="93" cy="94"/>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02" name="Text Box 16"/>
              <p:cNvSpPr txBox="1">
                <a:spLocks noChangeArrowheads="1"/>
              </p:cNvSpPr>
              <p:nvPr/>
            </p:nvSpPr>
            <p:spPr bwMode="auto">
              <a:xfrm>
                <a:off x="1931" y="2720"/>
                <a:ext cx="61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03" name="Text Box 19"/>
              <p:cNvSpPr txBox="1">
                <a:spLocks noChangeArrowheads="1"/>
              </p:cNvSpPr>
              <p:nvPr/>
            </p:nvSpPr>
            <p:spPr bwMode="auto">
              <a:xfrm>
                <a:off x="1952" y="2024"/>
                <a:ext cx="48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2" name="Group 22"/>
            <p:cNvGrpSpPr>
              <a:grpSpLocks/>
            </p:cNvGrpSpPr>
            <p:nvPr/>
          </p:nvGrpSpPr>
          <p:grpSpPr bwMode="auto">
            <a:xfrm rot="-6281005">
              <a:off x="3110719" y="5313254"/>
              <a:ext cx="576064" cy="907106"/>
              <a:chOff x="1872" y="2037"/>
              <a:chExt cx="672" cy="1038"/>
            </a:xfrm>
          </p:grpSpPr>
          <p:sp>
            <p:nvSpPr>
              <p:cNvPr id="105" name="Oval 5"/>
              <p:cNvSpPr>
                <a:spLocks noChangeArrowheads="1"/>
              </p:cNvSpPr>
              <p:nvPr/>
            </p:nvSpPr>
            <p:spPr bwMode="auto">
              <a:xfrm>
                <a:off x="1915" y="2046"/>
                <a:ext cx="654" cy="1019"/>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06" name="Oval 6"/>
              <p:cNvSpPr>
                <a:spLocks noChangeArrowheads="1"/>
              </p:cNvSpPr>
              <p:nvPr/>
            </p:nvSpPr>
            <p:spPr bwMode="auto">
              <a:xfrm>
                <a:off x="2166" y="2687"/>
                <a:ext cx="96"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07" name="Text Box 16"/>
              <p:cNvSpPr txBox="1">
                <a:spLocks noChangeArrowheads="1"/>
              </p:cNvSpPr>
              <p:nvPr/>
            </p:nvSpPr>
            <p:spPr bwMode="auto">
              <a:xfrm>
                <a:off x="1936" y="2719"/>
                <a:ext cx="611"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08" name="Text Box 19"/>
              <p:cNvSpPr txBox="1">
                <a:spLocks noChangeArrowheads="1"/>
              </p:cNvSpPr>
              <p:nvPr/>
            </p:nvSpPr>
            <p:spPr bwMode="auto">
              <a:xfrm>
                <a:off x="2009" y="2017"/>
                <a:ext cx="469"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3" name="Group 22"/>
            <p:cNvGrpSpPr>
              <a:grpSpLocks/>
            </p:cNvGrpSpPr>
            <p:nvPr/>
          </p:nvGrpSpPr>
          <p:grpSpPr bwMode="auto">
            <a:xfrm rot="-5400000">
              <a:off x="5434006" y="5495727"/>
              <a:ext cx="576064" cy="907106"/>
              <a:chOff x="1872" y="2037"/>
              <a:chExt cx="672" cy="1038"/>
            </a:xfrm>
          </p:grpSpPr>
          <p:sp>
            <p:nvSpPr>
              <p:cNvPr id="110" name="Oval 5"/>
              <p:cNvSpPr>
                <a:spLocks noChangeArrowheads="1"/>
              </p:cNvSpPr>
              <p:nvPr/>
            </p:nvSpPr>
            <p:spPr bwMode="auto">
              <a:xfrm>
                <a:off x="1882" y="2064"/>
                <a:ext cx="656"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11" name="Oval 6"/>
              <p:cNvSpPr>
                <a:spLocks noChangeArrowheads="1"/>
              </p:cNvSpPr>
              <p:nvPr/>
            </p:nvSpPr>
            <p:spPr bwMode="auto">
              <a:xfrm>
                <a:off x="2160" y="2687"/>
                <a:ext cx="96" cy="93"/>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12" name="Text Box 16"/>
              <p:cNvSpPr txBox="1">
                <a:spLocks noChangeArrowheads="1"/>
              </p:cNvSpPr>
              <p:nvPr/>
            </p:nvSpPr>
            <p:spPr bwMode="auto">
              <a:xfrm>
                <a:off x="1945" y="2722"/>
                <a:ext cx="59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13" name="Text Box 19"/>
              <p:cNvSpPr txBox="1">
                <a:spLocks noChangeArrowheads="1"/>
              </p:cNvSpPr>
              <p:nvPr/>
            </p:nvSpPr>
            <p:spPr bwMode="auto">
              <a:xfrm>
                <a:off x="1969" y="2037"/>
                <a:ext cx="478"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4" name="Group 22"/>
            <p:cNvGrpSpPr>
              <a:grpSpLocks/>
            </p:cNvGrpSpPr>
            <p:nvPr/>
          </p:nvGrpSpPr>
          <p:grpSpPr bwMode="auto">
            <a:xfrm rot="-5400000">
              <a:off x="6370110" y="5495727"/>
              <a:ext cx="576064" cy="907106"/>
              <a:chOff x="1872" y="2037"/>
              <a:chExt cx="672" cy="1038"/>
            </a:xfrm>
          </p:grpSpPr>
          <p:sp>
            <p:nvSpPr>
              <p:cNvPr id="115" name="Oval 5"/>
              <p:cNvSpPr>
                <a:spLocks noChangeArrowheads="1"/>
              </p:cNvSpPr>
              <p:nvPr/>
            </p:nvSpPr>
            <p:spPr bwMode="auto">
              <a:xfrm>
                <a:off x="1882" y="2065"/>
                <a:ext cx="656" cy="1006"/>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16" name="Oval 6"/>
              <p:cNvSpPr>
                <a:spLocks noChangeArrowheads="1"/>
              </p:cNvSpPr>
              <p:nvPr/>
            </p:nvSpPr>
            <p:spPr bwMode="auto">
              <a:xfrm>
                <a:off x="2160" y="2688"/>
                <a:ext cx="96"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17" name="Text Box 16"/>
              <p:cNvSpPr txBox="1">
                <a:spLocks noChangeArrowheads="1"/>
              </p:cNvSpPr>
              <p:nvPr/>
            </p:nvSpPr>
            <p:spPr bwMode="auto">
              <a:xfrm>
                <a:off x="1945" y="2723"/>
                <a:ext cx="593" cy="35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18" name="Text Box 19"/>
              <p:cNvSpPr txBox="1">
                <a:spLocks noChangeArrowheads="1"/>
              </p:cNvSpPr>
              <p:nvPr/>
            </p:nvSpPr>
            <p:spPr bwMode="auto">
              <a:xfrm>
                <a:off x="1969" y="2041"/>
                <a:ext cx="478"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5" name="Group 22"/>
            <p:cNvGrpSpPr>
              <a:grpSpLocks/>
            </p:cNvGrpSpPr>
            <p:nvPr/>
          </p:nvGrpSpPr>
          <p:grpSpPr bwMode="auto">
            <a:xfrm rot="-3223033">
              <a:off x="5464226" y="4174478"/>
              <a:ext cx="576064" cy="944684"/>
              <a:chOff x="1872" y="2037"/>
              <a:chExt cx="672" cy="1081"/>
            </a:xfrm>
          </p:grpSpPr>
          <p:sp>
            <p:nvSpPr>
              <p:cNvPr id="120" name="Oval 5"/>
              <p:cNvSpPr>
                <a:spLocks noChangeArrowheads="1"/>
              </p:cNvSpPr>
              <p:nvPr/>
            </p:nvSpPr>
            <p:spPr bwMode="auto">
              <a:xfrm>
                <a:off x="1865" y="2040"/>
                <a:ext cx="672" cy="1008"/>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21" name="Oval 6"/>
              <p:cNvSpPr>
                <a:spLocks noChangeArrowheads="1"/>
              </p:cNvSpPr>
              <p:nvPr/>
            </p:nvSpPr>
            <p:spPr bwMode="auto">
              <a:xfrm>
                <a:off x="2160" y="2683"/>
                <a:ext cx="93" cy="93"/>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22" name="Text Box 16"/>
              <p:cNvSpPr txBox="1">
                <a:spLocks noChangeArrowheads="1"/>
              </p:cNvSpPr>
              <p:nvPr/>
            </p:nvSpPr>
            <p:spPr bwMode="auto">
              <a:xfrm>
                <a:off x="1875" y="2756"/>
                <a:ext cx="620"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23" name="Text Box 19"/>
              <p:cNvSpPr txBox="1">
                <a:spLocks noChangeArrowheads="1"/>
              </p:cNvSpPr>
              <p:nvPr/>
            </p:nvSpPr>
            <p:spPr bwMode="auto">
              <a:xfrm>
                <a:off x="1965" y="2020"/>
                <a:ext cx="48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6" name="Group 22"/>
            <p:cNvGrpSpPr>
              <a:grpSpLocks/>
            </p:cNvGrpSpPr>
            <p:nvPr/>
          </p:nvGrpSpPr>
          <p:grpSpPr bwMode="auto">
            <a:xfrm rot="-4145312">
              <a:off x="6318131" y="3385887"/>
              <a:ext cx="576064" cy="944684"/>
              <a:chOff x="1872" y="2037"/>
              <a:chExt cx="672" cy="1081"/>
            </a:xfrm>
          </p:grpSpPr>
          <p:sp>
            <p:nvSpPr>
              <p:cNvPr id="125" name="Oval 5"/>
              <p:cNvSpPr>
                <a:spLocks noChangeArrowheads="1"/>
              </p:cNvSpPr>
              <p:nvPr/>
            </p:nvSpPr>
            <p:spPr bwMode="auto">
              <a:xfrm>
                <a:off x="1884" y="2049"/>
                <a:ext cx="672" cy="1005"/>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26" name="Oval 6"/>
              <p:cNvSpPr>
                <a:spLocks noChangeArrowheads="1"/>
              </p:cNvSpPr>
              <p:nvPr/>
            </p:nvSpPr>
            <p:spPr bwMode="auto">
              <a:xfrm>
                <a:off x="2161" y="2687"/>
                <a:ext cx="94" cy="9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27" name="Text Box 16"/>
              <p:cNvSpPr txBox="1">
                <a:spLocks noChangeArrowheads="1"/>
              </p:cNvSpPr>
              <p:nvPr/>
            </p:nvSpPr>
            <p:spPr bwMode="auto">
              <a:xfrm>
                <a:off x="1884" y="2752"/>
                <a:ext cx="620"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28" name="Text Box 19"/>
              <p:cNvSpPr txBox="1">
                <a:spLocks noChangeArrowheads="1"/>
              </p:cNvSpPr>
              <p:nvPr/>
            </p:nvSpPr>
            <p:spPr bwMode="auto">
              <a:xfrm>
                <a:off x="1971" y="2031"/>
                <a:ext cx="483" cy="351"/>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7" name="Group 22"/>
            <p:cNvGrpSpPr>
              <a:grpSpLocks/>
            </p:cNvGrpSpPr>
            <p:nvPr/>
          </p:nvGrpSpPr>
          <p:grpSpPr bwMode="auto">
            <a:xfrm>
              <a:off x="2195736" y="4364131"/>
              <a:ext cx="592169" cy="927493"/>
              <a:chOff x="1872" y="2064"/>
              <a:chExt cx="672" cy="1091"/>
            </a:xfrm>
          </p:grpSpPr>
          <p:sp>
            <p:nvSpPr>
              <p:cNvPr id="22" name="Oval 5"/>
              <p:cNvSpPr>
                <a:spLocks noChangeArrowheads="1"/>
              </p:cNvSpPr>
              <p:nvPr/>
            </p:nvSpPr>
            <p:spPr bwMode="auto">
              <a:xfrm>
                <a:off x="1870" y="2056"/>
                <a:ext cx="672" cy="1016"/>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23" name="Oval 6"/>
              <p:cNvSpPr>
                <a:spLocks noChangeArrowheads="1"/>
              </p:cNvSpPr>
              <p:nvPr/>
            </p:nvSpPr>
            <p:spPr bwMode="auto">
              <a:xfrm>
                <a:off x="2160" y="2689"/>
                <a:ext cx="95"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24" name="Text Box 16"/>
              <p:cNvSpPr txBox="1">
                <a:spLocks noChangeArrowheads="1"/>
              </p:cNvSpPr>
              <p:nvPr/>
            </p:nvSpPr>
            <p:spPr bwMode="auto">
              <a:xfrm>
                <a:off x="2003" y="2793"/>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25" name="Text Box 19"/>
              <p:cNvSpPr txBox="1">
                <a:spLocks noChangeArrowheads="1"/>
              </p:cNvSpPr>
              <p:nvPr/>
            </p:nvSpPr>
            <p:spPr bwMode="auto">
              <a:xfrm>
                <a:off x="1967" y="2069"/>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198" name="קבוצה 134"/>
            <p:cNvGrpSpPr>
              <a:grpSpLocks/>
            </p:cNvGrpSpPr>
            <p:nvPr/>
          </p:nvGrpSpPr>
          <p:grpSpPr bwMode="auto">
            <a:xfrm>
              <a:off x="3851920" y="5517232"/>
              <a:ext cx="792088" cy="702891"/>
              <a:chOff x="467544" y="5157192"/>
              <a:chExt cx="792088" cy="702891"/>
            </a:xfrm>
          </p:grpSpPr>
          <p:sp>
            <p:nvSpPr>
              <p:cNvPr id="133" name="Oval 4"/>
              <p:cNvSpPr>
                <a:spLocks noChangeArrowheads="1"/>
              </p:cNvSpPr>
              <p:nvPr/>
            </p:nvSpPr>
            <p:spPr bwMode="auto">
              <a:xfrm>
                <a:off x="467544" y="5157192"/>
                <a:ext cx="792088" cy="70289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sp>
            <p:nvSpPr>
              <p:cNvPr id="134" name="Oval 3"/>
              <p:cNvSpPr>
                <a:spLocks noChangeArrowheads="1"/>
              </p:cNvSpPr>
              <p:nvPr/>
            </p:nvSpPr>
            <p:spPr bwMode="auto">
              <a:xfrm>
                <a:off x="828520" y="5446443"/>
                <a:ext cx="71439" cy="79379"/>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grpSp>
        <p:grpSp>
          <p:nvGrpSpPr>
            <p:cNvPr id="7199" name="קבוצה 135"/>
            <p:cNvGrpSpPr>
              <a:grpSpLocks/>
            </p:cNvGrpSpPr>
            <p:nvPr/>
          </p:nvGrpSpPr>
          <p:grpSpPr bwMode="auto">
            <a:xfrm>
              <a:off x="4283968" y="2852936"/>
              <a:ext cx="792088" cy="702891"/>
              <a:chOff x="467544" y="5157192"/>
              <a:chExt cx="792088" cy="702891"/>
            </a:xfrm>
          </p:grpSpPr>
          <p:sp>
            <p:nvSpPr>
              <p:cNvPr id="137" name="Oval 4"/>
              <p:cNvSpPr>
                <a:spLocks noChangeArrowheads="1"/>
              </p:cNvSpPr>
              <p:nvPr/>
            </p:nvSpPr>
            <p:spPr bwMode="auto">
              <a:xfrm>
                <a:off x="467544" y="5157192"/>
                <a:ext cx="792088" cy="70289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sp>
            <p:nvSpPr>
              <p:cNvPr id="138" name="Oval 3"/>
              <p:cNvSpPr>
                <a:spLocks noChangeArrowheads="1"/>
              </p:cNvSpPr>
              <p:nvPr/>
            </p:nvSpPr>
            <p:spPr bwMode="auto">
              <a:xfrm>
                <a:off x="828275" y="5445180"/>
                <a:ext cx="71439" cy="8096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grpSp>
        <p:grpSp>
          <p:nvGrpSpPr>
            <p:cNvPr id="7200" name="קבוצה 138"/>
            <p:cNvGrpSpPr>
              <a:grpSpLocks/>
            </p:cNvGrpSpPr>
            <p:nvPr/>
          </p:nvGrpSpPr>
          <p:grpSpPr bwMode="auto">
            <a:xfrm>
              <a:off x="6228184" y="4869160"/>
              <a:ext cx="792088" cy="702891"/>
              <a:chOff x="467544" y="5157192"/>
              <a:chExt cx="792088" cy="702891"/>
            </a:xfrm>
          </p:grpSpPr>
          <p:sp>
            <p:nvSpPr>
              <p:cNvPr id="140" name="Oval 4"/>
              <p:cNvSpPr>
                <a:spLocks noChangeArrowheads="1"/>
              </p:cNvSpPr>
              <p:nvPr/>
            </p:nvSpPr>
            <p:spPr bwMode="auto">
              <a:xfrm>
                <a:off x="467544" y="5157192"/>
                <a:ext cx="792088" cy="70289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sp>
            <p:nvSpPr>
              <p:cNvPr id="141" name="Oval 3"/>
              <p:cNvSpPr>
                <a:spLocks noChangeArrowheads="1"/>
              </p:cNvSpPr>
              <p:nvPr/>
            </p:nvSpPr>
            <p:spPr bwMode="auto">
              <a:xfrm>
                <a:off x="827176" y="5445192"/>
                <a:ext cx="71439" cy="80966"/>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grpSp>
        <p:grpSp>
          <p:nvGrpSpPr>
            <p:cNvPr id="7201" name="Group 22"/>
            <p:cNvGrpSpPr>
              <a:grpSpLocks/>
            </p:cNvGrpSpPr>
            <p:nvPr/>
          </p:nvGrpSpPr>
          <p:grpSpPr bwMode="auto">
            <a:xfrm rot="3519186">
              <a:off x="5445393" y="4866996"/>
              <a:ext cx="592169" cy="923242"/>
              <a:chOff x="1872" y="2032"/>
              <a:chExt cx="672" cy="1086"/>
            </a:xfrm>
          </p:grpSpPr>
          <p:sp>
            <p:nvSpPr>
              <p:cNvPr id="143" name="Oval 5"/>
              <p:cNvSpPr>
                <a:spLocks noChangeArrowheads="1"/>
              </p:cNvSpPr>
              <p:nvPr/>
            </p:nvSpPr>
            <p:spPr bwMode="auto">
              <a:xfrm>
                <a:off x="1843" y="2055"/>
                <a:ext cx="672" cy="1020"/>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5400000" scaled="1"/>
                <a:tileRect/>
              </a:gradFill>
              <a:ln w="9525">
                <a:solidFill>
                  <a:schemeClr val="folHlink"/>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44" name="Oval 6"/>
              <p:cNvSpPr>
                <a:spLocks noChangeArrowheads="1"/>
              </p:cNvSpPr>
              <p:nvPr/>
            </p:nvSpPr>
            <p:spPr bwMode="auto">
              <a:xfrm>
                <a:off x="2125" y="2715"/>
                <a:ext cx="94" cy="95"/>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sz="1400">
                  <a:solidFill>
                    <a:srgbClr val="FF6600"/>
                  </a:solidFill>
                  <a:effectLst>
                    <a:outerShdw blurRad="38100" dist="38100" dir="2700000" algn="tl">
                      <a:srgbClr val="000000">
                        <a:alpha val="43137"/>
                      </a:srgbClr>
                    </a:outerShdw>
                  </a:effectLst>
                </a:endParaRPr>
              </a:p>
            </p:txBody>
          </p:sp>
          <p:sp>
            <p:nvSpPr>
              <p:cNvPr id="145" name="Text Box 16"/>
              <p:cNvSpPr txBox="1">
                <a:spLocks noChangeArrowheads="1"/>
              </p:cNvSpPr>
              <p:nvPr/>
            </p:nvSpPr>
            <p:spPr bwMode="auto">
              <a:xfrm>
                <a:off x="1983" y="2757"/>
                <a:ext cx="481"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sp>
            <p:nvSpPr>
              <p:cNvPr id="146" name="Text Box 19"/>
              <p:cNvSpPr txBox="1">
                <a:spLocks noChangeArrowheads="1"/>
              </p:cNvSpPr>
              <p:nvPr/>
            </p:nvSpPr>
            <p:spPr bwMode="auto">
              <a:xfrm>
                <a:off x="1942" y="2022"/>
                <a:ext cx="477" cy="362"/>
              </a:xfrm>
              <a:prstGeom prst="rect">
                <a:avLst/>
              </a:prstGeom>
              <a:noFill/>
              <a:ln w="9525">
                <a:noFill/>
                <a:miter lim="800000"/>
                <a:headEnd/>
                <a:tailEnd/>
              </a:ln>
              <a:effectLst/>
            </p:spPr>
            <p:txBody>
              <a:bodyPr>
                <a:spAutoFit/>
              </a:bodyPr>
              <a:lstStyle/>
              <a:p>
                <a:pPr algn="ctr" rtl="0">
                  <a:spcBef>
                    <a:spcPct val="50000"/>
                  </a:spcBef>
                  <a:defRPr/>
                </a:pPr>
                <a:r>
                  <a:rPr lang="en-US" sz="1400" dirty="0">
                    <a:solidFill>
                      <a:srgbClr val="FF6600"/>
                    </a:solidFill>
                    <a:effectLst>
                      <a:outerShdw blurRad="38100" dist="38100" dir="2700000" algn="tl">
                        <a:srgbClr val="C0C0C0"/>
                      </a:outerShdw>
                    </a:effectLst>
                    <a:latin typeface="Symbol" pitchFamily="18" charset="2"/>
                  </a:rPr>
                  <a:t>d</a:t>
                </a:r>
                <a:r>
                  <a:rPr lang="en-US" sz="1400" dirty="0">
                    <a:solidFill>
                      <a:srgbClr val="FF6600"/>
                    </a:solidFill>
                    <a:effectLst>
                      <a:outerShdw blurRad="38100" dist="38100" dir="2700000" algn="tl">
                        <a:srgbClr val="C0C0C0"/>
                      </a:outerShdw>
                    </a:effectLst>
                  </a:rPr>
                  <a:t> -</a:t>
                </a:r>
              </a:p>
            </p:txBody>
          </p:sp>
        </p:grpSp>
        <p:grpSp>
          <p:nvGrpSpPr>
            <p:cNvPr id="7202" name="קבוצה 146"/>
            <p:cNvGrpSpPr>
              <a:grpSpLocks/>
            </p:cNvGrpSpPr>
            <p:nvPr/>
          </p:nvGrpSpPr>
          <p:grpSpPr bwMode="auto">
            <a:xfrm>
              <a:off x="3995936" y="3501008"/>
              <a:ext cx="792088" cy="702891"/>
              <a:chOff x="467544" y="5157192"/>
              <a:chExt cx="792088" cy="702891"/>
            </a:xfrm>
          </p:grpSpPr>
          <p:sp>
            <p:nvSpPr>
              <p:cNvPr id="148" name="Oval 4"/>
              <p:cNvSpPr>
                <a:spLocks noChangeArrowheads="1"/>
              </p:cNvSpPr>
              <p:nvPr/>
            </p:nvSpPr>
            <p:spPr bwMode="auto">
              <a:xfrm>
                <a:off x="467544" y="5157192"/>
                <a:ext cx="792088" cy="702891"/>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9525">
                <a:solidFill>
                  <a:schemeClr val="folHlink"/>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sp>
            <p:nvSpPr>
              <p:cNvPr id="149" name="Oval 3"/>
              <p:cNvSpPr>
                <a:spLocks noChangeArrowheads="1"/>
              </p:cNvSpPr>
              <p:nvPr/>
            </p:nvSpPr>
            <p:spPr bwMode="auto">
              <a:xfrm>
                <a:off x="827380" y="5446431"/>
                <a:ext cx="71439" cy="79379"/>
              </a:xfrm>
              <a:prstGeom prst="ellipse">
                <a:avLst/>
              </a:prstGeom>
              <a:solidFill>
                <a:schemeClr val="accent1"/>
              </a:solidFill>
              <a:ln w="9525">
                <a:solidFill>
                  <a:schemeClr val="tx1"/>
                </a:solidFill>
                <a:round/>
                <a:headEnd/>
                <a:tailEnd/>
              </a:ln>
              <a:effectLst/>
            </p:spPr>
            <p:txBody>
              <a:bodyPr wrap="none" anchor="ctr"/>
              <a:lstStyle/>
              <a:p>
                <a:pPr algn="l" rtl="0">
                  <a:defRPr/>
                </a:pPr>
                <a:endParaRPr lang="he-IL">
                  <a:solidFill>
                    <a:srgbClr val="FF6600"/>
                  </a:solidFill>
                  <a:effectLst>
                    <a:outerShdw blurRad="38100" dist="38100" dir="2700000" algn="tl">
                      <a:srgbClr val="000000">
                        <a:alpha val="43137"/>
                      </a:srgbClr>
                    </a:outerShdw>
                  </a:effectLst>
                </a:endParaRPr>
              </a:p>
            </p:txBody>
          </p:sp>
        </p:grpSp>
      </p:grpSp>
      <p:sp>
        <p:nvSpPr>
          <p:cNvPr id="150" name="מלבן 149"/>
          <p:cNvSpPr/>
          <p:nvPr/>
        </p:nvSpPr>
        <p:spPr>
          <a:xfrm>
            <a:off x="2627313" y="2349500"/>
            <a:ext cx="3889375" cy="358775"/>
          </a:xfrm>
          <a:prstGeom prst="rect">
            <a:avLst/>
          </a:prstGeom>
          <a:solidFill>
            <a:schemeClr val="bg1">
              <a:lumMod val="9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defRPr/>
            </a:pPr>
            <a:r>
              <a:rPr lang="ar-SA" dirty="0">
                <a:solidFill>
                  <a:schemeClr val="tx1"/>
                </a:solidFill>
              </a:rPr>
              <a:t>جسيمات </a:t>
            </a:r>
            <a:r>
              <a:rPr lang="ar-SA" dirty="0" smtClean="0">
                <a:solidFill>
                  <a:schemeClr val="tx1"/>
                </a:solidFill>
              </a:rPr>
              <a:t>مرتبطة </a:t>
            </a:r>
            <a:r>
              <a:rPr lang="ar-SA" dirty="0">
                <a:solidFill>
                  <a:schemeClr val="tx1"/>
                </a:solidFill>
              </a:rPr>
              <a:t>فيما بينها بأربطة </a:t>
            </a:r>
            <a:r>
              <a:rPr lang="ar-SA" dirty="0" smtClean="0">
                <a:solidFill>
                  <a:schemeClr val="tx1"/>
                </a:solidFill>
              </a:rPr>
              <a:t>فان دار </a:t>
            </a:r>
            <a:r>
              <a:rPr lang="ar-SA" dirty="0" err="1" smtClean="0">
                <a:solidFill>
                  <a:schemeClr val="tx1"/>
                </a:solidFill>
              </a:rPr>
              <a:t>فالس</a:t>
            </a:r>
            <a:r>
              <a:rPr lang="he-IL" dirty="0" smtClean="0">
                <a:solidFill>
                  <a:schemeClr val="tx1"/>
                </a:solidFill>
              </a:rPr>
              <a:t>  </a:t>
            </a:r>
            <a:endParaRPr lang="he-IL" dirty="0">
              <a:solidFill>
                <a:schemeClr val="tx1"/>
              </a:solidFill>
            </a:endParaRPr>
          </a:p>
        </p:txBody>
      </p:sp>
      <p:sp>
        <p:nvSpPr>
          <p:cNvPr id="7174" name="Text Box 27"/>
          <p:cNvSpPr txBox="1">
            <a:spLocks noChangeArrowheads="1"/>
          </p:cNvSpPr>
          <p:nvPr/>
        </p:nvSpPr>
        <p:spPr bwMode="auto">
          <a:xfrm>
            <a:off x="285750" y="642938"/>
            <a:ext cx="8131175" cy="1477328"/>
          </a:xfrm>
          <a:prstGeom prst="rect">
            <a:avLst/>
          </a:prstGeom>
          <a:noFill/>
          <a:ln w="9525">
            <a:noFill/>
            <a:miter lim="800000"/>
            <a:headEnd/>
            <a:tailEnd/>
          </a:ln>
        </p:spPr>
        <p:txBody>
          <a:bodyPr>
            <a:spAutoFit/>
          </a:bodyPr>
          <a:lstStyle/>
          <a:p>
            <a:pPr algn="just">
              <a:spcBef>
                <a:spcPct val="50000"/>
              </a:spcBef>
            </a:pPr>
            <a:r>
              <a:rPr lang="ar-SA" b="1" dirty="0">
                <a:solidFill>
                  <a:srgbClr val="FF6600"/>
                </a:solidFill>
              </a:rPr>
              <a:t>تكملة الشرح:</a:t>
            </a:r>
            <a:r>
              <a:rPr lang="he-IL" b="1" dirty="0">
                <a:solidFill>
                  <a:srgbClr val="FF6600"/>
                </a:solidFill>
              </a:rPr>
              <a:t> </a:t>
            </a:r>
            <a:r>
              <a:rPr lang="ar-SA" dirty="0"/>
              <a:t>ذرة مع قطب ثنائي لحظي تسبب لذرة مجاورة تقطب ثنائي لحظي مجاور وتتجاذب معها. هذه </a:t>
            </a:r>
            <a:r>
              <a:rPr lang="ar-SA" dirty="0" smtClean="0"/>
              <a:t>الأقطاب </a:t>
            </a:r>
            <a:r>
              <a:rPr lang="ar-SA" dirty="0"/>
              <a:t>اللحظية تنتج </a:t>
            </a:r>
            <a:r>
              <a:rPr lang="ar-SA" dirty="0" smtClean="0"/>
              <a:t>وتتفكك </a:t>
            </a:r>
            <a:r>
              <a:rPr lang="ar-SA" dirty="0"/>
              <a:t>بشكل دوري كل الوقت. في بُنْيَة (تركيبة) من ذرات او جزيئات، تنتج قوى تجاذب كهربائية بين الاقطاب الثنائية اللحظية، وهذه القوى هي المسؤولة </a:t>
            </a:r>
            <a:r>
              <a:rPr lang="ar-SA" dirty="0" smtClean="0"/>
              <a:t>تحويل المادة على الحالة السائلة والصلبة في </a:t>
            </a:r>
            <a:r>
              <a:rPr lang="ar-SA" dirty="0"/>
              <a:t>درجة الحرارة المناسبة. عند وجود تقطب ثنائي ثابت فان </a:t>
            </a:r>
            <a:r>
              <a:rPr lang="ar-SA" dirty="0" smtClean="0"/>
              <a:t>أربطة </a:t>
            </a:r>
            <a:r>
              <a:rPr lang="ar-SA" dirty="0"/>
              <a:t>قوى فان </a:t>
            </a:r>
            <a:r>
              <a:rPr lang="ar-SA" dirty="0" smtClean="0"/>
              <a:t>دار </a:t>
            </a:r>
            <a:r>
              <a:rPr lang="ar-SA" dirty="0" err="1"/>
              <a:t>فالس</a:t>
            </a:r>
            <a:r>
              <a:rPr lang="ar-SA" dirty="0"/>
              <a:t> ستكون </a:t>
            </a:r>
            <a:r>
              <a:rPr lang="ar-SA" dirty="0" smtClean="0"/>
              <a:t>أكثر </a:t>
            </a:r>
            <a:r>
              <a:rPr lang="ar-SA" dirty="0"/>
              <a:t>قوة. </a:t>
            </a:r>
            <a:endParaRPr lang="en-US" dirty="0"/>
          </a:p>
        </p:txBody>
      </p:sp>
      <p:sp>
        <p:nvSpPr>
          <p:cNvPr id="132" name="Slide Number Placeholder 131"/>
          <p:cNvSpPr>
            <a:spLocks noGrp="1"/>
          </p:cNvSpPr>
          <p:nvPr>
            <p:ph type="sldNum" sz="quarter" idx="10"/>
          </p:nvPr>
        </p:nvSpPr>
        <p:spPr/>
        <p:txBody>
          <a:bodyPr/>
          <a:lstStyle/>
          <a:p>
            <a:pPr>
              <a:defRPr/>
            </a:pPr>
            <a:fld id="{1B378A92-3255-4CD3-AC81-86462AF1C32E}" type="slidenum">
              <a:rPr lang="he-IL"/>
              <a:pPr>
                <a:defRPr/>
              </a:pPr>
              <a:t>3</a:t>
            </a:fld>
            <a:endParaRPr lang="he-IL" dirty="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41" name="Text Box 5"/>
          <p:cNvSpPr txBox="1">
            <a:spLocks noChangeArrowheads="1"/>
          </p:cNvSpPr>
          <p:nvPr/>
        </p:nvSpPr>
        <p:spPr bwMode="auto">
          <a:xfrm>
            <a:off x="539750" y="692150"/>
            <a:ext cx="8064500" cy="507831"/>
          </a:xfrm>
          <a:prstGeom prst="rect">
            <a:avLst/>
          </a:prstGeom>
          <a:noFill/>
          <a:ln w="9525">
            <a:solidFill>
              <a:schemeClr val="accent1"/>
            </a:solidFill>
            <a:miter lim="800000"/>
            <a:headEnd/>
            <a:tailEnd/>
          </a:ln>
          <a:effectLst/>
        </p:spPr>
        <p:txBody>
          <a:bodyPr>
            <a:spAutoFit/>
          </a:bodyPr>
          <a:lstStyle/>
          <a:p>
            <a:pPr>
              <a:lnSpc>
                <a:spcPct val="150000"/>
              </a:lnSpc>
              <a:defRPr/>
            </a:pPr>
            <a:r>
              <a:rPr lang="ar-SA" dirty="0">
                <a:cs typeface="+mn-cs"/>
              </a:rPr>
              <a:t>مقارنة مع الرباط التساهمي (الرباط الكوفلنتي)، </a:t>
            </a:r>
            <a:r>
              <a:rPr lang="ar-SA" dirty="0" smtClean="0">
                <a:cs typeface="+mn-cs"/>
              </a:rPr>
              <a:t>أربطة فان دار </a:t>
            </a:r>
            <a:r>
              <a:rPr lang="ar-SA" dirty="0" err="1" smtClean="0">
                <a:cs typeface="+mn-cs"/>
              </a:rPr>
              <a:t>فالس</a:t>
            </a:r>
            <a:r>
              <a:rPr lang="ar-SA" dirty="0" smtClean="0">
                <a:cs typeface="+mn-cs"/>
              </a:rPr>
              <a:t> </a:t>
            </a:r>
            <a:r>
              <a:rPr lang="ar-SA" dirty="0">
                <a:cs typeface="+mn-cs"/>
              </a:rPr>
              <a:t>اضعف </a:t>
            </a:r>
            <a:r>
              <a:rPr lang="ar-SA" dirty="0" smtClean="0">
                <a:cs typeface="+mn-cs"/>
              </a:rPr>
              <a:t>وطول رباطها أطول. </a:t>
            </a:r>
            <a:endParaRPr lang="he-IL" dirty="0">
              <a:cs typeface="+mn-cs"/>
            </a:endParaRPr>
          </a:p>
        </p:txBody>
      </p:sp>
      <p:sp>
        <p:nvSpPr>
          <p:cNvPr id="5"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7" name="TextBox 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smtClean="0">
                <a:solidFill>
                  <a:srgbClr val="FF6600"/>
                </a:solidFill>
                <a:latin typeface="+mn-lt"/>
                <a:cs typeface="+mn-cs"/>
              </a:rPr>
              <a:t>أربطة فان دار </a:t>
            </a:r>
            <a:r>
              <a:rPr lang="ar-SA" sz="2000" b="1" dirty="0" err="1" smtClean="0">
                <a:solidFill>
                  <a:srgbClr val="FF6600"/>
                </a:solidFill>
                <a:latin typeface="+mn-lt"/>
                <a:cs typeface="+mn-cs"/>
              </a:rPr>
              <a:t>فالس</a:t>
            </a:r>
            <a:r>
              <a:rPr lang="ar-SA" sz="2000" b="1" dirty="0" smtClean="0">
                <a:solidFill>
                  <a:srgbClr val="FF6600"/>
                </a:solidFill>
                <a:latin typeface="+mn-lt"/>
                <a:cs typeface="+mn-cs"/>
              </a:rPr>
              <a:t> </a:t>
            </a:r>
            <a:r>
              <a:rPr lang="ar-SA" sz="2000" b="1" dirty="0">
                <a:solidFill>
                  <a:srgbClr val="FF6600"/>
                </a:solidFill>
                <a:latin typeface="+mn-lt"/>
                <a:cs typeface="+mn-cs"/>
              </a:rPr>
              <a:t>– العوامل التي تؤثر على قوة الرباط</a:t>
            </a:r>
            <a:endParaRPr lang="he-IL" sz="2000" b="1" dirty="0">
              <a:solidFill>
                <a:srgbClr val="FF6600"/>
              </a:solidFill>
              <a:latin typeface="+mn-lt"/>
              <a:cs typeface="+mn-cs"/>
            </a:endParaRPr>
          </a:p>
        </p:txBody>
      </p:sp>
      <p:sp>
        <p:nvSpPr>
          <p:cNvPr id="9" name="Rectangle 3"/>
          <p:cNvSpPr txBox="1">
            <a:spLocks noChangeArrowheads="1"/>
          </p:cNvSpPr>
          <p:nvPr/>
        </p:nvSpPr>
        <p:spPr bwMode="auto">
          <a:xfrm>
            <a:off x="250825" y="1844675"/>
            <a:ext cx="8210550" cy="3168650"/>
          </a:xfrm>
          <a:prstGeom prst="rect">
            <a:avLst/>
          </a:prstGeom>
          <a:noFill/>
          <a:ln>
            <a:miter lim="800000"/>
            <a:headEnd/>
            <a:tailEnd/>
          </a:ln>
        </p:spPr>
        <p:txBody>
          <a:bodyPr/>
          <a:lstStyle/>
          <a:p>
            <a:pPr marL="342900" indent="-342900" algn="just" eaLnBrk="0" hangingPunct="0">
              <a:spcBef>
                <a:spcPct val="20000"/>
              </a:spcBef>
              <a:buClr>
                <a:schemeClr val="tx1"/>
              </a:buClr>
              <a:buFont typeface="+mj-lt"/>
              <a:buAutoNum type="arabicPeriod"/>
              <a:defRPr/>
            </a:pPr>
            <a:r>
              <a:rPr lang="ar-SA" b="1" dirty="0">
                <a:solidFill>
                  <a:srgbClr val="FF6600"/>
                </a:solidFill>
                <a:latin typeface="+mn-lt"/>
                <a:cs typeface="+mn-cs"/>
              </a:rPr>
              <a:t>حجم السحابة الالكترونية في الجزيء </a:t>
            </a:r>
            <a:r>
              <a:rPr lang="he-IL" b="1" dirty="0">
                <a:solidFill>
                  <a:srgbClr val="FF6600"/>
                </a:solidFill>
                <a:latin typeface="+mn-lt"/>
                <a:cs typeface="+mn-cs"/>
              </a:rPr>
              <a:t>– </a:t>
            </a:r>
            <a:r>
              <a:rPr lang="ar-SA" dirty="0">
                <a:latin typeface="+mn-lt"/>
                <a:cs typeface="+mn-cs"/>
              </a:rPr>
              <a:t>كلما </a:t>
            </a:r>
            <a:r>
              <a:rPr lang="ar-SA" dirty="0" err="1" smtClean="0">
                <a:latin typeface="+mn-lt"/>
                <a:cs typeface="+mn-cs"/>
              </a:rPr>
              <a:t>كبرحجم</a:t>
            </a:r>
            <a:r>
              <a:rPr lang="ar-SA" dirty="0" smtClean="0">
                <a:latin typeface="+mn-lt"/>
                <a:cs typeface="+mn-cs"/>
              </a:rPr>
              <a:t> </a:t>
            </a:r>
            <a:r>
              <a:rPr lang="ar-SA" dirty="0">
                <a:latin typeface="+mn-lt"/>
                <a:cs typeface="+mn-cs"/>
              </a:rPr>
              <a:t>السحابة الالكترونية في الجزيء </a:t>
            </a:r>
            <a:r>
              <a:rPr lang="ar-SA" dirty="0" smtClean="0">
                <a:latin typeface="+mn-lt"/>
                <a:cs typeface="+mn-cs"/>
              </a:rPr>
              <a:t>أكبر، كلما سهل تكوّنت أقطاب </a:t>
            </a:r>
            <a:r>
              <a:rPr lang="ar-SA" dirty="0">
                <a:latin typeface="+mn-lt"/>
                <a:cs typeface="+mn-cs"/>
              </a:rPr>
              <a:t>ثنائية لحظية في الجزيء </a:t>
            </a:r>
            <a:r>
              <a:rPr lang="ar-SA" dirty="0" smtClean="0">
                <a:latin typeface="+mn-lt"/>
                <a:cs typeface="+mn-cs"/>
              </a:rPr>
              <a:t>، وازدادت فترة وجودها في </a:t>
            </a:r>
            <a:r>
              <a:rPr lang="ar-SA" dirty="0">
                <a:latin typeface="+mn-lt"/>
                <a:cs typeface="+mn-cs"/>
              </a:rPr>
              <a:t>الجزيء. ولذلك الاربطة بين الجزيئات تكون </a:t>
            </a:r>
            <a:r>
              <a:rPr lang="ar-SA" dirty="0" err="1" smtClean="0">
                <a:latin typeface="+mn-lt"/>
                <a:cs typeface="+mn-cs"/>
              </a:rPr>
              <a:t>اقوى</a:t>
            </a:r>
            <a:r>
              <a:rPr lang="ar-SA" dirty="0" smtClean="0">
                <a:latin typeface="+mn-lt"/>
                <a:cs typeface="+mn-cs"/>
              </a:rPr>
              <a:t>. </a:t>
            </a:r>
            <a:r>
              <a:rPr lang="ar-SA" dirty="0">
                <a:latin typeface="+mn-lt"/>
                <a:cs typeface="+mn-cs"/>
              </a:rPr>
              <a:t>الالكترونات البعيدة في ذرة ذات سحابة الكترونية كبيره تتأثر بشكل اقل من قوى التجاذب الكهربيائية مع النواه. (حجم السحابة الالكترونية </a:t>
            </a:r>
            <a:r>
              <a:rPr lang="ar-SA" dirty="0" smtClean="0">
                <a:latin typeface="+mn-lt"/>
                <a:cs typeface="+mn-cs"/>
              </a:rPr>
              <a:t>يُحدّد بحسب </a:t>
            </a:r>
            <a:r>
              <a:rPr lang="ar-SA" dirty="0">
                <a:latin typeface="+mn-lt"/>
                <a:cs typeface="+mn-cs"/>
              </a:rPr>
              <a:t>مجموع الالكترونات الكلي في الجزيء)</a:t>
            </a:r>
            <a:endParaRPr lang="en-US" dirty="0">
              <a:latin typeface="+mn-lt"/>
              <a:cs typeface="+mn-cs"/>
            </a:endParaRPr>
          </a:p>
          <a:p>
            <a:pPr marL="342900" indent="-342900" algn="just" eaLnBrk="0" hangingPunct="0">
              <a:spcBef>
                <a:spcPct val="20000"/>
              </a:spcBef>
              <a:buClr>
                <a:schemeClr val="tx1"/>
              </a:buClr>
              <a:buFont typeface="+mj-lt"/>
              <a:buAutoNum type="arabicPeriod"/>
              <a:defRPr/>
            </a:pPr>
            <a:r>
              <a:rPr lang="ar-SA" b="1" dirty="0">
                <a:solidFill>
                  <a:srgbClr val="FF6600"/>
                </a:solidFill>
                <a:latin typeface="+mn-lt"/>
                <a:cs typeface="+mn-cs"/>
              </a:rPr>
              <a:t>وجود تقطب ثنائي ثابت- </a:t>
            </a:r>
            <a:r>
              <a:rPr lang="ar-SA" dirty="0">
                <a:latin typeface="+mn-lt"/>
                <a:cs typeface="+mn-cs"/>
              </a:rPr>
              <a:t>عندما يكون في الجزيء تقطب ثنائي ثابت، الشحنات </a:t>
            </a:r>
            <a:r>
              <a:rPr lang="ar-SA" dirty="0" smtClean="0">
                <a:latin typeface="+mn-lt"/>
                <a:cs typeface="+mn-cs"/>
              </a:rPr>
              <a:t>الجزيئية </a:t>
            </a:r>
            <a:r>
              <a:rPr lang="ar-SA" dirty="0">
                <a:latin typeface="+mn-lt"/>
                <a:cs typeface="+mn-cs"/>
              </a:rPr>
              <a:t>على الاقطاب الثابتة تكون ثابتة وعالية مقارنة مع تقطب ثنائي لحظي، والاربطة بين الجزيئات التي تنتج بينها تكون أقوى. ودائماً هناك ترابط إضافي نتيجة للتقطب اللحظي.</a:t>
            </a:r>
            <a:endParaRPr lang="en-US" dirty="0">
              <a:latin typeface="+mn-lt"/>
              <a:cs typeface="+mn-cs"/>
            </a:endParaRPr>
          </a:p>
          <a:p>
            <a:pPr marL="342900" indent="-342900" algn="just" eaLnBrk="0" hangingPunct="0">
              <a:spcBef>
                <a:spcPct val="20000"/>
              </a:spcBef>
              <a:buClr>
                <a:schemeClr val="tx1"/>
              </a:buClr>
              <a:buFont typeface="+mj-lt"/>
              <a:buAutoNum type="arabicPeriod"/>
              <a:defRPr/>
            </a:pPr>
            <a:r>
              <a:rPr lang="ar-SA" b="1" dirty="0">
                <a:solidFill>
                  <a:srgbClr val="FF6600"/>
                </a:solidFill>
                <a:latin typeface="+mn-lt"/>
                <a:cs typeface="+mn-cs"/>
              </a:rPr>
              <a:t>تشعب سلسلة الجزيء (سطح </a:t>
            </a:r>
            <a:r>
              <a:rPr lang="ar-SA" b="1" dirty="0" smtClean="0">
                <a:solidFill>
                  <a:srgbClr val="FF6600"/>
                </a:solidFill>
                <a:latin typeface="+mn-lt"/>
                <a:cs typeface="+mn-cs"/>
              </a:rPr>
              <a:t>التلامس</a:t>
            </a:r>
            <a:r>
              <a:rPr lang="ar-SA" b="1" dirty="0">
                <a:solidFill>
                  <a:srgbClr val="FF6600"/>
                </a:solidFill>
                <a:latin typeface="+mn-lt"/>
                <a:cs typeface="+mn-cs"/>
              </a:rPr>
              <a:t>)</a:t>
            </a:r>
            <a:r>
              <a:rPr lang="he-IL" b="1" dirty="0">
                <a:solidFill>
                  <a:srgbClr val="FF6600"/>
                </a:solidFill>
                <a:latin typeface="+mn-lt"/>
                <a:cs typeface="+mn-cs"/>
              </a:rPr>
              <a:t>- </a:t>
            </a:r>
            <a:r>
              <a:rPr lang="ar-SA" dirty="0">
                <a:latin typeface="+mn-lt"/>
                <a:cs typeface="+mn-cs"/>
              </a:rPr>
              <a:t>كلما </a:t>
            </a:r>
            <a:r>
              <a:rPr lang="ar-SA" dirty="0" smtClean="0">
                <a:latin typeface="+mn-lt"/>
                <a:cs typeface="+mn-cs"/>
              </a:rPr>
              <a:t>قل تشعب سلسلة الجزيء، كلما ازدادت فيها إمكانية التماس والتقارب بين </a:t>
            </a:r>
            <a:r>
              <a:rPr lang="ar-SA" dirty="0">
                <a:latin typeface="+mn-lt"/>
                <a:cs typeface="+mn-cs"/>
              </a:rPr>
              <a:t>السلاسل، </a:t>
            </a:r>
            <a:r>
              <a:rPr lang="ar-SA" dirty="0" smtClean="0">
                <a:latin typeface="+mn-lt"/>
                <a:cs typeface="+mn-cs"/>
              </a:rPr>
              <a:t>وازدادت الأربطة </a:t>
            </a:r>
            <a:r>
              <a:rPr lang="ar-SA" dirty="0">
                <a:latin typeface="+mn-lt"/>
                <a:cs typeface="+mn-cs"/>
              </a:rPr>
              <a:t>بين </a:t>
            </a:r>
            <a:r>
              <a:rPr lang="ar-SA" dirty="0" smtClean="0">
                <a:latin typeface="+mn-lt"/>
                <a:cs typeface="+mn-cs"/>
              </a:rPr>
              <a:t>الجزيئية</a:t>
            </a:r>
            <a:r>
              <a:rPr lang="ar-SA" dirty="0">
                <a:latin typeface="+mn-lt"/>
                <a:cs typeface="+mn-cs"/>
              </a:rPr>
              <a:t>. </a:t>
            </a:r>
            <a:r>
              <a:rPr lang="ar-SA" dirty="0" err="1">
                <a:latin typeface="+mn-lt"/>
                <a:cs typeface="+mn-cs"/>
              </a:rPr>
              <a:t>التشعبات</a:t>
            </a:r>
            <a:r>
              <a:rPr lang="ar-SA" dirty="0">
                <a:latin typeface="+mn-lt"/>
                <a:cs typeface="+mn-cs"/>
              </a:rPr>
              <a:t> </a:t>
            </a:r>
            <a:r>
              <a:rPr lang="ar-SA" dirty="0" smtClean="0">
                <a:latin typeface="+mn-lt"/>
                <a:cs typeface="+mn-cs"/>
              </a:rPr>
              <a:t>تؤدي إلى ابتعاد </a:t>
            </a:r>
            <a:r>
              <a:rPr lang="ar-SA" dirty="0">
                <a:latin typeface="+mn-lt"/>
                <a:cs typeface="+mn-cs"/>
              </a:rPr>
              <a:t>السلاسل عن بعضها البعض. (</a:t>
            </a:r>
            <a:r>
              <a:rPr lang="ar-SA" dirty="0" smtClean="0">
                <a:latin typeface="+mn-lt"/>
                <a:cs typeface="+mn-cs"/>
              </a:rPr>
              <a:t>انظروا </a:t>
            </a:r>
            <a:r>
              <a:rPr lang="ar-SA" dirty="0">
                <a:latin typeface="+mn-lt"/>
                <a:cs typeface="+mn-cs"/>
              </a:rPr>
              <a:t>ا</a:t>
            </a:r>
            <a:r>
              <a:rPr lang="ar-SA" dirty="0" smtClean="0">
                <a:latin typeface="+mn-lt"/>
                <a:cs typeface="+mn-cs"/>
              </a:rPr>
              <a:t>لرسم </a:t>
            </a:r>
            <a:r>
              <a:rPr lang="ar-SA" dirty="0">
                <a:latin typeface="+mn-lt"/>
                <a:cs typeface="+mn-cs"/>
              </a:rPr>
              <a:t>التوضيحي)</a:t>
            </a:r>
            <a:endParaRPr lang="en-US" dirty="0">
              <a:latin typeface="+mn-lt"/>
              <a:cs typeface="+mn-cs"/>
            </a:endParaRPr>
          </a:p>
        </p:txBody>
      </p:sp>
      <p:sp>
        <p:nvSpPr>
          <p:cNvPr id="8198" name="Rectangle 2"/>
          <p:cNvSpPr>
            <a:spLocks noGrp="1" noChangeArrowheads="1"/>
          </p:cNvSpPr>
          <p:nvPr>
            <p:ph type="title"/>
          </p:nvPr>
        </p:nvSpPr>
        <p:spPr bwMode="auto">
          <a:xfrm>
            <a:off x="611188" y="1341438"/>
            <a:ext cx="7848600" cy="560387"/>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t>العوامل التي تؤثر على قوة الرباط: </a:t>
            </a:r>
            <a:r>
              <a:rPr lang="ar-SA" sz="2000" dirty="0" smtClean="0"/>
              <a:t>(بحسب قانون كولون)</a:t>
            </a:r>
            <a:endParaRPr lang="en-US" sz="2000" dirty="0" smtClean="0"/>
          </a:p>
        </p:txBody>
      </p:sp>
      <p:grpSp>
        <p:nvGrpSpPr>
          <p:cNvPr id="8199" name="קבוצה 28"/>
          <p:cNvGrpSpPr>
            <a:grpSpLocks/>
          </p:cNvGrpSpPr>
          <p:nvPr/>
        </p:nvGrpSpPr>
        <p:grpSpPr bwMode="auto">
          <a:xfrm>
            <a:off x="2268538" y="5084763"/>
            <a:ext cx="3673475" cy="1368425"/>
            <a:chOff x="2267744" y="4941168"/>
            <a:chExt cx="4608512" cy="1800200"/>
          </a:xfrm>
        </p:grpSpPr>
        <p:sp>
          <p:nvSpPr>
            <p:cNvPr id="28" name="מלבן 27"/>
            <p:cNvSpPr/>
            <p:nvPr/>
          </p:nvSpPr>
          <p:spPr>
            <a:xfrm>
              <a:off x="2267744" y="4941168"/>
              <a:ext cx="4608512" cy="1800200"/>
            </a:xfrm>
            <a:prstGeom prst="rect">
              <a:avLst/>
            </a:prstGeom>
            <a:gradFill>
              <a:gsLst>
                <a:gs pos="0">
                  <a:schemeClr val="bg1"/>
                </a:gs>
                <a:gs pos="50000">
                  <a:schemeClr val="bg2">
                    <a:lumMod val="95000"/>
                  </a:schemeClr>
                </a:gs>
              </a:gsLst>
              <a:lin ang="5400000" scaled="0"/>
            </a:gra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grpSp>
          <p:nvGrpSpPr>
            <p:cNvPr id="8202" name="קבוצה 37"/>
            <p:cNvGrpSpPr>
              <a:grpSpLocks/>
            </p:cNvGrpSpPr>
            <p:nvPr/>
          </p:nvGrpSpPr>
          <p:grpSpPr bwMode="auto">
            <a:xfrm>
              <a:off x="4859338" y="5405438"/>
              <a:ext cx="1714500" cy="600075"/>
              <a:chOff x="3419872" y="5517232"/>
              <a:chExt cx="1714500" cy="600869"/>
            </a:xfrm>
          </p:grpSpPr>
          <p:sp>
            <p:nvSpPr>
              <p:cNvPr id="24" name="צורה חופשית 23"/>
              <p:cNvSpPr/>
              <p:nvPr/>
            </p:nvSpPr>
            <p:spPr>
              <a:xfrm>
                <a:off x="3429280" y="5918088"/>
                <a:ext cx="1704791" cy="200752"/>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25" name="צורה חופשית 24"/>
              <p:cNvSpPr/>
              <p:nvPr/>
            </p:nvSpPr>
            <p:spPr>
              <a:xfrm>
                <a:off x="3419321" y="5734066"/>
                <a:ext cx="1704791" cy="200752"/>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26" name="צורה חופשית 25"/>
              <p:cNvSpPr/>
              <p:nvPr/>
            </p:nvSpPr>
            <p:spPr>
              <a:xfrm>
                <a:off x="3419321" y="5516585"/>
                <a:ext cx="1704791" cy="200752"/>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grpSp>
        <p:grpSp>
          <p:nvGrpSpPr>
            <p:cNvPr id="8203" name="קבוצה 36"/>
            <p:cNvGrpSpPr>
              <a:grpSpLocks/>
            </p:cNvGrpSpPr>
            <p:nvPr/>
          </p:nvGrpSpPr>
          <p:grpSpPr bwMode="auto">
            <a:xfrm>
              <a:off x="2699792" y="5085184"/>
              <a:ext cx="1776412" cy="1471612"/>
              <a:chOff x="899592" y="4981550"/>
              <a:chExt cx="1776983" cy="1471786"/>
            </a:xfrm>
          </p:grpSpPr>
          <p:grpSp>
            <p:nvGrpSpPr>
              <p:cNvPr id="8204" name="קבוצה 27"/>
              <p:cNvGrpSpPr>
                <a:grpSpLocks/>
              </p:cNvGrpSpPr>
              <p:nvPr/>
            </p:nvGrpSpPr>
            <p:grpSpPr bwMode="auto">
              <a:xfrm>
                <a:off x="899592" y="5870823"/>
                <a:ext cx="1704975" cy="582513"/>
                <a:chOff x="899592" y="5686425"/>
                <a:chExt cx="1704975" cy="582513"/>
              </a:xfrm>
            </p:grpSpPr>
            <p:sp>
              <p:nvSpPr>
                <p:cNvPr id="20" name="צורה חופשית 19"/>
                <p:cNvSpPr/>
                <p:nvPr/>
              </p:nvSpPr>
              <p:spPr>
                <a:xfrm>
                  <a:off x="1130814" y="5686999"/>
                  <a:ext cx="201215" cy="338361"/>
                </a:xfrm>
                <a:custGeom>
                  <a:avLst/>
                  <a:gdLst>
                    <a:gd name="connsiteX0" fmla="*/ 16830 w 200608"/>
                    <a:gd name="connsiteY0" fmla="*/ 285750 h 338676"/>
                    <a:gd name="connsiteX1" fmla="*/ 35880 w 200608"/>
                    <a:gd name="connsiteY1" fmla="*/ 219075 h 338676"/>
                    <a:gd name="connsiteX2" fmla="*/ 54930 w 200608"/>
                    <a:gd name="connsiteY2" fmla="*/ 161925 h 338676"/>
                    <a:gd name="connsiteX3" fmla="*/ 112080 w 200608"/>
                    <a:gd name="connsiteY3" fmla="*/ 123825 h 338676"/>
                    <a:gd name="connsiteX4" fmla="*/ 140655 w 200608"/>
                    <a:gd name="connsiteY4" fmla="*/ 104775 h 338676"/>
                    <a:gd name="connsiteX5" fmla="*/ 169230 w 200608"/>
                    <a:gd name="connsiteY5" fmla="*/ 95250 h 338676"/>
                    <a:gd name="connsiteX6" fmla="*/ 188280 w 200608"/>
                    <a:gd name="connsiteY6" fmla="*/ 0 h 33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608" h="338676">
                      <a:moveTo>
                        <a:pt x="16830" y="285750"/>
                      </a:moveTo>
                      <a:cubicBezTo>
                        <a:pt x="48841" y="189718"/>
                        <a:pt x="0" y="338676"/>
                        <a:pt x="35880" y="219075"/>
                      </a:cubicBezTo>
                      <a:cubicBezTo>
                        <a:pt x="41650" y="199841"/>
                        <a:pt x="38222" y="173064"/>
                        <a:pt x="54930" y="161925"/>
                      </a:cubicBezTo>
                      <a:lnTo>
                        <a:pt x="112080" y="123825"/>
                      </a:lnTo>
                      <a:cubicBezTo>
                        <a:pt x="121605" y="117475"/>
                        <a:pt x="129795" y="108395"/>
                        <a:pt x="140655" y="104775"/>
                      </a:cubicBezTo>
                      <a:lnTo>
                        <a:pt x="169230" y="95250"/>
                      </a:lnTo>
                      <a:cubicBezTo>
                        <a:pt x="200608" y="48183"/>
                        <a:pt x="188280" y="78123"/>
                        <a:pt x="188280"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22" name="צורה חופשית 21"/>
                <p:cNvSpPr/>
                <p:nvPr/>
              </p:nvSpPr>
              <p:spPr>
                <a:xfrm>
                  <a:off x="1907779" y="6021182"/>
                  <a:ext cx="201215" cy="248549"/>
                </a:xfrm>
                <a:custGeom>
                  <a:avLst/>
                  <a:gdLst>
                    <a:gd name="connsiteX0" fmla="*/ 0 w 200025"/>
                    <a:gd name="connsiteY0" fmla="*/ 0 h 247650"/>
                    <a:gd name="connsiteX1" fmla="*/ 28575 w 200025"/>
                    <a:gd name="connsiteY1" fmla="*/ 57150 h 247650"/>
                    <a:gd name="connsiteX2" fmla="*/ 38100 w 200025"/>
                    <a:gd name="connsiteY2" fmla="*/ 152400 h 247650"/>
                    <a:gd name="connsiteX3" fmla="*/ 95250 w 200025"/>
                    <a:gd name="connsiteY3" fmla="*/ 171450 h 247650"/>
                    <a:gd name="connsiteX4" fmla="*/ 190500 w 200025"/>
                    <a:gd name="connsiteY4" fmla="*/ 180975 h 247650"/>
                    <a:gd name="connsiteX5" fmla="*/ 200025 w 20002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025" h="247650">
                      <a:moveTo>
                        <a:pt x="0" y="0"/>
                      </a:moveTo>
                      <a:cubicBezTo>
                        <a:pt x="14128" y="21192"/>
                        <a:pt x="24631" y="31517"/>
                        <a:pt x="28575" y="57150"/>
                      </a:cubicBezTo>
                      <a:cubicBezTo>
                        <a:pt x="33427" y="88687"/>
                        <a:pt x="22022" y="124838"/>
                        <a:pt x="38100" y="152400"/>
                      </a:cubicBezTo>
                      <a:cubicBezTo>
                        <a:pt x="48218" y="169745"/>
                        <a:pt x="75269" y="169452"/>
                        <a:pt x="95250" y="171450"/>
                      </a:cubicBezTo>
                      <a:lnTo>
                        <a:pt x="190500" y="180975"/>
                      </a:lnTo>
                      <a:lnTo>
                        <a:pt x="200025" y="24765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27" name="צורה חופשית 26"/>
                <p:cNvSpPr/>
                <p:nvPr/>
              </p:nvSpPr>
              <p:spPr>
                <a:xfrm>
                  <a:off x="899716" y="5950168"/>
                  <a:ext cx="1705339" cy="200510"/>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grpSp>
          <p:grpSp>
            <p:nvGrpSpPr>
              <p:cNvPr id="8205" name="קבוצה 28"/>
              <p:cNvGrpSpPr>
                <a:grpSpLocks/>
              </p:cNvGrpSpPr>
              <p:nvPr/>
            </p:nvGrpSpPr>
            <p:grpSpPr bwMode="auto">
              <a:xfrm>
                <a:off x="899592" y="5413598"/>
                <a:ext cx="1704975" cy="582513"/>
                <a:chOff x="899592" y="5686425"/>
                <a:chExt cx="1704975" cy="582513"/>
              </a:xfrm>
            </p:grpSpPr>
            <p:sp>
              <p:nvSpPr>
                <p:cNvPr id="30" name="צורה חופשית 29"/>
                <p:cNvSpPr/>
                <p:nvPr/>
              </p:nvSpPr>
              <p:spPr>
                <a:xfrm>
                  <a:off x="1130814" y="5686810"/>
                  <a:ext cx="201215" cy="338361"/>
                </a:xfrm>
                <a:custGeom>
                  <a:avLst/>
                  <a:gdLst>
                    <a:gd name="connsiteX0" fmla="*/ 16830 w 200608"/>
                    <a:gd name="connsiteY0" fmla="*/ 285750 h 338676"/>
                    <a:gd name="connsiteX1" fmla="*/ 35880 w 200608"/>
                    <a:gd name="connsiteY1" fmla="*/ 219075 h 338676"/>
                    <a:gd name="connsiteX2" fmla="*/ 54930 w 200608"/>
                    <a:gd name="connsiteY2" fmla="*/ 161925 h 338676"/>
                    <a:gd name="connsiteX3" fmla="*/ 112080 w 200608"/>
                    <a:gd name="connsiteY3" fmla="*/ 123825 h 338676"/>
                    <a:gd name="connsiteX4" fmla="*/ 140655 w 200608"/>
                    <a:gd name="connsiteY4" fmla="*/ 104775 h 338676"/>
                    <a:gd name="connsiteX5" fmla="*/ 169230 w 200608"/>
                    <a:gd name="connsiteY5" fmla="*/ 95250 h 338676"/>
                    <a:gd name="connsiteX6" fmla="*/ 188280 w 200608"/>
                    <a:gd name="connsiteY6" fmla="*/ 0 h 33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608" h="338676">
                      <a:moveTo>
                        <a:pt x="16830" y="285750"/>
                      </a:moveTo>
                      <a:cubicBezTo>
                        <a:pt x="48841" y="189718"/>
                        <a:pt x="0" y="338676"/>
                        <a:pt x="35880" y="219075"/>
                      </a:cubicBezTo>
                      <a:cubicBezTo>
                        <a:pt x="41650" y="199841"/>
                        <a:pt x="38222" y="173064"/>
                        <a:pt x="54930" y="161925"/>
                      </a:cubicBezTo>
                      <a:lnTo>
                        <a:pt x="112080" y="123825"/>
                      </a:lnTo>
                      <a:cubicBezTo>
                        <a:pt x="121605" y="117475"/>
                        <a:pt x="129795" y="108395"/>
                        <a:pt x="140655" y="104775"/>
                      </a:cubicBezTo>
                      <a:lnTo>
                        <a:pt x="169230" y="95250"/>
                      </a:lnTo>
                      <a:cubicBezTo>
                        <a:pt x="200608" y="48183"/>
                        <a:pt x="188280" y="78123"/>
                        <a:pt x="188280"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31" name="צורה חופשית 30"/>
                <p:cNvSpPr/>
                <p:nvPr/>
              </p:nvSpPr>
              <p:spPr>
                <a:xfrm>
                  <a:off x="1907779" y="6020994"/>
                  <a:ext cx="201215" cy="248548"/>
                </a:xfrm>
                <a:custGeom>
                  <a:avLst/>
                  <a:gdLst>
                    <a:gd name="connsiteX0" fmla="*/ 0 w 200025"/>
                    <a:gd name="connsiteY0" fmla="*/ 0 h 247650"/>
                    <a:gd name="connsiteX1" fmla="*/ 28575 w 200025"/>
                    <a:gd name="connsiteY1" fmla="*/ 57150 h 247650"/>
                    <a:gd name="connsiteX2" fmla="*/ 38100 w 200025"/>
                    <a:gd name="connsiteY2" fmla="*/ 152400 h 247650"/>
                    <a:gd name="connsiteX3" fmla="*/ 95250 w 200025"/>
                    <a:gd name="connsiteY3" fmla="*/ 171450 h 247650"/>
                    <a:gd name="connsiteX4" fmla="*/ 190500 w 200025"/>
                    <a:gd name="connsiteY4" fmla="*/ 180975 h 247650"/>
                    <a:gd name="connsiteX5" fmla="*/ 200025 w 20002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025" h="247650">
                      <a:moveTo>
                        <a:pt x="0" y="0"/>
                      </a:moveTo>
                      <a:cubicBezTo>
                        <a:pt x="14128" y="21192"/>
                        <a:pt x="24631" y="31517"/>
                        <a:pt x="28575" y="57150"/>
                      </a:cubicBezTo>
                      <a:cubicBezTo>
                        <a:pt x="33427" y="88687"/>
                        <a:pt x="22022" y="124838"/>
                        <a:pt x="38100" y="152400"/>
                      </a:cubicBezTo>
                      <a:cubicBezTo>
                        <a:pt x="48218" y="169745"/>
                        <a:pt x="75269" y="169452"/>
                        <a:pt x="95250" y="171450"/>
                      </a:cubicBezTo>
                      <a:lnTo>
                        <a:pt x="190500" y="180975"/>
                      </a:lnTo>
                      <a:lnTo>
                        <a:pt x="200025" y="24765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32" name="צורה חופשית 31"/>
                <p:cNvSpPr/>
                <p:nvPr/>
              </p:nvSpPr>
              <p:spPr>
                <a:xfrm>
                  <a:off x="899716" y="5949980"/>
                  <a:ext cx="1705339" cy="200510"/>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grpSp>
          <p:grpSp>
            <p:nvGrpSpPr>
              <p:cNvPr id="8206" name="קבוצה 32"/>
              <p:cNvGrpSpPr>
                <a:grpSpLocks/>
              </p:cNvGrpSpPr>
              <p:nvPr/>
            </p:nvGrpSpPr>
            <p:grpSpPr bwMode="auto">
              <a:xfrm>
                <a:off x="971600" y="4981550"/>
                <a:ext cx="1704975" cy="582513"/>
                <a:chOff x="899592" y="5686425"/>
                <a:chExt cx="1704975" cy="582513"/>
              </a:xfrm>
            </p:grpSpPr>
            <p:sp>
              <p:nvSpPr>
                <p:cNvPr id="34" name="צורה חופשית 33"/>
                <p:cNvSpPr/>
                <p:nvPr/>
              </p:nvSpPr>
              <p:spPr>
                <a:xfrm>
                  <a:off x="1130525" y="5686508"/>
                  <a:ext cx="201215" cy="338361"/>
                </a:xfrm>
                <a:custGeom>
                  <a:avLst/>
                  <a:gdLst>
                    <a:gd name="connsiteX0" fmla="*/ 16830 w 200608"/>
                    <a:gd name="connsiteY0" fmla="*/ 285750 h 338676"/>
                    <a:gd name="connsiteX1" fmla="*/ 35880 w 200608"/>
                    <a:gd name="connsiteY1" fmla="*/ 219075 h 338676"/>
                    <a:gd name="connsiteX2" fmla="*/ 54930 w 200608"/>
                    <a:gd name="connsiteY2" fmla="*/ 161925 h 338676"/>
                    <a:gd name="connsiteX3" fmla="*/ 112080 w 200608"/>
                    <a:gd name="connsiteY3" fmla="*/ 123825 h 338676"/>
                    <a:gd name="connsiteX4" fmla="*/ 140655 w 200608"/>
                    <a:gd name="connsiteY4" fmla="*/ 104775 h 338676"/>
                    <a:gd name="connsiteX5" fmla="*/ 169230 w 200608"/>
                    <a:gd name="connsiteY5" fmla="*/ 95250 h 338676"/>
                    <a:gd name="connsiteX6" fmla="*/ 188280 w 200608"/>
                    <a:gd name="connsiteY6" fmla="*/ 0 h 33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608" h="338676">
                      <a:moveTo>
                        <a:pt x="16830" y="285750"/>
                      </a:moveTo>
                      <a:cubicBezTo>
                        <a:pt x="48841" y="189718"/>
                        <a:pt x="0" y="338676"/>
                        <a:pt x="35880" y="219075"/>
                      </a:cubicBezTo>
                      <a:cubicBezTo>
                        <a:pt x="41650" y="199841"/>
                        <a:pt x="38222" y="173064"/>
                        <a:pt x="54930" y="161925"/>
                      </a:cubicBezTo>
                      <a:lnTo>
                        <a:pt x="112080" y="123825"/>
                      </a:lnTo>
                      <a:cubicBezTo>
                        <a:pt x="121605" y="117475"/>
                        <a:pt x="129795" y="108395"/>
                        <a:pt x="140655" y="104775"/>
                      </a:cubicBezTo>
                      <a:lnTo>
                        <a:pt x="169230" y="95250"/>
                      </a:lnTo>
                      <a:cubicBezTo>
                        <a:pt x="200608" y="48183"/>
                        <a:pt x="188280" y="78123"/>
                        <a:pt x="188280"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35" name="צורה חופשית 34"/>
                <p:cNvSpPr/>
                <p:nvPr/>
              </p:nvSpPr>
              <p:spPr>
                <a:xfrm>
                  <a:off x="1907490" y="6020691"/>
                  <a:ext cx="199222" cy="248549"/>
                </a:xfrm>
                <a:custGeom>
                  <a:avLst/>
                  <a:gdLst>
                    <a:gd name="connsiteX0" fmla="*/ 0 w 200025"/>
                    <a:gd name="connsiteY0" fmla="*/ 0 h 247650"/>
                    <a:gd name="connsiteX1" fmla="*/ 28575 w 200025"/>
                    <a:gd name="connsiteY1" fmla="*/ 57150 h 247650"/>
                    <a:gd name="connsiteX2" fmla="*/ 38100 w 200025"/>
                    <a:gd name="connsiteY2" fmla="*/ 152400 h 247650"/>
                    <a:gd name="connsiteX3" fmla="*/ 95250 w 200025"/>
                    <a:gd name="connsiteY3" fmla="*/ 171450 h 247650"/>
                    <a:gd name="connsiteX4" fmla="*/ 190500 w 200025"/>
                    <a:gd name="connsiteY4" fmla="*/ 180975 h 247650"/>
                    <a:gd name="connsiteX5" fmla="*/ 200025 w 200025"/>
                    <a:gd name="connsiteY5" fmla="*/ 247650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025" h="247650">
                      <a:moveTo>
                        <a:pt x="0" y="0"/>
                      </a:moveTo>
                      <a:cubicBezTo>
                        <a:pt x="14128" y="21192"/>
                        <a:pt x="24631" y="31517"/>
                        <a:pt x="28575" y="57150"/>
                      </a:cubicBezTo>
                      <a:cubicBezTo>
                        <a:pt x="33427" y="88687"/>
                        <a:pt x="22022" y="124838"/>
                        <a:pt x="38100" y="152400"/>
                      </a:cubicBezTo>
                      <a:cubicBezTo>
                        <a:pt x="48218" y="169745"/>
                        <a:pt x="75269" y="169452"/>
                        <a:pt x="95250" y="171450"/>
                      </a:cubicBezTo>
                      <a:lnTo>
                        <a:pt x="190500" y="180975"/>
                      </a:lnTo>
                      <a:lnTo>
                        <a:pt x="200025" y="24765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sp>
              <p:nvSpPr>
                <p:cNvPr id="36" name="צורה חופשית 35"/>
                <p:cNvSpPr/>
                <p:nvPr/>
              </p:nvSpPr>
              <p:spPr>
                <a:xfrm>
                  <a:off x="899428" y="5949677"/>
                  <a:ext cx="1705339" cy="200510"/>
                </a:xfrm>
                <a:custGeom>
                  <a:avLst/>
                  <a:gdLst>
                    <a:gd name="connsiteX0" fmla="*/ 0 w 1704975"/>
                    <a:gd name="connsiteY0" fmla="*/ 200025 h 200025"/>
                    <a:gd name="connsiteX1" fmla="*/ 38100 w 1704975"/>
                    <a:gd name="connsiteY1" fmla="*/ 142875 h 200025"/>
                    <a:gd name="connsiteX2" fmla="*/ 57150 w 1704975"/>
                    <a:gd name="connsiteY2" fmla="*/ 114300 h 200025"/>
                    <a:gd name="connsiteX3" fmla="*/ 114300 w 1704975"/>
                    <a:gd name="connsiteY3" fmla="*/ 76200 h 200025"/>
                    <a:gd name="connsiteX4" fmla="*/ 142875 w 1704975"/>
                    <a:gd name="connsiteY4" fmla="*/ 57150 h 200025"/>
                    <a:gd name="connsiteX5" fmla="*/ 200025 w 1704975"/>
                    <a:gd name="connsiteY5" fmla="*/ 38100 h 200025"/>
                    <a:gd name="connsiteX6" fmla="*/ 228600 w 1704975"/>
                    <a:gd name="connsiteY6" fmla="*/ 28575 h 200025"/>
                    <a:gd name="connsiteX7" fmla="*/ 428625 w 1704975"/>
                    <a:gd name="connsiteY7" fmla="*/ 38100 h 200025"/>
                    <a:gd name="connsiteX8" fmla="*/ 514350 w 1704975"/>
                    <a:gd name="connsiteY8" fmla="*/ 85725 h 200025"/>
                    <a:gd name="connsiteX9" fmla="*/ 571500 w 1704975"/>
                    <a:gd name="connsiteY9" fmla="*/ 104775 h 200025"/>
                    <a:gd name="connsiteX10" fmla="*/ 609600 w 1704975"/>
                    <a:gd name="connsiteY10" fmla="*/ 123825 h 200025"/>
                    <a:gd name="connsiteX11" fmla="*/ 647700 w 1704975"/>
                    <a:gd name="connsiteY11" fmla="*/ 133350 h 200025"/>
                    <a:gd name="connsiteX12" fmla="*/ 676275 w 1704975"/>
                    <a:gd name="connsiteY12" fmla="*/ 142875 h 200025"/>
                    <a:gd name="connsiteX13" fmla="*/ 847725 w 1704975"/>
                    <a:gd name="connsiteY13" fmla="*/ 133350 h 200025"/>
                    <a:gd name="connsiteX14" fmla="*/ 904875 w 1704975"/>
                    <a:gd name="connsiteY14" fmla="*/ 114300 h 200025"/>
                    <a:gd name="connsiteX15" fmla="*/ 933450 w 1704975"/>
                    <a:gd name="connsiteY15" fmla="*/ 104775 h 200025"/>
                    <a:gd name="connsiteX16" fmla="*/ 1019175 w 1704975"/>
                    <a:gd name="connsiteY16" fmla="*/ 57150 h 200025"/>
                    <a:gd name="connsiteX17" fmla="*/ 1038225 w 1704975"/>
                    <a:gd name="connsiteY17" fmla="*/ 28575 h 200025"/>
                    <a:gd name="connsiteX18" fmla="*/ 1085850 w 1704975"/>
                    <a:gd name="connsiteY18" fmla="*/ 19050 h 200025"/>
                    <a:gd name="connsiteX19" fmla="*/ 1114425 w 1704975"/>
                    <a:gd name="connsiteY19" fmla="*/ 9525 h 200025"/>
                    <a:gd name="connsiteX20" fmla="*/ 1162050 w 1704975"/>
                    <a:gd name="connsiteY20" fmla="*/ 0 h 200025"/>
                    <a:gd name="connsiteX21" fmla="*/ 1352550 w 1704975"/>
                    <a:gd name="connsiteY21" fmla="*/ 9525 h 200025"/>
                    <a:gd name="connsiteX22" fmla="*/ 1438275 w 1704975"/>
                    <a:gd name="connsiteY22" fmla="*/ 47625 h 200025"/>
                    <a:gd name="connsiteX23" fmla="*/ 1476375 w 1704975"/>
                    <a:gd name="connsiteY23" fmla="*/ 57150 h 200025"/>
                    <a:gd name="connsiteX24" fmla="*/ 1533525 w 1704975"/>
                    <a:gd name="connsiteY24" fmla="*/ 76200 h 200025"/>
                    <a:gd name="connsiteX25" fmla="*/ 1571625 w 1704975"/>
                    <a:gd name="connsiteY25" fmla="*/ 85725 h 200025"/>
                    <a:gd name="connsiteX26" fmla="*/ 1657350 w 1704975"/>
                    <a:gd name="connsiteY26" fmla="*/ 114300 h 200025"/>
                    <a:gd name="connsiteX27" fmla="*/ 1704975 w 1704975"/>
                    <a:gd name="connsiteY27" fmla="*/ 12382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04975" h="200025">
                      <a:moveTo>
                        <a:pt x="0" y="200025"/>
                      </a:moveTo>
                      <a:lnTo>
                        <a:pt x="38100" y="142875"/>
                      </a:lnTo>
                      <a:cubicBezTo>
                        <a:pt x="44450" y="133350"/>
                        <a:pt x="47625" y="120650"/>
                        <a:pt x="57150" y="114300"/>
                      </a:cubicBezTo>
                      <a:lnTo>
                        <a:pt x="114300" y="76200"/>
                      </a:lnTo>
                      <a:cubicBezTo>
                        <a:pt x="123825" y="69850"/>
                        <a:pt x="132015" y="60770"/>
                        <a:pt x="142875" y="57150"/>
                      </a:cubicBezTo>
                      <a:lnTo>
                        <a:pt x="200025" y="38100"/>
                      </a:lnTo>
                      <a:lnTo>
                        <a:pt x="228600" y="28575"/>
                      </a:lnTo>
                      <a:cubicBezTo>
                        <a:pt x="295275" y="31750"/>
                        <a:pt x="362105" y="32557"/>
                        <a:pt x="428625" y="38100"/>
                      </a:cubicBezTo>
                      <a:cubicBezTo>
                        <a:pt x="466926" y="41292"/>
                        <a:pt x="476198" y="73008"/>
                        <a:pt x="514350" y="85725"/>
                      </a:cubicBezTo>
                      <a:cubicBezTo>
                        <a:pt x="533400" y="92075"/>
                        <a:pt x="553539" y="95795"/>
                        <a:pt x="571500" y="104775"/>
                      </a:cubicBezTo>
                      <a:cubicBezTo>
                        <a:pt x="584200" y="111125"/>
                        <a:pt x="596305" y="118839"/>
                        <a:pt x="609600" y="123825"/>
                      </a:cubicBezTo>
                      <a:cubicBezTo>
                        <a:pt x="621857" y="128422"/>
                        <a:pt x="635113" y="129754"/>
                        <a:pt x="647700" y="133350"/>
                      </a:cubicBezTo>
                      <a:cubicBezTo>
                        <a:pt x="657354" y="136108"/>
                        <a:pt x="666750" y="139700"/>
                        <a:pt x="676275" y="142875"/>
                      </a:cubicBezTo>
                      <a:cubicBezTo>
                        <a:pt x="733425" y="139700"/>
                        <a:pt x="790929" y="140450"/>
                        <a:pt x="847725" y="133350"/>
                      </a:cubicBezTo>
                      <a:cubicBezTo>
                        <a:pt x="867650" y="130859"/>
                        <a:pt x="885825" y="120650"/>
                        <a:pt x="904875" y="114300"/>
                      </a:cubicBezTo>
                      <a:cubicBezTo>
                        <a:pt x="914400" y="111125"/>
                        <a:pt x="925096" y="110344"/>
                        <a:pt x="933450" y="104775"/>
                      </a:cubicBezTo>
                      <a:cubicBezTo>
                        <a:pt x="998954" y="61106"/>
                        <a:pt x="968880" y="73915"/>
                        <a:pt x="1019175" y="57150"/>
                      </a:cubicBezTo>
                      <a:cubicBezTo>
                        <a:pt x="1025525" y="47625"/>
                        <a:pt x="1028286" y="34255"/>
                        <a:pt x="1038225" y="28575"/>
                      </a:cubicBezTo>
                      <a:cubicBezTo>
                        <a:pt x="1052281" y="20543"/>
                        <a:pt x="1070144" y="22977"/>
                        <a:pt x="1085850" y="19050"/>
                      </a:cubicBezTo>
                      <a:cubicBezTo>
                        <a:pt x="1095590" y="16615"/>
                        <a:pt x="1104685" y="11960"/>
                        <a:pt x="1114425" y="9525"/>
                      </a:cubicBezTo>
                      <a:cubicBezTo>
                        <a:pt x="1130131" y="5598"/>
                        <a:pt x="1146175" y="3175"/>
                        <a:pt x="1162050" y="0"/>
                      </a:cubicBezTo>
                      <a:cubicBezTo>
                        <a:pt x="1225550" y="3175"/>
                        <a:pt x="1289424" y="1950"/>
                        <a:pt x="1352550" y="9525"/>
                      </a:cubicBezTo>
                      <a:cubicBezTo>
                        <a:pt x="1378105" y="12592"/>
                        <a:pt x="1414159" y="38581"/>
                        <a:pt x="1438275" y="47625"/>
                      </a:cubicBezTo>
                      <a:cubicBezTo>
                        <a:pt x="1450532" y="52222"/>
                        <a:pt x="1463836" y="53388"/>
                        <a:pt x="1476375" y="57150"/>
                      </a:cubicBezTo>
                      <a:cubicBezTo>
                        <a:pt x="1495609" y="62920"/>
                        <a:pt x="1514044" y="71330"/>
                        <a:pt x="1533525" y="76200"/>
                      </a:cubicBezTo>
                      <a:cubicBezTo>
                        <a:pt x="1546225" y="79375"/>
                        <a:pt x="1559086" y="81963"/>
                        <a:pt x="1571625" y="85725"/>
                      </a:cubicBezTo>
                      <a:lnTo>
                        <a:pt x="1657350" y="114300"/>
                      </a:lnTo>
                      <a:cubicBezTo>
                        <a:pt x="1691949" y="125833"/>
                        <a:pt x="1675885" y="123825"/>
                        <a:pt x="1704975" y="1238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rtl="0">
                    <a:defRPr/>
                  </a:pPr>
                  <a:endParaRPr lang="he-IL"/>
                </a:p>
              </p:txBody>
            </p:sp>
          </p:grpSp>
        </p:grpSp>
      </p:grpSp>
      <p:sp>
        <p:nvSpPr>
          <p:cNvPr id="40" name="Slide Number Placeholder 39"/>
          <p:cNvSpPr>
            <a:spLocks noGrp="1"/>
          </p:cNvSpPr>
          <p:nvPr>
            <p:ph type="sldNum" sz="quarter" idx="12"/>
          </p:nvPr>
        </p:nvSpPr>
        <p:spPr>
          <a:ln w="19050"/>
        </p:spPr>
        <p:txBody>
          <a:bodyPr/>
          <a:lstStyle/>
          <a:p>
            <a:pPr>
              <a:defRPr/>
            </a:pPr>
            <a:fld id="{CC5E5AEF-88E1-474F-986D-B814567B1BF0}" type="slidenum">
              <a:rPr lang="ar-SA" smtClean="0"/>
              <a:pPr>
                <a:defRPr/>
              </a:pPr>
              <a:t>4</a:t>
            </a:fld>
            <a:endParaRPr lang="en-US"/>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2" name="TextBox 31"/>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err="1">
                <a:solidFill>
                  <a:srgbClr val="FF6600"/>
                </a:solidFill>
                <a:latin typeface="+mn-lt"/>
                <a:cs typeface="+mn-cs"/>
              </a:rPr>
              <a:t>اربطة</a:t>
            </a:r>
            <a:r>
              <a:rPr lang="ar-SA" sz="2000" b="1" dirty="0">
                <a:solidFill>
                  <a:srgbClr val="FF6600"/>
                </a:solidFill>
                <a:latin typeface="+mn-lt"/>
                <a:cs typeface="+mn-cs"/>
              </a:rPr>
              <a:t>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
        <p:nvSpPr>
          <p:cNvPr id="33" name="TextBox 32"/>
          <p:cNvSpPr txBox="1"/>
          <p:nvPr/>
        </p:nvSpPr>
        <p:spPr>
          <a:xfrm>
            <a:off x="250825" y="692150"/>
            <a:ext cx="8183563"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1: </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لأي من المادتين التاليتين يوجد رباط فان </a:t>
            </a:r>
            <a:r>
              <a:rPr lang="ar-SA" dirty="0" smtClean="0">
                <a:solidFill>
                  <a:srgbClr val="1D4C72"/>
                </a:solidFill>
              </a:rPr>
              <a:t>دار </a:t>
            </a:r>
            <a:r>
              <a:rPr lang="ar-SA" dirty="0" err="1">
                <a:solidFill>
                  <a:srgbClr val="1D4C72"/>
                </a:solidFill>
              </a:rPr>
              <a:t>فالس</a:t>
            </a:r>
            <a:r>
              <a:rPr lang="ar-SA" dirty="0">
                <a:solidFill>
                  <a:srgbClr val="1D4C72"/>
                </a:solidFill>
              </a:rPr>
              <a:t> </a:t>
            </a:r>
            <a:r>
              <a:rPr lang="ar-SA" dirty="0" smtClean="0">
                <a:solidFill>
                  <a:srgbClr val="1D4C72"/>
                </a:solidFill>
              </a:rPr>
              <a:t>أقوى في </a:t>
            </a:r>
            <a:r>
              <a:rPr lang="ar-SA" dirty="0">
                <a:solidFill>
                  <a:srgbClr val="1D4C72"/>
                </a:solidFill>
              </a:rPr>
              <a:t>الحالة السائلة؟ اشرح</a:t>
            </a:r>
            <a:r>
              <a:rPr lang="he-IL" dirty="0">
                <a:solidFill>
                  <a:srgbClr val="1D4C72"/>
                </a:solidFill>
              </a:rPr>
              <a:t>. </a:t>
            </a:r>
          </a:p>
          <a:p>
            <a:pPr marL="342900" indent="-342900" fontAlgn="auto">
              <a:spcBef>
                <a:spcPts val="0"/>
              </a:spcBef>
              <a:spcAft>
                <a:spcPts val="0"/>
              </a:spcAft>
              <a:defRPr/>
            </a:pPr>
            <a:r>
              <a:rPr lang="he-IL" dirty="0">
                <a:solidFill>
                  <a:srgbClr val="1D4C72"/>
                </a:solidFill>
                <a:latin typeface="+mn-lt"/>
                <a:cs typeface="+mn-cs"/>
              </a:rPr>
              <a:t> </a:t>
            </a:r>
            <a:r>
              <a:rPr lang="en-US" dirty="0">
                <a:solidFill>
                  <a:srgbClr val="1D4C72"/>
                </a:solidFill>
                <a:latin typeface="+mn-lt"/>
                <a:cs typeface="+mn-cs"/>
              </a:rPr>
              <a:t>H</a:t>
            </a:r>
            <a:r>
              <a:rPr lang="en-US" baseline="-25000" dirty="0">
                <a:solidFill>
                  <a:srgbClr val="1D4C72"/>
                </a:solidFill>
                <a:latin typeface="+mn-lt"/>
                <a:cs typeface="+mn-cs"/>
              </a:rPr>
              <a:t>2</a:t>
            </a:r>
            <a:r>
              <a:rPr lang="en-US" dirty="0">
                <a:solidFill>
                  <a:srgbClr val="1D4C72"/>
                </a:solidFill>
                <a:latin typeface="+mn-lt"/>
                <a:cs typeface="+mn-cs"/>
              </a:rPr>
              <a:t>   </a:t>
            </a:r>
            <a:r>
              <a:rPr lang="he-IL" dirty="0">
                <a:solidFill>
                  <a:srgbClr val="1D4C72"/>
                </a:solidFill>
                <a:latin typeface="+mn-lt"/>
                <a:cs typeface="+mn-cs"/>
              </a:rPr>
              <a:t>      </a:t>
            </a:r>
            <a:r>
              <a:rPr lang="en-US" dirty="0">
                <a:solidFill>
                  <a:srgbClr val="1D4C72"/>
                </a:solidFill>
                <a:latin typeface="+mn-lt"/>
                <a:cs typeface="+mn-cs"/>
              </a:rPr>
              <a:t>Cl</a:t>
            </a:r>
            <a:r>
              <a:rPr lang="en-US" baseline="-25000" dirty="0">
                <a:solidFill>
                  <a:srgbClr val="1D4C72"/>
                </a:solidFill>
                <a:latin typeface="+mn-lt"/>
                <a:cs typeface="+mn-cs"/>
              </a:rPr>
              <a:t>2</a:t>
            </a:r>
          </a:p>
        </p:txBody>
      </p:sp>
      <p:sp>
        <p:nvSpPr>
          <p:cNvPr id="7" name="Slide Number Placeholder 6"/>
          <p:cNvSpPr>
            <a:spLocks noGrp="1"/>
          </p:cNvSpPr>
          <p:nvPr>
            <p:ph type="sldNum" sz="quarter" idx="12"/>
          </p:nvPr>
        </p:nvSpPr>
        <p:spPr/>
        <p:txBody>
          <a:bodyPr/>
          <a:lstStyle/>
          <a:p>
            <a:pPr>
              <a:defRPr/>
            </a:pPr>
            <a:fld id="{83CC09D6-4D49-4C29-AA19-68FAE74B99BE}" type="slidenum">
              <a:rPr lang="ar-SA" smtClean="0"/>
              <a:pPr>
                <a:defRPr/>
              </a:pPr>
              <a:t>5</a:t>
            </a:fld>
            <a:endParaRPr lang="en-US"/>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8" name="Rectangle 12"/>
          <p:cNvSpPr/>
          <p:nvPr/>
        </p:nvSpPr>
        <p:spPr>
          <a:xfrm>
            <a:off x="250825" y="1857375"/>
            <a:ext cx="8196263" cy="151288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spcBef>
                <a:spcPts val="0"/>
              </a:spcBef>
              <a:spcAft>
                <a:spcPts val="0"/>
              </a:spcAft>
              <a:defRPr/>
            </a:pPr>
            <a:r>
              <a:rPr lang="ar-SA" b="1" dirty="0" smtClean="0">
                <a:solidFill>
                  <a:schemeClr val="tx1"/>
                </a:solidFill>
              </a:rPr>
              <a:t>الجواب: </a:t>
            </a:r>
            <a:endParaRPr lang="he-IL" b="1" dirty="0">
              <a:solidFill>
                <a:schemeClr val="tx1"/>
              </a:solidFill>
            </a:endParaRPr>
          </a:p>
          <a:p>
            <a:pPr algn="just" fontAlgn="auto">
              <a:spcBef>
                <a:spcPts val="0"/>
              </a:spcBef>
              <a:spcAft>
                <a:spcPts val="0"/>
              </a:spcAft>
              <a:defRPr/>
            </a:pPr>
            <a:r>
              <a:rPr lang="ar-SA" dirty="0">
                <a:solidFill>
                  <a:schemeClr val="tx1"/>
                </a:solidFill>
              </a:rPr>
              <a:t>رباط فان </a:t>
            </a:r>
            <a:r>
              <a:rPr lang="ar-SA" dirty="0" smtClean="0">
                <a:solidFill>
                  <a:schemeClr val="tx1"/>
                </a:solidFill>
              </a:rPr>
              <a:t>دار </a:t>
            </a:r>
            <a:r>
              <a:rPr lang="ar-SA" dirty="0" err="1">
                <a:solidFill>
                  <a:schemeClr val="tx1"/>
                </a:solidFill>
              </a:rPr>
              <a:t>فالس</a:t>
            </a:r>
            <a:r>
              <a:rPr lang="ar-SA" dirty="0">
                <a:solidFill>
                  <a:schemeClr val="tx1"/>
                </a:solidFill>
              </a:rPr>
              <a:t> </a:t>
            </a:r>
            <a:r>
              <a:rPr lang="ar-SA" dirty="0" smtClean="0">
                <a:solidFill>
                  <a:schemeClr val="tx1"/>
                </a:solidFill>
              </a:rPr>
              <a:t>الأقوى موجود في </a:t>
            </a:r>
            <a:r>
              <a:rPr lang="en-US" dirty="0" smtClean="0">
                <a:solidFill>
                  <a:schemeClr val="tx1"/>
                </a:solidFill>
              </a:rPr>
              <a:t>Cl</a:t>
            </a:r>
            <a:r>
              <a:rPr lang="en-US" baseline="-25000" dirty="0" smtClean="0">
                <a:solidFill>
                  <a:schemeClr val="tx1"/>
                </a:solidFill>
              </a:rPr>
              <a:t>2</a:t>
            </a:r>
            <a:r>
              <a:rPr lang="ar-SA" baseline="-25000" dirty="0" smtClean="0">
                <a:solidFill>
                  <a:schemeClr val="tx1"/>
                </a:solidFill>
              </a:rPr>
              <a:t>، </a:t>
            </a:r>
            <a:r>
              <a:rPr lang="ar-SA" dirty="0" smtClean="0">
                <a:solidFill>
                  <a:schemeClr val="tx1"/>
                </a:solidFill>
              </a:rPr>
              <a:t>وذلك </a:t>
            </a:r>
            <a:r>
              <a:rPr lang="ar-SA" dirty="0">
                <a:solidFill>
                  <a:schemeClr val="tx1"/>
                </a:solidFill>
              </a:rPr>
              <a:t>لأن ذرات الكلور فيها عدد اكبر من الالكترونات مقارنة مع ذرات الهيدروجين. السحابة الالكترونية </a:t>
            </a:r>
            <a:r>
              <a:rPr lang="ar-SA" dirty="0" err="1">
                <a:solidFill>
                  <a:schemeClr val="tx1"/>
                </a:solidFill>
              </a:rPr>
              <a:t>للكلور</a:t>
            </a:r>
            <a:r>
              <a:rPr lang="ar-SA" dirty="0">
                <a:solidFill>
                  <a:schemeClr val="tx1"/>
                </a:solidFill>
              </a:rPr>
              <a:t> </a:t>
            </a:r>
            <a:r>
              <a:rPr lang="ar-SA" dirty="0" smtClean="0">
                <a:solidFill>
                  <a:schemeClr val="tx1"/>
                </a:solidFill>
              </a:rPr>
              <a:t>اكبر. </a:t>
            </a:r>
            <a:r>
              <a:rPr lang="ar-SA" dirty="0">
                <a:solidFill>
                  <a:schemeClr val="tx1"/>
                </a:solidFill>
              </a:rPr>
              <a:t>(الكلور 17 الكترون، الهيدروجين 1 الكترون). </a:t>
            </a:r>
            <a:endParaRPr lang="he-IL" dirty="0">
              <a:solidFill>
                <a:schemeClr val="tx1"/>
              </a:solidFill>
            </a:endParaRPr>
          </a:p>
        </p:txBody>
      </p:sp>
      <p:sp>
        <p:nvSpPr>
          <p:cNvPr id="10" name="Slide Number Placeholder 9"/>
          <p:cNvSpPr>
            <a:spLocks noGrp="1"/>
          </p:cNvSpPr>
          <p:nvPr>
            <p:ph type="sldNum" sz="quarter" idx="12"/>
          </p:nvPr>
        </p:nvSpPr>
        <p:spPr/>
        <p:txBody>
          <a:bodyPr/>
          <a:lstStyle/>
          <a:p>
            <a:pPr>
              <a:defRPr/>
            </a:pPr>
            <a:fld id="{2573A7FC-322F-444E-B21F-52BCC66426EC}" type="slidenum">
              <a:rPr lang="ar-SA" smtClean="0"/>
              <a:pPr>
                <a:defRPr/>
              </a:pPr>
              <a:t>6</a:t>
            </a:fld>
            <a:endParaRPr lang="en-US"/>
          </a:p>
        </p:txBody>
      </p:sp>
      <p:sp>
        <p:nvSpPr>
          <p:cNvPr id="7" name="TextBox 6"/>
          <p:cNvSpPr txBox="1"/>
          <p:nvPr/>
        </p:nvSpPr>
        <p:spPr>
          <a:xfrm>
            <a:off x="250825" y="692150"/>
            <a:ext cx="8183563"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1: </a:t>
            </a:r>
            <a:endParaRPr lang="he-IL" b="1" dirty="0">
              <a:solidFill>
                <a:srgbClr val="1D4C72"/>
              </a:solidFill>
              <a:latin typeface="+mn-lt"/>
              <a:cs typeface="+mn-cs"/>
            </a:endParaRPr>
          </a:p>
          <a:p>
            <a:pPr fontAlgn="auto">
              <a:spcBef>
                <a:spcPts val="0"/>
              </a:spcBef>
              <a:spcAft>
                <a:spcPts val="0"/>
              </a:spcAft>
              <a:defRPr/>
            </a:pPr>
            <a:r>
              <a:rPr lang="ar-SA" dirty="0" smtClean="0">
                <a:solidFill>
                  <a:srgbClr val="1D4C72"/>
                </a:solidFill>
              </a:rPr>
              <a:t>لأي من المادتين التاليتين يوجد رباط فان دار </a:t>
            </a:r>
            <a:r>
              <a:rPr lang="ar-SA" dirty="0" err="1" smtClean="0">
                <a:solidFill>
                  <a:srgbClr val="1D4C72"/>
                </a:solidFill>
              </a:rPr>
              <a:t>فالس</a:t>
            </a:r>
            <a:r>
              <a:rPr lang="ar-SA" dirty="0" smtClean="0">
                <a:solidFill>
                  <a:srgbClr val="1D4C72"/>
                </a:solidFill>
              </a:rPr>
              <a:t> أقوى في الحالة السائلة؟ اشرح</a:t>
            </a:r>
            <a:r>
              <a:rPr lang="he-IL" dirty="0" smtClean="0">
                <a:solidFill>
                  <a:srgbClr val="1D4C72"/>
                </a:solidFill>
              </a:rPr>
              <a:t>. </a:t>
            </a:r>
          </a:p>
          <a:p>
            <a:pPr marL="342900" indent="-342900" fontAlgn="auto">
              <a:spcBef>
                <a:spcPts val="0"/>
              </a:spcBef>
              <a:spcAft>
                <a:spcPts val="0"/>
              </a:spcAft>
              <a:defRPr/>
            </a:pPr>
            <a:r>
              <a:rPr lang="he-IL" dirty="0" smtClean="0">
                <a:solidFill>
                  <a:srgbClr val="1D4C72"/>
                </a:solidFill>
                <a:latin typeface="+mn-lt"/>
                <a:cs typeface="+mn-cs"/>
              </a:rPr>
              <a:t> </a:t>
            </a:r>
            <a:r>
              <a:rPr lang="en-US" dirty="0">
                <a:solidFill>
                  <a:srgbClr val="1D4C72"/>
                </a:solidFill>
                <a:latin typeface="+mn-lt"/>
                <a:cs typeface="+mn-cs"/>
              </a:rPr>
              <a:t>H</a:t>
            </a:r>
            <a:r>
              <a:rPr lang="en-US" baseline="-25000" dirty="0">
                <a:solidFill>
                  <a:srgbClr val="1D4C72"/>
                </a:solidFill>
                <a:latin typeface="+mn-lt"/>
                <a:cs typeface="+mn-cs"/>
              </a:rPr>
              <a:t>2</a:t>
            </a:r>
            <a:r>
              <a:rPr lang="en-US" dirty="0">
                <a:solidFill>
                  <a:srgbClr val="1D4C72"/>
                </a:solidFill>
                <a:latin typeface="+mn-lt"/>
                <a:cs typeface="+mn-cs"/>
              </a:rPr>
              <a:t>   </a:t>
            </a:r>
            <a:r>
              <a:rPr lang="he-IL" dirty="0">
                <a:solidFill>
                  <a:srgbClr val="1D4C72"/>
                </a:solidFill>
                <a:latin typeface="+mn-lt"/>
                <a:cs typeface="+mn-cs"/>
              </a:rPr>
              <a:t>      </a:t>
            </a:r>
            <a:r>
              <a:rPr lang="en-US" dirty="0">
                <a:solidFill>
                  <a:srgbClr val="1D4C72"/>
                </a:solidFill>
                <a:latin typeface="+mn-lt"/>
                <a:cs typeface="+mn-cs"/>
              </a:rPr>
              <a:t>Cl</a:t>
            </a:r>
            <a:r>
              <a:rPr lang="en-US" baseline="-25000" dirty="0">
                <a:solidFill>
                  <a:srgbClr val="1D4C72"/>
                </a:solidFill>
                <a:latin typeface="+mn-lt"/>
                <a:cs typeface="+mn-cs"/>
              </a:rPr>
              <a:t>2</a:t>
            </a:r>
          </a:p>
        </p:txBody>
      </p:sp>
      <p:sp>
        <p:nvSpPr>
          <p:cNvPr id="9" name="TextBox 8"/>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err="1">
                <a:solidFill>
                  <a:srgbClr val="FF6600"/>
                </a:solidFill>
                <a:latin typeface="+mn-lt"/>
                <a:cs typeface="+mn-cs"/>
              </a:rPr>
              <a:t>اربطة</a:t>
            </a:r>
            <a:r>
              <a:rPr lang="ar-SA" sz="2000" b="1" dirty="0">
                <a:solidFill>
                  <a:srgbClr val="FF6600"/>
                </a:solidFill>
                <a:latin typeface="+mn-lt"/>
                <a:cs typeface="+mn-cs"/>
              </a:rPr>
              <a:t>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3" name="TextBox 32"/>
          <p:cNvSpPr txBox="1"/>
          <p:nvPr/>
        </p:nvSpPr>
        <p:spPr>
          <a:xfrm>
            <a:off x="250825" y="549275"/>
            <a:ext cx="8183563"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2 </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لأي من </a:t>
            </a:r>
            <a:r>
              <a:rPr lang="ar-SA" dirty="0" smtClean="0">
                <a:solidFill>
                  <a:srgbClr val="1D4C72"/>
                </a:solidFill>
              </a:rPr>
              <a:t>المادتين </a:t>
            </a:r>
            <a:r>
              <a:rPr lang="ar-SA" dirty="0">
                <a:solidFill>
                  <a:srgbClr val="1D4C72"/>
                </a:solidFill>
              </a:rPr>
              <a:t>التاليتين يوجد رباط فان در فالس </a:t>
            </a:r>
            <a:r>
              <a:rPr lang="ar-SA" dirty="0" err="1">
                <a:solidFill>
                  <a:srgbClr val="1D4C72"/>
                </a:solidFill>
              </a:rPr>
              <a:t>اقوى</a:t>
            </a:r>
            <a:r>
              <a:rPr lang="ar-SA" dirty="0">
                <a:solidFill>
                  <a:srgbClr val="1D4C72"/>
                </a:solidFill>
              </a:rPr>
              <a:t> </a:t>
            </a:r>
            <a:r>
              <a:rPr lang="ar-SA" dirty="0" smtClean="0">
                <a:solidFill>
                  <a:srgbClr val="1D4C72"/>
                </a:solidFill>
              </a:rPr>
              <a:t>في </a:t>
            </a:r>
            <a:r>
              <a:rPr lang="ar-SA" dirty="0">
                <a:solidFill>
                  <a:srgbClr val="1D4C72"/>
                </a:solidFill>
              </a:rPr>
              <a:t>درجة حرارة الغرفة؟ علل. </a:t>
            </a:r>
            <a:endParaRPr lang="he-IL" dirty="0">
              <a:solidFill>
                <a:srgbClr val="1D4C72"/>
              </a:solidFill>
            </a:endParaRPr>
          </a:p>
          <a:p>
            <a:pPr marL="342900" indent="-342900" fontAlgn="auto">
              <a:spcBef>
                <a:spcPts val="0"/>
              </a:spcBef>
              <a:spcAft>
                <a:spcPts val="0"/>
              </a:spcAft>
              <a:defRPr/>
            </a:pPr>
            <a:r>
              <a:rPr lang="he-IL" dirty="0">
                <a:solidFill>
                  <a:srgbClr val="1D4C72"/>
                </a:solidFill>
                <a:latin typeface="+mn-lt"/>
                <a:cs typeface="+mn-cs"/>
              </a:rPr>
              <a:t>  </a:t>
            </a:r>
            <a:r>
              <a:rPr lang="en-US" dirty="0">
                <a:solidFill>
                  <a:srgbClr val="1D4C72"/>
                </a:solidFill>
                <a:latin typeface="+mn-lt"/>
                <a:cs typeface="+mn-cs"/>
              </a:rPr>
              <a:t>I</a:t>
            </a:r>
            <a:r>
              <a:rPr lang="en-US" baseline="-25000" dirty="0">
                <a:solidFill>
                  <a:srgbClr val="1D4C72"/>
                </a:solidFill>
                <a:latin typeface="+mn-lt"/>
                <a:cs typeface="+mn-cs"/>
              </a:rPr>
              <a:t>2</a:t>
            </a:r>
            <a:r>
              <a:rPr lang="en-US" dirty="0">
                <a:solidFill>
                  <a:srgbClr val="1D4C72"/>
                </a:solidFill>
                <a:latin typeface="+mn-lt"/>
                <a:cs typeface="+mn-cs"/>
              </a:rPr>
              <a:t>     C</a:t>
            </a:r>
            <a:r>
              <a:rPr lang="en-US" baseline="-25000" dirty="0">
                <a:solidFill>
                  <a:srgbClr val="1D4C72"/>
                </a:solidFill>
                <a:latin typeface="+mn-lt"/>
                <a:cs typeface="+mn-cs"/>
              </a:rPr>
              <a:t>6</a:t>
            </a:r>
            <a:r>
              <a:rPr lang="en-US" dirty="0">
                <a:solidFill>
                  <a:srgbClr val="1D4C72"/>
                </a:solidFill>
                <a:latin typeface="+mn-lt"/>
                <a:cs typeface="+mn-cs"/>
              </a:rPr>
              <a:t>H</a:t>
            </a:r>
            <a:r>
              <a:rPr lang="en-US" baseline="-25000" dirty="0">
                <a:solidFill>
                  <a:srgbClr val="1D4C72"/>
                </a:solidFill>
                <a:latin typeface="+mn-lt"/>
                <a:cs typeface="+mn-cs"/>
              </a:rPr>
              <a:t>14</a:t>
            </a:r>
            <a:endParaRPr lang="he-IL" baseline="-25000" dirty="0">
              <a:solidFill>
                <a:srgbClr val="1D4C72"/>
              </a:solidFill>
              <a:latin typeface="+mn-lt"/>
              <a:cs typeface="+mn-cs"/>
            </a:endParaRPr>
          </a:p>
        </p:txBody>
      </p:sp>
      <p:sp>
        <p:nvSpPr>
          <p:cNvPr id="15" name="מלבן 14"/>
          <p:cNvSpPr/>
          <p:nvPr/>
        </p:nvSpPr>
        <p:spPr>
          <a:xfrm>
            <a:off x="971550" y="1557338"/>
            <a:ext cx="7345363" cy="1223962"/>
          </a:xfrm>
          <a:prstGeom prst="rect">
            <a:avLst/>
          </a:prstGeom>
          <a:no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buFont typeface="Wingdings" pitchFamily="2" charset="2"/>
              <a:buChar char="E"/>
              <a:defRPr/>
            </a:pPr>
            <a:r>
              <a:rPr lang="he-IL" dirty="0">
                <a:solidFill>
                  <a:schemeClr val="tx1">
                    <a:lumMod val="65000"/>
                    <a:lumOff val="35000"/>
                  </a:schemeClr>
                </a:solidFill>
              </a:rPr>
              <a:t> </a:t>
            </a:r>
            <a:r>
              <a:rPr lang="ar-SA" dirty="0">
                <a:solidFill>
                  <a:schemeClr val="tx1">
                    <a:lumMod val="65000"/>
                    <a:lumOff val="35000"/>
                  </a:schemeClr>
                </a:solidFill>
              </a:rPr>
              <a:t>من اجل المقارنة، يمكن مقارنة قوة رباط فان </a:t>
            </a:r>
            <a:r>
              <a:rPr lang="ar-SA" dirty="0" smtClean="0">
                <a:solidFill>
                  <a:schemeClr val="tx1">
                    <a:lumMod val="65000"/>
                    <a:lumOff val="35000"/>
                  </a:schemeClr>
                </a:solidFill>
              </a:rPr>
              <a:t>دار </a:t>
            </a:r>
            <a:r>
              <a:rPr lang="ar-SA" dirty="0">
                <a:solidFill>
                  <a:schemeClr val="tx1">
                    <a:lumMod val="65000"/>
                    <a:lumOff val="35000"/>
                  </a:schemeClr>
                </a:solidFill>
              </a:rPr>
              <a:t>فالس بين المواد الجزيئية بواسطة </a:t>
            </a:r>
            <a:r>
              <a:rPr lang="ar-SA" dirty="0">
                <a:solidFill>
                  <a:srgbClr val="FF6600"/>
                </a:solidFill>
              </a:rPr>
              <a:t>مجموع عدد الالكترونات في الجزيء. </a:t>
            </a:r>
            <a:r>
              <a:rPr lang="ar-SA" dirty="0">
                <a:solidFill>
                  <a:schemeClr val="tx1">
                    <a:lumMod val="65000"/>
                    <a:lumOff val="35000"/>
                  </a:schemeClr>
                </a:solidFill>
              </a:rPr>
              <a:t>المجموع نحصل عليه من جمع </a:t>
            </a:r>
            <a:r>
              <a:rPr lang="ar-SA" dirty="0">
                <a:solidFill>
                  <a:srgbClr val="FF6600"/>
                </a:solidFill>
              </a:rPr>
              <a:t>الأعداد الذريه</a:t>
            </a:r>
            <a:r>
              <a:rPr lang="he-IL" dirty="0">
                <a:solidFill>
                  <a:schemeClr val="tx1">
                    <a:lumMod val="65000"/>
                    <a:lumOff val="35000"/>
                  </a:schemeClr>
                </a:solidFill>
              </a:rPr>
              <a:t>.  </a:t>
            </a:r>
            <a:endParaRPr lang="en-US" dirty="0">
              <a:solidFill>
                <a:schemeClr val="tx1">
                  <a:lumMod val="65000"/>
                  <a:lumOff val="35000"/>
                </a:schemeClr>
              </a:solidFill>
            </a:endParaRPr>
          </a:p>
          <a:p>
            <a:pPr>
              <a:buFont typeface="Wingdings" pitchFamily="2" charset="2"/>
              <a:buChar char="E"/>
              <a:defRPr/>
            </a:pPr>
            <a:endParaRPr lang="he-IL" dirty="0">
              <a:solidFill>
                <a:schemeClr val="tx1">
                  <a:lumMod val="65000"/>
                  <a:lumOff val="35000"/>
                </a:schemeClr>
              </a:solidFill>
            </a:endParaRPr>
          </a:p>
          <a:p>
            <a:pPr>
              <a:buFont typeface="Wingdings" pitchFamily="2" charset="2"/>
              <a:buChar char="E"/>
              <a:defRPr/>
            </a:pPr>
            <a:r>
              <a:rPr lang="he-IL" dirty="0">
                <a:solidFill>
                  <a:schemeClr val="tx1">
                    <a:lumMod val="65000"/>
                    <a:lumOff val="35000"/>
                  </a:schemeClr>
                </a:solidFill>
              </a:rPr>
              <a:t> </a:t>
            </a:r>
            <a:r>
              <a:rPr lang="ar-SA" dirty="0">
                <a:solidFill>
                  <a:schemeClr val="tx1">
                    <a:lumMod val="65000"/>
                    <a:lumOff val="35000"/>
                  </a:schemeClr>
                </a:solidFill>
              </a:rPr>
              <a:t>المجموع الذي نحصل عليه يشكل </a:t>
            </a:r>
            <a:r>
              <a:rPr lang="ar-SA" dirty="0" err="1">
                <a:solidFill>
                  <a:schemeClr val="tx1">
                    <a:lumMod val="65000"/>
                    <a:lumOff val="35000"/>
                  </a:schemeClr>
                </a:solidFill>
              </a:rPr>
              <a:t>ايضاً</a:t>
            </a:r>
            <a:r>
              <a:rPr lang="ar-SA" dirty="0">
                <a:solidFill>
                  <a:schemeClr val="tx1">
                    <a:lumMod val="65000"/>
                    <a:lumOff val="35000"/>
                  </a:schemeClr>
                </a:solidFill>
              </a:rPr>
              <a:t> </a:t>
            </a:r>
            <a:r>
              <a:rPr lang="ar-SA" dirty="0" smtClean="0">
                <a:solidFill>
                  <a:schemeClr val="tx1">
                    <a:lumMod val="65000"/>
                    <a:lumOff val="35000"/>
                  </a:schemeClr>
                </a:solidFill>
              </a:rPr>
              <a:t>مقياسا </a:t>
            </a:r>
            <a:r>
              <a:rPr lang="ar-SA" dirty="0">
                <a:solidFill>
                  <a:schemeClr val="tx1">
                    <a:lumMod val="65000"/>
                    <a:lumOff val="35000"/>
                  </a:schemeClr>
                </a:solidFill>
              </a:rPr>
              <a:t>لحجم السحابة الالكترونية في الجزيء.</a:t>
            </a:r>
            <a:endParaRPr lang="he-IL" dirty="0">
              <a:solidFill>
                <a:schemeClr val="tx1">
                  <a:lumMod val="65000"/>
                  <a:lumOff val="35000"/>
                </a:schemeClr>
              </a:solidFill>
            </a:endParaRPr>
          </a:p>
        </p:txBody>
      </p:sp>
      <p:sp>
        <p:nvSpPr>
          <p:cNvPr id="8" name="Slide Number Placeholder 7"/>
          <p:cNvSpPr>
            <a:spLocks noGrp="1"/>
          </p:cNvSpPr>
          <p:nvPr>
            <p:ph type="sldNum" sz="quarter" idx="12"/>
          </p:nvPr>
        </p:nvSpPr>
        <p:spPr/>
        <p:txBody>
          <a:bodyPr/>
          <a:lstStyle/>
          <a:p>
            <a:pPr>
              <a:defRPr/>
            </a:pPr>
            <a:fld id="{4C298F77-EB65-418E-927D-2100C2F75B1E}" type="slidenum">
              <a:rPr lang="ar-SA" smtClean="0"/>
              <a:pPr>
                <a:defRPr/>
              </a:pPr>
              <a:t>7</a:t>
            </a:fld>
            <a:endParaRPr lang="en-US"/>
          </a:p>
        </p:txBody>
      </p:sp>
      <p:sp>
        <p:nvSpPr>
          <p:cNvPr id="7" name="TextBox 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err="1">
                <a:solidFill>
                  <a:srgbClr val="FF6600"/>
                </a:solidFill>
                <a:latin typeface="+mn-lt"/>
                <a:cs typeface="+mn-cs"/>
              </a:rPr>
              <a:t>اربطة</a:t>
            </a:r>
            <a:r>
              <a:rPr lang="ar-SA" sz="2000" b="1" dirty="0">
                <a:solidFill>
                  <a:srgbClr val="FF6600"/>
                </a:solidFill>
                <a:latin typeface="+mn-lt"/>
                <a:cs typeface="+mn-cs"/>
              </a:rPr>
              <a:t>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8" name="Rectangle 12"/>
          <p:cNvSpPr/>
          <p:nvPr/>
        </p:nvSpPr>
        <p:spPr>
          <a:xfrm>
            <a:off x="250825" y="2000250"/>
            <a:ext cx="8196263" cy="1573213"/>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marL="342900" indent="-342900" fontAlgn="auto">
              <a:spcBef>
                <a:spcPts val="0"/>
              </a:spcBef>
              <a:spcAft>
                <a:spcPts val="0"/>
              </a:spcAft>
              <a:defRPr/>
            </a:pPr>
            <a:r>
              <a:rPr lang="ar-SA" b="1" dirty="0" smtClean="0">
                <a:solidFill>
                  <a:schemeClr val="tx1"/>
                </a:solidFill>
              </a:rPr>
              <a:t>الجواب: </a:t>
            </a:r>
            <a:r>
              <a:rPr lang="he-IL" dirty="0" smtClean="0">
                <a:solidFill>
                  <a:schemeClr val="tx1"/>
                </a:solidFill>
              </a:rPr>
              <a:t> </a:t>
            </a:r>
            <a:endParaRPr lang="en-US" dirty="0">
              <a:solidFill>
                <a:schemeClr val="tx1"/>
              </a:solidFill>
            </a:endParaRPr>
          </a:p>
          <a:p>
            <a:pPr marL="342900" indent="-342900" fontAlgn="auto">
              <a:spcBef>
                <a:spcPts val="0"/>
              </a:spcBef>
              <a:spcAft>
                <a:spcPts val="0"/>
              </a:spcAft>
              <a:defRPr/>
            </a:pPr>
            <a:endParaRPr lang="he-IL" dirty="0">
              <a:solidFill>
                <a:schemeClr val="tx1"/>
              </a:solidFill>
            </a:endParaRPr>
          </a:p>
          <a:p>
            <a:pPr marL="342900" indent="-342900" fontAlgn="auto">
              <a:spcBef>
                <a:spcPts val="0"/>
              </a:spcBef>
              <a:spcAft>
                <a:spcPts val="0"/>
              </a:spcAft>
              <a:defRPr/>
            </a:pPr>
            <a:r>
              <a:rPr lang="ar-SA" dirty="0">
                <a:solidFill>
                  <a:schemeClr val="tx1"/>
                </a:solidFill>
              </a:rPr>
              <a:t>رباط فان </a:t>
            </a:r>
            <a:r>
              <a:rPr lang="ar-SA" dirty="0" smtClean="0">
                <a:solidFill>
                  <a:schemeClr val="tx1"/>
                </a:solidFill>
              </a:rPr>
              <a:t>دار </a:t>
            </a:r>
            <a:r>
              <a:rPr lang="ar-SA" dirty="0" err="1">
                <a:solidFill>
                  <a:schemeClr val="tx1"/>
                </a:solidFill>
              </a:rPr>
              <a:t>فالس</a:t>
            </a:r>
            <a:r>
              <a:rPr lang="ar-SA" dirty="0">
                <a:solidFill>
                  <a:schemeClr val="tx1"/>
                </a:solidFill>
              </a:rPr>
              <a:t> </a:t>
            </a:r>
            <a:r>
              <a:rPr lang="ar-SA" dirty="0" smtClean="0">
                <a:solidFill>
                  <a:schemeClr val="tx1"/>
                </a:solidFill>
              </a:rPr>
              <a:t>أقوى بين </a:t>
            </a:r>
            <a:r>
              <a:rPr lang="ar-SA" dirty="0">
                <a:solidFill>
                  <a:schemeClr val="tx1"/>
                </a:solidFill>
              </a:rPr>
              <a:t>جزيئات </a:t>
            </a:r>
            <a:r>
              <a:rPr lang="en-US" dirty="0">
                <a:solidFill>
                  <a:schemeClr val="tx1"/>
                </a:solidFill>
              </a:rPr>
              <a:t>I</a:t>
            </a:r>
            <a:r>
              <a:rPr lang="en-US" baseline="-25000" dirty="0">
                <a:solidFill>
                  <a:schemeClr val="tx1"/>
                </a:solidFill>
              </a:rPr>
              <a:t>2</a:t>
            </a:r>
            <a:r>
              <a:rPr lang="he-IL" dirty="0">
                <a:solidFill>
                  <a:schemeClr val="tx1"/>
                </a:solidFill>
              </a:rPr>
              <a:t>. </a:t>
            </a:r>
            <a:r>
              <a:rPr lang="ar-SA" dirty="0">
                <a:solidFill>
                  <a:schemeClr val="tx1"/>
                </a:solidFill>
              </a:rPr>
              <a:t>بالرغم من ان جزيء اليود مكون من ذرتين فقط، بينما جزيء الهكسان مكون من 20 ذرة، ذرات اليود كبيره جدا وتحتوي عدد كبير من الالكترونات. </a:t>
            </a:r>
          </a:p>
          <a:p>
            <a:pPr marL="342900" indent="-342900" fontAlgn="auto">
              <a:spcBef>
                <a:spcPts val="0"/>
              </a:spcBef>
              <a:spcAft>
                <a:spcPts val="0"/>
              </a:spcAft>
              <a:defRPr/>
            </a:pPr>
            <a:r>
              <a:rPr lang="ar-SA" dirty="0">
                <a:solidFill>
                  <a:schemeClr val="tx1"/>
                </a:solidFill>
              </a:rPr>
              <a:t>	(في جزيء اليود 106 الكترونات، وفي جزيء الهكسان 50 </a:t>
            </a:r>
            <a:r>
              <a:rPr lang="ar-SA" dirty="0" smtClean="0">
                <a:solidFill>
                  <a:schemeClr val="tx1"/>
                </a:solidFill>
              </a:rPr>
              <a:t>إلكترون</a:t>
            </a:r>
            <a:r>
              <a:rPr lang="ar-SA" dirty="0">
                <a:solidFill>
                  <a:schemeClr val="tx1"/>
                </a:solidFill>
              </a:rPr>
              <a:t>)</a:t>
            </a:r>
            <a:endParaRPr lang="he-IL" dirty="0">
              <a:solidFill>
                <a:schemeClr val="tx1"/>
              </a:solidFill>
            </a:endParaRPr>
          </a:p>
          <a:p>
            <a:pPr marL="342900" indent="-342900" fontAlgn="auto">
              <a:spcBef>
                <a:spcPts val="0"/>
              </a:spcBef>
              <a:spcAft>
                <a:spcPts val="0"/>
              </a:spcAft>
              <a:buFont typeface="+mj-lt"/>
              <a:buAutoNum type="arabicPeriod"/>
              <a:defRPr/>
            </a:pPr>
            <a:endParaRPr lang="he-IL" dirty="0">
              <a:solidFill>
                <a:schemeClr val="tx1"/>
              </a:solidFill>
            </a:endParaRPr>
          </a:p>
          <a:p>
            <a:pPr marL="342900" indent="-342900" fontAlgn="auto">
              <a:spcBef>
                <a:spcPts val="0"/>
              </a:spcBef>
              <a:spcAft>
                <a:spcPts val="0"/>
              </a:spcAft>
              <a:buFontTx/>
              <a:buAutoNum type="arabicPeriod"/>
              <a:defRPr/>
            </a:pPr>
            <a:endParaRPr lang="he-IL" dirty="0">
              <a:solidFill>
                <a:schemeClr val="tx1"/>
              </a:solidFill>
            </a:endParaRPr>
          </a:p>
        </p:txBody>
      </p:sp>
      <p:sp>
        <p:nvSpPr>
          <p:cNvPr id="10" name="Slide Number Placeholder 9"/>
          <p:cNvSpPr>
            <a:spLocks noGrp="1"/>
          </p:cNvSpPr>
          <p:nvPr>
            <p:ph type="sldNum" sz="quarter" idx="12"/>
          </p:nvPr>
        </p:nvSpPr>
        <p:spPr/>
        <p:txBody>
          <a:bodyPr/>
          <a:lstStyle/>
          <a:p>
            <a:pPr>
              <a:defRPr/>
            </a:pPr>
            <a:fld id="{AE48B13D-41B1-4B9F-87E9-835F480BDF2B}" type="slidenum">
              <a:rPr lang="ar-SA" smtClean="0"/>
              <a:pPr>
                <a:defRPr/>
              </a:pPr>
              <a:t>8</a:t>
            </a:fld>
            <a:endParaRPr lang="en-US"/>
          </a:p>
        </p:txBody>
      </p:sp>
      <p:sp>
        <p:nvSpPr>
          <p:cNvPr id="7" name="TextBox 6"/>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err="1">
                <a:solidFill>
                  <a:srgbClr val="FF6600"/>
                </a:solidFill>
                <a:latin typeface="+mn-lt"/>
                <a:cs typeface="+mn-cs"/>
              </a:rPr>
              <a:t>اربطة</a:t>
            </a:r>
            <a:r>
              <a:rPr lang="ar-SA" sz="2000" b="1" dirty="0">
                <a:solidFill>
                  <a:srgbClr val="FF6600"/>
                </a:solidFill>
                <a:latin typeface="+mn-lt"/>
                <a:cs typeface="+mn-cs"/>
              </a:rPr>
              <a:t> </a:t>
            </a:r>
            <a:r>
              <a:rPr lang="ar-SA" sz="2000" b="1" dirty="0" smtClean="0">
                <a:solidFill>
                  <a:srgbClr val="FF6600"/>
                </a:solidFill>
                <a:latin typeface="+mn-lt"/>
                <a:cs typeface="+mn-cs"/>
              </a:rPr>
              <a:t>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
        <p:nvSpPr>
          <p:cNvPr id="9" name="TextBox 8"/>
          <p:cNvSpPr txBox="1"/>
          <p:nvPr/>
        </p:nvSpPr>
        <p:spPr>
          <a:xfrm>
            <a:off x="179388" y="777875"/>
            <a:ext cx="8183562" cy="92233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2 </a:t>
            </a:r>
            <a:endParaRPr lang="he-IL" b="1" dirty="0">
              <a:solidFill>
                <a:srgbClr val="1D4C72"/>
              </a:solidFill>
              <a:latin typeface="+mn-lt"/>
              <a:cs typeface="+mn-cs"/>
            </a:endParaRPr>
          </a:p>
          <a:p>
            <a:pPr fontAlgn="auto">
              <a:spcBef>
                <a:spcPts val="0"/>
              </a:spcBef>
              <a:spcAft>
                <a:spcPts val="0"/>
              </a:spcAft>
              <a:defRPr/>
            </a:pPr>
            <a:r>
              <a:rPr lang="ar-SA" dirty="0" smtClean="0">
                <a:solidFill>
                  <a:srgbClr val="1D4C72"/>
                </a:solidFill>
              </a:rPr>
              <a:t>لأي من المادتين التاليتين يوجد رباط فان در </a:t>
            </a:r>
            <a:r>
              <a:rPr lang="ar-SA" dirty="0" err="1" smtClean="0">
                <a:solidFill>
                  <a:srgbClr val="1D4C72"/>
                </a:solidFill>
              </a:rPr>
              <a:t>فالس</a:t>
            </a:r>
            <a:r>
              <a:rPr lang="ar-SA" dirty="0" smtClean="0">
                <a:solidFill>
                  <a:srgbClr val="1D4C72"/>
                </a:solidFill>
              </a:rPr>
              <a:t> </a:t>
            </a:r>
            <a:r>
              <a:rPr lang="ar-SA" dirty="0" err="1" smtClean="0">
                <a:solidFill>
                  <a:srgbClr val="1D4C72"/>
                </a:solidFill>
              </a:rPr>
              <a:t>اقوى</a:t>
            </a:r>
            <a:r>
              <a:rPr lang="ar-SA" dirty="0" smtClean="0">
                <a:solidFill>
                  <a:srgbClr val="1D4C72"/>
                </a:solidFill>
              </a:rPr>
              <a:t> في درجة حرارة الغرفة؟ علل. </a:t>
            </a:r>
            <a:endParaRPr lang="he-IL" dirty="0" smtClean="0">
              <a:solidFill>
                <a:srgbClr val="1D4C72"/>
              </a:solidFill>
            </a:endParaRPr>
          </a:p>
          <a:p>
            <a:pPr marL="342900" indent="-342900" fontAlgn="auto">
              <a:spcBef>
                <a:spcPts val="0"/>
              </a:spcBef>
              <a:spcAft>
                <a:spcPts val="0"/>
              </a:spcAft>
              <a:defRPr/>
            </a:pPr>
            <a:r>
              <a:rPr lang="he-IL" dirty="0" smtClean="0">
                <a:solidFill>
                  <a:srgbClr val="1D4C72"/>
                </a:solidFill>
                <a:latin typeface="+mn-lt"/>
                <a:cs typeface="+mn-cs"/>
              </a:rPr>
              <a:t>  </a:t>
            </a:r>
            <a:r>
              <a:rPr lang="en-US" dirty="0">
                <a:solidFill>
                  <a:srgbClr val="1D4C72"/>
                </a:solidFill>
                <a:latin typeface="+mn-lt"/>
                <a:cs typeface="+mn-cs"/>
              </a:rPr>
              <a:t>I</a:t>
            </a:r>
            <a:r>
              <a:rPr lang="en-US" baseline="-25000" dirty="0">
                <a:solidFill>
                  <a:srgbClr val="1D4C72"/>
                </a:solidFill>
                <a:latin typeface="+mn-lt"/>
                <a:cs typeface="+mn-cs"/>
              </a:rPr>
              <a:t>2</a:t>
            </a:r>
            <a:r>
              <a:rPr lang="en-US" dirty="0">
                <a:solidFill>
                  <a:srgbClr val="1D4C72"/>
                </a:solidFill>
                <a:latin typeface="+mn-lt"/>
                <a:cs typeface="+mn-cs"/>
              </a:rPr>
              <a:t>     C</a:t>
            </a:r>
            <a:r>
              <a:rPr lang="en-US" baseline="-25000" dirty="0">
                <a:solidFill>
                  <a:srgbClr val="1D4C72"/>
                </a:solidFill>
                <a:latin typeface="+mn-lt"/>
                <a:cs typeface="+mn-cs"/>
              </a:rPr>
              <a:t>6</a:t>
            </a:r>
            <a:r>
              <a:rPr lang="en-US" dirty="0">
                <a:solidFill>
                  <a:srgbClr val="1D4C72"/>
                </a:solidFill>
                <a:latin typeface="+mn-lt"/>
                <a:cs typeface="+mn-cs"/>
              </a:rPr>
              <a:t>H</a:t>
            </a:r>
            <a:r>
              <a:rPr lang="en-US" baseline="-25000" dirty="0">
                <a:solidFill>
                  <a:srgbClr val="1D4C72"/>
                </a:solidFill>
                <a:latin typeface="+mn-lt"/>
                <a:cs typeface="+mn-cs"/>
              </a:rPr>
              <a:t>14</a:t>
            </a:r>
            <a:endParaRPr lang="he-IL" baseline="-25000"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
        <p:nvSpPr>
          <p:cNvPr id="33" name="TextBox 32"/>
          <p:cNvSpPr txBox="1"/>
          <p:nvPr/>
        </p:nvSpPr>
        <p:spPr>
          <a:xfrm>
            <a:off x="388938" y="728663"/>
            <a:ext cx="818356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a:solidFill>
                  <a:srgbClr val="1D4C72"/>
                </a:solidFill>
                <a:latin typeface="+mn-lt"/>
                <a:cs typeface="+mn-cs"/>
              </a:rPr>
              <a:t>سؤال 3:</a:t>
            </a:r>
            <a:endParaRPr lang="he-IL" b="1" dirty="0">
              <a:solidFill>
                <a:srgbClr val="1D4C72"/>
              </a:solidFill>
              <a:latin typeface="+mn-lt"/>
              <a:cs typeface="+mn-cs"/>
            </a:endParaRPr>
          </a:p>
          <a:p>
            <a:pPr fontAlgn="auto">
              <a:spcBef>
                <a:spcPts val="0"/>
              </a:spcBef>
              <a:spcAft>
                <a:spcPts val="0"/>
              </a:spcAft>
              <a:defRPr/>
            </a:pPr>
            <a:r>
              <a:rPr lang="ar-SA" dirty="0">
                <a:solidFill>
                  <a:srgbClr val="1D4C72"/>
                </a:solidFill>
              </a:rPr>
              <a:t>لأي من أزواج المواد التالية يوجد رباط </a:t>
            </a:r>
            <a:r>
              <a:rPr lang="ar-SA" dirty="0" smtClean="0">
                <a:solidFill>
                  <a:srgbClr val="1D4C72"/>
                </a:solidFill>
              </a:rPr>
              <a:t>فان دار </a:t>
            </a:r>
            <a:r>
              <a:rPr lang="ar-SA" dirty="0" err="1" smtClean="0">
                <a:solidFill>
                  <a:srgbClr val="1D4C72"/>
                </a:solidFill>
              </a:rPr>
              <a:t>فالس</a:t>
            </a:r>
            <a:r>
              <a:rPr lang="ar-SA" dirty="0" smtClean="0">
                <a:solidFill>
                  <a:srgbClr val="1D4C72"/>
                </a:solidFill>
              </a:rPr>
              <a:t> أقوى في </a:t>
            </a:r>
            <a:r>
              <a:rPr lang="ar-SA" dirty="0">
                <a:solidFill>
                  <a:srgbClr val="1D4C72"/>
                </a:solidFill>
              </a:rPr>
              <a:t>الحالة السائلة؟ علل. </a:t>
            </a:r>
            <a:r>
              <a:rPr lang="en-US" dirty="0">
                <a:solidFill>
                  <a:srgbClr val="1D4C72"/>
                </a:solidFill>
              </a:rPr>
              <a:t/>
            </a:r>
            <a:br>
              <a:rPr lang="en-US" dirty="0">
                <a:solidFill>
                  <a:srgbClr val="1D4C72"/>
                </a:solidFill>
              </a:rPr>
            </a:br>
            <a:r>
              <a:rPr lang="he-IL" dirty="0">
                <a:solidFill>
                  <a:srgbClr val="1D4C72"/>
                </a:solidFill>
              </a:rPr>
              <a:t> </a:t>
            </a:r>
            <a:r>
              <a:rPr lang="en-US" dirty="0">
                <a:solidFill>
                  <a:srgbClr val="1D4C72"/>
                </a:solidFill>
                <a:latin typeface="+mn-lt"/>
                <a:cs typeface="+mn-cs"/>
              </a:rPr>
              <a:t>CH</a:t>
            </a:r>
            <a:r>
              <a:rPr lang="en-US" baseline="-25000" dirty="0">
                <a:solidFill>
                  <a:srgbClr val="1D4C72"/>
                </a:solidFill>
                <a:latin typeface="+mn-lt"/>
                <a:cs typeface="+mn-cs"/>
              </a:rPr>
              <a:t>3</a:t>
            </a:r>
            <a:r>
              <a:rPr lang="en-US" dirty="0">
                <a:solidFill>
                  <a:srgbClr val="1D4C72"/>
                </a:solidFill>
                <a:latin typeface="+mn-lt"/>
                <a:cs typeface="+mn-cs"/>
              </a:rPr>
              <a:t>-(CH</a:t>
            </a:r>
            <a:r>
              <a:rPr lang="en-US" baseline="-25000" dirty="0">
                <a:solidFill>
                  <a:srgbClr val="1D4C72"/>
                </a:solidFill>
                <a:latin typeface="+mn-lt"/>
                <a:cs typeface="+mn-cs"/>
              </a:rPr>
              <a:t>2</a:t>
            </a:r>
            <a:r>
              <a:rPr lang="en-US" dirty="0">
                <a:solidFill>
                  <a:srgbClr val="1D4C72"/>
                </a:solidFill>
                <a:latin typeface="+mn-lt"/>
                <a:cs typeface="+mn-cs"/>
              </a:rPr>
              <a:t>)</a:t>
            </a:r>
            <a:r>
              <a:rPr lang="en-US" baseline="-25000" dirty="0">
                <a:solidFill>
                  <a:srgbClr val="1D4C72"/>
                </a:solidFill>
                <a:latin typeface="+mn-lt"/>
                <a:cs typeface="+mn-cs"/>
              </a:rPr>
              <a:t>3</a:t>
            </a:r>
            <a:r>
              <a:rPr lang="en-US" dirty="0">
                <a:solidFill>
                  <a:srgbClr val="1D4C72"/>
                </a:solidFill>
                <a:latin typeface="+mn-lt"/>
                <a:cs typeface="+mn-cs"/>
              </a:rPr>
              <a:t>CH</a:t>
            </a:r>
            <a:r>
              <a:rPr lang="en-US" baseline="-25000" dirty="0">
                <a:solidFill>
                  <a:srgbClr val="1D4C72"/>
                </a:solidFill>
                <a:latin typeface="+mn-lt"/>
                <a:cs typeface="+mn-cs"/>
              </a:rPr>
              <a:t>3</a:t>
            </a:r>
            <a:r>
              <a:rPr lang="en-US" dirty="0">
                <a:solidFill>
                  <a:srgbClr val="1D4C72"/>
                </a:solidFill>
                <a:latin typeface="+mn-lt"/>
                <a:cs typeface="+mn-cs"/>
              </a:rPr>
              <a:t>     (CH</a:t>
            </a:r>
            <a:r>
              <a:rPr lang="en-US" baseline="-25000" dirty="0">
                <a:solidFill>
                  <a:srgbClr val="1D4C72"/>
                </a:solidFill>
                <a:latin typeface="+mn-lt"/>
                <a:cs typeface="+mn-cs"/>
              </a:rPr>
              <a:t>3</a:t>
            </a:r>
            <a:r>
              <a:rPr lang="en-US" dirty="0">
                <a:solidFill>
                  <a:srgbClr val="1D4C72"/>
                </a:solidFill>
                <a:latin typeface="+mn-lt"/>
                <a:cs typeface="+mn-cs"/>
              </a:rPr>
              <a:t>)</a:t>
            </a:r>
            <a:r>
              <a:rPr lang="en-US" baseline="-25000" dirty="0">
                <a:solidFill>
                  <a:srgbClr val="1D4C72"/>
                </a:solidFill>
                <a:latin typeface="+mn-lt"/>
                <a:cs typeface="+mn-cs"/>
              </a:rPr>
              <a:t>3</a:t>
            </a:r>
            <a:r>
              <a:rPr lang="en-US" dirty="0">
                <a:solidFill>
                  <a:srgbClr val="1D4C72"/>
                </a:solidFill>
                <a:latin typeface="+mn-lt"/>
                <a:cs typeface="+mn-cs"/>
              </a:rPr>
              <a:t>CCH</a:t>
            </a:r>
            <a:r>
              <a:rPr lang="en-US" baseline="-25000" dirty="0">
                <a:solidFill>
                  <a:srgbClr val="1D4C72"/>
                </a:solidFill>
                <a:latin typeface="+mn-lt"/>
                <a:cs typeface="+mn-cs"/>
              </a:rPr>
              <a:t>3</a:t>
            </a:r>
          </a:p>
          <a:p>
            <a:pPr marL="342900" indent="-342900" fontAlgn="auto">
              <a:spcBef>
                <a:spcPts val="0"/>
              </a:spcBef>
              <a:spcAft>
                <a:spcPts val="0"/>
              </a:spcAft>
              <a:buFontTx/>
              <a:buAutoNum type="romanUcPeriod"/>
              <a:defRPr/>
            </a:pPr>
            <a:endParaRPr lang="he-IL" dirty="0">
              <a:solidFill>
                <a:srgbClr val="1D4C72"/>
              </a:solidFill>
              <a:latin typeface="+mn-lt"/>
              <a:cs typeface="+mn-cs"/>
            </a:endParaRPr>
          </a:p>
        </p:txBody>
      </p:sp>
      <p:sp>
        <p:nvSpPr>
          <p:cNvPr id="10" name="Slide Number Placeholder 9"/>
          <p:cNvSpPr>
            <a:spLocks noGrp="1"/>
          </p:cNvSpPr>
          <p:nvPr>
            <p:ph type="sldNum" sz="quarter" idx="12"/>
          </p:nvPr>
        </p:nvSpPr>
        <p:spPr/>
        <p:txBody>
          <a:bodyPr/>
          <a:lstStyle/>
          <a:p>
            <a:pPr>
              <a:defRPr/>
            </a:pPr>
            <a:fld id="{6BF155A9-6F28-4A37-81DD-ADDD0685EA77}" type="slidenum">
              <a:rPr lang="ar-SA" smtClean="0"/>
              <a:pPr>
                <a:defRPr/>
              </a:pPr>
              <a:t>9</a:t>
            </a:fld>
            <a:endParaRPr lang="en-US"/>
          </a:p>
        </p:txBody>
      </p:sp>
      <p:sp>
        <p:nvSpPr>
          <p:cNvPr id="6" name="TextBox 5"/>
          <p:cNvSpPr txBox="1"/>
          <p:nvPr/>
        </p:nvSpPr>
        <p:spPr>
          <a:xfrm>
            <a:off x="357188" y="142875"/>
            <a:ext cx="8143875" cy="4000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2000" b="1" dirty="0">
                <a:solidFill>
                  <a:srgbClr val="FF6600"/>
                </a:solidFill>
                <a:latin typeface="+mn-lt"/>
                <a:cs typeface="+mn-cs"/>
              </a:rPr>
              <a:t>قوة </a:t>
            </a:r>
            <a:r>
              <a:rPr lang="ar-SA" sz="2000" b="1" dirty="0" smtClean="0">
                <a:solidFill>
                  <a:srgbClr val="FF6600"/>
                </a:solidFill>
                <a:latin typeface="+mn-lt"/>
                <a:cs typeface="+mn-cs"/>
              </a:rPr>
              <a:t>أربطة فان دار </a:t>
            </a:r>
            <a:r>
              <a:rPr lang="ar-SA" sz="2000" b="1" dirty="0" err="1" smtClean="0">
                <a:solidFill>
                  <a:srgbClr val="FF6600"/>
                </a:solidFill>
                <a:latin typeface="+mn-lt"/>
                <a:cs typeface="+mn-cs"/>
              </a:rPr>
              <a:t>فالس</a:t>
            </a:r>
            <a:endParaRPr lang="he-IL" sz="2000" b="1" dirty="0">
              <a:solidFill>
                <a:srgbClr val="FF6600"/>
              </a:solidFill>
              <a:latin typeface="+mn-lt"/>
              <a:cs typeface="+mn-cs"/>
            </a:endParaRP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gif"/></Relationships>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FFFFFF"/>
      </a:lt2>
      <a:accent1>
        <a:srgbClr val="7F7F7F"/>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bg1"/>
            </a:gs>
            <a:gs pos="50000">
              <a:schemeClr val="bg2">
                <a:lumMod val="95000"/>
              </a:schemeClr>
            </a:gs>
          </a:gsLst>
          <a:lin ang="5400000" scaled="0"/>
        </a:gradFill>
        <a:ln w="12700">
          <a:solidFill>
            <a:schemeClr val="bg1">
              <a:lumMod val="75000"/>
            </a:schemeClr>
          </a:solidFill>
        </a:ln>
      </a:spPr>
      <a:bodyPr rtlCol="1" anchor="t"/>
      <a:lstStyle>
        <a:defPPr>
          <a:buBlip>
            <a:blip xmlns:r="http://schemas.openxmlformats.org/officeDocument/2006/relationships" r:embed="rId1"/>
          </a:buBlip>
          <a:defRPr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95000"/>
          </a:schemeClr>
        </a:solidFill>
        <a:ln w="22225">
          <a:solidFill>
            <a:schemeClr val="bg1">
              <a:lumMod val="85000"/>
            </a:schemeClr>
          </a:solidFill>
        </a:ln>
        <a:effectLst/>
      </a:spPr>
      <a:bodyPr wrap="none" rtlCol="1" anchor="ctr">
        <a:normAutofit/>
      </a:bodyPr>
      <a:lstStyle>
        <a:defPPr algn="ctr" rtl="1" fontAlgn="auto">
          <a:spcBef>
            <a:spcPts val="0"/>
          </a:spcBef>
          <a:spcAft>
            <a:spcPts val="0"/>
          </a:spcAft>
          <a:defRPr sz="1400" u="sng" dirty="0">
            <a:solidFill>
              <a:srgbClr val="00B0F0"/>
            </a:solidFill>
            <a:latin typeface="+mn-lt"/>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3331</TotalTime>
  <Words>1267</Words>
  <Application>Microsoft Office PowerPoint</Application>
  <PresentationFormat>‫הצגה על המסך (4:3)</PresentationFormat>
  <Paragraphs>179</Paragraphs>
  <Slides>15</Slides>
  <Notes>2</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15</vt:i4>
      </vt:variant>
    </vt:vector>
  </HeadingPairs>
  <TitlesOfParts>
    <vt:vector size="20" baseType="lpstr">
      <vt:lpstr>Arial</vt:lpstr>
      <vt:lpstr>Calibri</vt:lpstr>
      <vt:lpstr>Symbol</vt:lpstr>
      <vt:lpstr>Wingdings</vt:lpstr>
      <vt:lpstr>Office Theme</vt:lpstr>
      <vt:lpstr>מצגת של PowerPoint</vt:lpstr>
      <vt:lpstr>מצגת של PowerPoint</vt:lpstr>
      <vt:lpstr>מצגת של PowerPoint</vt:lpstr>
      <vt:lpstr>العوامل التي تؤثر على قوة الرباط: (بحسب قانون كولون)</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273</cp:revision>
  <dcterms:created xsi:type="dcterms:W3CDTF">2010-09-05T07:07:37Z</dcterms:created>
  <dcterms:modified xsi:type="dcterms:W3CDTF">2020-03-16T08:12:11Z</dcterms:modified>
</cp:coreProperties>
</file>