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3" r:id="rId9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24" d="100"/>
          <a:sy n="124" d="100"/>
        </p:scale>
        <p:origin x="-10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42E70-90AC-43F5-8A9C-7A016AEA47C2}" type="datetimeFigureOut">
              <a:rPr lang="he-IL" smtClean="0"/>
              <a:pPr/>
              <a:t>ה'/ניסן/תש"פ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FFCE4-0B58-4B6E-A26C-301B2507C0F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42E70-90AC-43F5-8A9C-7A016AEA47C2}" type="datetimeFigureOut">
              <a:rPr lang="he-IL" smtClean="0"/>
              <a:pPr/>
              <a:t>ה'/ניסן/תש"פ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FFCE4-0B58-4B6E-A26C-301B2507C0F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42E70-90AC-43F5-8A9C-7A016AEA47C2}" type="datetimeFigureOut">
              <a:rPr lang="he-IL" smtClean="0"/>
              <a:pPr/>
              <a:t>ה'/ניסן/תש"פ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FFCE4-0B58-4B6E-A26C-301B2507C0F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42E70-90AC-43F5-8A9C-7A016AEA47C2}" type="datetimeFigureOut">
              <a:rPr lang="he-IL" smtClean="0"/>
              <a:pPr/>
              <a:t>ה'/ניסן/תש"פ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FFCE4-0B58-4B6E-A26C-301B2507C0F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42E70-90AC-43F5-8A9C-7A016AEA47C2}" type="datetimeFigureOut">
              <a:rPr lang="he-IL" smtClean="0"/>
              <a:pPr/>
              <a:t>ה'/ניסן/תש"פ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FFCE4-0B58-4B6E-A26C-301B2507C0F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42E70-90AC-43F5-8A9C-7A016AEA47C2}" type="datetimeFigureOut">
              <a:rPr lang="he-IL" smtClean="0"/>
              <a:pPr/>
              <a:t>ה'/ניסן/תש"פ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FFCE4-0B58-4B6E-A26C-301B2507C0F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42E70-90AC-43F5-8A9C-7A016AEA47C2}" type="datetimeFigureOut">
              <a:rPr lang="he-IL" smtClean="0"/>
              <a:pPr/>
              <a:t>ה'/ניסן/תש"פ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FFCE4-0B58-4B6E-A26C-301B2507C0F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42E70-90AC-43F5-8A9C-7A016AEA47C2}" type="datetimeFigureOut">
              <a:rPr lang="he-IL" smtClean="0"/>
              <a:pPr/>
              <a:t>ה'/ניסן/תש"פ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FFCE4-0B58-4B6E-A26C-301B2507C0F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42E70-90AC-43F5-8A9C-7A016AEA47C2}" type="datetimeFigureOut">
              <a:rPr lang="he-IL" smtClean="0"/>
              <a:pPr/>
              <a:t>ה'/ניסן/תש"פ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FFCE4-0B58-4B6E-A26C-301B2507C0F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42E70-90AC-43F5-8A9C-7A016AEA47C2}" type="datetimeFigureOut">
              <a:rPr lang="he-IL" smtClean="0"/>
              <a:pPr/>
              <a:t>ה'/ניסן/תש"פ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FFCE4-0B58-4B6E-A26C-301B2507C0F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42E70-90AC-43F5-8A9C-7A016AEA47C2}" type="datetimeFigureOut">
              <a:rPr lang="he-IL" smtClean="0"/>
              <a:pPr/>
              <a:t>ה'/ניסן/תש"פ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FFCE4-0B58-4B6E-A26C-301B2507C0F5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42E70-90AC-43F5-8A9C-7A016AEA47C2}" type="datetimeFigureOut">
              <a:rPr lang="he-IL" smtClean="0"/>
              <a:pPr/>
              <a:t>ה'/ניסן/תש"פ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FFCE4-0B58-4B6E-A26C-301B2507C0F5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11" Type="http://schemas.openxmlformats.org/officeDocument/2006/relationships/image" Target="../media/image2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Autofit/>
          </a:bodyPr>
          <a:lstStyle/>
          <a:p>
            <a:r>
              <a:rPr lang="he-IL" sz="7200" b="1" dirty="0" smtClean="0">
                <a:latin typeface="Gisha" pitchFamily="34" charset="-79"/>
                <a:cs typeface="Gisha" pitchFamily="34" charset="-79"/>
              </a:rPr>
              <a:t>מהו חוסן?</a:t>
            </a:r>
            <a:endParaRPr lang="he-IL" sz="7200" b="1" dirty="0">
              <a:latin typeface="Gisha" pitchFamily="34" charset="-79"/>
              <a:cs typeface="Gisha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55576" y="2852936"/>
            <a:ext cx="7859713" cy="175736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he-IL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Gisha" pitchFamily="34" charset="-79"/>
                <a:cs typeface="Gisha" pitchFamily="34" charset="-79"/>
              </a:rPr>
              <a:t>תפקוד בריא ויציב אל מול מצבי אתגר וקושי. </a:t>
            </a:r>
            <a:endParaRPr lang="he-IL" sz="4800" b="1" dirty="0">
              <a:solidFill>
                <a:schemeClr val="accent6">
                  <a:lumMod val="60000"/>
                  <a:lumOff val="40000"/>
                </a:schemeClr>
              </a:solidFill>
              <a:latin typeface="Gisha" pitchFamily="34" charset="-79"/>
              <a:cs typeface="Gisha" pitchFamily="34" charset="-79"/>
            </a:endParaRPr>
          </a:p>
        </p:txBody>
      </p:sp>
      <p:pic>
        <p:nvPicPr>
          <p:cNvPr id="4" name="Picture 3" descr="Logo_CREAM_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5753386"/>
            <a:ext cx="1346937" cy="110461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927494" y="1844824"/>
            <a:ext cx="31566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solidFill>
                  <a:schemeClr val="tx1">
                    <a:lumMod val="65000"/>
                  </a:schemeClr>
                </a:solidFill>
                <a:latin typeface="Gisha" pitchFamily="34" charset="-79"/>
                <a:cs typeface="Gisha" pitchFamily="34" charset="-79"/>
              </a:rPr>
              <a:t>Bonanno</a:t>
            </a:r>
            <a:r>
              <a:rPr lang="en-US" sz="2800" b="1" dirty="0" smtClean="0">
                <a:solidFill>
                  <a:schemeClr val="tx1">
                    <a:lumMod val="65000"/>
                  </a:schemeClr>
                </a:solidFill>
                <a:latin typeface="Gisha" pitchFamily="34" charset="-79"/>
                <a:cs typeface="Gisha" pitchFamily="34" charset="-79"/>
              </a:rPr>
              <a:t>, G. 2014</a:t>
            </a:r>
            <a:endParaRPr lang="he-IL" sz="2800" dirty="0"/>
          </a:p>
        </p:txBody>
      </p:sp>
      <p:pic>
        <p:nvPicPr>
          <p:cNvPr id="6" name="Picture 5" descr="campus-ort-logo.pn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tretch>
            <a:fillRect/>
          </a:stretch>
        </p:blipFill>
        <p:spPr>
          <a:xfrm>
            <a:off x="7380312" y="5877272"/>
            <a:ext cx="1763688" cy="9131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rmAutofit/>
          </a:bodyPr>
          <a:lstStyle/>
          <a:p>
            <a:r>
              <a:rPr lang="he-IL" sz="6000" b="1" dirty="0" smtClean="0">
                <a:latin typeface="Gisha" pitchFamily="34" charset="-79"/>
                <a:cs typeface="Gisha" pitchFamily="34" charset="-79"/>
              </a:rPr>
              <a:t>המשאבים החיצוניים</a:t>
            </a:r>
            <a:endParaRPr lang="he-IL" sz="6000" b="1" dirty="0">
              <a:latin typeface="Gisha" pitchFamily="34" charset="-79"/>
              <a:cs typeface="Gisha" pitchFamily="34" charset="-79"/>
            </a:endParaRPr>
          </a:p>
        </p:txBody>
      </p:sp>
      <p:pic>
        <p:nvPicPr>
          <p:cNvPr id="3" name="Picture 2" descr="Logo_CREAM_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5753386"/>
            <a:ext cx="1346937" cy="1104614"/>
          </a:xfrm>
          <a:prstGeom prst="rect">
            <a:avLst/>
          </a:prstGeom>
        </p:spPr>
      </p:pic>
      <p:pic>
        <p:nvPicPr>
          <p:cNvPr id="4" name="Picture 3" descr="man.jpg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707904" y="1628800"/>
            <a:ext cx="1944216" cy="19442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16" name="Group 15"/>
          <p:cNvGrpSpPr/>
          <p:nvPr/>
        </p:nvGrpSpPr>
        <p:grpSpPr>
          <a:xfrm>
            <a:off x="6444208" y="1556792"/>
            <a:ext cx="1584176" cy="1503611"/>
            <a:chOff x="6516216" y="1556792"/>
            <a:chExt cx="1584176" cy="1503611"/>
          </a:xfrm>
        </p:grpSpPr>
        <p:pic>
          <p:nvPicPr>
            <p:cNvPr id="5" name="Picture 4" descr="structure.jpg"/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6876256" y="2132856"/>
              <a:ext cx="927547" cy="927547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6" name="TextBox 5"/>
            <p:cNvSpPr txBox="1"/>
            <p:nvPr/>
          </p:nvSpPr>
          <p:spPr>
            <a:xfrm>
              <a:off x="6516216" y="1556792"/>
              <a:ext cx="1584176" cy="646986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600" b="1" dirty="0" smtClean="0">
                  <a:latin typeface="Gisha" pitchFamily="34" charset="-79"/>
                  <a:cs typeface="Gisha" pitchFamily="34" charset="-79"/>
                </a:rPr>
                <a:t>מבנה ויציבות</a:t>
              </a:r>
            </a:p>
            <a:p>
              <a:pPr algn="ctr"/>
              <a:r>
                <a:rPr lang="en-US" sz="1600" b="1" dirty="0" smtClean="0">
                  <a:latin typeface="Gisha" pitchFamily="34" charset="-79"/>
                  <a:cs typeface="Gisha" pitchFamily="34" charset="-79"/>
                </a:rPr>
                <a:t>Structure</a:t>
              </a:r>
              <a:endParaRPr lang="he-IL" sz="1600" b="1" dirty="0">
                <a:latin typeface="Gisha" pitchFamily="34" charset="-79"/>
                <a:cs typeface="Gisha" pitchFamily="34" charset="-79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7452320" y="3429000"/>
            <a:ext cx="1584176" cy="1512168"/>
            <a:chOff x="6444208" y="3429000"/>
            <a:chExt cx="1584176" cy="1512168"/>
          </a:xfrm>
        </p:grpSpPr>
        <p:pic>
          <p:nvPicPr>
            <p:cNvPr id="7" name="Picture 6" descr="relationship.png"/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6804248" y="4077072"/>
              <a:ext cx="864096" cy="864096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6444208" y="3429000"/>
              <a:ext cx="1584176" cy="646986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600" b="1" dirty="0" smtClean="0">
                  <a:latin typeface="Gisha" pitchFamily="34" charset="-79"/>
                  <a:cs typeface="Gisha" pitchFamily="34" charset="-79"/>
                </a:rPr>
                <a:t>יחסים וקשר</a:t>
              </a:r>
            </a:p>
            <a:p>
              <a:pPr algn="ctr"/>
              <a:r>
                <a:rPr lang="en-US" sz="1600" b="1" dirty="0" smtClean="0">
                  <a:latin typeface="Gisha" pitchFamily="34" charset="-79"/>
                  <a:cs typeface="Gisha" pitchFamily="34" charset="-79"/>
                </a:rPr>
                <a:t>Relationship</a:t>
              </a:r>
              <a:endParaRPr lang="he-IL" sz="1600" b="1" dirty="0">
                <a:latin typeface="Gisha" pitchFamily="34" charset="-79"/>
                <a:cs typeface="Gisha" pitchFamily="34" charset="-79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3635896" y="1196752"/>
            <a:ext cx="208823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1">
                    <a:lumMod val="65000"/>
                  </a:schemeClr>
                </a:solidFill>
                <a:latin typeface="Gisha" pitchFamily="34" charset="-79"/>
                <a:cs typeface="Gisha" pitchFamily="34" charset="-79"/>
              </a:rPr>
              <a:t>Unger, M. 2019</a:t>
            </a:r>
            <a:endParaRPr lang="he-IL" sz="2000" b="1" dirty="0">
              <a:solidFill>
                <a:schemeClr val="tx1">
                  <a:lumMod val="65000"/>
                </a:schemeClr>
              </a:solidFill>
              <a:latin typeface="Gisha" pitchFamily="34" charset="-79"/>
              <a:cs typeface="Gisha" pitchFamily="34" charset="-79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5796136" y="4725144"/>
            <a:ext cx="1728192" cy="1935659"/>
            <a:chOff x="4355976" y="4509120"/>
            <a:chExt cx="1728192" cy="1935659"/>
          </a:xfrm>
        </p:grpSpPr>
        <p:pic>
          <p:nvPicPr>
            <p:cNvPr id="9" name="Picture 8" descr="identity.png"/>
            <p:cNvPicPr>
              <a:picLocks noChangeAspect="1"/>
            </p:cNvPicPr>
            <p:nvPr/>
          </p:nvPicPr>
          <p:blipFill>
            <a:blip r:embed="rId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4716016" y="5445224"/>
              <a:ext cx="999555" cy="999555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11" name="TextBox 10"/>
            <p:cNvSpPr txBox="1"/>
            <p:nvPr/>
          </p:nvSpPr>
          <p:spPr>
            <a:xfrm>
              <a:off x="4355976" y="4509120"/>
              <a:ext cx="1728192" cy="919401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600" b="1" dirty="0" smtClean="0">
                  <a:latin typeface="Gisha" pitchFamily="34" charset="-79"/>
                  <a:cs typeface="Gisha" pitchFamily="34" charset="-79"/>
                </a:rPr>
                <a:t>זהות יציבה</a:t>
              </a:r>
            </a:p>
            <a:p>
              <a:pPr algn="ctr"/>
              <a:r>
                <a:rPr lang="en-US" sz="1600" b="1" dirty="0" smtClean="0">
                  <a:latin typeface="Gisha" pitchFamily="34" charset="-79"/>
                  <a:cs typeface="Gisha" pitchFamily="34" charset="-79"/>
                </a:rPr>
                <a:t>Powerful identity</a:t>
              </a:r>
              <a:endParaRPr lang="he-IL" sz="1600" b="1" dirty="0">
                <a:latin typeface="Gisha" pitchFamily="34" charset="-79"/>
                <a:cs typeface="Gisha" pitchFamily="34" charset="-79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851920" y="4293096"/>
            <a:ext cx="1872208" cy="1512168"/>
            <a:chOff x="1763688" y="4149080"/>
            <a:chExt cx="1872208" cy="1512168"/>
          </a:xfrm>
        </p:grpSpPr>
        <p:pic>
          <p:nvPicPr>
            <p:cNvPr id="12" name="Picture 11" descr="control.png"/>
            <p:cNvPicPr>
              <a:picLocks noChangeAspect="1"/>
            </p:cNvPicPr>
            <p:nvPr/>
          </p:nvPicPr>
          <p:blipFill>
            <a:blip r:embed="rId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2195736" y="4797152"/>
              <a:ext cx="864096" cy="864096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13" name="TextBox 12"/>
            <p:cNvSpPr txBox="1"/>
            <p:nvPr/>
          </p:nvSpPr>
          <p:spPr>
            <a:xfrm>
              <a:off x="1763688" y="4149080"/>
              <a:ext cx="1872208" cy="646986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600" b="1" dirty="0" smtClean="0">
                  <a:latin typeface="Gisha" pitchFamily="34" charset="-79"/>
                  <a:cs typeface="Gisha" pitchFamily="34" charset="-79"/>
                </a:rPr>
                <a:t>תחושת שליטה</a:t>
              </a:r>
            </a:p>
            <a:p>
              <a:pPr algn="ctr"/>
              <a:r>
                <a:rPr lang="en-US" sz="1600" b="1" dirty="0" smtClean="0">
                  <a:latin typeface="Gisha" pitchFamily="34" charset="-79"/>
                  <a:cs typeface="Gisha" pitchFamily="34" charset="-79"/>
                </a:rPr>
                <a:t>Sense of control</a:t>
              </a:r>
              <a:endParaRPr lang="he-IL" sz="1600" b="1" dirty="0">
                <a:latin typeface="Gisha" pitchFamily="34" charset="-79"/>
                <a:cs typeface="Gisha" pitchFamily="34" charset="-79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979712" y="5085184"/>
            <a:ext cx="2160240" cy="1575619"/>
            <a:chOff x="467544" y="2348880"/>
            <a:chExt cx="2160240" cy="1575619"/>
          </a:xfrm>
        </p:grpSpPr>
        <p:pic>
          <p:nvPicPr>
            <p:cNvPr id="14" name="Picture 13" descr="health.png"/>
            <p:cNvPicPr>
              <a:picLocks noChangeAspect="1"/>
            </p:cNvPicPr>
            <p:nvPr/>
          </p:nvPicPr>
          <p:blipFill>
            <a:blip r:embed="rId8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971600" y="2924944"/>
              <a:ext cx="999555" cy="999555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15" name="TextBox 14"/>
            <p:cNvSpPr txBox="1"/>
            <p:nvPr/>
          </p:nvSpPr>
          <p:spPr>
            <a:xfrm>
              <a:off x="467544" y="2348880"/>
              <a:ext cx="2160240" cy="646986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600" b="1" dirty="0" smtClean="0">
                  <a:latin typeface="Gisha" pitchFamily="34" charset="-79"/>
                  <a:cs typeface="Gisha" pitchFamily="34" charset="-79"/>
                </a:rPr>
                <a:t>רווחה פיסית</a:t>
              </a:r>
            </a:p>
            <a:p>
              <a:pPr algn="ctr"/>
              <a:r>
                <a:rPr lang="en-US" sz="1600" b="1" dirty="0" smtClean="0">
                  <a:latin typeface="Gisha" pitchFamily="34" charset="-79"/>
                  <a:cs typeface="Gisha" pitchFamily="34" charset="-79"/>
                </a:rPr>
                <a:t>Physical well-being</a:t>
              </a:r>
              <a:endParaRPr lang="he-IL" sz="1600" b="1" dirty="0">
                <a:latin typeface="Gisha" pitchFamily="34" charset="-79"/>
                <a:cs typeface="Gisha" pitchFamily="34" charset="-79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95536" y="3429000"/>
            <a:ext cx="2376264" cy="1512167"/>
            <a:chOff x="323528" y="1772816"/>
            <a:chExt cx="2376264" cy="1512167"/>
          </a:xfrm>
        </p:grpSpPr>
        <p:pic>
          <p:nvPicPr>
            <p:cNvPr id="21" name="Picture 20" descr="finance.jpg"/>
            <p:cNvPicPr>
              <a:picLocks noChangeAspect="1"/>
            </p:cNvPicPr>
            <p:nvPr/>
          </p:nvPicPr>
          <p:blipFill>
            <a:blip r:embed="rId9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115616" y="2420888"/>
              <a:ext cx="864095" cy="864095"/>
            </a:xfrm>
            <a:prstGeom prst="rect">
              <a:avLst/>
            </a:prstGeom>
          </p:spPr>
        </p:pic>
        <p:sp>
          <p:nvSpPr>
            <p:cNvPr id="22" name="TextBox 21"/>
            <p:cNvSpPr txBox="1"/>
            <p:nvPr/>
          </p:nvSpPr>
          <p:spPr>
            <a:xfrm>
              <a:off x="323528" y="1772816"/>
              <a:ext cx="2376264" cy="646986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600" b="1" dirty="0" smtClean="0">
                  <a:latin typeface="Gisha" pitchFamily="34" charset="-79"/>
                  <a:cs typeface="Gisha" pitchFamily="34" charset="-79"/>
                </a:rPr>
                <a:t>רווחה כלכלית</a:t>
              </a:r>
            </a:p>
            <a:p>
              <a:pPr algn="ctr"/>
              <a:r>
                <a:rPr lang="en-US" sz="1600" b="1" dirty="0" smtClean="0">
                  <a:latin typeface="Gisha" pitchFamily="34" charset="-79"/>
                  <a:cs typeface="Gisha" pitchFamily="34" charset="-79"/>
                </a:rPr>
                <a:t>Financial well-being</a:t>
              </a:r>
              <a:endParaRPr lang="he-IL" sz="1600" b="1" dirty="0">
                <a:latin typeface="Gisha" pitchFamily="34" charset="-79"/>
                <a:cs typeface="Gisha" pitchFamily="34" charset="-79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187624" y="1556792"/>
            <a:ext cx="1872208" cy="1440160"/>
            <a:chOff x="683568" y="1124744"/>
            <a:chExt cx="1872208" cy="1440160"/>
          </a:xfrm>
        </p:grpSpPr>
        <p:pic>
          <p:nvPicPr>
            <p:cNvPr id="24" name="Picture 23" descr="house.png"/>
            <p:cNvPicPr>
              <a:picLocks noChangeAspect="1"/>
            </p:cNvPicPr>
            <p:nvPr/>
          </p:nvPicPr>
          <p:blipFill>
            <a:blip r:embed="rId10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187624" y="1772816"/>
              <a:ext cx="792088" cy="792088"/>
            </a:xfrm>
            <a:prstGeom prst="rect">
              <a:avLst/>
            </a:prstGeom>
          </p:spPr>
        </p:pic>
        <p:sp>
          <p:nvSpPr>
            <p:cNvPr id="25" name="TextBox 24"/>
            <p:cNvSpPr txBox="1"/>
            <p:nvPr/>
          </p:nvSpPr>
          <p:spPr>
            <a:xfrm>
              <a:off x="683568" y="1124744"/>
              <a:ext cx="1872208" cy="646986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600" b="1" dirty="0" smtClean="0">
                  <a:latin typeface="Gisha" pitchFamily="34" charset="-79"/>
                  <a:cs typeface="Gisha" pitchFamily="34" charset="-79"/>
                </a:rPr>
                <a:t>צרכים בסיסיים</a:t>
              </a:r>
            </a:p>
            <a:p>
              <a:pPr algn="ctr"/>
              <a:r>
                <a:rPr lang="en-US" sz="1600" b="1" dirty="0" smtClean="0">
                  <a:latin typeface="Gisha" pitchFamily="34" charset="-79"/>
                  <a:cs typeface="Gisha" pitchFamily="34" charset="-79"/>
                </a:rPr>
                <a:t>Basic needs</a:t>
              </a:r>
              <a:endParaRPr lang="he-IL" sz="1600" b="1" dirty="0">
                <a:latin typeface="Gisha" pitchFamily="34" charset="-79"/>
                <a:cs typeface="Gisha" pitchFamily="34" charset="-79"/>
              </a:endParaRPr>
            </a:p>
          </p:txBody>
        </p:sp>
      </p:grpSp>
      <p:sp>
        <p:nvSpPr>
          <p:cNvPr id="27" name="Right Arrow 26"/>
          <p:cNvSpPr/>
          <p:nvPr/>
        </p:nvSpPr>
        <p:spPr>
          <a:xfrm rot="19718996">
            <a:off x="5823755" y="2352423"/>
            <a:ext cx="648072" cy="28803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Right Arrow 27"/>
          <p:cNvSpPr/>
          <p:nvPr/>
        </p:nvSpPr>
        <p:spPr>
          <a:xfrm rot="714071">
            <a:off x="5880749" y="3402114"/>
            <a:ext cx="1375517" cy="28803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Right Arrow 28"/>
          <p:cNvSpPr/>
          <p:nvPr/>
        </p:nvSpPr>
        <p:spPr>
          <a:xfrm rot="2645628">
            <a:off x="5629147" y="4124639"/>
            <a:ext cx="874276" cy="28803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0" name="Right Arrow 29"/>
          <p:cNvSpPr/>
          <p:nvPr/>
        </p:nvSpPr>
        <p:spPr>
          <a:xfrm rot="5400000">
            <a:off x="4499992" y="3789040"/>
            <a:ext cx="432048" cy="28803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Right Arrow 30"/>
          <p:cNvSpPr/>
          <p:nvPr/>
        </p:nvSpPr>
        <p:spPr>
          <a:xfrm rot="7372386">
            <a:off x="2661189" y="4233926"/>
            <a:ext cx="1428269" cy="28803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2" name="Right Arrow 31"/>
          <p:cNvSpPr/>
          <p:nvPr/>
        </p:nvSpPr>
        <p:spPr>
          <a:xfrm rot="9269321">
            <a:off x="2874240" y="3266486"/>
            <a:ext cx="648072" cy="28803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3" name="Right Arrow 32"/>
          <p:cNvSpPr/>
          <p:nvPr/>
        </p:nvSpPr>
        <p:spPr>
          <a:xfrm rot="10800000">
            <a:off x="2843808" y="2352424"/>
            <a:ext cx="747700" cy="28803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34" name="Picture 33" descr="campus-ort-logo.png"/>
          <p:cNvPicPr>
            <a:picLocks noChangeAspect="1"/>
          </p:cNvPicPr>
          <p:nvPr/>
        </p:nvPicPr>
        <p:blipFill>
          <a:blip r:embed="rId11" cstate="print">
            <a:lum bright="70000" contrast="-70000"/>
          </a:blip>
          <a:stretch>
            <a:fillRect/>
          </a:stretch>
        </p:blipFill>
        <p:spPr>
          <a:xfrm>
            <a:off x="7380312" y="5877272"/>
            <a:ext cx="1763688" cy="9131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491880" y="116632"/>
            <a:ext cx="2592288" cy="2664296"/>
            <a:chOff x="6516216" y="1556792"/>
            <a:chExt cx="1584176" cy="1503611"/>
          </a:xfrm>
        </p:grpSpPr>
        <p:pic>
          <p:nvPicPr>
            <p:cNvPr id="3" name="Picture 2" descr="structure.jpg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6876256" y="2132856"/>
              <a:ext cx="927547" cy="927547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4" name="TextBox 3"/>
            <p:cNvSpPr txBox="1"/>
            <p:nvPr/>
          </p:nvSpPr>
          <p:spPr>
            <a:xfrm>
              <a:off x="6516216" y="1556792"/>
              <a:ext cx="1584176" cy="595739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2800" b="1" dirty="0" smtClean="0">
                  <a:latin typeface="Gisha" pitchFamily="34" charset="-79"/>
                  <a:cs typeface="Gisha" pitchFamily="34" charset="-79"/>
                </a:rPr>
                <a:t>מבנה ויציבות</a:t>
              </a:r>
            </a:p>
            <a:p>
              <a:pPr algn="ctr"/>
              <a:r>
                <a:rPr lang="en-US" sz="2800" b="1" dirty="0" smtClean="0">
                  <a:latin typeface="Gisha" pitchFamily="34" charset="-79"/>
                  <a:cs typeface="Gisha" pitchFamily="34" charset="-79"/>
                </a:rPr>
                <a:t>Structure</a:t>
              </a:r>
              <a:endParaRPr lang="he-IL" b="1" dirty="0">
                <a:latin typeface="Gisha" pitchFamily="34" charset="-79"/>
                <a:cs typeface="Gisha" pitchFamily="34" charset="-79"/>
              </a:endParaRPr>
            </a:p>
          </p:txBody>
        </p:sp>
      </p:grpSp>
      <p:pic>
        <p:nvPicPr>
          <p:cNvPr id="8" name="Picture 7" descr="Logo_CREAM_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753386"/>
            <a:ext cx="1346937" cy="110461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0" y="2924944"/>
            <a:ext cx="9036496" cy="30008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he-IL" b="1" dirty="0" smtClean="0">
                <a:latin typeface="Gisha" pitchFamily="34" charset="-79"/>
                <a:cs typeface="Gisha" pitchFamily="34" charset="-79"/>
              </a:rPr>
              <a:t>עוגני היומיום השומרים על השגרה, ריטואלים וסדרים קבועים (יומיים, שבועיים, חודשיים). </a:t>
            </a:r>
          </a:p>
          <a:p>
            <a:pPr>
              <a:lnSpc>
                <a:spcPct val="150000"/>
              </a:lnSpc>
            </a:pPr>
            <a:r>
              <a:rPr lang="he-IL" b="1" dirty="0" smtClean="0">
                <a:latin typeface="Gisha" pitchFamily="34" charset="-79"/>
                <a:cs typeface="Gisha" pitchFamily="34" charset="-79"/>
              </a:rPr>
              <a:t>כל מה שמכניס סדר לחיינו, ומחזיק אותם בתוך תבנית ברורה. </a:t>
            </a:r>
          </a:p>
          <a:p>
            <a:pPr>
              <a:lnSpc>
                <a:spcPct val="150000"/>
              </a:lnSpc>
            </a:pPr>
            <a:r>
              <a:rPr lang="he-IL" dirty="0" smtClean="0">
                <a:latin typeface="Gisha" pitchFamily="34" charset="-79"/>
                <a:cs typeface="Gisha" pitchFamily="34" charset="-79"/>
              </a:rPr>
              <a:t>למשל: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e-IL" dirty="0" smtClean="0">
                <a:latin typeface="Gisha" pitchFamily="34" charset="-79"/>
                <a:cs typeface="Gisha" pitchFamily="34" charset="-79"/>
              </a:rPr>
              <a:t> מקום עבודה מסודר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e-IL" dirty="0" smtClean="0">
                <a:latin typeface="Gisha" pitchFamily="34" charset="-79"/>
                <a:cs typeface="Gisha" pitchFamily="34" charset="-79"/>
              </a:rPr>
              <a:t> חוגים ופעילויות קבועים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e-IL" dirty="0" smtClean="0">
                <a:latin typeface="Gisha" pitchFamily="34" charset="-79"/>
                <a:cs typeface="Gisha" pitchFamily="34" charset="-79"/>
              </a:rPr>
              <a:t> מפגשים משפחתיים קבועים (ערב שבת אצל סבא וסבתא)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e-IL" dirty="0" smtClean="0">
                <a:latin typeface="Gisha" pitchFamily="34" charset="-79"/>
                <a:cs typeface="Gisha" pitchFamily="34" charset="-79"/>
              </a:rPr>
              <a:t> הביקור החודשי אצל הקוסמטיקאית / מספרה</a:t>
            </a:r>
          </a:p>
        </p:txBody>
      </p:sp>
      <p:pic>
        <p:nvPicPr>
          <p:cNvPr id="7" name="Picture 6" descr="campus-ort-logo.pn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tretch>
            <a:fillRect/>
          </a:stretch>
        </p:blipFill>
        <p:spPr>
          <a:xfrm>
            <a:off x="7380312" y="5877272"/>
            <a:ext cx="1763688" cy="9131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_CREAM_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5753386"/>
            <a:ext cx="1346937" cy="110461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1520" y="476672"/>
            <a:ext cx="8568952" cy="153233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2800" b="1" dirty="0" smtClean="0">
                <a:latin typeface="Gisha" pitchFamily="34" charset="-79"/>
                <a:cs typeface="Gisha" pitchFamily="34" charset="-79"/>
              </a:rPr>
              <a:t>על סקאלה שבין 1 ל- 5, עד כמה אתם מרגישים שאתם מצליחים לשמור על שגרה יציבה?</a:t>
            </a:r>
            <a:endParaRPr lang="he-IL" sz="2800" b="1" dirty="0">
              <a:latin typeface="Gisha" pitchFamily="34" charset="-79"/>
              <a:cs typeface="Gisha" pitchFamily="34" charset="-79"/>
            </a:endParaRPr>
          </a:p>
        </p:txBody>
      </p:sp>
      <p:pic>
        <p:nvPicPr>
          <p:cNvPr id="5" name="Picture 4" descr="whatsap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87824" y="2636912"/>
            <a:ext cx="3059233" cy="3456384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3059832" y="4005064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Oval 7"/>
          <p:cNvSpPr/>
          <p:nvPr/>
        </p:nvSpPr>
        <p:spPr>
          <a:xfrm>
            <a:off x="3059832" y="4509120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Oval 8"/>
          <p:cNvSpPr/>
          <p:nvPr/>
        </p:nvSpPr>
        <p:spPr>
          <a:xfrm>
            <a:off x="3059832" y="5373216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0" name="Picture 9" descr="campus-ort-logo.pn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tretch>
            <a:fillRect/>
          </a:stretch>
        </p:blipFill>
        <p:spPr>
          <a:xfrm>
            <a:off x="7380312" y="5877272"/>
            <a:ext cx="1763688" cy="9131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1556792"/>
            <a:ext cx="7416824" cy="275841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isha" pitchFamily="34" charset="-79"/>
                <a:cs typeface="Gisha" pitchFamily="34" charset="-79"/>
              </a:rPr>
              <a:t>למה לא בחרתם מספר נמוך יותר? </a:t>
            </a:r>
          </a:p>
          <a:p>
            <a:pPr algn="ctr">
              <a:lnSpc>
                <a:spcPct val="150000"/>
              </a:lnSpc>
            </a:pPr>
            <a:r>
              <a:rPr lang="he-IL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isha" pitchFamily="34" charset="-79"/>
                <a:cs typeface="Gisha" pitchFamily="34" charset="-79"/>
              </a:rPr>
              <a:t>(או במילים אחרות: מה עובד? איפה השגרה יציבה?)</a:t>
            </a:r>
            <a:endParaRPr lang="he-IL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isha" pitchFamily="34" charset="-79"/>
              <a:cs typeface="Gisha" pitchFamily="34" charset="-79"/>
            </a:endParaRPr>
          </a:p>
        </p:txBody>
      </p:sp>
      <p:pic>
        <p:nvPicPr>
          <p:cNvPr id="3" name="Picture 2" descr="Logo_CREAM_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5753386"/>
            <a:ext cx="1346937" cy="1104614"/>
          </a:xfrm>
          <a:prstGeom prst="rect">
            <a:avLst/>
          </a:prstGeom>
        </p:spPr>
      </p:pic>
      <p:pic>
        <p:nvPicPr>
          <p:cNvPr id="4" name="Picture 3" descr="campus-ort-logo.pn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tretch>
            <a:fillRect/>
          </a:stretch>
        </p:blipFill>
        <p:spPr>
          <a:xfrm>
            <a:off x="7380312" y="5877272"/>
            <a:ext cx="1763688" cy="9131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600" b="1" dirty="0" smtClean="0">
                <a:latin typeface="Gisha" pitchFamily="34" charset="-79"/>
                <a:cs typeface="Gisha" pitchFamily="34" charset="-79"/>
              </a:rPr>
              <a:t>שגרה יציבה בתמונות</a:t>
            </a:r>
            <a:endParaRPr lang="he-IL" sz="6600" b="1" dirty="0">
              <a:latin typeface="Gisha" pitchFamily="34" charset="-79"/>
              <a:cs typeface="Gisha" pitchFamily="34" charset="-79"/>
            </a:endParaRPr>
          </a:p>
        </p:txBody>
      </p:sp>
      <p:pic>
        <p:nvPicPr>
          <p:cNvPr id="3" name="Picture 2" descr="Logo_CREAM_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5753386"/>
            <a:ext cx="1346937" cy="1104614"/>
          </a:xfrm>
          <a:prstGeom prst="rect">
            <a:avLst/>
          </a:prstGeom>
        </p:spPr>
      </p:pic>
      <p:pic>
        <p:nvPicPr>
          <p:cNvPr id="5" name="Picture 4" descr="workou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19872" y="2708920"/>
            <a:ext cx="2499494" cy="1872208"/>
          </a:xfrm>
          <a:prstGeom prst="rect">
            <a:avLst/>
          </a:prstGeom>
        </p:spPr>
      </p:pic>
      <p:pic>
        <p:nvPicPr>
          <p:cNvPr id="6" name="Picture 5" descr="בישול ותנועה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72200" y="2060848"/>
            <a:ext cx="1928813" cy="3429000"/>
          </a:xfrm>
          <a:prstGeom prst="rect">
            <a:avLst/>
          </a:prstGeom>
        </p:spPr>
      </p:pic>
      <p:pic>
        <p:nvPicPr>
          <p:cNvPr id="7" name="Picture 6" descr="איתן ישן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99592" y="2276872"/>
            <a:ext cx="1977684" cy="2636912"/>
          </a:xfrm>
          <a:prstGeom prst="rect">
            <a:avLst/>
          </a:prstGeom>
        </p:spPr>
      </p:pic>
      <p:pic>
        <p:nvPicPr>
          <p:cNvPr id="8" name="Picture 7" descr="campus-ort-logo.png"/>
          <p:cNvPicPr>
            <a:picLocks noChangeAspect="1"/>
          </p:cNvPicPr>
          <p:nvPr/>
        </p:nvPicPr>
        <p:blipFill>
          <a:blip r:embed="rId6" cstate="print">
            <a:lum bright="70000" contrast="-70000"/>
          </a:blip>
          <a:stretch>
            <a:fillRect/>
          </a:stretch>
        </p:blipFill>
        <p:spPr>
          <a:xfrm>
            <a:off x="7380312" y="5877272"/>
            <a:ext cx="1763688" cy="9131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728" y="1916832"/>
            <a:ext cx="5040560" cy="286035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isha" pitchFamily="34" charset="-79"/>
                <a:cs typeface="Gisha" pitchFamily="34" charset="-79"/>
              </a:rPr>
              <a:t>איזו פעולה קטנה אני מחליט לעשות מחר כדי לשמור על שגרה ויציבות?</a:t>
            </a:r>
            <a:endParaRPr lang="he-IL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isha" pitchFamily="34" charset="-79"/>
              <a:cs typeface="Gisha" pitchFamily="34" charset="-79"/>
            </a:endParaRPr>
          </a:p>
        </p:txBody>
      </p:sp>
      <p:pic>
        <p:nvPicPr>
          <p:cNvPr id="3" name="Picture 2" descr="Logo_CREAM_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5753386"/>
            <a:ext cx="1346937" cy="110461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372200" y="908720"/>
            <a:ext cx="1944216" cy="919401"/>
          </a:xfrm>
          <a:prstGeom prst="round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Gisha" pitchFamily="34" charset="-79"/>
                <a:cs typeface="Gisha" pitchFamily="34" charset="-79"/>
              </a:rPr>
              <a:t>אוציא את הכלב לטיול</a:t>
            </a:r>
            <a:endParaRPr lang="he-IL" sz="2400" b="1" dirty="0">
              <a:solidFill>
                <a:schemeClr val="accent6">
                  <a:lumMod val="60000"/>
                  <a:lumOff val="40000"/>
                </a:schemeClr>
              </a:solidFill>
              <a:latin typeface="Gisha" pitchFamily="34" charset="-79"/>
              <a:cs typeface="Gisha" pitchFamily="34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476672"/>
            <a:ext cx="2808312" cy="1328023"/>
          </a:xfrm>
          <a:prstGeom prst="round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Gisha" pitchFamily="34" charset="-79"/>
                <a:cs typeface="Gisha" pitchFamily="34" charset="-79"/>
              </a:rPr>
              <a:t>אקדיש שעה לעזרה בניקיונות לפסח</a:t>
            </a:r>
            <a:endParaRPr lang="he-IL" sz="2400" b="1" dirty="0">
              <a:solidFill>
                <a:schemeClr val="accent6">
                  <a:lumMod val="60000"/>
                  <a:lumOff val="40000"/>
                </a:schemeClr>
              </a:solidFill>
              <a:latin typeface="Gisha" pitchFamily="34" charset="-79"/>
              <a:cs typeface="Gisha" pitchFamily="34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76256" y="4869160"/>
            <a:ext cx="1944216" cy="919401"/>
          </a:xfrm>
          <a:prstGeom prst="round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Gisha" pitchFamily="34" charset="-79"/>
                <a:cs typeface="Gisha" pitchFamily="34" charset="-79"/>
              </a:rPr>
              <a:t>אדבר עם סבא וסבתא</a:t>
            </a:r>
            <a:endParaRPr lang="he-IL" sz="2400" b="1" dirty="0">
              <a:solidFill>
                <a:schemeClr val="accent6">
                  <a:lumMod val="60000"/>
                  <a:lumOff val="40000"/>
                </a:schemeClr>
              </a:solidFill>
              <a:latin typeface="Gisha" pitchFamily="34" charset="-79"/>
              <a:cs typeface="Gisha" pitchFamily="34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504" y="2924944"/>
            <a:ext cx="1944216" cy="919401"/>
          </a:xfrm>
          <a:prstGeom prst="round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Gisha" pitchFamily="34" charset="-79"/>
                <a:cs typeface="Gisha" pitchFamily="34" charset="-79"/>
              </a:rPr>
              <a:t>אשחק עם אחי הקטן</a:t>
            </a:r>
            <a:endParaRPr lang="he-IL" sz="2400" b="1" dirty="0">
              <a:solidFill>
                <a:schemeClr val="accent6">
                  <a:lumMod val="60000"/>
                  <a:lumOff val="40000"/>
                </a:schemeClr>
              </a:solidFill>
              <a:latin typeface="Gisha" pitchFamily="34" charset="-79"/>
              <a:cs typeface="Gisha" pitchFamily="34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67744" y="5085184"/>
            <a:ext cx="1944216" cy="1328023"/>
          </a:xfrm>
          <a:prstGeom prst="round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Gisha" pitchFamily="34" charset="-79"/>
                <a:cs typeface="Gisha" pitchFamily="34" charset="-79"/>
              </a:rPr>
              <a:t>אכתוב את העבודה בהיסטוריה</a:t>
            </a:r>
            <a:endParaRPr lang="he-IL" sz="2400" b="1" dirty="0">
              <a:solidFill>
                <a:schemeClr val="accent6">
                  <a:lumMod val="60000"/>
                  <a:lumOff val="40000"/>
                </a:schemeClr>
              </a:solidFill>
              <a:latin typeface="Gisha" pitchFamily="34" charset="-79"/>
              <a:cs typeface="Gisha" pitchFamily="34" charset="-79"/>
            </a:endParaRPr>
          </a:p>
        </p:txBody>
      </p:sp>
      <p:pic>
        <p:nvPicPr>
          <p:cNvPr id="9" name="Picture 8" descr="like.png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808652">
            <a:off x="6918393" y="2319009"/>
            <a:ext cx="1811487" cy="18114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9" descr="campus-ort-logo.pn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tretch>
            <a:fillRect/>
          </a:stretch>
        </p:blipFill>
        <p:spPr>
          <a:xfrm>
            <a:off x="7380312" y="5877272"/>
            <a:ext cx="1763688" cy="9131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764704"/>
            <a:ext cx="7920880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6600" b="1" dirty="0" smtClean="0">
                <a:latin typeface="Gisha" pitchFamily="34" charset="-79"/>
                <a:cs typeface="Gisha" pitchFamily="34" charset="-79"/>
              </a:rPr>
              <a:t>שני סוגים של שאלות</a:t>
            </a:r>
            <a:endParaRPr lang="he-IL" sz="6600" b="1" dirty="0">
              <a:latin typeface="Gisha" pitchFamily="34" charset="-79"/>
              <a:cs typeface="Gisha" pitchFamily="34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60032" y="2708920"/>
            <a:ext cx="3888432" cy="163449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2000" b="1" dirty="0" smtClean="0">
                <a:latin typeface="Gisha" pitchFamily="34" charset="-79"/>
                <a:cs typeface="Gisha" pitchFamily="34" charset="-79"/>
              </a:rPr>
              <a:t>שאלות </a:t>
            </a:r>
            <a:r>
              <a:rPr lang="he-IL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Gisha" pitchFamily="34" charset="-79"/>
                <a:cs typeface="Gisha" pitchFamily="34" charset="-79"/>
              </a:rPr>
              <a:t>רפלקטיביות</a:t>
            </a:r>
            <a:r>
              <a:rPr lang="he-IL" sz="2000" b="1" dirty="0" smtClean="0">
                <a:latin typeface="Gisha" pitchFamily="34" charset="-79"/>
                <a:cs typeface="Gisha" pitchFamily="34" charset="-79"/>
              </a:rPr>
              <a:t> שמבררות ובוחנות תחושות ומחשבות נוכחיות (מה המצב כרגע)</a:t>
            </a:r>
            <a:endParaRPr lang="he-IL" sz="2000" b="1" dirty="0">
              <a:latin typeface="Gisha" pitchFamily="34" charset="-79"/>
              <a:cs typeface="Gisha" pitchFamily="34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568" y="2708920"/>
            <a:ext cx="3888432" cy="163449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2000" b="1" dirty="0" smtClean="0">
                <a:latin typeface="Gisha" pitchFamily="34" charset="-79"/>
                <a:cs typeface="Gisha" pitchFamily="34" charset="-79"/>
              </a:rPr>
              <a:t>שאלות </a:t>
            </a:r>
            <a:r>
              <a:rPr lang="he-IL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Gisha" pitchFamily="34" charset="-79"/>
                <a:cs typeface="Gisha" pitchFamily="34" charset="-79"/>
              </a:rPr>
              <a:t>שמתמקדות במה שעובד</a:t>
            </a:r>
            <a:r>
              <a:rPr lang="he-IL" sz="2000" b="1" dirty="0" smtClean="0">
                <a:latin typeface="Gisha" pitchFamily="34" charset="-79"/>
                <a:cs typeface="Gisha" pitchFamily="34" charset="-79"/>
              </a:rPr>
              <a:t>, ומכוונות אוריינטציה עתידית מזווית </a:t>
            </a:r>
            <a:r>
              <a:rPr lang="he-IL" sz="20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Gisha" pitchFamily="34" charset="-79"/>
                <a:cs typeface="Gisha" pitchFamily="34" charset="-79"/>
              </a:rPr>
              <a:t>פרואקטיבית</a:t>
            </a:r>
            <a:endParaRPr lang="he-IL" sz="2000" b="1" dirty="0">
              <a:solidFill>
                <a:schemeClr val="accent6">
                  <a:lumMod val="60000"/>
                  <a:lumOff val="40000"/>
                </a:schemeClr>
              </a:solidFill>
              <a:latin typeface="Gisha" pitchFamily="34" charset="-79"/>
              <a:cs typeface="Gisha" pitchFamily="34" charset="-79"/>
            </a:endParaRPr>
          </a:p>
        </p:txBody>
      </p:sp>
      <p:pic>
        <p:nvPicPr>
          <p:cNvPr id="5" name="Picture 4" descr="Logo_CREAM_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5753386"/>
            <a:ext cx="1346937" cy="1104614"/>
          </a:xfrm>
          <a:prstGeom prst="rect">
            <a:avLst/>
          </a:prstGeom>
        </p:spPr>
      </p:pic>
      <p:pic>
        <p:nvPicPr>
          <p:cNvPr id="6" name="Picture 5" descr="campus-ort-logo.pn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tretch>
            <a:fillRect/>
          </a:stretch>
        </p:blipFill>
        <p:spPr>
          <a:xfrm>
            <a:off x="7380312" y="5877272"/>
            <a:ext cx="1763688" cy="9131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210</Words>
  <Application>Microsoft Office PowerPoint</Application>
  <PresentationFormat>On-screen Show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מהו חוסן?</vt:lpstr>
      <vt:lpstr>המשאבים החיצוניים</vt:lpstr>
      <vt:lpstr>Slide 3</vt:lpstr>
      <vt:lpstr>Slide 4</vt:lpstr>
      <vt:lpstr>Slide 5</vt:lpstr>
      <vt:lpstr>שגרה יציבה בתמונות</vt:lpstr>
      <vt:lpstr>Slide 7</vt:lpstr>
      <vt:lpstr>Slide 8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מהו חוסן?</dc:title>
  <dc:creator>Amit</dc:creator>
  <cp:lastModifiedBy>Amit</cp:lastModifiedBy>
  <cp:revision>8</cp:revision>
  <dcterms:created xsi:type="dcterms:W3CDTF">2020-03-29T12:19:46Z</dcterms:created>
  <dcterms:modified xsi:type="dcterms:W3CDTF">2020-03-30T09:28:06Z</dcterms:modified>
</cp:coreProperties>
</file>