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24" d="100"/>
          <a:sy n="124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2E70-90AC-43F5-8A9C-7A016AEA47C2}" type="datetimeFigureOut">
              <a:rPr lang="he-IL" smtClean="0"/>
              <a:pPr/>
              <a:t>ה'/ניסן/תש"פ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FCE4-0B58-4B6E-A26C-301B2507C0F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he-IL" sz="7200" b="1" dirty="0" smtClean="0">
                <a:latin typeface="Gisha" pitchFamily="34" charset="-79"/>
                <a:cs typeface="Gisha" pitchFamily="34" charset="-79"/>
              </a:rPr>
              <a:t>מהו חוסן?</a:t>
            </a:r>
            <a:endParaRPr lang="he-IL" sz="72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2852936"/>
            <a:ext cx="7859713" cy="175736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he-IL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תפקוד בריא ויציב אל מול מצבי אתגר וקושי. </a:t>
            </a:r>
            <a:endParaRPr lang="he-IL" sz="48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4" name="Picture 3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27494" y="1844824"/>
            <a:ext cx="3156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65000"/>
                  </a:schemeClr>
                </a:solidFill>
                <a:latin typeface="Gisha" pitchFamily="34" charset="-79"/>
                <a:cs typeface="Gisha" pitchFamily="34" charset="-79"/>
              </a:rPr>
              <a:t>Bonanno</a:t>
            </a:r>
            <a:r>
              <a:rPr lang="en-US" sz="2800" b="1" dirty="0" smtClean="0">
                <a:solidFill>
                  <a:schemeClr val="tx1">
                    <a:lumMod val="65000"/>
                  </a:schemeClr>
                </a:solidFill>
                <a:latin typeface="Gisha" pitchFamily="34" charset="-79"/>
                <a:cs typeface="Gisha" pitchFamily="34" charset="-79"/>
              </a:rPr>
              <a:t>, G. 2014</a:t>
            </a:r>
            <a:endParaRPr lang="he-IL" sz="2800" dirty="0"/>
          </a:p>
        </p:txBody>
      </p:sp>
      <p:pic>
        <p:nvPicPr>
          <p:cNvPr id="6" name="Picture 5" descr="campus-ort-logo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latin typeface="Gisha" pitchFamily="34" charset="-79"/>
                <a:cs typeface="Gisha" pitchFamily="34" charset="-79"/>
              </a:rPr>
              <a:t>המשאבים החיצוניים</a:t>
            </a:r>
            <a:endParaRPr lang="he-IL" sz="6000" b="1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3" name="Picture 2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pic>
        <p:nvPicPr>
          <p:cNvPr id="4" name="Picture 3" descr="man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07904" y="1628800"/>
            <a:ext cx="194421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6" name="Group 15"/>
          <p:cNvGrpSpPr/>
          <p:nvPr/>
        </p:nvGrpSpPr>
        <p:grpSpPr>
          <a:xfrm>
            <a:off x="6444208" y="1556792"/>
            <a:ext cx="1584176" cy="1503611"/>
            <a:chOff x="6516216" y="1556792"/>
            <a:chExt cx="1584176" cy="1503611"/>
          </a:xfrm>
        </p:grpSpPr>
        <p:pic>
          <p:nvPicPr>
            <p:cNvPr id="5" name="Picture 4" descr="structure.jp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876256" y="2132856"/>
              <a:ext cx="927547" cy="92754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6516216" y="1556792"/>
              <a:ext cx="1584176" cy="64698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מבנה ויציבות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Structure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452320" y="3429000"/>
            <a:ext cx="1584176" cy="1512168"/>
            <a:chOff x="6444208" y="3429000"/>
            <a:chExt cx="1584176" cy="1512168"/>
          </a:xfrm>
        </p:grpSpPr>
        <p:pic>
          <p:nvPicPr>
            <p:cNvPr id="7" name="Picture 6" descr="relationship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804248" y="4077072"/>
              <a:ext cx="864096" cy="86409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444208" y="3429000"/>
              <a:ext cx="1584176" cy="64698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יחסים וקשר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Relationship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35896" y="1196752"/>
            <a:ext cx="20882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</a:schemeClr>
                </a:solidFill>
                <a:latin typeface="Gisha" pitchFamily="34" charset="-79"/>
                <a:cs typeface="Gisha" pitchFamily="34" charset="-79"/>
              </a:rPr>
              <a:t>Unger, M. 2019</a:t>
            </a:r>
            <a:endParaRPr lang="he-IL" sz="2000" b="1" dirty="0">
              <a:solidFill>
                <a:schemeClr val="tx1">
                  <a:lumMod val="65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796136" y="4725144"/>
            <a:ext cx="1728192" cy="1935659"/>
            <a:chOff x="4355976" y="4509120"/>
            <a:chExt cx="1728192" cy="1935659"/>
          </a:xfrm>
        </p:grpSpPr>
        <p:pic>
          <p:nvPicPr>
            <p:cNvPr id="9" name="Picture 8" descr="identity.png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16016" y="5445224"/>
              <a:ext cx="999555" cy="99955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4355976" y="4509120"/>
              <a:ext cx="1728192" cy="919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זהות יציבה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Powerful identity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51920" y="4293096"/>
            <a:ext cx="1872208" cy="1512168"/>
            <a:chOff x="1763688" y="4149080"/>
            <a:chExt cx="1872208" cy="1512168"/>
          </a:xfrm>
        </p:grpSpPr>
        <p:pic>
          <p:nvPicPr>
            <p:cNvPr id="12" name="Picture 11" descr="control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195736" y="4797152"/>
              <a:ext cx="864096" cy="86409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1763688" y="4149080"/>
              <a:ext cx="1872208" cy="64698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תחושת שליטה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Sense of control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79712" y="5085184"/>
            <a:ext cx="2160240" cy="1575619"/>
            <a:chOff x="467544" y="2348880"/>
            <a:chExt cx="2160240" cy="1575619"/>
          </a:xfrm>
        </p:grpSpPr>
        <p:pic>
          <p:nvPicPr>
            <p:cNvPr id="14" name="Picture 13" descr="health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71600" y="2924944"/>
              <a:ext cx="999555" cy="99955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467544" y="2348880"/>
              <a:ext cx="2160240" cy="64698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רווחה פיסית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Physical well-being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5536" y="3429000"/>
            <a:ext cx="2376264" cy="1512167"/>
            <a:chOff x="323528" y="1772816"/>
            <a:chExt cx="2376264" cy="1512167"/>
          </a:xfrm>
        </p:grpSpPr>
        <p:pic>
          <p:nvPicPr>
            <p:cNvPr id="21" name="Picture 20" descr="finance.jpg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15616" y="2420888"/>
              <a:ext cx="864095" cy="86409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23528" y="1772816"/>
              <a:ext cx="2376264" cy="64698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רווחה כלכלית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Financial well-being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87624" y="1556792"/>
            <a:ext cx="1872208" cy="1440160"/>
            <a:chOff x="683568" y="1124744"/>
            <a:chExt cx="1872208" cy="1440160"/>
          </a:xfrm>
        </p:grpSpPr>
        <p:pic>
          <p:nvPicPr>
            <p:cNvPr id="24" name="Picture 23" descr="house.png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87624" y="1772816"/>
              <a:ext cx="792088" cy="792088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83568" y="1124744"/>
              <a:ext cx="1872208" cy="64698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latin typeface="Gisha" pitchFamily="34" charset="-79"/>
                  <a:cs typeface="Gisha" pitchFamily="34" charset="-79"/>
                </a:rPr>
                <a:t>צרכים בסיסיים</a:t>
              </a:r>
            </a:p>
            <a:p>
              <a:pPr algn="ctr"/>
              <a:r>
                <a:rPr lang="en-US" sz="1600" b="1" dirty="0" smtClean="0">
                  <a:latin typeface="Gisha" pitchFamily="34" charset="-79"/>
                  <a:cs typeface="Gisha" pitchFamily="34" charset="-79"/>
                </a:rPr>
                <a:t>Basic needs</a:t>
              </a:r>
              <a:endParaRPr lang="he-IL" sz="1600" b="1" dirty="0">
                <a:latin typeface="Gisha" pitchFamily="34" charset="-79"/>
                <a:cs typeface="Gisha" pitchFamily="34" charset="-79"/>
              </a:endParaRPr>
            </a:p>
          </p:txBody>
        </p:sp>
      </p:grpSp>
      <p:sp>
        <p:nvSpPr>
          <p:cNvPr id="27" name="Right Arrow 26"/>
          <p:cNvSpPr/>
          <p:nvPr/>
        </p:nvSpPr>
        <p:spPr>
          <a:xfrm rot="19718996">
            <a:off x="5823755" y="2352423"/>
            <a:ext cx="648072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ight Arrow 27"/>
          <p:cNvSpPr/>
          <p:nvPr/>
        </p:nvSpPr>
        <p:spPr>
          <a:xfrm rot="714071">
            <a:off x="5880749" y="3402114"/>
            <a:ext cx="1375517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ight Arrow 28"/>
          <p:cNvSpPr/>
          <p:nvPr/>
        </p:nvSpPr>
        <p:spPr>
          <a:xfrm rot="2645628">
            <a:off x="5629147" y="4124639"/>
            <a:ext cx="87427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ight Arrow 29"/>
          <p:cNvSpPr/>
          <p:nvPr/>
        </p:nvSpPr>
        <p:spPr>
          <a:xfrm rot="5400000">
            <a:off x="4499992" y="3789040"/>
            <a:ext cx="432048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ight Arrow 30"/>
          <p:cNvSpPr/>
          <p:nvPr/>
        </p:nvSpPr>
        <p:spPr>
          <a:xfrm rot="7372386">
            <a:off x="2661189" y="4233926"/>
            <a:ext cx="1428269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Right Arrow 31"/>
          <p:cNvSpPr/>
          <p:nvPr/>
        </p:nvSpPr>
        <p:spPr>
          <a:xfrm rot="9269321">
            <a:off x="2874240" y="3266486"/>
            <a:ext cx="648072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ight Arrow 32"/>
          <p:cNvSpPr/>
          <p:nvPr/>
        </p:nvSpPr>
        <p:spPr>
          <a:xfrm rot="10800000">
            <a:off x="2843808" y="2352424"/>
            <a:ext cx="747700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4" name="Picture 33" descr="campus-ort-logo.png"/>
          <p:cNvPicPr>
            <a:picLocks noChangeAspect="1"/>
          </p:cNvPicPr>
          <p:nvPr/>
        </p:nvPicPr>
        <p:blipFill>
          <a:blip r:embed="rId11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91880" y="116632"/>
            <a:ext cx="2592288" cy="2664296"/>
            <a:chOff x="6516216" y="1556792"/>
            <a:chExt cx="1584176" cy="1503611"/>
          </a:xfrm>
        </p:grpSpPr>
        <p:pic>
          <p:nvPicPr>
            <p:cNvPr id="3" name="Picture 2" descr="structure.jp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876256" y="2132856"/>
              <a:ext cx="927547" cy="92754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TextBox 3"/>
            <p:cNvSpPr txBox="1"/>
            <p:nvPr/>
          </p:nvSpPr>
          <p:spPr>
            <a:xfrm>
              <a:off x="6516216" y="1556792"/>
              <a:ext cx="1584176" cy="59573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800" b="1" dirty="0" smtClean="0">
                  <a:latin typeface="Gisha" pitchFamily="34" charset="-79"/>
                  <a:cs typeface="Gisha" pitchFamily="34" charset="-79"/>
                </a:rPr>
                <a:t>מבנה ויציבות</a:t>
              </a:r>
            </a:p>
            <a:p>
              <a:pPr algn="ctr"/>
              <a:r>
                <a:rPr lang="en-US" sz="2800" b="1" dirty="0" smtClean="0">
                  <a:latin typeface="Gisha" pitchFamily="34" charset="-79"/>
                  <a:cs typeface="Gisha" pitchFamily="34" charset="-79"/>
                </a:rPr>
                <a:t>Structure</a:t>
              </a:r>
              <a:endParaRPr lang="he-IL" b="1" dirty="0">
                <a:latin typeface="Gisha" pitchFamily="34" charset="-79"/>
                <a:cs typeface="Gisha" pitchFamily="34" charset="-79"/>
              </a:endParaRPr>
            </a:p>
          </p:txBody>
        </p:sp>
      </p:grpSp>
      <p:pic>
        <p:nvPicPr>
          <p:cNvPr id="8" name="Picture 7" descr="Logo_CREAM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924944"/>
            <a:ext cx="9036496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>
                <a:latin typeface="Gisha" pitchFamily="34" charset="-79"/>
                <a:cs typeface="Gisha" pitchFamily="34" charset="-79"/>
              </a:rPr>
              <a:t>עוגני היומיום השומרים על השגרה, ריטואלים וסדרים קבועים (יומיים, שבועיים, חודשיים). </a:t>
            </a:r>
          </a:p>
          <a:p>
            <a:pPr>
              <a:lnSpc>
                <a:spcPct val="150000"/>
              </a:lnSpc>
            </a:pPr>
            <a:r>
              <a:rPr lang="he-IL" b="1" dirty="0" smtClean="0">
                <a:latin typeface="Gisha" pitchFamily="34" charset="-79"/>
                <a:cs typeface="Gisha" pitchFamily="34" charset="-79"/>
              </a:rPr>
              <a:t>כל מה שמכניס סדר לחיינו, ומחזיק אותם בתוך תבנית ברורה. 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isha" pitchFamily="34" charset="-79"/>
                <a:cs typeface="Gisha" pitchFamily="34" charset="-79"/>
              </a:rPr>
              <a:t>למשל: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latin typeface="Gisha" pitchFamily="34" charset="-79"/>
                <a:cs typeface="Gisha" pitchFamily="34" charset="-79"/>
              </a:rPr>
              <a:t> מקום עבודה מסודר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latin typeface="Gisha" pitchFamily="34" charset="-79"/>
                <a:cs typeface="Gisha" pitchFamily="34" charset="-79"/>
              </a:rPr>
              <a:t> חוגים ופעילויות קבועים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latin typeface="Gisha" pitchFamily="34" charset="-79"/>
                <a:cs typeface="Gisha" pitchFamily="34" charset="-79"/>
              </a:rPr>
              <a:t> מפגשים משפחתיים קבועים (ערב שבת אצל סבא וסבתא)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latin typeface="Gisha" pitchFamily="34" charset="-79"/>
                <a:cs typeface="Gisha" pitchFamily="34" charset="-79"/>
              </a:rPr>
              <a:t> הביקור החודשי אצל הקוסמטיקאית / מספרה</a:t>
            </a:r>
          </a:p>
        </p:txBody>
      </p:sp>
      <p:pic>
        <p:nvPicPr>
          <p:cNvPr id="7" name="Picture 6" descr="campus-ort-logo.pn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8568952" cy="153233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800" b="1" dirty="0" smtClean="0">
                <a:latin typeface="Gisha" pitchFamily="34" charset="-79"/>
                <a:cs typeface="Gisha" pitchFamily="34" charset="-79"/>
              </a:rPr>
              <a:t>על סקאלה שבין 1 ל- 5, עד כמה אתם מרגישים שאתם מצליחים לשמור על שגרה יציבה?</a:t>
            </a:r>
            <a:endParaRPr lang="he-IL" sz="2800" b="1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5" name="Picture 4" descr="whatsa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636912"/>
            <a:ext cx="3059233" cy="345638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059832" y="400506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059832" y="450912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3059832" y="53732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Picture 9" descr="campus-ort-logo.pn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556792"/>
            <a:ext cx="7416824" cy="27584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למה לא בחרתם מספר נמוך יותר? </a:t>
            </a:r>
          </a:p>
          <a:p>
            <a:pPr algn="ctr">
              <a:lnSpc>
                <a:spcPct val="150000"/>
              </a:lnSpc>
            </a:pPr>
            <a:r>
              <a:rPr lang="he-I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(או במילים אחרות: מה עובד? איפה השגרה יציבה?)</a:t>
            </a:r>
            <a:endParaRPr lang="he-IL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3" name="Picture 2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pic>
        <p:nvPicPr>
          <p:cNvPr id="4" name="Picture 3" descr="campus-ort-logo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latin typeface="Gisha" pitchFamily="34" charset="-79"/>
                <a:cs typeface="Gisha" pitchFamily="34" charset="-79"/>
              </a:rPr>
              <a:t>שגרה יציבה בתמונות</a:t>
            </a:r>
            <a:endParaRPr lang="he-IL" sz="6600" b="1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3" name="Picture 2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pic>
        <p:nvPicPr>
          <p:cNvPr id="5" name="Picture 4" descr="work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708920"/>
            <a:ext cx="2499494" cy="1872208"/>
          </a:xfrm>
          <a:prstGeom prst="rect">
            <a:avLst/>
          </a:prstGeom>
        </p:spPr>
      </p:pic>
      <p:pic>
        <p:nvPicPr>
          <p:cNvPr id="6" name="Picture 5" descr="בישול ותנועה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060848"/>
            <a:ext cx="1928813" cy="3429000"/>
          </a:xfrm>
          <a:prstGeom prst="rect">
            <a:avLst/>
          </a:prstGeom>
        </p:spPr>
      </p:pic>
      <p:pic>
        <p:nvPicPr>
          <p:cNvPr id="7" name="Picture 6" descr="איתן ישן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2276872"/>
            <a:ext cx="1977684" cy="2636912"/>
          </a:xfrm>
          <a:prstGeom prst="rect">
            <a:avLst/>
          </a:prstGeom>
        </p:spPr>
      </p:pic>
      <p:pic>
        <p:nvPicPr>
          <p:cNvPr id="8" name="Picture 7" descr="campus-ort-logo.png"/>
          <p:cNvPicPr>
            <a:picLocks noChangeAspect="1"/>
          </p:cNvPicPr>
          <p:nvPr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5040560" cy="28603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איזו פעולה קטנה אני מחליט לעשות מחר כדי לשמור על שגרה ויציבות?</a:t>
            </a:r>
            <a:endParaRPr lang="he-IL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3" name="Picture 2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2200" y="908720"/>
            <a:ext cx="1944216" cy="919401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אוציא את הכלב לטיול</a:t>
            </a:r>
            <a:endParaRPr lang="he-IL" sz="24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76672"/>
            <a:ext cx="2808312" cy="132802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אקדיש שעה לעזרה בניקיונות לפסח</a:t>
            </a:r>
            <a:endParaRPr lang="he-IL" sz="24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4869160"/>
            <a:ext cx="1944216" cy="919401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אדבר עם סבא וסבתא</a:t>
            </a:r>
            <a:endParaRPr lang="he-IL" sz="24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924944"/>
            <a:ext cx="1944216" cy="919401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אשחק עם אחי הקטן</a:t>
            </a:r>
            <a:endParaRPr lang="he-IL" sz="24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5085184"/>
            <a:ext cx="1944216" cy="132802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אכתוב את העבודה בהיסטוריה</a:t>
            </a:r>
            <a:endParaRPr lang="he-IL" sz="24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9" name="Picture 8" descr="like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808652">
            <a:off x="6918393" y="2319009"/>
            <a:ext cx="1811487" cy="1811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campus-ort-logo.pn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92088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600" b="1" dirty="0" smtClean="0">
                <a:latin typeface="Gisha" pitchFamily="34" charset="-79"/>
                <a:cs typeface="Gisha" pitchFamily="34" charset="-79"/>
              </a:rPr>
              <a:t>שני סוגים של שאלות</a:t>
            </a:r>
            <a:endParaRPr lang="he-IL" sz="6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2708920"/>
            <a:ext cx="3888432" cy="163449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b="1" dirty="0" smtClean="0">
                <a:latin typeface="Gisha" pitchFamily="34" charset="-79"/>
                <a:cs typeface="Gisha" pitchFamily="34" charset="-79"/>
              </a:rPr>
              <a:t>שאלות </a:t>
            </a:r>
            <a:r>
              <a:rPr lang="he-I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רפלקטיביות</a:t>
            </a:r>
            <a:r>
              <a:rPr lang="he-IL" sz="2000" b="1" dirty="0" smtClean="0">
                <a:latin typeface="Gisha" pitchFamily="34" charset="-79"/>
                <a:cs typeface="Gisha" pitchFamily="34" charset="-79"/>
              </a:rPr>
              <a:t> שמבררות ובוחנות תחושות ומחשבות נוכחיות (מה המצב כרגע)</a:t>
            </a:r>
            <a:endParaRPr lang="he-IL" sz="20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3888432" cy="163449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b="1" dirty="0" smtClean="0">
                <a:latin typeface="Gisha" pitchFamily="34" charset="-79"/>
                <a:cs typeface="Gisha" pitchFamily="34" charset="-79"/>
              </a:rPr>
              <a:t>שאלות </a:t>
            </a:r>
            <a:r>
              <a:rPr lang="he-I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שמתמקדות במה שעובד</a:t>
            </a:r>
            <a:r>
              <a:rPr lang="he-IL" sz="2000" b="1" dirty="0" smtClean="0">
                <a:latin typeface="Gisha" pitchFamily="34" charset="-79"/>
                <a:cs typeface="Gisha" pitchFamily="34" charset="-79"/>
              </a:rPr>
              <a:t>, ומכוונות אוריינטציה עתידית מזווית </a:t>
            </a:r>
            <a:r>
              <a:rPr lang="he-IL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sha" pitchFamily="34" charset="-79"/>
                <a:cs typeface="Gisha" pitchFamily="34" charset="-79"/>
              </a:rPr>
              <a:t>פרואקטיבית</a:t>
            </a:r>
            <a:endParaRPr lang="he-IL" sz="2000" b="1" dirty="0">
              <a:solidFill>
                <a:schemeClr val="accent6">
                  <a:lumMod val="60000"/>
                  <a:lumOff val="40000"/>
                </a:schemeClr>
              </a:solidFill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5" name="Picture 4" descr="Logo_CREAM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753386"/>
            <a:ext cx="1346937" cy="1104614"/>
          </a:xfrm>
          <a:prstGeom prst="rect">
            <a:avLst/>
          </a:prstGeom>
        </p:spPr>
      </p:pic>
      <p:pic>
        <p:nvPicPr>
          <p:cNvPr id="6" name="Picture 5" descr="campus-ort-logo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7380312" y="5877272"/>
            <a:ext cx="1763688" cy="91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מהו חוסן?</vt:lpstr>
      <vt:lpstr>המשאבים החיצוניים</vt:lpstr>
      <vt:lpstr>Slide 3</vt:lpstr>
      <vt:lpstr>Slide 4</vt:lpstr>
      <vt:lpstr>Slide 5</vt:lpstr>
      <vt:lpstr>שגרה יציבה בתמונות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מהו חוסן?</dc:title>
  <dc:creator>Amit</dc:creator>
  <cp:lastModifiedBy>Amit</cp:lastModifiedBy>
  <cp:revision>8</cp:revision>
  <dcterms:created xsi:type="dcterms:W3CDTF">2020-03-29T12:19:46Z</dcterms:created>
  <dcterms:modified xsi:type="dcterms:W3CDTF">2020-03-30T09:28:06Z</dcterms:modified>
</cp:coreProperties>
</file>