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5" r:id="rId3"/>
    <p:sldId id="282" r:id="rId4"/>
    <p:sldId id="283" r:id="rId5"/>
    <p:sldId id="284" r:id="rId6"/>
    <p:sldId id="28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pic>
        <p:nvPicPr>
          <p:cNvPr id="12" name="Picture 2" descr="https://lh5.googleusercontent.com/v_Q8Cb69u88fNOYZxkapgbSAkf-MhL-fIH4_YMO2EVb8eUBwXsSYICdlgvYUSELEXY5FPKi8lk553FqcjCHcHXRbElu-zSWEOFQ_cjb9PjCUDozC3COOZQX_aPUgSSYHzMsDvNHyP4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14401"/>
            <a:ext cx="12192000" cy="5910510"/>
          </a:xfrm>
          <a:prstGeom prst="rect">
            <a:avLst/>
          </a:prstGeom>
          <a:noFill/>
          <a:extLst>
            <a:ext uri="{909E8E84-426E-40DD-AFC4-6F175D3DCCD1}">
              <a14:hiddenFill xmlns:a14="http://schemas.microsoft.com/office/drawing/2010/main">
                <a:solidFill>
                  <a:srgbClr val="FFFFFF"/>
                </a:solidFill>
              </a14:hiddenFill>
            </a:ext>
          </a:extLst>
        </p:spPr>
      </p:pic>
      <p:sp>
        <p:nvSpPr>
          <p:cNvPr id="13" name="מלבן 12"/>
          <p:cNvSpPr/>
          <p:nvPr/>
        </p:nvSpPr>
        <p:spPr>
          <a:xfrm>
            <a:off x="0" y="1955260"/>
            <a:ext cx="12192000" cy="32879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Rectangle 6"/>
          <p:cNvSpPr/>
          <p:nvPr/>
        </p:nvSpPr>
        <p:spPr>
          <a:xfrm>
            <a:off x="1" y="6400800"/>
            <a:ext cx="12192000" cy="457200"/>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2001794"/>
            <a:ext cx="10058400" cy="2323317"/>
          </a:xfrm>
          <a:noFill/>
        </p:spPr>
        <p:txBody>
          <a:bodyPr anchor="b">
            <a:normAutofit/>
          </a:bodyPr>
          <a:lstStyle>
            <a:lvl1pPr algn="ctr">
              <a:lnSpc>
                <a:spcPct val="85000"/>
              </a:lnSpc>
              <a:defRPr sz="8000" spc="-50" baseline="0">
                <a:solidFill>
                  <a:srgbClr val="47464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787588"/>
          </a:xfrm>
          <a:noFill/>
        </p:spPr>
        <p:txBody>
          <a:bodyPr lIns="91440" rIns="91440">
            <a:normAutofit/>
          </a:bodyPr>
          <a:lstStyle>
            <a:lvl1pPr marL="0" indent="0" algn="ctr">
              <a:buNone/>
              <a:defRPr sz="2400" b="1" cap="all" spc="200" baseline="0">
                <a:solidFill>
                  <a:srgbClr val="5D3DA0"/>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CC4195E-7B21-4793-9E6D-7DD1FAD7041C}"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5F826-DB97-4715-A8E5-FBA13A8A72EC}" type="slidenum">
              <a:rPr lang="en-US" smtClean="0"/>
              <a:t>‹#›</a:t>
            </a:fld>
            <a:endParaRPr lang="en-US"/>
          </a:p>
        </p:txBody>
      </p:sp>
      <p:pic>
        <p:nvPicPr>
          <p:cNvPr id="10" name="Picture 3" descr="https://lh5.googleusercontent.com/i1SuYjwTpbA9VgTqX-4q-futLsmi3g_BRPbN0Iunjh1NlVZex-wshrMGe6t-tBElKYpmMeHgPHojAVaK_7Aae-kdJOv4rOBu2YmdnuZaOy-6L4Ava671qiVbCsLoMVmw6W70YtldTq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157162"/>
            <a:ext cx="12382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0185" y="157162"/>
            <a:ext cx="2933700" cy="561975"/>
          </a:xfrm>
          <a:prstGeom prst="rect">
            <a:avLst/>
          </a:prstGeom>
        </p:spPr>
      </p:pic>
    </p:spTree>
    <p:extLst>
      <p:ext uri="{BB962C8B-B14F-4D97-AF65-F5344CB8AC3E}">
        <p14:creationId xmlns:p14="http://schemas.microsoft.com/office/powerpoint/2010/main" val="2840857619"/>
      </p:ext>
    </p:extLst>
  </p:cSld>
  <p:clrMapOvr>
    <a:masterClrMapping/>
  </p:clrMapOvr>
  <p:extLst mod="1">
    <p:ext uri="{DCECCB84-F9BA-43D5-87BE-67443E8EF086}">
      <p15:sldGuideLst xmlns:p15="http://schemas.microsoft.com/office/powerpoint/2012/main">
        <p15:guide id="1" orient="horz" pos="572">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C4195E-7B21-4793-9E6D-7DD1FAD7041C}"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5F826-DB97-4715-A8E5-FBA13A8A72EC}" type="slidenum">
              <a:rPr lang="en-US" smtClean="0"/>
              <a:t>‹#›</a:t>
            </a:fld>
            <a:endParaRPr lang="en-US"/>
          </a:p>
        </p:txBody>
      </p:sp>
    </p:spTree>
    <p:extLst>
      <p:ext uri="{BB962C8B-B14F-4D97-AF65-F5344CB8AC3E}">
        <p14:creationId xmlns:p14="http://schemas.microsoft.com/office/powerpoint/2010/main" val="4204612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C4195E-7B21-4793-9E6D-7DD1FAD7041C}"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5F826-DB97-4715-A8E5-FBA13A8A72EC}" type="slidenum">
              <a:rPr lang="en-US" smtClean="0"/>
              <a:t>‹#›</a:t>
            </a:fld>
            <a:endParaRPr lang="en-US"/>
          </a:p>
        </p:txBody>
      </p:sp>
    </p:spTree>
    <p:extLst>
      <p:ext uri="{BB962C8B-B14F-4D97-AF65-F5344CB8AC3E}">
        <p14:creationId xmlns:p14="http://schemas.microsoft.com/office/powerpoint/2010/main" val="1578558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1097280" y="220476"/>
            <a:ext cx="10058400" cy="1450757"/>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C4195E-7B21-4793-9E6D-7DD1FAD7041C}"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5F826-DB97-4715-A8E5-FBA13A8A72EC}" type="slidenum">
              <a:rPr lang="en-US" smtClean="0"/>
              <a:t>‹#›</a:t>
            </a:fld>
            <a:endParaRPr lang="en-US"/>
          </a:p>
        </p:txBody>
      </p:sp>
    </p:spTree>
    <p:extLst>
      <p:ext uri="{BB962C8B-B14F-4D97-AF65-F5344CB8AC3E}">
        <p14:creationId xmlns:p14="http://schemas.microsoft.com/office/powerpoint/2010/main" val="3312924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Pr>
        <a:solidFill>
          <a:schemeClr val="bg1"/>
        </a:solidFill>
        <a:effectLst/>
      </p:bgPr>
    </p:bg>
    <p:spTree>
      <p:nvGrpSpPr>
        <p:cNvPr id="1" name=""/>
        <p:cNvGrpSpPr/>
        <p:nvPr/>
      </p:nvGrpSpPr>
      <p:grpSpPr>
        <a:xfrm>
          <a:off x="0" y="0"/>
          <a:ext cx="0" cy="0"/>
          <a:chOff x="0" y="0"/>
          <a:chExt cx="0" cy="0"/>
        </a:xfrm>
      </p:grpSpPr>
      <p:sp>
        <p:nvSpPr>
          <p:cNvPr id="12" name="מלבן 11"/>
          <p:cNvSpPr/>
          <p:nvPr/>
        </p:nvSpPr>
        <p:spPr>
          <a:xfrm>
            <a:off x="0" y="930877"/>
            <a:ext cx="12192000" cy="540344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Rectangle 6"/>
          <p:cNvSpPr/>
          <p:nvPr/>
        </p:nvSpPr>
        <p:spPr>
          <a:xfrm>
            <a:off x="3175" y="6400800"/>
            <a:ext cx="12188825" cy="457200"/>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gn="ct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lgn="ctr">
              <a:buNone/>
              <a:defRPr sz="2400" cap="all" spc="200" baseline="0">
                <a:solidFill>
                  <a:srgbClr val="D10B7C"/>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C4195E-7B21-4793-9E6D-7DD1FAD7041C}"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5F826-DB97-4715-A8E5-FBA13A8A72E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3" descr="https://lh5.googleusercontent.com/i1SuYjwTpbA9VgTqX-4q-futLsmi3g_BRPbN0Iunjh1NlVZex-wshrMGe6t-tBElKYpmMeHgPHojAVaK_7Aae-kdJOv4rOBu2YmdnuZaOy-6L4Ava671qiVbCsLoMVmw6W70YtldTq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157162"/>
            <a:ext cx="12382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0185" y="157162"/>
            <a:ext cx="2933700" cy="561975"/>
          </a:xfrm>
          <a:prstGeom prst="rect">
            <a:avLst/>
          </a:prstGeom>
        </p:spPr>
      </p:pic>
    </p:spTree>
    <p:extLst>
      <p:ext uri="{BB962C8B-B14F-4D97-AF65-F5344CB8AC3E}">
        <p14:creationId xmlns:p14="http://schemas.microsoft.com/office/powerpoint/2010/main" val="3608768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lvl1pPr>
              <a:defRPr>
                <a:solidFill>
                  <a:srgbClr val="484747"/>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C4195E-7B21-4793-9E6D-7DD1FAD7041C}" type="datetimeFigureOut">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5F826-DB97-4715-A8E5-FBA13A8A72EC}" type="slidenum">
              <a:rPr lang="en-US" smtClean="0"/>
              <a:t>‹#›</a:t>
            </a:fld>
            <a:endParaRPr lang="en-US"/>
          </a:p>
        </p:txBody>
      </p:sp>
    </p:spTree>
    <p:extLst>
      <p:ext uri="{BB962C8B-B14F-4D97-AF65-F5344CB8AC3E}">
        <p14:creationId xmlns:p14="http://schemas.microsoft.com/office/powerpoint/2010/main" val="3097174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lvl1pPr>
              <a:defRPr>
                <a:solidFill>
                  <a:srgbClr val="484747"/>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rgbClr val="D10B7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rgbClr val="D10B7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C4195E-7B21-4793-9E6D-7DD1FAD7041C}" type="datetimeFigureOut">
              <a:rPr lang="en-US" smtClean="0"/>
              <a:t>7/7/2020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95F826-DB97-4715-A8E5-FBA13A8A72EC}" type="slidenum">
              <a:rPr lang="en-US" smtClean="0"/>
              <a:t>‹#›</a:t>
            </a:fld>
            <a:endParaRPr lang="en-US"/>
          </a:p>
        </p:txBody>
      </p:sp>
    </p:spTree>
    <p:extLst>
      <p:ext uri="{BB962C8B-B14F-4D97-AF65-F5344CB8AC3E}">
        <p14:creationId xmlns:p14="http://schemas.microsoft.com/office/powerpoint/2010/main" val="848980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74646"/>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C4195E-7B21-4793-9E6D-7DD1FAD7041C}" type="datetimeFigureOut">
              <a:rPr lang="en-US" smtClean="0"/>
              <a:t>7/7/2020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95F826-DB97-4715-A8E5-FBA13A8A72EC}" type="slidenum">
              <a:rPr lang="en-US" smtClean="0"/>
              <a:t>‹#›</a:t>
            </a:fld>
            <a:endParaRPr lang="en-US"/>
          </a:p>
        </p:txBody>
      </p:sp>
    </p:spTree>
    <p:extLst>
      <p:ext uri="{BB962C8B-B14F-4D97-AF65-F5344CB8AC3E}">
        <p14:creationId xmlns:p14="http://schemas.microsoft.com/office/powerpoint/2010/main" val="2555079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CC4195E-7B21-4793-9E6D-7DD1FAD7041C}" type="datetimeFigureOut">
              <a:rPr lang="en-US" smtClean="0"/>
              <a:t>7/7/2020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495F826-DB97-4715-A8E5-FBA13A8A72EC}" type="slidenum">
              <a:rPr lang="en-US" smtClean="0"/>
              <a:t>‹#›</a:t>
            </a:fld>
            <a:endParaRPr lang="en-US"/>
          </a:p>
        </p:txBody>
      </p:sp>
      <p:pic>
        <p:nvPicPr>
          <p:cNvPr id="10" name="Picture 3" descr="https://lh5.googleusercontent.com/i1SuYjwTpbA9VgTqX-4q-futLsmi3g_BRPbN0Iunjh1NlVZex-wshrMGe6t-tBElKYpmMeHgPHojAVaK_7Aae-kdJOv4rOBu2YmdnuZaOy-6L4Ava671qiVbCsLoMVmw6W70YtldTq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157162"/>
            <a:ext cx="12382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0185" y="157162"/>
            <a:ext cx="2933700" cy="561975"/>
          </a:xfrm>
          <a:prstGeom prst="rect">
            <a:avLst/>
          </a:prstGeom>
        </p:spPr>
      </p:pic>
      <p:sp>
        <p:nvSpPr>
          <p:cNvPr id="12" name="מלבן 11"/>
          <p:cNvSpPr/>
          <p:nvPr/>
        </p:nvSpPr>
        <p:spPr>
          <a:xfrm>
            <a:off x="0" y="930877"/>
            <a:ext cx="12192000" cy="540344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Rectangle 7"/>
          <p:cNvSpPr/>
          <p:nvPr/>
        </p:nvSpPr>
        <p:spPr>
          <a:xfrm>
            <a:off x="15" y="6334316"/>
            <a:ext cx="12188825" cy="64008"/>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17529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CC4195E-7B21-4793-9E6D-7DD1FAD7041C}" type="datetimeFigureOut">
              <a:rPr lang="en-US" smtClean="0"/>
              <a:t>7/7/2020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495F826-DB97-4715-A8E5-FBA13A8A72EC}" type="slidenum">
              <a:rPr lang="en-US" smtClean="0"/>
              <a:t>‹#›</a:t>
            </a:fld>
            <a:endParaRPr lang="en-US"/>
          </a:p>
        </p:txBody>
      </p:sp>
      <p:pic>
        <p:nvPicPr>
          <p:cNvPr id="10" name="Picture 3" descr="https://lh5.googleusercontent.com/i1SuYjwTpbA9VgTqX-4q-futLsmi3g_BRPbN0Iunjh1NlVZex-wshrMGe6t-tBElKYpmMeHgPHojAVaK_7Aae-kdJOv4rOBu2YmdnuZaOy-6L4Ava671qiVbCsLoMVmw6W70YtldTq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157162"/>
            <a:ext cx="12382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0185" y="157162"/>
            <a:ext cx="2933700" cy="561975"/>
          </a:xfrm>
          <a:prstGeom prst="rect">
            <a:avLst/>
          </a:prstGeom>
        </p:spPr>
      </p:pic>
    </p:spTree>
    <p:extLst>
      <p:ext uri="{BB962C8B-B14F-4D97-AF65-F5344CB8AC3E}">
        <p14:creationId xmlns:p14="http://schemas.microsoft.com/office/powerpoint/2010/main" val="1868600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rgbClr val="F0F0F0"/>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C4195E-7B21-4793-9E6D-7DD1FAD7041C}" type="datetimeFigureOut">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5F826-DB97-4715-A8E5-FBA13A8A72EC}" type="slidenum">
              <a:rPr lang="en-US" smtClean="0"/>
              <a:t>‹#›</a:t>
            </a:fld>
            <a:endParaRPr lang="en-US"/>
          </a:p>
        </p:txBody>
      </p:sp>
    </p:spTree>
    <p:extLst>
      <p:ext uri="{BB962C8B-B14F-4D97-AF65-F5344CB8AC3E}">
        <p14:creationId xmlns:p14="http://schemas.microsoft.com/office/powerpoint/2010/main" val="936415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מלבן 14"/>
          <p:cNvSpPr/>
          <p:nvPr/>
        </p:nvSpPr>
        <p:spPr>
          <a:xfrm>
            <a:off x="0" y="1796345"/>
            <a:ext cx="12192000" cy="4537971"/>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11"/>
          <p:cNvSpPr/>
          <p:nvPr/>
        </p:nvSpPr>
        <p:spPr>
          <a:xfrm>
            <a:off x="0" y="934304"/>
            <a:ext cx="12188840" cy="862041"/>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Rectangle 6"/>
          <p:cNvSpPr/>
          <p:nvPr/>
        </p:nvSpPr>
        <p:spPr>
          <a:xfrm>
            <a:off x="3175" y="6400800"/>
            <a:ext cx="12188825" cy="457200"/>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he-IL" dirty="0" smtClean="0"/>
              <a:t>לחץ כדי לערוך סגנון כותרת של תבנית בסיס</a:t>
            </a:r>
            <a:endParaRPr lang="en-US" dirty="0"/>
          </a:p>
        </p:txBody>
      </p:sp>
      <p:sp>
        <p:nvSpPr>
          <p:cNvPr id="3" name="Text Placeholder 2"/>
          <p:cNvSpPr>
            <a:spLocks noGrp="1"/>
          </p:cNvSpPr>
          <p:nvPr>
            <p:ph type="body" idx="1"/>
          </p:nvPr>
        </p:nvSpPr>
        <p:spPr>
          <a:xfrm>
            <a:off x="1097280" y="2011512"/>
            <a:ext cx="10058400" cy="3857582"/>
          </a:xfrm>
          <a:prstGeom prst="rect">
            <a:avLst/>
          </a:prstGeom>
        </p:spPr>
        <p:txBody>
          <a:bodyPr vert="horz" lIns="0" tIns="45720" rIns="0" bIns="45720" rtlCol="0">
            <a:normAutofit/>
          </a:bodyPr>
          <a:lstStyle/>
          <a:p>
            <a:pPr lvl="0"/>
            <a:r>
              <a:rPr lang="he-IL" dirty="0" smtClean="0"/>
              <a:t>לחץ כדי לערוך סגנונות טקסט של תבנית בסיס</a:t>
            </a:r>
          </a:p>
          <a:p>
            <a:pPr lvl="1"/>
            <a:r>
              <a:rPr lang="he-IL" dirty="0" smtClean="0"/>
              <a:t>רמה שנייה</a:t>
            </a:r>
          </a:p>
          <a:p>
            <a:pPr lvl="2"/>
            <a:r>
              <a:rPr lang="he-IL" dirty="0" smtClean="0"/>
              <a:t>רמה שלישית</a:t>
            </a:r>
          </a:p>
          <a:p>
            <a:pPr lvl="3"/>
            <a:r>
              <a:rPr lang="he-IL" dirty="0" smtClean="0"/>
              <a:t>רמה רביעית</a:t>
            </a:r>
          </a:p>
          <a:p>
            <a:pPr lvl="4"/>
            <a:r>
              <a:rPr lang="he-IL" dirty="0" smtClean="0"/>
              <a:t>רמה חמישית</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CC4195E-7B21-4793-9E6D-7DD1FAD7041C}" type="datetimeFigureOut">
              <a:rPr lang="en-US" smtClean="0"/>
              <a:t>7/7/2020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495F826-DB97-4715-A8E5-FBA13A8A72EC}" type="slidenum">
              <a:rPr lang="en-US" smtClean="0"/>
              <a:t>‹#›</a:t>
            </a:fld>
            <a:endParaRPr lang="en-US"/>
          </a:p>
        </p:txBody>
      </p:sp>
      <p:pic>
        <p:nvPicPr>
          <p:cNvPr id="11" name="Picture 3" descr="https://lh5.googleusercontent.com/i1SuYjwTpbA9VgTqX-4q-futLsmi3g_BRPbN0Iunjh1NlVZex-wshrMGe6t-tBElKYpmMeHgPHojAVaK_7Aae-kdJOv4rOBu2YmdnuZaOy-6L4Ava671qiVbCsLoMVmw6W70YtldTq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9075" y="157162"/>
            <a:ext cx="12382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8" name="תמונה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100185" y="157162"/>
            <a:ext cx="2933700" cy="561975"/>
          </a:xfrm>
          <a:prstGeom prst="rect">
            <a:avLst/>
          </a:prstGeom>
        </p:spPr>
      </p:pic>
      <p:sp>
        <p:nvSpPr>
          <p:cNvPr id="14" name="משולש שווה שוקיים 13"/>
          <p:cNvSpPr/>
          <p:nvPr/>
        </p:nvSpPr>
        <p:spPr>
          <a:xfrm rot="10800000">
            <a:off x="9280186" y="1737360"/>
            <a:ext cx="330741" cy="188427"/>
          </a:xfrm>
          <a:prstGeom prst="triangle">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998521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1" eaLnBrk="1" latinLnBrk="0" hangingPunct="1">
        <a:lnSpc>
          <a:spcPct val="85000"/>
        </a:lnSpc>
        <a:spcBef>
          <a:spcPct val="0"/>
        </a:spcBef>
        <a:buNone/>
        <a:defRPr sz="4400" kern="1200" spc="-50" baseline="0">
          <a:solidFill>
            <a:schemeClr val="bg1"/>
          </a:solidFill>
          <a:latin typeface="+mj-lt"/>
          <a:ea typeface="+mj-ea"/>
          <a:cs typeface="+mn-cs"/>
        </a:defRPr>
      </a:lvl1pPr>
    </p:titleStyle>
    <p:bodyStyle>
      <a:lvl1pPr marL="0" indent="0" algn="r" defTabSz="914400" rtl="1" eaLnBrk="1" latinLnBrk="0" hangingPunct="1">
        <a:lnSpc>
          <a:spcPct val="90000"/>
        </a:lnSpc>
        <a:spcBef>
          <a:spcPts val="1200"/>
        </a:spcBef>
        <a:spcAft>
          <a:spcPts val="200"/>
        </a:spcAft>
        <a:buClr>
          <a:schemeClr val="accent1"/>
        </a:buClr>
        <a:buSzPct val="100000"/>
        <a:buFontTx/>
        <a:buNone/>
        <a:defRPr sz="2000" kern="1200">
          <a:solidFill>
            <a:srgbClr val="474646"/>
          </a:solidFill>
          <a:latin typeface="+mn-lt"/>
          <a:ea typeface="+mn-ea"/>
          <a:cs typeface="+mn-cs"/>
        </a:defRPr>
      </a:lvl1pPr>
      <a:lvl2pPr marL="201168" indent="0" algn="r" defTabSz="914400" rtl="1" eaLnBrk="1" latinLnBrk="0" hangingPunct="1">
        <a:lnSpc>
          <a:spcPct val="90000"/>
        </a:lnSpc>
        <a:spcBef>
          <a:spcPts val="200"/>
        </a:spcBef>
        <a:spcAft>
          <a:spcPts val="400"/>
        </a:spcAft>
        <a:buClr>
          <a:schemeClr val="accent1"/>
        </a:buClr>
        <a:buFontTx/>
        <a:buNone/>
        <a:defRPr sz="1800" kern="1200">
          <a:solidFill>
            <a:srgbClr val="474646"/>
          </a:solidFill>
          <a:latin typeface="+mn-lt"/>
          <a:ea typeface="+mn-ea"/>
          <a:cs typeface="+mn-cs"/>
        </a:defRPr>
      </a:lvl2pPr>
      <a:lvl3pPr marL="384048" indent="0" algn="r" defTabSz="914400" rtl="1" eaLnBrk="1" latinLnBrk="0" hangingPunct="1">
        <a:lnSpc>
          <a:spcPct val="90000"/>
        </a:lnSpc>
        <a:spcBef>
          <a:spcPts val="200"/>
        </a:spcBef>
        <a:spcAft>
          <a:spcPts val="400"/>
        </a:spcAft>
        <a:buClr>
          <a:schemeClr val="accent1"/>
        </a:buClr>
        <a:buFontTx/>
        <a:buNone/>
        <a:defRPr sz="1400" kern="1200">
          <a:solidFill>
            <a:srgbClr val="474646"/>
          </a:solidFill>
          <a:latin typeface="+mn-lt"/>
          <a:ea typeface="+mn-ea"/>
          <a:cs typeface="+mn-cs"/>
        </a:defRPr>
      </a:lvl3pPr>
      <a:lvl4pPr marL="566928" indent="0" algn="r" defTabSz="914400" rtl="1" eaLnBrk="1" latinLnBrk="0" hangingPunct="1">
        <a:lnSpc>
          <a:spcPct val="90000"/>
        </a:lnSpc>
        <a:spcBef>
          <a:spcPts val="200"/>
        </a:spcBef>
        <a:spcAft>
          <a:spcPts val="400"/>
        </a:spcAft>
        <a:buClr>
          <a:schemeClr val="accent1"/>
        </a:buClr>
        <a:buFontTx/>
        <a:buNone/>
        <a:defRPr sz="1400" kern="1200">
          <a:solidFill>
            <a:srgbClr val="474646"/>
          </a:solidFill>
          <a:latin typeface="+mn-lt"/>
          <a:ea typeface="+mn-ea"/>
          <a:cs typeface="+mn-cs"/>
        </a:defRPr>
      </a:lvl4pPr>
      <a:lvl5pPr marL="749808" indent="0" algn="r" defTabSz="914400" rtl="1" eaLnBrk="1" latinLnBrk="0" hangingPunct="1">
        <a:lnSpc>
          <a:spcPct val="90000"/>
        </a:lnSpc>
        <a:spcBef>
          <a:spcPts val="200"/>
        </a:spcBef>
        <a:spcAft>
          <a:spcPts val="400"/>
        </a:spcAft>
        <a:buClr>
          <a:schemeClr val="accent1"/>
        </a:buClr>
        <a:buFontTx/>
        <a:buNone/>
        <a:defRPr sz="1400" kern="1200">
          <a:solidFill>
            <a:srgbClr val="474646"/>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e-IL" dirty="0"/>
              <a:t>חלופות </a:t>
            </a:r>
            <a:r>
              <a:rPr lang="he-IL" dirty="0" smtClean="0"/>
              <a:t>מאסר</a:t>
            </a:r>
            <a:endParaRPr lang="en-US" dirty="0"/>
          </a:p>
        </p:txBody>
      </p:sp>
      <p:sp>
        <p:nvSpPr>
          <p:cNvPr id="3" name="Subtitle 2"/>
          <p:cNvSpPr>
            <a:spLocks noGrp="1"/>
          </p:cNvSpPr>
          <p:nvPr>
            <p:ph type="subTitle" idx="1"/>
          </p:nvPr>
        </p:nvSpPr>
        <p:spPr/>
        <p:txBody>
          <a:bodyPr/>
          <a:lstStyle/>
          <a:p>
            <a:r>
              <a:rPr lang="he-IL" dirty="0"/>
              <a:t>איריס שגב – אורט </a:t>
            </a:r>
            <a:r>
              <a:rPr lang="he-IL" dirty="0" smtClean="0"/>
              <a:t>סינגלובסקי</a:t>
            </a:r>
            <a:endParaRPr lang="he-IL" dirty="0"/>
          </a:p>
        </p:txBody>
      </p:sp>
    </p:spTree>
    <p:extLst>
      <p:ext uri="{BB962C8B-B14F-4D97-AF65-F5344CB8AC3E}">
        <p14:creationId xmlns:p14="http://schemas.microsoft.com/office/powerpoint/2010/main" val="410887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מאסר על תנאי</a:t>
            </a:r>
            <a:endParaRPr lang="en-US" dirty="0"/>
          </a:p>
        </p:txBody>
      </p:sp>
      <p:sp>
        <p:nvSpPr>
          <p:cNvPr id="3" name="Content Placeholder 2"/>
          <p:cNvSpPr>
            <a:spLocks noGrp="1"/>
          </p:cNvSpPr>
          <p:nvPr>
            <p:ph idx="1"/>
          </p:nvPr>
        </p:nvSpPr>
        <p:spPr/>
        <p:txBody>
          <a:bodyPr>
            <a:normAutofit/>
          </a:bodyPr>
          <a:lstStyle/>
          <a:p>
            <a:r>
              <a:rPr lang="he-IL" sz="2800" b="1" dirty="0" smtClean="0">
                <a:solidFill>
                  <a:srgbClr val="00B0F0"/>
                </a:solidFill>
              </a:rPr>
              <a:t>המאסר</a:t>
            </a:r>
            <a:r>
              <a:rPr lang="he-IL" dirty="0" smtClean="0">
                <a:solidFill>
                  <a:srgbClr val="00B0F0"/>
                </a:solidFill>
              </a:rPr>
              <a:t> </a:t>
            </a:r>
            <a:r>
              <a:rPr lang="he-IL" sz="2800" b="1" dirty="0">
                <a:solidFill>
                  <a:srgbClr val="00B0F0"/>
                </a:solidFill>
              </a:rPr>
              <a:t>יופעל אם יפשע </a:t>
            </a:r>
            <a:r>
              <a:rPr lang="he-IL" dirty="0"/>
              <a:t>שוב תוך תקופה </a:t>
            </a:r>
            <a:r>
              <a:rPr lang="he-IL" dirty="0" smtClean="0"/>
              <a:t>מוגדרת - </a:t>
            </a:r>
            <a:r>
              <a:rPr lang="he-IL" dirty="0"/>
              <a:t>בארץ 3 שנים</a:t>
            </a:r>
          </a:p>
          <a:p>
            <a:r>
              <a:rPr lang="he-IL" dirty="0" smtClean="0"/>
              <a:t>אורך המאסר, אם יפשע שוב, מוגדר מראש.</a:t>
            </a:r>
            <a:endParaRPr lang="he-IL" dirty="0"/>
          </a:p>
          <a:p>
            <a:endParaRPr lang="he-IL" dirty="0"/>
          </a:p>
          <a:p>
            <a:r>
              <a:rPr lang="he-IL" dirty="0" smtClean="0"/>
              <a:t>רקע: </a:t>
            </a:r>
          </a:p>
          <a:p>
            <a:r>
              <a:rPr lang="he-IL" dirty="0" smtClean="0"/>
              <a:t>הונהג </a:t>
            </a:r>
            <a:r>
              <a:rPr lang="he-IL" dirty="0"/>
              <a:t>לראשונה בבלגיה וצרפת לפני 100 שנה. </a:t>
            </a:r>
            <a:endParaRPr lang="he-IL" dirty="0" smtClean="0"/>
          </a:p>
          <a:p>
            <a:r>
              <a:rPr lang="he-IL" dirty="0" smtClean="0"/>
              <a:t>ניתן </a:t>
            </a:r>
            <a:r>
              <a:rPr lang="he-IL" dirty="0"/>
              <a:t>לראות בו שיטת ענישה של אירופה הקונטיננטאלית. </a:t>
            </a:r>
          </a:p>
          <a:p>
            <a:r>
              <a:rPr lang="he-IL" dirty="0"/>
              <a:t>בישראל מאסר על תנאי קיים משנת 1954 </a:t>
            </a:r>
          </a:p>
          <a:p>
            <a:r>
              <a:rPr lang="he-IL" dirty="0"/>
              <a:t>לפי מחקרים זה </a:t>
            </a:r>
            <a:r>
              <a:rPr lang="he-IL" sz="2400" b="1" dirty="0">
                <a:solidFill>
                  <a:srgbClr val="00B0F0"/>
                </a:solidFill>
              </a:rPr>
              <a:t>העונש המרתיע ביותר</a:t>
            </a:r>
          </a:p>
          <a:p>
            <a:endParaRPr lang="he-IL" dirty="0"/>
          </a:p>
          <a:p>
            <a:endParaRPr lang="he-IL" dirty="0"/>
          </a:p>
          <a:p>
            <a:endParaRPr lang="he-IL" dirty="0"/>
          </a:p>
          <a:p>
            <a:endParaRPr lang="en-US" dirty="0"/>
          </a:p>
        </p:txBody>
      </p:sp>
    </p:spTree>
    <p:extLst>
      <p:ext uri="{BB962C8B-B14F-4D97-AF65-F5344CB8AC3E}">
        <p14:creationId xmlns:p14="http://schemas.microsoft.com/office/powerpoint/2010/main" val="1431074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מאסר סרוגי</a:t>
            </a:r>
            <a:endParaRPr lang="en-US" dirty="0"/>
          </a:p>
        </p:txBody>
      </p:sp>
      <p:sp>
        <p:nvSpPr>
          <p:cNvPr id="3" name="Content Placeholder 2"/>
          <p:cNvSpPr>
            <a:spLocks noGrp="1"/>
          </p:cNvSpPr>
          <p:nvPr>
            <p:ph idx="1"/>
          </p:nvPr>
        </p:nvSpPr>
        <p:spPr>
          <a:xfrm>
            <a:off x="1097280" y="2011512"/>
            <a:ext cx="10058400" cy="4208056"/>
          </a:xfrm>
        </p:spPr>
        <p:txBody>
          <a:bodyPr>
            <a:normAutofit fontScale="85000" lnSpcReduction="10000"/>
          </a:bodyPr>
          <a:lstStyle/>
          <a:p>
            <a:r>
              <a:rPr lang="he-IL" dirty="0" smtClean="0"/>
              <a:t>זהו </a:t>
            </a:r>
            <a:r>
              <a:rPr lang="he-IL" dirty="0"/>
              <a:t>עונש שאינו מנתק את האדם ממקור פרנסתו ותפקודו במשפחתו.</a:t>
            </a:r>
          </a:p>
          <a:p>
            <a:r>
              <a:rPr lang="he-IL" dirty="0"/>
              <a:t>מפחית סיכון של חיברות כפויה עם עבריינים.</a:t>
            </a:r>
          </a:p>
          <a:p>
            <a:endParaRPr lang="he-IL" dirty="0"/>
          </a:p>
          <a:p>
            <a:r>
              <a:rPr lang="he-IL" dirty="0" smtClean="0"/>
              <a:t> </a:t>
            </a:r>
            <a:r>
              <a:rPr lang="he-IL" dirty="0"/>
              <a:t>דרכים להפעלת מאסר </a:t>
            </a:r>
            <a:r>
              <a:rPr lang="he-IL" dirty="0" smtClean="0"/>
              <a:t>סירוגי:</a:t>
            </a:r>
          </a:p>
          <a:p>
            <a:pPr marL="457200" indent="-457200">
              <a:lnSpc>
                <a:spcPct val="160000"/>
              </a:lnSpc>
              <a:buFont typeface="+mj-lt"/>
              <a:buAutoNum type="arabicPeriod"/>
            </a:pPr>
            <a:r>
              <a:rPr lang="he-IL" b="1" dirty="0" smtClean="0">
                <a:solidFill>
                  <a:srgbClr val="00B0F0"/>
                </a:solidFill>
              </a:rPr>
              <a:t>מאסר </a:t>
            </a:r>
            <a:r>
              <a:rPr lang="he-IL" b="1" dirty="0">
                <a:solidFill>
                  <a:srgbClr val="00B0F0"/>
                </a:solidFill>
              </a:rPr>
              <a:t>סוף שבוע</a:t>
            </a:r>
            <a:r>
              <a:rPr lang="he-IL" dirty="0"/>
              <a:t>: גר בבית ועובד אך </a:t>
            </a:r>
            <a:r>
              <a:rPr lang="he-IL" dirty="0" smtClean="0"/>
              <a:t>שוהה בכלא </a:t>
            </a:r>
            <a:r>
              <a:rPr lang="he-IL" dirty="0"/>
              <a:t>מערב יום שישי עד בוקר יום </a:t>
            </a:r>
            <a:r>
              <a:rPr lang="he-IL" dirty="0" smtClean="0"/>
              <a:t>שני. </a:t>
            </a:r>
            <a:r>
              <a:rPr lang="en-US" dirty="0" smtClean="0"/>
              <a:t/>
            </a:r>
            <a:br>
              <a:rPr lang="en-US" dirty="0" smtClean="0"/>
            </a:br>
            <a:r>
              <a:rPr lang="he-IL" dirty="0" smtClean="0"/>
              <a:t>התנאים </a:t>
            </a:r>
            <a:r>
              <a:rPr lang="he-IL" dirty="0"/>
              <a:t>בתא- בידוד, אין רדיו, טלוויזיה וכו'. אין פעילויות משום סוג. </a:t>
            </a:r>
            <a:r>
              <a:rPr lang="en-US" dirty="0" smtClean="0"/>
              <a:t/>
            </a:r>
            <a:br>
              <a:rPr lang="en-US" dirty="0" smtClean="0"/>
            </a:br>
            <a:r>
              <a:rPr lang="he-IL" dirty="0" smtClean="0"/>
              <a:t>פועל </a:t>
            </a:r>
            <a:r>
              <a:rPr lang="he-IL" dirty="0"/>
              <a:t>בבלגיה הולנד, גרמניה מערבית, שוויץ, תורכיה וחלקים </a:t>
            </a:r>
            <a:r>
              <a:rPr lang="he-IL" dirty="0" smtClean="0"/>
              <a:t>מאוסטרליה.</a:t>
            </a:r>
          </a:p>
          <a:p>
            <a:pPr marL="457200" indent="-457200">
              <a:lnSpc>
                <a:spcPct val="160000"/>
              </a:lnSpc>
              <a:buFont typeface="+mj-lt"/>
              <a:buAutoNum type="arabicPeriod"/>
            </a:pPr>
            <a:r>
              <a:rPr lang="he-IL" sz="2100" b="1" dirty="0" smtClean="0">
                <a:solidFill>
                  <a:srgbClr val="00B0F0"/>
                </a:solidFill>
              </a:rPr>
              <a:t>מאסר </a:t>
            </a:r>
            <a:r>
              <a:rPr lang="he-IL" sz="2100" b="1" dirty="0">
                <a:solidFill>
                  <a:srgbClr val="00B0F0"/>
                </a:solidFill>
              </a:rPr>
              <a:t>תקופתי</a:t>
            </a:r>
            <a:r>
              <a:rPr lang="he-IL" dirty="0"/>
              <a:t>: שלילה חלקית של חופש על חשבון שעות </a:t>
            </a:r>
            <a:r>
              <a:rPr lang="he-IL" dirty="0" smtClean="0"/>
              <a:t>פנאי. האסירים מתייצבים בשעות </a:t>
            </a:r>
            <a:r>
              <a:rPr lang="he-IL" dirty="0"/>
              <a:t>משחקי </a:t>
            </a:r>
            <a:r>
              <a:rPr lang="he-IL" dirty="0" smtClean="0"/>
              <a:t>הכדורגל.</a:t>
            </a:r>
            <a:r>
              <a:rPr lang="en-US" dirty="0" smtClean="0"/>
              <a:t/>
            </a:r>
            <a:br>
              <a:rPr lang="en-US" dirty="0" smtClean="0"/>
            </a:br>
            <a:r>
              <a:rPr lang="he-IL" dirty="0" smtClean="0"/>
              <a:t>מרצים </a:t>
            </a:r>
            <a:r>
              <a:rPr lang="he-IL" dirty="0"/>
              <a:t>מאסר בסוף שבוע </a:t>
            </a:r>
            <a:r>
              <a:rPr lang="he-IL" dirty="0" smtClean="0"/>
              <a:t>+ באחד </a:t>
            </a:r>
            <a:r>
              <a:rPr lang="he-IL" dirty="0"/>
              <a:t>מימי </a:t>
            </a:r>
            <a:r>
              <a:rPr lang="he-IL" dirty="0" smtClean="0"/>
              <a:t>השבוע</a:t>
            </a:r>
            <a:r>
              <a:rPr lang="en-US" dirty="0" smtClean="0"/>
              <a:t/>
            </a:r>
            <a:br>
              <a:rPr lang="en-US" dirty="0" smtClean="0"/>
            </a:br>
            <a:r>
              <a:rPr lang="he-IL" dirty="0" smtClean="0"/>
              <a:t>צריך </a:t>
            </a:r>
            <a:r>
              <a:rPr lang="he-IL" dirty="0"/>
              <a:t>להתייצב בערב לעבוד בעבודות להשתתף בשיחות קבוצתיות </a:t>
            </a:r>
            <a:r>
              <a:rPr lang="he-IL" dirty="0" smtClean="0"/>
              <a:t>והרצאות</a:t>
            </a:r>
            <a:r>
              <a:rPr lang="he-IL" dirty="0"/>
              <a:t>.</a:t>
            </a:r>
          </a:p>
          <a:p>
            <a:endParaRPr lang="en-US" dirty="0"/>
          </a:p>
        </p:txBody>
      </p:sp>
    </p:spTree>
    <p:extLst>
      <p:ext uri="{BB962C8B-B14F-4D97-AF65-F5344CB8AC3E}">
        <p14:creationId xmlns:p14="http://schemas.microsoft.com/office/powerpoint/2010/main" val="1122825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קנס</a:t>
            </a:r>
            <a:endParaRPr lang="en-US" dirty="0"/>
          </a:p>
        </p:txBody>
      </p:sp>
      <p:sp>
        <p:nvSpPr>
          <p:cNvPr id="3" name="Content Placeholder 2"/>
          <p:cNvSpPr>
            <a:spLocks noGrp="1"/>
          </p:cNvSpPr>
          <p:nvPr>
            <p:ph idx="1"/>
          </p:nvPr>
        </p:nvSpPr>
        <p:spPr/>
        <p:txBody>
          <a:bodyPr/>
          <a:lstStyle/>
          <a:p>
            <a:r>
              <a:rPr lang="he-IL" dirty="0"/>
              <a:t>מקורו באגרה לשליט, הפוגע משלם למדינה (ולא לנפגע). </a:t>
            </a:r>
            <a:endParaRPr lang="he-IL" dirty="0" smtClean="0"/>
          </a:p>
          <a:p>
            <a:r>
              <a:rPr lang="he-IL" dirty="0" smtClean="0"/>
              <a:t>גם </a:t>
            </a:r>
            <a:r>
              <a:rPr lang="he-IL" dirty="0"/>
              <a:t>היום הרשויות מרוויחות מכך.</a:t>
            </a:r>
          </a:p>
          <a:p>
            <a:pPr>
              <a:lnSpc>
                <a:spcPct val="150000"/>
              </a:lnSpc>
            </a:pPr>
            <a:r>
              <a:rPr lang="he-IL" dirty="0" smtClean="0"/>
              <a:t>ממחקרים עולה </a:t>
            </a:r>
            <a:r>
              <a:rPr lang="he-IL" dirty="0"/>
              <a:t>שקנס זעום יחסית לרווח לא ירתיע וגם אם יצטרך לבצע פשע בכדי לשלם את הקנס זה לא ירתיע.</a:t>
            </a:r>
          </a:p>
          <a:p>
            <a:endParaRPr lang="en-US" dirty="0"/>
          </a:p>
        </p:txBody>
      </p:sp>
    </p:spTree>
    <p:extLst>
      <p:ext uri="{BB962C8B-B14F-4D97-AF65-F5344CB8AC3E}">
        <p14:creationId xmlns:p14="http://schemas.microsoft.com/office/powerpoint/2010/main" val="3261142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עבודות שירות</a:t>
            </a:r>
            <a:endParaRPr lang="en-US" dirty="0"/>
          </a:p>
        </p:txBody>
      </p:sp>
      <p:sp>
        <p:nvSpPr>
          <p:cNvPr id="3" name="Content Placeholder 2"/>
          <p:cNvSpPr>
            <a:spLocks noGrp="1"/>
          </p:cNvSpPr>
          <p:nvPr>
            <p:ph idx="1"/>
          </p:nvPr>
        </p:nvSpPr>
        <p:spPr/>
        <p:txBody>
          <a:bodyPr>
            <a:normAutofit fontScale="85000" lnSpcReduction="10000"/>
          </a:bodyPr>
          <a:lstStyle/>
          <a:p>
            <a:r>
              <a:rPr lang="he-IL" sz="2800" b="1" dirty="0">
                <a:solidFill>
                  <a:srgbClr val="00B0F0"/>
                </a:solidFill>
              </a:rPr>
              <a:t>המרת מאסר בעבודות שירות </a:t>
            </a:r>
            <a:r>
              <a:rPr lang="he-IL" dirty="0"/>
              <a:t>משרתת מטרות ערכיות, וגם מטרות תועלתיות.</a:t>
            </a:r>
          </a:p>
          <a:p>
            <a:pPr>
              <a:lnSpc>
                <a:spcPct val="160000"/>
              </a:lnSpc>
            </a:pPr>
            <a:r>
              <a:rPr lang="he-IL" dirty="0"/>
              <a:t>מאפשרת להקטין את הצפיפות בבתי הסוהר ולחסוך את עלויות הענישה.</a:t>
            </a:r>
          </a:p>
          <a:p>
            <a:pPr>
              <a:lnSpc>
                <a:spcPct val="160000"/>
              </a:lnSpc>
            </a:pPr>
            <a:r>
              <a:rPr lang="he-IL" dirty="0" smtClean="0"/>
              <a:t>ברמה </a:t>
            </a:r>
            <a:r>
              <a:rPr lang="he-IL" dirty="0"/>
              <a:t>הערכית, מאפשרת לשקם את הנאשם, ולהחזירו לחיים תקינים ללא החוויה השלילית של המאסר בכלא. מציעה  לאנשים אשר חטאו את האפשרות של נשיאה בעונש בדרך אשר תועיל גם לציבור ולא לשוב לדרך של פשיעה.</a:t>
            </a:r>
          </a:p>
          <a:p>
            <a:pPr>
              <a:lnSpc>
                <a:spcPct val="160000"/>
              </a:lnSpc>
            </a:pPr>
            <a:r>
              <a:rPr lang="he-IL" dirty="0" smtClean="0"/>
              <a:t>בדרך </a:t>
            </a:r>
            <a:r>
              <a:rPr lang="he-IL" dirty="0"/>
              <a:t>כלל עבודות אלה ניתנות לאנשים שאינם עבריינים סדרתיים ומסוכנים לציבור, שהעבירות בהן הואשמו אינן חמורות, וישנן נסיבות אישיות </a:t>
            </a:r>
            <a:r>
              <a:rPr lang="he-IL" dirty="0" smtClean="0"/>
              <a:t>מצדיקות.</a:t>
            </a:r>
            <a:endParaRPr lang="he-IL" dirty="0"/>
          </a:p>
          <a:p>
            <a:pPr>
              <a:lnSpc>
                <a:spcPct val="160000"/>
              </a:lnSpc>
            </a:pPr>
            <a:r>
              <a:rPr lang="he-IL" dirty="0" smtClean="0"/>
              <a:t>במקרים </a:t>
            </a:r>
            <a:r>
              <a:rPr lang="he-IL" dirty="0"/>
              <a:t>של הפרות משמעת במסגרת ביצוע עבודות השירות רשאי קצין שירות בתי הסוהר להורות על ריצוי יתרת ימי העונש במאסר והפסקת עבודות </a:t>
            </a:r>
            <a:r>
              <a:rPr lang="he-IL" dirty="0" smtClean="0"/>
              <a:t>השירות.</a:t>
            </a:r>
            <a:endParaRPr lang="he-IL" dirty="0"/>
          </a:p>
        </p:txBody>
      </p:sp>
    </p:spTree>
    <p:extLst>
      <p:ext uri="{BB962C8B-B14F-4D97-AF65-F5344CB8AC3E}">
        <p14:creationId xmlns:p14="http://schemas.microsoft.com/office/powerpoint/2010/main" val="2368012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תקופת מבחן</a:t>
            </a:r>
            <a:endParaRPr lang="en-US" dirty="0"/>
          </a:p>
        </p:txBody>
      </p:sp>
      <p:sp>
        <p:nvSpPr>
          <p:cNvPr id="3" name="Content Placeholder 2"/>
          <p:cNvSpPr>
            <a:spLocks noGrp="1"/>
          </p:cNvSpPr>
          <p:nvPr>
            <p:ph idx="1"/>
          </p:nvPr>
        </p:nvSpPr>
        <p:spPr/>
        <p:txBody>
          <a:bodyPr>
            <a:normAutofit/>
          </a:bodyPr>
          <a:lstStyle/>
          <a:p>
            <a:pPr>
              <a:lnSpc>
                <a:spcPct val="150000"/>
              </a:lnSpc>
            </a:pPr>
            <a:r>
              <a:rPr lang="he-IL" dirty="0" smtClean="0"/>
              <a:t>תקופת </a:t>
            </a:r>
            <a:r>
              <a:rPr lang="he-IL" dirty="0"/>
              <a:t>תקפו של צו מבחן תפורש בו, והיא לא תפחת מששה חדשים מיום מתן הצו ולא תעלה על שלוש שנים מאותו יום.</a:t>
            </a:r>
          </a:p>
          <a:p>
            <a:pPr>
              <a:lnSpc>
                <a:spcPct val="150000"/>
              </a:lnSpc>
            </a:pPr>
            <a:r>
              <a:rPr lang="he-IL" dirty="0" smtClean="0"/>
              <a:t>הנבחן </a:t>
            </a:r>
            <a:r>
              <a:rPr lang="he-IL" dirty="0"/>
              <a:t>יידרש בצו המבחן לעמוד, בפיקוחו של קצין </a:t>
            </a:r>
            <a:r>
              <a:rPr lang="he-IL" dirty="0" smtClean="0"/>
              <a:t>מבחן.</a:t>
            </a:r>
            <a:endParaRPr lang="he-IL" dirty="0"/>
          </a:p>
          <a:p>
            <a:pPr>
              <a:lnSpc>
                <a:spcPct val="150000"/>
              </a:lnSpc>
            </a:pPr>
            <a:r>
              <a:rPr lang="he-IL" dirty="0" smtClean="0"/>
              <a:t>נקבעים </a:t>
            </a:r>
            <a:r>
              <a:rPr lang="he-IL" dirty="0"/>
              <a:t>תנאים נוספים בדבר מגורים וענינים אחרים, לרבות חובת הנבחן לקבל טיפול רפואי, להבטיח את שלומו הנפשי והגופני של הנבחן, את שיקומו החברתי וחינוכו להתנהגות טובה, ולמנוע אותו מלשוב ולעבור את העבירה שעבר או מלעבור עבירה אחרת. חייב לעבוד או ללמוד.</a:t>
            </a:r>
          </a:p>
          <a:p>
            <a:pPr>
              <a:lnSpc>
                <a:spcPct val="150000"/>
              </a:lnSpc>
            </a:pPr>
            <a:r>
              <a:rPr lang="he-IL" dirty="0"/>
              <a:t>אין יאוש ממאסר והתנתקות מהחברה.</a:t>
            </a:r>
          </a:p>
          <a:p>
            <a:endParaRPr lang="he-IL" dirty="0"/>
          </a:p>
          <a:p>
            <a:endParaRPr lang="he-IL" dirty="0"/>
          </a:p>
          <a:p>
            <a:endParaRPr lang="en-US" dirty="0"/>
          </a:p>
        </p:txBody>
      </p:sp>
    </p:spTree>
    <p:extLst>
      <p:ext uri="{BB962C8B-B14F-4D97-AF65-F5344CB8AC3E}">
        <p14:creationId xmlns:p14="http://schemas.microsoft.com/office/powerpoint/2010/main" val="3129454555"/>
      </p:ext>
    </p:extLst>
  </p:cSld>
  <p:clrMapOvr>
    <a:masterClrMapping/>
  </p:clrMapOvr>
</p:sld>
</file>

<file path=ppt/theme/theme1.xml><?xml version="1.0" encoding="utf-8"?>
<a:theme xmlns:a="http://schemas.openxmlformats.org/drawingml/2006/main" name="מצגות קמפוס">
  <a:themeElements>
    <a:clrScheme name="מבט לאחור">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מבט לאחור">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מבט לאחור">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מצגות קמפוס" id="{E693CF45-7A1A-4041-A430-EC7555623299}" vid="{BB2ABCE7-DEDE-4117-B870-9DF266F2FE73}"/>
    </a:ext>
  </a:extLst>
</a:theme>
</file>

<file path=docProps/app.xml><?xml version="1.0" encoding="utf-8"?>
<Properties xmlns="http://schemas.openxmlformats.org/officeDocument/2006/extended-properties" xmlns:vt="http://schemas.openxmlformats.org/officeDocument/2006/docPropsVTypes">
  <Template>מצגות קמפוס</Template>
  <TotalTime>23</TotalTime>
  <Words>348</Words>
  <Application>Microsoft Office PowerPoint</Application>
  <PresentationFormat>Widescreen</PresentationFormat>
  <Paragraphs>36</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מצגות קמפוס</vt:lpstr>
      <vt:lpstr>חלופות מאסר</vt:lpstr>
      <vt:lpstr>מאסר על תנאי</vt:lpstr>
      <vt:lpstr>מאסר סרוגי</vt:lpstr>
      <vt:lpstr>קנס</vt:lpstr>
      <vt:lpstr>עבודות שירות</vt:lpstr>
      <vt:lpstr>תקופת מבחן</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Samokovlija</dc:creator>
  <cp:lastModifiedBy>Daniel Samokovlija</cp:lastModifiedBy>
  <cp:revision>7</cp:revision>
  <dcterms:created xsi:type="dcterms:W3CDTF">2020-05-21T11:17:02Z</dcterms:created>
  <dcterms:modified xsi:type="dcterms:W3CDTF">2020-07-07T12:14:25Z</dcterms:modified>
</cp:coreProperties>
</file>