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89" r:id="rId4"/>
    <p:sldId id="290" r:id="rId5"/>
    <p:sldId id="291" r:id="rId6"/>
    <p:sldId id="292" r:id="rId7"/>
    <p:sldId id="293" r:id="rId8"/>
    <p:sldId id="294" r:id="rId9"/>
    <p:sldId id="295" r:id="rId10"/>
    <p:sldId id="296" r:id="rId11"/>
    <p:sldId id="297" r:id="rId12"/>
    <p:sldId id="29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3.svg"/><Relationship Id="rId1" Type="http://schemas.openxmlformats.org/officeDocument/2006/relationships/image" Target="../media/image4.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3.svg"/><Relationship Id="rId1" Type="http://schemas.openxmlformats.org/officeDocument/2006/relationships/image" Target="../media/image4.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DCB7D5BD-4EAF-4198-9F52-3DFFA1D14C2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33F6DA7-D287-4F03-9BD8-79A9607C6C7C}">
      <dgm:prSet/>
      <dgm:spPr/>
      <dgm:t>
        <a:bodyPr/>
        <a:lstStyle/>
        <a:p>
          <a:pPr algn="r" rtl="1"/>
          <a:r>
            <a:rPr lang="he-IL" dirty="0"/>
            <a:t>1. השתייכות - הפלטות הנערים מהמערכת המוסדית מנתקת אותם ממקום השתייכותם. הכנופיה מעניקה השתייכות.  כולם דומים, לכולם אותם ערכים ונורמות</a:t>
          </a:r>
          <a:endParaRPr lang="en-US" dirty="0"/>
        </a:p>
      </dgm:t>
    </dgm:pt>
    <dgm:pt modelId="{168E3515-4050-456D-B3EF-59EFD5570FDA}" type="parTrans" cxnId="{8F2FB6DD-7F6D-492A-B02C-4FC6A952DF5D}">
      <dgm:prSet/>
      <dgm:spPr/>
      <dgm:t>
        <a:bodyPr/>
        <a:lstStyle/>
        <a:p>
          <a:endParaRPr lang="en-US"/>
        </a:p>
      </dgm:t>
    </dgm:pt>
    <dgm:pt modelId="{C2C571EE-B75C-48D8-986F-9F5ED2882AF0}" type="sibTrans" cxnId="{8F2FB6DD-7F6D-492A-B02C-4FC6A952DF5D}">
      <dgm:prSet/>
      <dgm:spPr/>
      <dgm:t>
        <a:bodyPr/>
        <a:lstStyle/>
        <a:p>
          <a:endParaRPr lang="en-US"/>
        </a:p>
      </dgm:t>
    </dgm:pt>
    <dgm:pt modelId="{27FAB720-D63F-4D5D-A81A-D180EEB32548}">
      <dgm:prSet/>
      <dgm:spPr/>
      <dgm:t>
        <a:bodyPr/>
        <a:lstStyle/>
        <a:p>
          <a:pPr algn="r" rtl="1"/>
          <a:r>
            <a:rPr lang="he-IL" dirty="0"/>
            <a:t>2. סטטוס חברתי- בכנופיה חוויה של חיוניות וחשיבות יש חלוקת תפקידים וסטטוס חברתי .</a:t>
          </a:r>
          <a:endParaRPr lang="en-US" dirty="0"/>
        </a:p>
      </dgm:t>
    </dgm:pt>
    <dgm:pt modelId="{03990873-1219-41D6-9750-2FCCC023DCDF}" type="parTrans" cxnId="{06F11908-D193-479D-B73F-92983EF88BC6}">
      <dgm:prSet/>
      <dgm:spPr/>
      <dgm:t>
        <a:bodyPr/>
        <a:lstStyle/>
        <a:p>
          <a:endParaRPr lang="en-US"/>
        </a:p>
      </dgm:t>
    </dgm:pt>
    <dgm:pt modelId="{D6742A2C-739A-4D2E-8C4C-9B9CF396961F}" type="sibTrans" cxnId="{06F11908-D193-479D-B73F-92983EF88BC6}">
      <dgm:prSet/>
      <dgm:spPr/>
      <dgm:t>
        <a:bodyPr/>
        <a:lstStyle/>
        <a:p>
          <a:endParaRPr lang="en-US"/>
        </a:p>
      </dgm:t>
    </dgm:pt>
    <dgm:pt modelId="{76C5A039-18A0-4523-9CE3-E0EB53DFA629}">
      <dgm:prSet/>
      <dgm:spPr/>
      <dgm:t>
        <a:bodyPr/>
        <a:lstStyle/>
        <a:p>
          <a:pPr algn="r" rtl="1"/>
          <a:r>
            <a:rPr lang="he-IL" dirty="0"/>
            <a:t>3. חוויות הצלחה - הכנופיה מטילה עליהם מטלות שהם מסוגלים לעמוד בהן. </a:t>
          </a:r>
          <a:endParaRPr lang="en-US" dirty="0"/>
        </a:p>
      </dgm:t>
    </dgm:pt>
    <dgm:pt modelId="{A11DBADF-B30E-4E17-8364-D7D1FAA6EF70}" type="parTrans" cxnId="{39C79F98-7504-4C96-A08B-8AC9019C4353}">
      <dgm:prSet/>
      <dgm:spPr/>
      <dgm:t>
        <a:bodyPr/>
        <a:lstStyle/>
        <a:p>
          <a:endParaRPr lang="en-US"/>
        </a:p>
      </dgm:t>
    </dgm:pt>
    <dgm:pt modelId="{BB283D22-F2C2-4796-B2E7-60785BD091DE}" type="sibTrans" cxnId="{39C79F98-7504-4C96-A08B-8AC9019C4353}">
      <dgm:prSet/>
      <dgm:spPr/>
      <dgm:t>
        <a:bodyPr/>
        <a:lstStyle/>
        <a:p>
          <a:endParaRPr lang="en-US"/>
        </a:p>
      </dgm:t>
    </dgm:pt>
    <dgm:pt modelId="{CF52CA59-8325-4C51-81E5-FB488478FF32}">
      <dgm:prSet/>
      <dgm:spPr/>
      <dgm:t>
        <a:bodyPr/>
        <a:lstStyle/>
        <a:p>
          <a:pPr algn="r" rtl="1"/>
          <a:r>
            <a:rPr lang="he-IL" dirty="0"/>
            <a:t>5. חיזוק הביטחון העצמי - הזדמנות להוכיח את עצמם ולזכות בחיבה של האחרים. </a:t>
          </a:r>
          <a:endParaRPr lang="en-US" dirty="0"/>
        </a:p>
      </dgm:t>
    </dgm:pt>
    <dgm:pt modelId="{460060CF-83F7-40AD-9433-3948F1C44CB8}" type="parTrans" cxnId="{3AFC71AE-E8E4-4642-B569-84B2FCDF0E37}">
      <dgm:prSet/>
      <dgm:spPr/>
      <dgm:t>
        <a:bodyPr/>
        <a:lstStyle/>
        <a:p>
          <a:endParaRPr lang="en-US"/>
        </a:p>
      </dgm:t>
    </dgm:pt>
    <dgm:pt modelId="{D769845E-BE3D-4FB9-9296-019B667D79FB}" type="sibTrans" cxnId="{3AFC71AE-E8E4-4642-B569-84B2FCDF0E37}">
      <dgm:prSet/>
      <dgm:spPr/>
      <dgm:t>
        <a:bodyPr/>
        <a:lstStyle/>
        <a:p>
          <a:endParaRPr lang="en-US"/>
        </a:p>
      </dgm:t>
    </dgm:pt>
    <dgm:pt modelId="{FB1AD096-5855-4577-A723-093860C21EE8}" type="pres">
      <dgm:prSet presAssocID="{DCB7D5BD-4EAF-4198-9F52-3DFFA1D14C22}" presName="root" presStyleCnt="0">
        <dgm:presLayoutVars>
          <dgm:dir/>
          <dgm:resizeHandles val="exact"/>
        </dgm:presLayoutVars>
      </dgm:prSet>
      <dgm:spPr/>
      <dgm:t>
        <a:bodyPr/>
        <a:lstStyle/>
        <a:p>
          <a:endParaRPr lang="en-US"/>
        </a:p>
      </dgm:t>
    </dgm:pt>
    <dgm:pt modelId="{54EBBA12-0005-45D0-BB56-57C999F00730}" type="pres">
      <dgm:prSet presAssocID="{033F6DA7-D287-4F03-9BD8-79A9607C6C7C}" presName="compNode" presStyleCnt="0"/>
      <dgm:spPr/>
    </dgm:pt>
    <dgm:pt modelId="{D93A389F-4EED-47F6-901B-ACA97CA62E0F}" type="pres">
      <dgm:prSet presAssocID="{033F6DA7-D287-4F03-9BD8-79A9607C6C7C}" presName="bgRect" presStyleLbl="bgShp" presStyleIdx="0" presStyleCnt="4"/>
      <dgm:spPr/>
    </dgm:pt>
    <dgm:pt modelId="{60163261-7B09-4B20-A90D-A4D90043463D}" type="pres">
      <dgm:prSet presAssocID="{033F6DA7-D287-4F03-9BD8-79A9607C6C7C}"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סטטיסטיקה"/>
        </a:ext>
      </dgm:extLst>
    </dgm:pt>
    <dgm:pt modelId="{40DA4C3D-7542-4CE7-9B82-864542411656}" type="pres">
      <dgm:prSet presAssocID="{033F6DA7-D287-4F03-9BD8-79A9607C6C7C}" presName="spaceRect" presStyleCnt="0"/>
      <dgm:spPr/>
    </dgm:pt>
    <dgm:pt modelId="{06F4C091-417D-4453-B542-DB03F7CE88C8}" type="pres">
      <dgm:prSet presAssocID="{033F6DA7-D287-4F03-9BD8-79A9607C6C7C}" presName="parTx" presStyleLbl="revTx" presStyleIdx="0" presStyleCnt="4">
        <dgm:presLayoutVars>
          <dgm:chMax val="0"/>
          <dgm:chPref val="0"/>
        </dgm:presLayoutVars>
      </dgm:prSet>
      <dgm:spPr/>
      <dgm:t>
        <a:bodyPr/>
        <a:lstStyle/>
        <a:p>
          <a:endParaRPr lang="en-US"/>
        </a:p>
      </dgm:t>
    </dgm:pt>
    <dgm:pt modelId="{3DE58B28-DF0E-470B-A282-02F13CF98AF9}" type="pres">
      <dgm:prSet presAssocID="{C2C571EE-B75C-48D8-986F-9F5ED2882AF0}" presName="sibTrans" presStyleCnt="0"/>
      <dgm:spPr/>
    </dgm:pt>
    <dgm:pt modelId="{CF93118A-471A-4368-A237-45DD537907A2}" type="pres">
      <dgm:prSet presAssocID="{27FAB720-D63F-4D5D-A81A-D180EEB32548}" presName="compNode" presStyleCnt="0"/>
      <dgm:spPr/>
    </dgm:pt>
    <dgm:pt modelId="{926B9CF0-C687-4B35-8881-AED5ACC2E08D}" type="pres">
      <dgm:prSet presAssocID="{27FAB720-D63F-4D5D-A81A-D180EEB32548}" presName="bgRect" presStyleLbl="bgShp" presStyleIdx="1" presStyleCnt="4"/>
      <dgm:spPr/>
      <dgm:t>
        <a:bodyPr/>
        <a:lstStyle/>
        <a:p>
          <a:endParaRPr lang="en-US"/>
        </a:p>
      </dgm:t>
    </dgm:pt>
    <dgm:pt modelId="{CA523C39-AD01-473A-B0CC-65FB965D3329}" type="pres">
      <dgm:prSet presAssocID="{27FAB720-D63F-4D5D-A81A-D180EEB32548}"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קבוצה"/>
        </a:ext>
      </dgm:extLst>
    </dgm:pt>
    <dgm:pt modelId="{ABDCC451-A0C4-48E1-9650-2DDC2F679CC7}" type="pres">
      <dgm:prSet presAssocID="{27FAB720-D63F-4D5D-A81A-D180EEB32548}" presName="spaceRect" presStyleCnt="0"/>
      <dgm:spPr/>
    </dgm:pt>
    <dgm:pt modelId="{B79E68C6-7119-462E-B599-160499557D3E}" type="pres">
      <dgm:prSet presAssocID="{27FAB720-D63F-4D5D-A81A-D180EEB32548}" presName="parTx" presStyleLbl="revTx" presStyleIdx="1" presStyleCnt="4">
        <dgm:presLayoutVars>
          <dgm:chMax val="0"/>
          <dgm:chPref val="0"/>
        </dgm:presLayoutVars>
      </dgm:prSet>
      <dgm:spPr/>
      <dgm:t>
        <a:bodyPr/>
        <a:lstStyle/>
        <a:p>
          <a:endParaRPr lang="en-US"/>
        </a:p>
      </dgm:t>
    </dgm:pt>
    <dgm:pt modelId="{637C074D-FE14-43AC-BC7C-D9110C292418}" type="pres">
      <dgm:prSet presAssocID="{D6742A2C-739A-4D2E-8C4C-9B9CF396961F}" presName="sibTrans" presStyleCnt="0"/>
      <dgm:spPr/>
    </dgm:pt>
    <dgm:pt modelId="{4325CCF1-AF76-4239-BD18-F2124D8CD22E}" type="pres">
      <dgm:prSet presAssocID="{76C5A039-18A0-4523-9CE3-E0EB53DFA629}" presName="compNode" presStyleCnt="0"/>
      <dgm:spPr/>
    </dgm:pt>
    <dgm:pt modelId="{4B713ECA-912C-4DCE-B1CE-5A476EBAF7AA}" type="pres">
      <dgm:prSet presAssocID="{76C5A039-18A0-4523-9CE3-E0EB53DFA629}" presName="bgRect" presStyleLbl="bgShp" presStyleIdx="2" presStyleCnt="4"/>
      <dgm:spPr/>
    </dgm:pt>
    <dgm:pt modelId="{98E48C79-782B-440B-B114-7CBD937C1867}" type="pres">
      <dgm:prSet presAssocID="{76C5A039-18A0-4523-9CE3-E0EB53DFA629}"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Office Worker"/>
        </a:ext>
      </dgm:extLst>
    </dgm:pt>
    <dgm:pt modelId="{8FF51010-5CDF-44B1-AA89-2AD0BAC1FE0D}" type="pres">
      <dgm:prSet presAssocID="{76C5A039-18A0-4523-9CE3-E0EB53DFA629}" presName="spaceRect" presStyleCnt="0"/>
      <dgm:spPr/>
    </dgm:pt>
    <dgm:pt modelId="{973C7D21-A908-419F-809C-B9754157815B}" type="pres">
      <dgm:prSet presAssocID="{76C5A039-18A0-4523-9CE3-E0EB53DFA629}" presName="parTx" presStyleLbl="revTx" presStyleIdx="2" presStyleCnt="4">
        <dgm:presLayoutVars>
          <dgm:chMax val="0"/>
          <dgm:chPref val="0"/>
        </dgm:presLayoutVars>
      </dgm:prSet>
      <dgm:spPr/>
      <dgm:t>
        <a:bodyPr/>
        <a:lstStyle/>
        <a:p>
          <a:endParaRPr lang="en-US"/>
        </a:p>
      </dgm:t>
    </dgm:pt>
    <dgm:pt modelId="{B2798AE3-0922-4894-91C4-72379FBCDA19}" type="pres">
      <dgm:prSet presAssocID="{BB283D22-F2C2-4796-B2E7-60785BD091DE}" presName="sibTrans" presStyleCnt="0"/>
      <dgm:spPr/>
    </dgm:pt>
    <dgm:pt modelId="{7199B162-685C-427B-83D2-91B3BAC51591}" type="pres">
      <dgm:prSet presAssocID="{CF52CA59-8325-4C51-81E5-FB488478FF32}" presName="compNode" presStyleCnt="0"/>
      <dgm:spPr/>
    </dgm:pt>
    <dgm:pt modelId="{26DAA599-95B1-4E77-A2D6-F624BE49692E}" type="pres">
      <dgm:prSet presAssocID="{CF52CA59-8325-4C51-81E5-FB488478FF32}" presName="bgRect" presStyleLbl="bgShp" presStyleIdx="3" presStyleCnt="4"/>
      <dgm:spPr/>
    </dgm:pt>
    <dgm:pt modelId="{F47EFA54-B245-4629-9437-F364F0263BEB}" type="pres">
      <dgm:prSet presAssocID="{CF52CA59-8325-4C51-81E5-FB488478FF32}"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Tongue Face with Solid Fill"/>
        </a:ext>
      </dgm:extLst>
    </dgm:pt>
    <dgm:pt modelId="{6D29C669-7FC1-431C-A50D-D6F36FC93497}" type="pres">
      <dgm:prSet presAssocID="{CF52CA59-8325-4C51-81E5-FB488478FF32}" presName="spaceRect" presStyleCnt="0"/>
      <dgm:spPr/>
    </dgm:pt>
    <dgm:pt modelId="{5632AEB0-1B4C-46B0-9525-8E960D004AD8}" type="pres">
      <dgm:prSet presAssocID="{CF52CA59-8325-4C51-81E5-FB488478FF32}" presName="parTx" presStyleLbl="revTx" presStyleIdx="3" presStyleCnt="4">
        <dgm:presLayoutVars>
          <dgm:chMax val="0"/>
          <dgm:chPref val="0"/>
        </dgm:presLayoutVars>
      </dgm:prSet>
      <dgm:spPr/>
      <dgm:t>
        <a:bodyPr/>
        <a:lstStyle/>
        <a:p>
          <a:endParaRPr lang="en-US"/>
        </a:p>
      </dgm:t>
    </dgm:pt>
  </dgm:ptLst>
  <dgm:cxnLst>
    <dgm:cxn modelId="{39C79F98-7504-4C96-A08B-8AC9019C4353}" srcId="{DCB7D5BD-4EAF-4198-9F52-3DFFA1D14C22}" destId="{76C5A039-18A0-4523-9CE3-E0EB53DFA629}" srcOrd="2" destOrd="0" parTransId="{A11DBADF-B30E-4E17-8364-D7D1FAA6EF70}" sibTransId="{BB283D22-F2C2-4796-B2E7-60785BD091DE}"/>
    <dgm:cxn modelId="{DC99DAA9-A62D-4FB3-88F6-F33B841E5A25}" type="presOf" srcId="{76C5A039-18A0-4523-9CE3-E0EB53DFA629}" destId="{973C7D21-A908-419F-809C-B9754157815B}" srcOrd="0" destOrd="0" presId="urn:microsoft.com/office/officeart/2018/2/layout/IconVerticalSolidList"/>
    <dgm:cxn modelId="{1EFB3BB5-2537-4E70-8C96-7461067BBA8F}" type="presOf" srcId="{27FAB720-D63F-4D5D-A81A-D180EEB32548}" destId="{B79E68C6-7119-462E-B599-160499557D3E}" srcOrd="0" destOrd="0" presId="urn:microsoft.com/office/officeart/2018/2/layout/IconVerticalSolidList"/>
    <dgm:cxn modelId="{06F11908-D193-479D-B73F-92983EF88BC6}" srcId="{DCB7D5BD-4EAF-4198-9F52-3DFFA1D14C22}" destId="{27FAB720-D63F-4D5D-A81A-D180EEB32548}" srcOrd="1" destOrd="0" parTransId="{03990873-1219-41D6-9750-2FCCC023DCDF}" sibTransId="{D6742A2C-739A-4D2E-8C4C-9B9CF396961F}"/>
    <dgm:cxn modelId="{C6BA5729-9497-4D64-8654-DB67B6510875}" type="presOf" srcId="{DCB7D5BD-4EAF-4198-9F52-3DFFA1D14C22}" destId="{FB1AD096-5855-4577-A723-093860C21EE8}" srcOrd="0" destOrd="0" presId="urn:microsoft.com/office/officeart/2018/2/layout/IconVerticalSolidList"/>
    <dgm:cxn modelId="{8F2FB6DD-7F6D-492A-B02C-4FC6A952DF5D}" srcId="{DCB7D5BD-4EAF-4198-9F52-3DFFA1D14C22}" destId="{033F6DA7-D287-4F03-9BD8-79A9607C6C7C}" srcOrd="0" destOrd="0" parTransId="{168E3515-4050-456D-B3EF-59EFD5570FDA}" sibTransId="{C2C571EE-B75C-48D8-986F-9F5ED2882AF0}"/>
    <dgm:cxn modelId="{3AFC71AE-E8E4-4642-B569-84B2FCDF0E37}" srcId="{DCB7D5BD-4EAF-4198-9F52-3DFFA1D14C22}" destId="{CF52CA59-8325-4C51-81E5-FB488478FF32}" srcOrd="3" destOrd="0" parTransId="{460060CF-83F7-40AD-9433-3948F1C44CB8}" sibTransId="{D769845E-BE3D-4FB9-9296-019B667D79FB}"/>
    <dgm:cxn modelId="{E86C4A87-C7F8-496F-AB30-B0268BB3D9F4}" type="presOf" srcId="{CF52CA59-8325-4C51-81E5-FB488478FF32}" destId="{5632AEB0-1B4C-46B0-9525-8E960D004AD8}" srcOrd="0" destOrd="0" presId="urn:microsoft.com/office/officeart/2018/2/layout/IconVerticalSolidList"/>
    <dgm:cxn modelId="{8ADCE29C-62C3-4C51-828C-F4CFA4548240}" type="presOf" srcId="{033F6DA7-D287-4F03-9BD8-79A9607C6C7C}" destId="{06F4C091-417D-4453-B542-DB03F7CE88C8}" srcOrd="0" destOrd="0" presId="urn:microsoft.com/office/officeart/2018/2/layout/IconVerticalSolidList"/>
    <dgm:cxn modelId="{07E805D5-73C2-4860-809B-933BAC5AF13D}" type="presParOf" srcId="{FB1AD096-5855-4577-A723-093860C21EE8}" destId="{54EBBA12-0005-45D0-BB56-57C999F00730}" srcOrd="0" destOrd="0" presId="urn:microsoft.com/office/officeart/2018/2/layout/IconVerticalSolidList"/>
    <dgm:cxn modelId="{6385E27B-978D-4193-90B0-62FF395EFF26}" type="presParOf" srcId="{54EBBA12-0005-45D0-BB56-57C999F00730}" destId="{D93A389F-4EED-47F6-901B-ACA97CA62E0F}" srcOrd="0" destOrd="0" presId="urn:microsoft.com/office/officeart/2018/2/layout/IconVerticalSolidList"/>
    <dgm:cxn modelId="{97B7F6E7-E50D-4730-984F-B87ED34B2041}" type="presParOf" srcId="{54EBBA12-0005-45D0-BB56-57C999F00730}" destId="{60163261-7B09-4B20-A90D-A4D90043463D}" srcOrd="1" destOrd="0" presId="urn:microsoft.com/office/officeart/2018/2/layout/IconVerticalSolidList"/>
    <dgm:cxn modelId="{D13135CB-9560-4FD3-83D0-B13F9540D41C}" type="presParOf" srcId="{54EBBA12-0005-45D0-BB56-57C999F00730}" destId="{40DA4C3D-7542-4CE7-9B82-864542411656}" srcOrd="2" destOrd="0" presId="urn:microsoft.com/office/officeart/2018/2/layout/IconVerticalSolidList"/>
    <dgm:cxn modelId="{BA28F62E-F432-416E-8C1D-7A03F55D4FD3}" type="presParOf" srcId="{54EBBA12-0005-45D0-BB56-57C999F00730}" destId="{06F4C091-417D-4453-B542-DB03F7CE88C8}" srcOrd="3" destOrd="0" presId="urn:microsoft.com/office/officeart/2018/2/layout/IconVerticalSolidList"/>
    <dgm:cxn modelId="{751C5FFE-5B22-40B8-9D1C-7837B8D23F54}" type="presParOf" srcId="{FB1AD096-5855-4577-A723-093860C21EE8}" destId="{3DE58B28-DF0E-470B-A282-02F13CF98AF9}" srcOrd="1" destOrd="0" presId="urn:microsoft.com/office/officeart/2018/2/layout/IconVerticalSolidList"/>
    <dgm:cxn modelId="{903C3C30-82ED-4CFC-A181-F0595B372FEC}" type="presParOf" srcId="{FB1AD096-5855-4577-A723-093860C21EE8}" destId="{CF93118A-471A-4368-A237-45DD537907A2}" srcOrd="2" destOrd="0" presId="urn:microsoft.com/office/officeart/2018/2/layout/IconVerticalSolidList"/>
    <dgm:cxn modelId="{A8470D2C-EA74-426D-B63A-E1B2DA9C8B95}" type="presParOf" srcId="{CF93118A-471A-4368-A237-45DD537907A2}" destId="{926B9CF0-C687-4B35-8881-AED5ACC2E08D}" srcOrd="0" destOrd="0" presId="urn:microsoft.com/office/officeart/2018/2/layout/IconVerticalSolidList"/>
    <dgm:cxn modelId="{ACB7035F-9050-4087-8034-5DE0229668C1}" type="presParOf" srcId="{CF93118A-471A-4368-A237-45DD537907A2}" destId="{CA523C39-AD01-473A-B0CC-65FB965D3329}" srcOrd="1" destOrd="0" presId="urn:microsoft.com/office/officeart/2018/2/layout/IconVerticalSolidList"/>
    <dgm:cxn modelId="{1544FC64-4949-48E2-9E27-74BC2C243968}" type="presParOf" srcId="{CF93118A-471A-4368-A237-45DD537907A2}" destId="{ABDCC451-A0C4-48E1-9650-2DDC2F679CC7}" srcOrd="2" destOrd="0" presId="urn:microsoft.com/office/officeart/2018/2/layout/IconVerticalSolidList"/>
    <dgm:cxn modelId="{859F0696-0822-49EC-AE47-0C53096787E0}" type="presParOf" srcId="{CF93118A-471A-4368-A237-45DD537907A2}" destId="{B79E68C6-7119-462E-B599-160499557D3E}" srcOrd="3" destOrd="0" presId="urn:microsoft.com/office/officeart/2018/2/layout/IconVerticalSolidList"/>
    <dgm:cxn modelId="{76B2F717-6182-4C48-A380-C379A3ECA0C1}" type="presParOf" srcId="{FB1AD096-5855-4577-A723-093860C21EE8}" destId="{637C074D-FE14-43AC-BC7C-D9110C292418}" srcOrd="3" destOrd="0" presId="urn:microsoft.com/office/officeart/2018/2/layout/IconVerticalSolidList"/>
    <dgm:cxn modelId="{E0F68A1D-F19B-4B06-BC74-3B6425FE404E}" type="presParOf" srcId="{FB1AD096-5855-4577-A723-093860C21EE8}" destId="{4325CCF1-AF76-4239-BD18-F2124D8CD22E}" srcOrd="4" destOrd="0" presId="urn:microsoft.com/office/officeart/2018/2/layout/IconVerticalSolidList"/>
    <dgm:cxn modelId="{D54530CD-1CE1-4D17-9F31-91E857A18C59}" type="presParOf" srcId="{4325CCF1-AF76-4239-BD18-F2124D8CD22E}" destId="{4B713ECA-912C-4DCE-B1CE-5A476EBAF7AA}" srcOrd="0" destOrd="0" presId="urn:microsoft.com/office/officeart/2018/2/layout/IconVerticalSolidList"/>
    <dgm:cxn modelId="{1585E5E8-3425-4FBF-B567-C9A1271492CF}" type="presParOf" srcId="{4325CCF1-AF76-4239-BD18-F2124D8CD22E}" destId="{98E48C79-782B-440B-B114-7CBD937C1867}" srcOrd="1" destOrd="0" presId="urn:microsoft.com/office/officeart/2018/2/layout/IconVerticalSolidList"/>
    <dgm:cxn modelId="{FDB148B4-9456-48B6-B4ED-E90102BC64D4}" type="presParOf" srcId="{4325CCF1-AF76-4239-BD18-F2124D8CD22E}" destId="{8FF51010-5CDF-44B1-AA89-2AD0BAC1FE0D}" srcOrd="2" destOrd="0" presId="urn:microsoft.com/office/officeart/2018/2/layout/IconVerticalSolidList"/>
    <dgm:cxn modelId="{F76F98B8-61C8-47EA-A5DD-61061FB49F07}" type="presParOf" srcId="{4325CCF1-AF76-4239-BD18-F2124D8CD22E}" destId="{973C7D21-A908-419F-809C-B9754157815B}" srcOrd="3" destOrd="0" presId="urn:microsoft.com/office/officeart/2018/2/layout/IconVerticalSolidList"/>
    <dgm:cxn modelId="{DE200073-12B5-4D13-9A0F-ECF444E901AD}" type="presParOf" srcId="{FB1AD096-5855-4577-A723-093860C21EE8}" destId="{B2798AE3-0922-4894-91C4-72379FBCDA19}" srcOrd="5" destOrd="0" presId="urn:microsoft.com/office/officeart/2018/2/layout/IconVerticalSolidList"/>
    <dgm:cxn modelId="{9209C4E8-3080-4D87-9727-5C606FA15F21}" type="presParOf" srcId="{FB1AD096-5855-4577-A723-093860C21EE8}" destId="{7199B162-685C-427B-83D2-91B3BAC51591}" srcOrd="6" destOrd="0" presId="urn:microsoft.com/office/officeart/2018/2/layout/IconVerticalSolidList"/>
    <dgm:cxn modelId="{F08D596C-977B-40E9-BCE7-75A1FFB19C8C}" type="presParOf" srcId="{7199B162-685C-427B-83D2-91B3BAC51591}" destId="{26DAA599-95B1-4E77-A2D6-F624BE49692E}" srcOrd="0" destOrd="0" presId="urn:microsoft.com/office/officeart/2018/2/layout/IconVerticalSolidList"/>
    <dgm:cxn modelId="{514E7A08-898A-4C67-B36B-432274853C84}" type="presParOf" srcId="{7199B162-685C-427B-83D2-91B3BAC51591}" destId="{F47EFA54-B245-4629-9437-F364F0263BEB}" srcOrd="1" destOrd="0" presId="urn:microsoft.com/office/officeart/2018/2/layout/IconVerticalSolidList"/>
    <dgm:cxn modelId="{DFC9312F-DDF4-4C80-BE3F-F881308063D7}" type="presParOf" srcId="{7199B162-685C-427B-83D2-91B3BAC51591}" destId="{6D29C669-7FC1-431C-A50D-D6F36FC93497}" srcOrd="2" destOrd="0" presId="urn:microsoft.com/office/officeart/2018/2/layout/IconVerticalSolidList"/>
    <dgm:cxn modelId="{07F7A7D0-3113-45F6-B7AB-562870C3B888}" type="presParOf" srcId="{7199B162-685C-427B-83D2-91B3BAC51591}" destId="{5632AEB0-1B4C-46B0-9525-8E960D004AD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A389F-4EED-47F6-901B-ACA97CA62E0F}">
      <dsp:nvSpPr>
        <dsp:cNvPr id="0" name=""/>
        <dsp:cNvSpPr/>
      </dsp:nvSpPr>
      <dsp:spPr>
        <a:xfrm>
          <a:off x="0" y="1729"/>
          <a:ext cx="8991956" cy="87680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163261-7B09-4B20-A90D-A4D90043463D}">
      <dsp:nvSpPr>
        <dsp:cNvPr id="0" name=""/>
        <dsp:cNvSpPr/>
      </dsp:nvSpPr>
      <dsp:spPr>
        <a:xfrm>
          <a:off x="265232" y="199009"/>
          <a:ext cx="482240" cy="48224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6F4C091-417D-4453-B542-DB03F7CE88C8}">
      <dsp:nvSpPr>
        <dsp:cNvPr id="0" name=""/>
        <dsp:cNvSpPr/>
      </dsp:nvSpPr>
      <dsp:spPr>
        <a:xfrm>
          <a:off x="1012704" y="1729"/>
          <a:ext cx="7979251" cy="87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795" tIns="92795" rIns="92795" bIns="92795" numCol="1" spcCol="1270" anchor="ctr" anchorCtr="0">
          <a:noAutofit/>
        </a:bodyPr>
        <a:lstStyle/>
        <a:p>
          <a:pPr lvl="0" algn="r" defTabSz="844550" rtl="1">
            <a:lnSpc>
              <a:spcPct val="90000"/>
            </a:lnSpc>
            <a:spcBef>
              <a:spcPct val="0"/>
            </a:spcBef>
            <a:spcAft>
              <a:spcPct val="35000"/>
            </a:spcAft>
          </a:pPr>
          <a:r>
            <a:rPr lang="he-IL" sz="1900" kern="1200" dirty="0"/>
            <a:t>1. השתייכות - הפלטות הנערים מהמערכת המוסדית מנתקת אותם ממקום השתייכותם. הכנופיה מעניקה השתייכות.  כולם דומים, לכולם אותם ערכים ונורמות</a:t>
          </a:r>
          <a:endParaRPr lang="en-US" sz="1900" kern="1200" dirty="0"/>
        </a:p>
      </dsp:txBody>
      <dsp:txXfrm>
        <a:off x="1012704" y="1729"/>
        <a:ext cx="7979251" cy="876800"/>
      </dsp:txXfrm>
    </dsp:sp>
    <dsp:sp modelId="{926B9CF0-C687-4B35-8881-AED5ACC2E08D}">
      <dsp:nvSpPr>
        <dsp:cNvPr id="0" name=""/>
        <dsp:cNvSpPr/>
      </dsp:nvSpPr>
      <dsp:spPr>
        <a:xfrm>
          <a:off x="0" y="1097729"/>
          <a:ext cx="8991956" cy="87680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523C39-AD01-473A-B0CC-65FB965D3329}">
      <dsp:nvSpPr>
        <dsp:cNvPr id="0" name=""/>
        <dsp:cNvSpPr/>
      </dsp:nvSpPr>
      <dsp:spPr>
        <a:xfrm>
          <a:off x="265232" y="1295009"/>
          <a:ext cx="482240" cy="48224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79E68C6-7119-462E-B599-160499557D3E}">
      <dsp:nvSpPr>
        <dsp:cNvPr id="0" name=""/>
        <dsp:cNvSpPr/>
      </dsp:nvSpPr>
      <dsp:spPr>
        <a:xfrm>
          <a:off x="1012704" y="1097729"/>
          <a:ext cx="7979251" cy="87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795" tIns="92795" rIns="92795" bIns="92795" numCol="1" spcCol="1270" anchor="ctr" anchorCtr="0">
          <a:noAutofit/>
        </a:bodyPr>
        <a:lstStyle/>
        <a:p>
          <a:pPr lvl="0" algn="r" defTabSz="844550" rtl="1">
            <a:lnSpc>
              <a:spcPct val="90000"/>
            </a:lnSpc>
            <a:spcBef>
              <a:spcPct val="0"/>
            </a:spcBef>
            <a:spcAft>
              <a:spcPct val="35000"/>
            </a:spcAft>
          </a:pPr>
          <a:r>
            <a:rPr lang="he-IL" sz="1900" kern="1200" dirty="0"/>
            <a:t>2. סטטוס חברתי- בכנופיה חוויה של חיוניות וחשיבות יש חלוקת תפקידים וסטטוס חברתי .</a:t>
          </a:r>
          <a:endParaRPr lang="en-US" sz="1900" kern="1200" dirty="0"/>
        </a:p>
      </dsp:txBody>
      <dsp:txXfrm>
        <a:off x="1012704" y="1097729"/>
        <a:ext cx="7979251" cy="876800"/>
      </dsp:txXfrm>
    </dsp:sp>
    <dsp:sp modelId="{4B713ECA-912C-4DCE-B1CE-5A476EBAF7AA}">
      <dsp:nvSpPr>
        <dsp:cNvPr id="0" name=""/>
        <dsp:cNvSpPr/>
      </dsp:nvSpPr>
      <dsp:spPr>
        <a:xfrm>
          <a:off x="0" y="2193730"/>
          <a:ext cx="8991956" cy="87680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E48C79-782B-440B-B114-7CBD937C1867}">
      <dsp:nvSpPr>
        <dsp:cNvPr id="0" name=""/>
        <dsp:cNvSpPr/>
      </dsp:nvSpPr>
      <dsp:spPr>
        <a:xfrm>
          <a:off x="265232" y="2391010"/>
          <a:ext cx="482240" cy="48224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3C7D21-A908-419F-809C-B9754157815B}">
      <dsp:nvSpPr>
        <dsp:cNvPr id="0" name=""/>
        <dsp:cNvSpPr/>
      </dsp:nvSpPr>
      <dsp:spPr>
        <a:xfrm>
          <a:off x="1012704" y="2193730"/>
          <a:ext cx="7979251" cy="87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795" tIns="92795" rIns="92795" bIns="92795" numCol="1" spcCol="1270" anchor="ctr" anchorCtr="0">
          <a:noAutofit/>
        </a:bodyPr>
        <a:lstStyle/>
        <a:p>
          <a:pPr lvl="0" algn="r" defTabSz="844550" rtl="1">
            <a:lnSpc>
              <a:spcPct val="90000"/>
            </a:lnSpc>
            <a:spcBef>
              <a:spcPct val="0"/>
            </a:spcBef>
            <a:spcAft>
              <a:spcPct val="35000"/>
            </a:spcAft>
          </a:pPr>
          <a:r>
            <a:rPr lang="he-IL" sz="1900" kern="1200" dirty="0"/>
            <a:t>3. חוויות הצלחה - הכנופיה מטילה עליהם מטלות שהם מסוגלים לעמוד בהן. </a:t>
          </a:r>
          <a:endParaRPr lang="en-US" sz="1900" kern="1200" dirty="0"/>
        </a:p>
      </dsp:txBody>
      <dsp:txXfrm>
        <a:off x="1012704" y="2193730"/>
        <a:ext cx="7979251" cy="876800"/>
      </dsp:txXfrm>
    </dsp:sp>
    <dsp:sp modelId="{26DAA599-95B1-4E77-A2D6-F624BE49692E}">
      <dsp:nvSpPr>
        <dsp:cNvPr id="0" name=""/>
        <dsp:cNvSpPr/>
      </dsp:nvSpPr>
      <dsp:spPr>
        <a:xfrm>
          <a:off x="0" y="3289730"/>
          <a:ext cx="8991956" cy="87680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7EFA54-B245-4629-9437-F364F0263BEB}">
      <dsp:nvSpPr>
        <dsp:cNvPr id="0" name=""/>
        <dsp:cNvSpPr/>
      </dsp:nvSpPr>
      <dsp:spPr>
        <a:xfrm>
          <a:off x="265232" y="3487010"/>
          <a:ext cx="482240" cy="48224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32AEB0-1B4C-46B0-9525-8E960D004AD8}">
      <dsp:nvSpPr>
        <dsp:cNvPr id="0" name=""/>
        <dsp:cNvSpPr/>
      </dsp:nvSpPr>
      <dsp:spPr>
        <a:xfrm>
          <a:off x="1012704" y="3289730"/>
          <a:ext cx="7979251" cy="87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795" tIns="92795" rIns="92795" bIns="92795" numCol="1" spcCol="1270" anchor="ctr" anchorCtr="0">
          <a:noAutofit/>
        </a:bodyPr>
        <a:lstStyle/>
        <a:p>
          <a:pPr lvl="0" algn="r" defTabSz="844550" rtl="1">
            <a:lnSpc>
              <a:spcPct val="90000"/>
            </a:lnSpc>
            <a:spcBef>
              <a:spcPct val="0"/>
            </a:spcBef>
            <a:spcAft>
              <a:spcPct val="35000"/>
            </a:spcAft>
          </a:pPr>
          <a:r>
            <a:rPr lang="he-IL" sz="1900" kern="1200" dirty="0"/>
            <a:t>5. חיזוק הביטחון העצמי - הזדמנות להוכיח את עצמם ולזכות בחיבה של האחרים. </a:t>
          </a:r>
          <a:endParaRPr lang="en-US" sz="1900" kern="1200" dirty="0"/>
        </a:p>
      </dsp:txBody>
      <dsp:txXfrm>
        <a:off x="1012704" y="3289730"/>
        <a:ext cx="7979251" cy="8768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pic>
        <p:nvPicPr>
          <p:cNvPr id="12" name="Picture 2" descr="https://lh5.googleusercontent.com/v_Q8Cb69u88fNOYZxkapgbSAkf-MhL-fIH4_YMO2EVb8eUBwXsSYICdlgvYUSELEXY5FPKi8lk553FqcjCHcHXRbElu-zSWEOFQ_cjb9PjCUDozC3COOZQX_aPUgSSYHzMsDvNHyP4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14401"/>
            <a:ext cx="12192000" cy="5910510"/>
          </a:xfrm>
          <a:prstGeom prst="rect">
            <a:avLst/>
          </a:prstGeom>
          <a:noFill/>
          <a:extLst>
            <a:ext uri="{909E8E84-426E-40DD-AFC4-6F175D3DCCD1}">
              <a14:hiddenFill xmlns:a14="http://schemas.microsoft.com/office/drawing/2010/main">
                <a:solidFill>
                  <a:srgbClr val="FFFFFF"/>
                </a:solidFill>
              </a14:hiddenFill>
            </a:ext>
          </a:extLst>
        </p:spPr>
      </p:pic>
      <p:sp>
        <p:nvSpPr>
          <p:cNvPr id="13" name="מלבן 12"/>
          <p:cNvSpPr/>
          <p:nvPr/>
        </p:nvSpPr>
        <p:spPr>
          <a:xfrm>
            <a:off x="0" y="1955260"/>
            <a:ext cx="12192000" cy="32879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1" y="6400800"/>
            <a:ext cx="12192000"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2001794"/>
            <a:ext cx="10058400" cy="2323317"/>
          </a:xfrm>
          <a:noFill/>
        </p:spPr>
        <p:txBody>
          <a:bodyPr anchor="b">
            <a:normAutofit/>
          </a:bodyPr>
          <a:lstStyle>
            <a:lvl1pPr algn="ctr">
              <a:lnSpc>
                <a:spcPct val="85000"/>
              </a:lnSpc>
              <a:defRPr sz="8000" spc="-50" baseline="0">
                <a:solidFill>
                  <a:srgbClr val="47464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787588"/>
          </a:xfrm>
          <a:noFill/>
        </p:spPr>
        <p:txBody>
          <a:bodyPr lIns="91440" rIns="91440">
            <a:normAutofit/>
          </a:bodyPr>
          <a:lstStyle>
            <a:lvl1pPr marL="0" indent="0" algn="ctr">
              <a:buNone/>
              <a:defRPr sz="2400" b="1" cap="all" spc="200" baseline="0">
                <a:solidFill>
                  <a:srgbClr val="5D3DA0"/>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C4195E-7B21-4793-9E6D-7DD1FAD7041C}"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pic>
        <p:nvPicPr>
          <p:cNvPr id="10" name="Picture 3" descr="https://lh5.googleusercontent.com/i1SuYjwTpbA9VgTqX-4q-futLsmi3g_BRPbN0Iunjh1NlVZex-wshrMGe6t-tBElKYpmMeHgPHojAVaK_7Aae-kdJOv4rOBu2YmdnuZaOy-6L4Ava671qiVbCsLoMVmw6W70YtldTq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Tree>
    <p:extLst>
      <p:ext uri="{BB962C8B-B14F-4D97-AF65-F5344CB8AC3E}">
        <p14:creationId xmlns:p14="http://schemas.microsoft.com/office/powerpoint/2010/main" val="2840857619"/>
      </p:ext>
    </p:extLst>
  </p:cSld>
  <p:clrMapOvr>
    <a:masterClrMapping/>
  </p:clrMapOvr>
  <p:extLst mod="1">
    <p:ext uri="{DCECCB84-F9BA-43D5-87BE-67443E8EF086}">
      <p15:sldGuideLst xmlns:p15="http://schemas.microsoft.com/office/powerpoint/2012/main">
        <p15:guide id="1" orient="horz" pos="572">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C4195E-7B21-4793-9E6D-7DD1FAD7041C}"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4204612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C4195E-7B21-4793-9E6D-7DD1FAD7041C}"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1578558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1097280" y="220476"/>
            <a:ext cx="10058400" cy="1450757"/>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C4195E-7B21-4793-9E6D-7DD1FAD7041C}"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3312924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Pr>
        <a:solidFill>
          <a:schemeClr val="bg1"/>
        </a:solidFill>
        <a:effectLst/>
      </p:bgPr>
    </p:bg>
    <p:spTree>
      <p:nvGrpSpPr>
        <p:cNvPr id="1" name=""/>
        <p:cNvGrpSpPr/>
        <p:nvPr/>
      </p:nvGrpSpPr>
      <p:grpSpPr>
        <a:xfrm>
          <a:off x="0" y="0"/>
          <a:ext cx="0" cy="0"/>
          <a:chOff x="0" y="0"/>
          <a:chExt cx="0" cy="0"/>
        </a:xfrm>
      </p:grpSpPr>
      <p:sp>
        <p:nvSpPr>
          <p:cNvPr id="12" name="מלבן 11"/>
          <p:cNvSpPr/>
          <p:nvPr/>
        </p:nvSpPr>
        <p:spPr>
          <a:xfrm>
            <a:off x="0" y="930877"/>
            <a:ext cx="12192000" cy="540344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3175" y="6400800"/>
            <a:ext cx="12188825"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gn="ct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lgn="ctr">
              <a:buNone/>
              <a:defRPr sz="2400" cap="all" spc="200" baseline="0">
                <a:solidFill>
                  <a:srgbClr val="D10B7C"/>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4195E-7B21-4793-9E6D-7DD1FAD7041C}"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3" descr="https://lh5.googleusercontent.com/i1SuYjwTpbA9VgTqX-4q-futLsmi3g_BRPbN0Iunjh1NlVZex-wshrMGe6t-tBElKYpmMeHgPHojAVaK_7Aae-kdJOv4rOBu2YmdnuZaOy-6L4Ava671qiVbCsLoMVmw6W70YtldTq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Tree>
    <p:extLst>
      <p:ext uri="{BB962C8B-B14F-4D97-AF65-F5344CB8AC3E}">
        <p14:creationId xmlns:p14="http://schemas.microsoft.com/office/powerpoint/2010/main" val="360876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a:solidFill>
                  <a:srgbClr val="484747"/>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C4195E-7B21-4793-9E6D-7DD1FAD7041C}" type="datetimeFigureOut">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3097174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lvl1pPr>
              <a:defRPr>
                <a:solidFill>
                  <a:srgbClr val="484747"/>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rgbClr val="D10B7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rgbClr val="D10B7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C4195E-7B21-4793-9E6D-7DD1FAD7041C}" type="datetimeFigureOut">
              <a:rPr lang="en-US" smtClean="0"/>
              <a:t>7/7/2020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848980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74646"/>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C4195E-7B21-4793-9E6D-7DD1FAD7041C}" type="datetimeFigureOut">
              <a:rPr lang="en-US" smtClean="0"/>
              <a:t>7/7/2020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2555079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CC4195E-7B21-4793-9E6D-7DD1FAD7041C}" type="datetimeFigureOut">
              <a:rPr lang="en-US" smtClean="0"/>
              <a:t>7/7/2020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495F826-DB97-4715-A8E5-FBA13A8A72EC}" type="slidenum">
              <a:rPr lang="en-US" smtClean="0"/>
              <a:t>‹#›</a:t>
            </a:fld>
            <a:endParaRPr lang="en-US"/>
          </a:p>
        </p:txBody>
      </p:sp>
      <p:pic>
        <p:nvPicPr>
          <p:cNvPr id="10" name="Picture 3" descr="https://lh5.googleusercontent.com/i1SuYjwTpbA9VgTqX-4q-futLsmi3g_BRPbN0Iunjh1NlVZex-wshrMGe6t-tBElKYpmMeHgPHojAVaK_7Aae-kdJOv4rOBu2YmdnuZaOy-6L4Ava671qiVbCsLoMVmw6W70YtldTq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
        <p:nvSpPr>
          <p:cNvPr id="12" name="מלבן 11"/>
          <p:cNvSpPr/>
          <p:nvPr/>
        </p:nvSpPr>
        <p:spPr>
          <a:xfrm>
            <a:off x="0" y="930877"/>
            <a:ext cx="12192000" cy="540344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Rectangle 7"/>
          <p:cNvSpPr/>
          <p:nvPr/>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17529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CC4195E-7B21-4793-9E6D-7DD1FAD7041C}" type="datetimeFigureOut">
              <a:rPr lang="en-US" smtClean="0"/>
              <a:t>7/7/2020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495F826-DB97-4715-A8E5-FBA13A8A72EC}" type="slidenum">
              <a:rPr lang="en-US" smtClean="0"/>
              <a:t>‹#›</a:t>
            </a:fld>
            <a:endParaRPr lang="en-US"/>
          </a:p>
        </p:txBody>
      </p:sp>
      <p:pic>
        <p:nvPicPr>
          <p:cNvPr id="10" name="Picture 3" descr="https://lh5.googleusercontent.com/i1SuYjwTpbA9VgTqX-4q-futLsmi3g_BRPbN0Iunjh1NlVZex-wshrMGe6t-tBElKYpmMeHgPHojAVaK_7Aae-kdJOv4rOBu2YmdnuZaOy-6L4Ava671qiVbCsLoMVmw6W70YtldTq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Tree>
    <p:extLst>
      <p:ext uri="{BB962C8B-B14F-4D97-AF65-F5344CB8AC3E}">
        <p14:creationId xmlns:p14="http://schemas.microsoft.com/office/powerpoint/2010/main" val="1868600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rgbClr val="F0F0F0"/>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C4195E-7B21-4793-9E6D-7DD1FAD7041C}" type="datetimeFigureOut">
              <a:rPr lang="en-US" smtClean="0"/>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936415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מלבן 14"/>
          <p:cNvSpPr/>
          <p:nvPr/>
        </p:nvSpPr>
        <p:spPr>
          <a:xfrm>
            <a:off x="0" y="1796345"/>
            <a:ext cx="12192000" cy="4537971"/>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p:cNvSpPr/>
          <p:nvPr/>
        </p:nvSpPr>
        <p:spPr>
          <a:xfrm>
            <a:off x="0" y="934304"/>
            <a:ext cx="12188840" cy="862041"/>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3175" y="6400800"/>
            <a:ext cx="12188825"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he-IL" dirty="0" smtClean="0"/>
              <a:t>לחץ כדי לערוך סגנון כותרת של תבנית בסיס</a:t>
            </a:r>
            <a:endParaRPr lang="en-US" dirty="0"/>
          </a:p>
        </p:txBody>
      </p:sp>
      <p:sp>
        <p:nvSpPr>
          <p:cNvPr id="3" name="Text Placeholder 2"/>
          <p:cNvSpPr>
            <a:spLocks noGrp="1"/>
          </p:cNvSpPr>
          <p:nvPr>
            <p:ph type="body" idx="1"/>
          </p:nvPr>
        </p:nvSpPr>
        <p:spPr>
          <a:xfrm>
            <a:off x="1097280" y="2011512"/>
            <a:ext cx="10058400" cy="3857582"/>
          </a:xfrm>
          <a:prstGeom prst="rect">
            <a:avLst/>
          </a:prstGeom>
        </p:spPr>
        <p:txBody>
          <a:bodyPr vert="horz" lIns="0" tIns="45720" rIns="0" bIns="45720" rtlCol="0">
            <a:normAutofit/>
          </a:body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CC4195E-7B21-4793-9E6D-7DD1FAD7041C}" type="datetimeFigureOut">
              <a:rPr lang="en-US" smtClean="0"/>
              <a:t>7/7/2020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495F826-DB97-4715-A8E5-FBA13A8A72EC}" type="slidenum">
              <a:rPr lang="en-US" smtClean="0"/>
              <a:t>‹#›</a:t>
            </a:fld>
            <a:endParaRPr lang="en-US"/>
          </a:p>
        </p:txBody>
      </p:sp>
      <p:pic>
        <p:nvPicPr>
          <p:cNvPr id="11" name="Picture 3" descr="https://lh5.googleusercontent.com/i1SuYjwTpbA9VgTqX-4q-futLsmi3g_BRPbN0Iunjh1NlVZex-wshrMGe6t-tBElKYpmMeHgPHojAVaK_7Aae-kdJOv4rOBu2YmdnuZaOy-6L4Ava671qiVbCsLoMVmw6W70YtldTq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8" name="תמונה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
        <p:nvSpPr>
          <p:cNvPr id="14" name="משולש שווה שוקיים 13"/>
          <p:cNvSpPr/>
          <p:nvPr/>
        </p:nvSpPr>
        <p:spPr>
          <a:xfrm rot="10800000">
            <a:off x="9280186" y="1737360"/>
            <a:ext cx="330741" cy="188427"/>
          </a:xfrm>
          <a:prstGeom prst="triangle">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99852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85000"/>
        </a:lnSpc>
        <a:spcBef>
          <a:spcPct val="0"/>
        </a:spcBef>
        <a:buNone/>
        <a:defRPr sz="4400" kern="1200" spc="-50" baseline="0">
          <a:solidFill>
            <a:schemeClr val="bg1"/>
          </a:solidFill>
          <a:latin typeface="+mj-lt"/>
          <a:ea typeface="+mj-ea"/>
          <a:cs typeface="+mn-cs"/>
        </a:defRPr>
      </a:lvl1pPr>
    </p:titleStyle>
    <p:bodyStyle>
      <a:lvl1pPr marL="0" indent="0" algn="r" defTabSz="914400" rtl="1" eaLnBrk="1" latinLnBrk="0" hangingPunct="1">
        <a:lnSpc>
          <a:spcPct val="90000"/>
        </a:lnSpc>
        <a:spcBef>
          <a:spcPts val="1200"/>
        </a:spcBef>
        <a:spcAft>
          <a:spcPts val="200"/>
        </a:spcAft>
        <a:buClr>
          <a:schemeClr val="accent1"/>
        </a:buClr>
        <a:buSzPct val="100000"/>
        <a:buFontTx/>
        <a:buNone/>
        <a:defRPr sz="2000" kern="1200">
          <a:solidFill>
            <a:srgbClr val="474646"/>
          </a:solidFill>
          <a:latin typeface="+mn-lt"/>
          <a:ea typeface="+mn-ea"/>
          <a:cs typeface="+mn-cs"/>
        </a:defRPr>
      </a:lvl1pPr>
      <a:lvl2pPr marL="201168" indent="0" algn="r" defTabSz="914400" rtl="1" eaLnBrk="1" latinLnBrk="0" hangingPunct="1">
        <a:lnSpc>
          <a:spcPct val="90000"/>
        </a:lnSpc>
        <a:spcBef>
          <a:spcPts val="200"/>
        </a:spcBef>
        <a:spcAft>
          <a:spcPts val="400"/>
        </a:spcAft>
        <a:buClr>
          <a:schemeClr val="accent1"/>
        </a:buClr>
        <a:buFontTx/>
        <a:buNone/>
        <a:defRPr sz="1800" kern="1200">
          <a:solidFill>
            <a:srgbClr val="474646"/>
          </a:solidFill>
          <a:latin typeface="+mn-lt"/>
          <a:ea typeface="+mn-ea"/>
          <a:cs typeface="+mn-cs"/>
        </a:defRPr>
      </a:lvl2pPr>
      <a:lvl3pPr marL="384048" indent="0" algn="r" defTabSz="914400" rtl="1" eaLnBrk="1" latinLnBrk="0" hangingPunct="1">
        <a:lnSpc>
          <a:spcPct val="90000"/>
        </a:lnSpc>
        <a:spcBef>
          <a:spcPts val="200"/>
        </a:spcBef>
        <a:spcAft>
          <a:spcPts val="400"/>
        </a:spcAft>
        <a:buClr>
          <a:schemeClr val="accent1"/>
        </a:buClr>
        <a:buFontTx/>
        <a:buNone/>
        <a:defRPr sz="1400" kern="1200">
          <a:solidFill>
            <a:srgbClr val="474646"/>
          </a:solidFill>
          <a:latin typeface="+mn-lt"/>
          <a:ea typeface="+mn-ea"/>
          <a:cs typeface="+mn-cs"/>
        </a:defRPr>
      </a:lvl3pPr>
      <a:lvl4pPr marL="566928" indent="0" algn="r" defTabSz="914400" rtl="1" eaLnBrk="1" latinLnBrk="0" hangingPunct="1">
        <a:lnSpc>
          <a:spcPct val="90000"/>
        </a:lnSpc>
        <a:spcBef>
          <a:spcPts val="200"/>
        </a:spcBef>
        <a:spcAft>
          <a:spcPts val="400"/>
        </a:spcAft>
        <a:buClr>
          <a:schemeClr val="accent1"/>
        </a:buClr>
        <a:buFontTx/>
        <a:buNone/>
        <a:defRPr sz="1400" kern="1200">
          <a:solidFill>
            <a:srgbClr val="474646"/>
          </a:solidFill>
          <a:latin typeface="+mn-lt"/>
          <a:ea typeface="+mn-ea"/>
          <a:cs typeface="+mn-cs"/>
        </a:defRPr>
      </a:lvl4pPr>
      <a:lvl5pPr marL="749808" indent="0" algn="r" defTabSz="914400" rtl="1" eaLnBrk="1" latinLnBrk="0" hangingPunct="1">
        <a:lnSpc>
          <a:spcPct val="90000"/>
        </a:lnSpc>
        <a:spcBef>
          <a:spcPts val="200"/>
        </a:spcBef>
        <a:spcAft>
          <a:spcPts val="400"/>
        </a:spcAft>
        <a:buClr>
          <a:schemeClr val="accent1"/>
        </a:buClr>
        <a:buFontTx/>
        <a:buNone/>
        <a:defRPr sz="1400" kern="1200">
          <a:solidFill>
            <a:srgbClr val="474646"/>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he-IL" dirty="0"/>
              <a:t>תת תרבות</a:t>
            </a:r>
            <a:br>
              <a:rPr lang="he-IL" dirty="0"/>
            </a:br>
            <a:r>
              <a:rPr lang="he-IL" dirty="0"/>
              <a:t> מילר ואלברט </a:t>
            </a:r>
            <a:r>
              <a:rPr lang="he-IL" dirty="0" smtClean="0"/>
              <a:t>כהן</a:t>
            </a:r>
            <a:endParaRPr lang="en-US" dirty="0"/>
          </a:p>
        </p:txBody>
      </p:sp>
      <p:sp>
        <p:nvSpPr>
          <p:cNvPr id="3" name="Subtitle 2"/>
          <p:cNvSpPr>
            <a:spLocks noGrp="1"/>
          </p:cNvSpPr>
          <p:nvPr>
            <p:ph type="subTitle" idx="1"/>
          </p:nvPr>
        </p:nvSpPr>
        <p:spPr/>
        <p:txBody>
          <a:bodyPr/>
          <a:lstStyle/>
          <a:p>
            <a:r>
              <a:rPr lang="he-IL" dirty="0"/>
              <a:t>איריס שגב - אורט </a:t>
            </a:r>
            <a:r>
              <a:rPr lang="he-IL" dirty="0" smtClean="0"/>
              <a:t>סינגלובסקי</a:t>
            </a:r>
            <a:endParaRPr lang="he-IL" dirty="0"/>
          </a:p>
        </p:txBody>
      </p:sp>
    </p:spTree>
    <p:extLst>
      <p:ext uri="{BB962C8B-B14F-4D97-AF65-F5344CB8AC3E}">
        <p14:creationId xmlns:p14="http://schemas.microsoft.com/office/powerpoint/2010/main" val="410887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מה תת התרבות </a:t>
            </a:r>
            <a:r>
              <a:rPr lang="he-IL" dirty="0"/>
              <a:t>מספקת </a:t>
            </a:r>
            <a:r>
              <a:rPr lang="he-IL" dirty="0" smtClean="0"/>
              <a:t>לנער?</a:t>
            </a:r>
            <a:endParaRPr lang="en-US" dirty="0"/>
          </a:p>
        </p:txBody>
      </p:sp>
      <p:graphicFrame>
        <p:nvGraphicFramePr>
          <p:cNvPr id="5" name="מציין מיקום תוכן 2">
            <a:extLst>
              <a:ext uri="{FF2B5EF4-FFF2-40B4-BE49-F238E27FC236}">
                <a16:creationId xmlns="" xmlns:a16="http://schemas.microsoft.com/office/drawing/2014/main" id="{428D3C83-CC25-44D9-82F4-E81D9EA493A3}"/>
              </a:ext>
            </a:extLst>
          </p:cNvPr>
          <p:cNvGraphicFramePr>
            <a:graphicFrameLocks/>
          </p:cNvGraphicFramePr>
          <p:nvPr>
            <p:extLst>
              <p:ext uri="{D42A27DB-BD31-4B8C-83A1-F6EECF244321}">
                <p14:modId xmlns:p14="http://schemas.microsoft.com/office/powerpoint/2010/main" val="2047824400"/>
              </p:ext>
            </p:extLst>
          </p:nvPr>
        </p:nvGraphicFramePr>
        <p:xfrm>
          <a:off x="1630502" y="1944129"/>
          <a:ext cx="8991956" cy="4168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4315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514" y="220476"/>
            <a:ext cx="10826166" cy="1450757"/>
          </a:xfrm>
        </p:spPr>
        <p:txBody>
          <a:bodyPr>
            <a:normAutofit/>
          </a:bodyPr>
          <a:lstStyle/>
          <a:p>
            <a:r>
              <a:rPr lang="he-IL" sz="3600" dirty="0"/>
              <a:t>מאפייני תת תרבות של נוער עבריין במחקריו של אלברט כהן </a:t>
            </a:r>
            <a:endParaRPr lang="en-US" sz="3600" dirty="0"/>
          </a:p>
        </p:txBody>
      </p:sp>
      <p:sp>
        <p:nvSpPr>
          <p:cNvPr id="3" name="Content Placeholder 2"/>
          <p:cNvSpPr>
            <a:spLocks noGrp="1"/>
          </p:cNvSpPr>
          <p:nvPr>
            <p:ph idx="1"/>
          </p:nvPr>
        </p:nvSpPr>
        <p:spPr/>
        <p:txBody>
          <a:bodyPr>
            <a:normAutofit lnSpcReduction="10000"/>
          </a:bodyPr>
          <a:lstStyle/>
          <a:p>
            <a:pPr>
              <a:lnSpc>
                <a:spcPct val="150000"/>
              </a:lnSpc>
            </a:pPr>
            <a:r>
              <a:rPr lang="he-IL" b="1" dirty="0">
                <a:solidFill>
                  <a:srgbClr val="00B0F0"/>
                </a:solidFill>
              </a:rPr>
              <a:t>בלתי תועלתית </a:t>
            </a:r>
            <a:r>
              <a:rPr lang="he-IL" dirty="0"/>
              <a:t>– המעשים של הנערים לא הביאו תועלת כלשהי הם היו גונבים לשם הגניבה ולשם השעשוע ולא במטרה למכור את תוצרת מעשיהם.</a:t>
            </a:r>
          </a:p>
          <a:p>
            <a:pPr>
              <a:lnSpc>
                <a:spcPct val="150000"/>
              </a:lnSpc>
            </a:pPr>
            <a:r>
              <a:rPr lang="he-IL" b="1" dirty="0">
                <a:solidFill>
                  <a:srgbClr val="00B0F0"/>
                </a:solidFill>
              </a:rPr>
              <a:t>זדונית</a:t>
            </a:r>
            <a:r>
              <a:rPr lang="he-IL" dirty="0"/>
              <a:t> –  גרימת הנזק נעשתה בכוונה תחילה תוך שמחה לאיד. יש לנערים הנאה מצער הזולת וסיפוק מההתנגשות </a:t>
            </a:r>
          </a:p>
          <a:p>
            <a:pPr>
              <a:lnSpc>
                <a:spcPct val="150000"/>
              </a:lnSpc>
            </a:pPr>
            <a:r>
              <a:rPr lang="he-IL" b="1" dirty="0">
                <a:solidFill>
                  <a:srgbClr val="00B0F0"/>
                </a:solidFill>
              </a:rPr>
              <a:t>שוללנית</a:t>
            </a:r>
            <a:r>
              <a:rPr lang="he-IL" b="1" dirty="0"/>
              <a:t> </a:t>
            </a:r>
            <a:r>
              <a:rPr lang="he-IL" dirty="0"/>
              <a:t>– התנהגות הנערים בכנופיה ליצור תהליך הפוך לחוקי החברה, לעשות אנטי ודווקא. </a:t>
            </a:r>
          </a:p>
          <a:p>
            <a:endParaRPr lang="he-IL" sz="3200" b="1" dirty="0" smtClean="0">
              <a:solidFill>
                <a:srgbClr val="00B0F0"/>
              </a:solidFill>
            </a:endParaRPr>
          </a:p>
          <a:p>
            <a:pPr algn="ctr"/>
            <a:r>
              <a:rPr lang="he-IL" sz="3200" b="1" dirty="0" smtClean="0">
                <a:solidFill>
                  <a:srgbClr val="00B0F0"/>
                </a:solidFill>
              </a:rPr>
              <a:t>התנהגות </a:t>
            </a:r>
            <a:r>
              <a:rPr lang="he-IL" sz="3200" b="1" dirty="0">
                <a:solidFill>
                  <a:srgbClr val="00B0F0"/>
                </a:solidFill>
              </a:rPr>
              <a:t>הנובעת מהיפוך תגובה- רצון עז להשתייך </a:t>
            </a:r>
          </a:p>
          <a:p>
            <a:endParaRPr lang="he-IL" dirty="0"/>
          </a:p>
          <a:p>
            <a:endParaRPr lang="en-US" dirty="0"/>
          </a:p>
        </p:txBody>
      </p:sp>
    </p:spTree>
    <p:extLst>
      <p:ext uri="{BB962C8B-B14F-4D97-AF65-F5344CB8AC3E}">
        <p14:creationId xmlns:p14="http://schemas.microsoft.com/office/powerpoint/2010/main" val="1999079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3 סוגי קבוצות של עבריינות נוער </a:t>
            </a:r>
            <a:r>
              <a:rPr lang="he-IL" dirty="0" smtClean="0"/>
              <a:t>– אלברט כהן</a:t>
            </a:r>
            <a:endParaRPr lang="en-US" dirty="0"/>
          </a:p>
        </p:txBody>
      </p:sp>
      <p:sp>
        <p:nvSpPr>
          <p:cNvPr id="3" name="Content Placeholder 2"/>
          <p:cNvSpPr>
            <a:spLocks noGrp="1"/>
          </p:cNvSpPr>
          <p:nvPr>
            <p:ph idx="1"/>
          </p:nvPr>
        </p:nvSpPr>
        <p:spPr/>
        <p:txBody>
          <a:bodyPr>
            <a:normAutofit fontScale="92500" lnSpcReduction="20000"/>
          </a:bodyPr>
          <a:lstStyle/>
          <a:p>
            <a:pPr marL="457200" indent="-457200">
              <a:lnSpc>
                <a:spcPct val="150000"/>
              </a:lnSpc>
              <a:buFont typeface="+mj-lt"/>
              <a:buAutoNum type="arabicPeriod"/>
            </a:pPr>
            <a:r>
              <a:rPr lang="he-IL" b="1" dirty="0" smtClean="0">
                <a:solidFill>
                  <a:srgbClr val="00B0F0"/>
                </a:solidFill>
              </a:rPr>
              <a:t>הכנופיה </a:t>
            </a:r>
            <a:r>
              <a:rPr lang="he-IL" b="1" dirty="0">
                <a:solidFill>
                  <a:srgbClr val="00B0F0"/>
                </a:solidFill>
              </a:rPr>
              <a:t>הפלילית (קבוצת עברייני הרכוש) </a:t>
            </a:r>
            <a:r>
              <a:rPr lang="he-IL" dirty="0"/>
              <a:t>- תת תרבות בה מבוצעות עבירות אינסטרומנטליות שמטרתן רכישת סמלי סטטוס מקובלים בחברה הרחבה. הנערים עוסקים בגניבה ושוד - מחקים מזדהים ומקושרים לעברייני רכוש בוגרים. הביזיון הגדול בעיני אלה הוא להתפרנס מעבודת כפיים. ברובם שלמים עם עצמם זהו מחנה קליטה ולימוד של עבריינות </a:t>
            </a:r>
            <a:r>
              <a:rPr lang="he-IL" dirty="0" smtClean="0"/>
              <a:t>לעתיד.</a:t>
            </a:r>
          </a:p>
          <a:p>
            <a:pPr marL="457200" indent="-457200">
              <a:lnSpc>
                <a:spcPct val="150000"/>
              </a:lnSpc>
              <a:buFont typeface="+mj-lt"/>
              <a:buAutoNum type="arabicPeriod"/>
            </a:pPr>
            <a:r>
              <a:rPr lang="he-IL" b="1" dirty="0" smtClean="0">
                <a:solidFill>
                  <a:srgbClr val="00B0F0"/>
                </a:solidFill>
              </a:rPr>
              <a:t>הכנופיה </a:t>
            </a:r>
            <a:r>
              <a:rPr lang="he-IL" b="1" dirty="0">
                <a:solidFill>
                  <a:srgbClr val="00B0F0"/>
                </a:solidFill>
              </a:rPr>
              <a:t>המתנגשת (קבוצת האלימות) </a:t>
            </a:r>
            <a:r>
              <a:rPr lang="he-IL" dirty="0"/>
              <a:t>– היעד המרכזי של הכנופיה הזו היא אלימות, מלחמה לשם מלחמה. התנהגות הכוללת התנפלות על נערים ונשים כאשר המטרה היא הפגנת </a:t>
            </a:r>
            <a:r>
              <a:rPr lang="he-IL" dirty="0" smtClean="0"/>
              <a:t>אומץ.</a:t>
            </a:r>
          </a:p>
          <a:p>
            <a:pPr marL="457200" indent="-457200">
              <a:lnSpc>
                <a:spcPct val="150000"/>
              </a:lnSpc>
              <a:buFont typeface="+mj-lt"/>
              <a:buAutoNum type="arabicPeriod"/>
            </a:pPr>
            <a:r>
              <a:rPr lang="he-IL" b="1" dirty="0" smtClean="0">
                <a:solidFill>
                  <a:srgbClr val="00B0F0"/>
                </a:solidFill>
              </a:rPr>
              <a:t>כנופיית </a:t>
            </a:r>
            <a:r>
              <a:rPr lang="he-IL" b="1" dirty="0">
                <a:solidFill>
                  <a:srgbClr val="00B0F0"/>
                </a:solidFill>
              </a:rPr>
              <a:t>הנסגנים (קבוצת ה"כיף") </a:t>
            </a:r>
            <a:r>
              <a:rPr lang="he-IL" dirty="0"/>
              <a:t>- (קבוצת הכישלון הכפול) נערים המחפשים את העונג, הנאות גוף ולכן הם משתמשים באלכוהול ובסמים. אלו נערים שלא הצליחו להשתלב בעולם הלגיטימי לא מאמינים בעצמם, ולכן לא השתלבו גם בקבוצה העבריינית. הפורקן לתסכול מוצא עצמו בשימוש בסמים ואלכוהול. </a:t>
            </a:r>
          </a:p>
        </p:txBody>
      </p:sp>
    </p:spTree>
    <p:extLst>
      <p:ext uri="{BB962C8B-B14F-4D97-AF65-F5344CB8AC3E}">
        <p14:creationId xmlns:p14="http://schemas.microsoft.com/office/powerpoint/2010/main" val="359220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הגדרות</a:t>
            </a:r>
            <a:endParaRPr lang="en-US" dirty="0"/>
          </a:p>
        </p:txBody>
      </p:sp>
      <p:sp>
        <p:nvSpPr>
          <p:cNvPr id="3" name="Content Placeholder 2"/>
          <p:cNvSpPr>
            <a:spLocks noGrp="1"/>
          </p:cNvSpPr>
          <p:nvPr>
            <p:ph idx="1"/>
          </p:nvPr>
        </p:nvSpPr>
        <p:spPr>
          <a:xfrm>
            <a:off x="5206314" y="1986799"/>
            <a:ext cx="5949366" cy="3857582"/>
          </a:xfrm>
        </p:spPr>
        <p:txBody>
          <a:bodyPr>
            <a:normAutofit fontScale="85000" lnSpcReduction="10000"/>
          </a:bodyPr>
          <a:lstStyle/>
          <a:p>
            <a:r>
              <a:rPr lang="he-IL" b="1" dirty="0"/>
              <a:t>תרבות</a:t>
            </a:r>
            <a:r>
              <a:rPr lang="he-IL" dirty="0"/>
              <a:t> – מערכת חברתית הכוללת בתוכה: ערכים, נורמות, וסמלים, המאפיינים חברה מסוימת במקום ובזמן מסוים.</a:t>
            </a:r>
          </a:p>
          <a:p>
            <a:r>
              <a:rPr lang="he-IL" b="1" dirty="0"/>
              <a:t>תת </a:t>
            </a:r>
            <a:r>
              <a:rPr lang="he-IL" b="1" dirty="0" smtClean="0"/>
              <a:t>תרבות </a:t>
            </a:r>
            <a:r>
              <a:rPr lang="he-IL" dirty="0" smtClean="0"/>
              <a:t>- </a:t>
            </a:r>
            <a:r>
              <a:rPr lang="he-IL" dirty="0"/>
              <a:t>קב' המאופיינת בזיקה כפולה לתרבות הדומיננטית ולזו של עצמה </a:t>
            </a:r>
          </a:p>
          <a:p>
            <a:r>
              <a:rPr lang="he-IL" b="1" dirty="0"/>
              <a:t>תת תרבות </a:t>
            </a:r>
            <a:r>
              <a:rPr lang="he-IL" b="1" dirty="0" smtClean="0"/>
              <a:t>נורמטיבית </a:t>
            </a:r>
            <a:r>
              <a:rPr lang="he-IL" dirty="0" smtClean="0"/>
              <a:t>- </a:t>
            </a:r>
            <a:r>
              <a:rPr lang="he-IL" dirty="0"/>
              <a:t>תרבות של קב' המקבלת את מרבית הערכים של החב' הכללית אך מתנהגת בתחומי חיים מסוימים ע"פ מערכת ערכים ונורמות שונה. בעלת בולטות ניכרת וסגנון חיים ייחודי –דוגמא: רופאים</a:t>
            </a:r>
          </a:p>
          <a:p>
            <a:r>
              <a:rPr lang="he-IL" b="1" dirty="0"/>
              <a:t>תת תרבות </a:t>
            </a:r>
            <a:r>
              <a:rPr lang="he-IL" b="1" dirty="0" smtClean="0"/>
              <a:t>ערכית </a:t>
            </a:r>
            <a:r>
              <a:rPr lang="he-IL" dirty="0" smtClean="0"/>
              <a:t>- </a:t>
            </a:r>
            <a:r>
              <a:rPr lang="he-IL" dirty="0"/>
              <a:t>תרבותה של קב' שאינה מקבלת חלק מהערכים הבסיסיים של החברה ואת סדר העדיפות שהחברה קבעה באשר לחשיבותם של ערכים מסוימים. דוגמא: התנועה לשחרור האישה.</a:t>
            </a:r>
          </a:p>
          <a:p>
            <a:r>
              <a:rPr lang="he-IL" b="1" dirty="0"/>
              <a:t>תת תרבות </a:t>
            </a:r>
            <a:r>
              <a:rPr lang="he-IL" b="1" dirty="0" smtClean="0"/>
              <a:t>נגד</a:t>
            </a:r>
            <a:r>
              <a:rPr lang="he-IL" dirty="0" smtClean="0"/>
              <a:t> - חברי </a:t>
            </a:r>
            <a:r>
              <a:rPr lang="he-IL" dirty="0"/>
              <a:t>תת תרבות זו שוללים שלילה מוחלטת כמעט את ערכי החברה הכללית ומציעים מערכת ערכית חלופית המבטאת מחאה והתנגדות לערכים של התרבות הכללית.</a:t>
            </a:r>
          </a:p>
          <a:p>
            <a:endParaRPr lang="he-IL" dirty="0"/>
          </a:p>
          <a:p>
            <a:endParaRPr lang="en-US" dirty="0"/>
          </a:p>
        </p:txBody>
      </p:sp>
      <p:grpSp>
        <p:nvGrpSpPr>
          <p:cNvPr id="13" name="Group 12"/>
          <p:cNvGrpSpPr/>
          <p:nvPr/>
        </p:nvGrpSpPr>
        <p:grpSpPr>
          <a:xfrm>
            <a:off x="156522" y="1895442"/>
            <a:ext cx="4530810" cy="3779687"/>
            <a:chOff x="156522" y="1895442"/>
            <a:chExt cx="4530810" cy="3779687"/>
          </a:xfrm>
        </p:grpSpPr>
        <p:sp>
          <p:nvSpPr>
            <p:cNvPr id="11" name="Rectangle 10"/>
            <p:cNvSpPr/>
            <p:nvPr/>
          </p:nvSpPr>
          <p:spPr>
            <a:xfrm>
              <a:off x="679624" y="2356020"/>
              <a:ext cx="3484605" cy="28585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6522" y="1895442"/>
              <a:ext cx="4530810" cy="377968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31074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מה יוצר תת תרבות עבריינית</a:t>
            </a:r>
            <a:endParaRPr lang="en-US" dirty="0"/>
          </a:p>
        </p:txBody>
      </p:sp>
      <p:sp>
        <p:nvSpPr>
          <p:cNvPr id="3" name="Content Placeholder 2"/>
          <p:cNvSpPr>
            <a:spLocks noGrp="1"/>
          </p:cNvSpPr>
          <p:nvPr>
            <p:ph idx="1"/>
          </p:nvPr>
        </p:nvSpPr>
        <p:spPr>
          <a:xfrm>
            <a:off x="453081" y="1986799"/>
            <a:ext cx="10702599" cy="3857582"/>
          </a:xfrm>
        </p:spPr>
        <p:txBody>
          <a:bodyPr>
            <a:normAutofit/>
          </a:bodyPr>
          <a:lstStyle/>
          <a:p>
            <a:pPr marL="457200" indent="-457200">
              <a:buFont typeface="+mj-lt"/>
              <a:buAutoNum type="arabicPeriod"/>
            </a:pPr>
            <a:r>
              <a:rPr lang="he-IL" sz="3200" dirty="0" smtClean="0"/>
              <a:t>קונפליקט בין קבוצות</a:t>
            </a:r>
          </a:p>
          <a:p>
            <a:pPr marL="457200" indent="-457200">
              <a:buFont typeface="+mj-lt"/>
              <a:buAutoNum type="arabicPeriod"/>
            </a:pPr>
            <a:r>
              <a:rPr lang="he-IL" sz="3200" dirty="0" smtClean="0"/>
              <a:t>ערכי המעמד הנמוך – מילר</a:t>
            </a:r>
          </a:p>
          <a:p>
            <a:pPr marL="457200" indent="-457200">
              <a:buFont typeface="+mj-lt"/>
              <a:buAutoNum type="arabicPeriod"/>
            </a:pPr>
            <a:r>
              <a:rPr lang="he-IL" sz="3200" dirty="0" smtClean="0"/>
              <a:t>תסכול סטטוס – אלברט כהן</a:t>
            </a:r>
            <a:endParaRPr lang="he-IL" sz="3200" dirty="0"/>
          </a:p>
        </p:txBody>
      </p:sp>
    </p:spTree>
    <p:extLst>
      <p:ext uri="{BB962C8B-B14F-4D97-AF65-F5344CB8AC3E}">
        <p14:creationId xmlns:p14="http://schemas.microsoft.com/office/powerpoint/2010/main" val="3245963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1</a:t>
            </a:r>
            <a:r>
              <a:rPr lang="he-IL" dirty="0" smtClean="0"/>
              <a:t>. קונפליקט </a:t>
            </a:r>
            <a:r>
              <a:rPr lang="he-IL" dirty="0"/>
              <a:t>בין קבוצות </a:t>
            </a:r>
            <a:endParaRPr lang="en-US" dirty="0"/>
          </a:p>
        </p:txBody>
      </p:sp>
      <p:sp>
        <p:nvSpPr>
          <p:cNvPr id="3" name="Content Placeholder 2"/>
          <p:cNvSpPr>
            <a:spLocks noGrp="1"/>
          </p:cNvSpPr>
          <p:nvPr>
            <p:ph idx="1"/>
          </p:nvPr>
        </p:nvSpPr>
        <p:spPr/>
        <p:txBody>
          <a:bodyPr/>
          <a:lstStyle/>
          <a:p>
            <a:r>
              <a:rPr lang="he-IL" dirty="0"/>
              <a:t>בתהליך החברתי קיימים יחסי גומלין בין אנשים וקבוצות, המטרה של כל קבוצה השגת כוח והשפעה . </a:t>
            </a:r>
          </a:p>
          <a:p>
            <a:r>
              <a:rPr lang="he-IL" dirty="0"/>
              <a:t>קונפליקט נוצר בעת ששתי קבוצות או יותר פועלות באותו השטח, כך שהשגת מטרותיה של קבוצה אחת מונעת מקבוצה אחרת מהשגת מטרותיה שלה. </a:t>
            </a:r>
          </a:p>
          <a:p>
            <a:r>
              <a:rPr lang="he-IL" dirty="0"/>
              <a:t>אופיינית לקונפליקט בין קבוצות היא הנאמנות של היחיד לקבוצתו.</a:t>
            </a:r>
          </a:p>
          <a:p>
            <a:r>
              <a:rPr lang="he-IL" dirty="0"/>
              <a:t>  הקונפליקט מביא להפחתת ערכה של הקבוצה החלשה יותר. </a:t>
            </a:r>
          </a:p>
          <a:p>
            <a:endParaRPr lang="en-US" dirty="0"/>
          </a:p>
        </p:txBody>
      </p:sp>
    </p:spTree>
    <p:extLst>
      <p:ext uri="{BB962C8B-B14F-4D97-AF65-F5344CB8AC3E}">
        <p14:creationId xmlns:p14="http://schemas.microsoft.com/office/powerpoint/2010/main" val="3201950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2. מילר- ערכי המעמד הנמוך</a:t>
            </a:r>
            <a:endParaRPr lang="en-US" dirty="0"/>
          </a:p>
        </p:txBody>
      </p:sp>
      <p:sp>
        <p:nvSpPr>
          <p:cNvPr id="3" name="Content Placeholder 2"/>
          <p:cNvSpPr>
            <a:spLocks noGrp="1"/>
          </p:cNvSpPr>
          <p:nvPr>
            <p:ph idx="1"/>
          </p:nvPr>
        </p:nvSpPr>
        <p:spPr/>
        <p:txBody>
          <a:bodyPr/>
          <a:lstStyle/>
          <a:p>
            <a:r>
              <a:rPr lang="he-IL" sz="2400" dirty="0"/>
              <a:t>קיים ריבוד חברתי .</a:t>
            </a:r>
          </a:p>
          <a:p>
            <a:r>
              <a:rPr lang="he-IL" sz="2400" dirty="0"/>
              <a:t>נורמות וערכים של המעמד הנמוך גורמים להפרת חוק מעצם הגדרתם. </a:t>
            </a:r>
            <a:endParaRPr lang="he-IL" sz="2400" dirty="0" smtClean="0"/>
          </a:p>
          <a:p>
            <a:endParaRPr lang="he-IL" dirty="0" smtClean="0">
              <a:solidFill>
                <a:schemeClr val="accent3">
                  <a:lumMod val="75000"/>
                </a:schemeClr>
              </a:solidFill>
            </a:endParaRPr>
          </a:p>
          <a:p>
            <a:r>
              <a:rPr lang="he-IL" sz="2800" dirty="0" smtClean="0">
                <a:solidFill>
                  <a:schemeClr val="accent3">
                    <a:lumMod val="75000"/>
                  </a:schemeClr>
                </a:solidFill>
              </a:rPr>
              <a:t>שבעה </a:t>
            </a:r>
            <a:r>
              <a:rPr lang="he-IL" sz="2800" dirty="0">
                <a:solidFill>
                  <a:schemeClr val="accent3">
                    <a:lumMod val="75000"/>
                  </a:schemeClr>
                </a:solidFill>
              </a:rPr>
              <a:t>ערכים של המעמד הנמוך שעלולים לעודד נער להתנהגות עבריינית</a:t>
            </a:r>
            <a:r>
              <a:rPr lang="he-IL" sz="2800" dirty="0" smtClean="0">
                <a:solidFill>
                  <a:schemeClr val="accent3">
                    <a:lumMod val="75000"/>
                  </a:schemeClr>
                </a:solidFill>
              </a:rPr>
              <a:t>:</a:t>
            </a:r>
            <a:endParaRPr lang="he-IL" sz="2800" dirty="0">
              <a:solidFill>
                <a:schemeClr val="accent3">
                  <a:lumMod val="75000"/>
                </a:schemeClr>
              </a:solidFill>
            </a:endParaRPr>
          </a:p>
        </p:txBody>
      </p:sp>
    </p:spTree>
    <p:extLst>
      <p:ext uri="{BB962C8B-B14F-4D97-AF65-F5344CB8AC3E}">
        <p14:creationId xmlns:p14="http://schemas.microsoft.com/office/powerpoint/2010/main" val="252254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303" y="1021493"/>
            <a:ext cx="10175377" cy="690930"/>
          </a:xfrm>
        </p:spPr>
        <p:txBody>
          <a:bodyPr>
            <a:normAutofit fontScale="90000"/>
          </a:bodyPr>
          <a:lstStyle/>
          <a:p>
            <a:r>
              <a:rPr lang="he-IL" sz="3200" dirty="0"/>
              <a:t>שבעה ערכים של המעמד הנמוך שעלולים לעודד נער להתנהגות עבריינית</a:t>
            </a:r>
            <a:r>
              <a:rPr lang="he-IL" sz="3200" dirty="0" smtClean="0"/>
              <a:t>:</a:t>
            </a:r>
            <a:endParaRPr lang="en-US" sz="3200" dirty="0"/>
          </a:p>
        </p:txBody>
      </p:sp>
      <p:sp>
        <p:nvSpPr>
          <p:cNvPr id="3" name="Content Placeholder 2"/>
          <p:cNvSpPr>
            <a:spLocks noGrp="1"/>
          </p:cNvSpPr>
          <p:nvPr>
            <p:ph idx="1"/>
          </p:nvPr>
        </p:nvSpPr>
        <p:spPr/>
        <p:txBody>
          <a:bodyPr/>
          <a:lstStyle/>
          <a:p>
            <a:r>
              <a:rPr lang="he-IL" dirty="0"/>
              <a:t>1. </a:t>
            </a:r>
            <a:r>
              <a:rPr lang="he-IL" dirty="0">
                <a:solidFill>
                  <a:srgbClr val="00B0F0"/>
                </a:solidFill>
              </a:rPr>
              <a:t>הסתבכות </a:t>
            </a:r>
            <a:r>
              <a:rPr lang="he-IL" dirty="0"/>
              <a:t>- המעמד הנמוך מעודד  ההסתבכות של הנער עם הרשויות הפורמליות המעמד הנמוך נותן לגיטימציה לחבריו להסתבך עם המשטרה והרשויות הפורמליות </a:t>
            </a:r>
          </a:p>
          <a:p>
            <a:r>
              <a:rPr lang="he-IL" dirty="0"/>
              <a:t>2. </a:t>
            </a:r>
            <a:r>
              <a:rPr lang="he-IL" dirty="0">
                <a:solidFill>
                  <a:srgbClr val="00B0F0"/>
                </a:solidFill>
              </a:rPr>
              <a:t>קשיחות</a:t>
            </a:r>
            <a:r>
              <a:rPr lang="he-IL" dirty="0"/>
              <a:t> – התנהגות קשוחה והפגנת כוח העזה ותוקפנות נתפסים כסמל גבריות.</a:t>
            </a:r>
          </a:p>
          <a:p>
            <a:r>
              <a:rPr lang="he-IL" dirty="0"/>
              <a:t>3. </a:t>
            </a:r>
            <a:r>
              <a:rPr lang="he-IL" dirty="0">
                <a:solidFill>
                  <a:srgbClr val="00B0F0"/>
                </a:solidFill>
              </a:rPr>
              <a:t>התחמקות וערמומיות </a:t>
            </a:r>
            <a:r>
              <a:rPr lang="he-IL" dirty="0"/>
              <a:t>– "חכמת רחוב", ככל שהנער יהיה ערמומי יותר היודע להערים על אנשים אחרים ועל זרועות החוק יצליח . </a:t>
            </a:r>
          </a:p>
          <a:p>
            <a:r>
              <a:rPr lang="he-IL" dirty="0"/>
              <a:t>4. </a:t>
            </a:r>
            <a:r>
              <a:rPr lang="he-IL" dirty="0">
                <a:solidFill>
                  <a:srgbClr val="00B0F0"/>
                </a:solidFill>
              </a:rPr>
              <a:t>התרגשות</a:t>
            </a:r>
            <a:r>
              <a:rPr lang="he-IL" dirty="0"/>
              <a:t> - חיפוש ריגושים, ולאחר שסיימו את הריגושים לגיטימיים הם יפנו לחפש ריגושים בדברים אסורים.</a:t>
            </a:r>
          </a:p>
          <a:p>
            <a:r>
              <a:rPr lang="he-IL" dirty="0"/>
              <a:t>5. </a:t>
            </a:r>
            <a:r>
              <a:rPr lang="he-IL" dirty="0">
                <a:solidFill>
                  <a:srgbClr val="00B0F0"/>
                </a:solidFill>
              </a:rPr>
              <a:t>אוטונומיה</a:t>
            </a:r>
            <a:r>
              <a:rPr lang="he-IL" dirty="0"/>
              <a:t> – מרידה בסמכות. הם אינם אוהבים שאומרים להם מה לעשות, מרדנות , התרסה וחוסר משמעת מובהק הן התנהגויות שכיחות דבר המוביל אותם לאוטונומיה שלילית ומשם לסטייה.</a:t>
            </a:r>
          </a:p>
          <a:p>
            <a:r>
              <a:rPr lang="he-IL" dirty="0"/>
              <a:t>6. </a:t>
            </a:r>
            <a:r>
              <a:rPr lang="he-IL" dirty="0">
                <a:solidFill>
                  <a:srgbClr val="00B0F0"/>
                </a:solidFill>
              </a:rPr>
              <a:t>אמונה</a:t>
            </a:r>
            <a:r>
              <a:rPr lang="he-IL" dirty="0"/>
              <a:t> - הם מאמינים כל הזמן שהם לא יסתבכו ולא יתפסו, שהכל יהיה בסדר. </a:t>
            </a:r>
          </a:p>
          <a:p>
            <a:endParaRPr lang="he-IL" dirty="0"/>
          </a:p>
          <a:p>
            <a:endParaRPr lang="en-US" dirty="0"/>
          </a:p>
        </p:txBody>
      </p:sp>
    </p:spTree>
    <p:extLst>
      <p:ext uri="{BB962C8B-B14F-4D97-AF65-F5344CB8AC3E}">
        <p14:creationId xmlns:p14="http://schemas.microsoft.com/office/powerpoint/2010/main" val="305449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3. </a:t>
            </a:r>
            <a:r>
              <a:rPr lang="he-IL" dirty="0" smtClean="0"/>
              <a:t>תסכול סטטוס – אלברט כהן</a:t>
            </a:r>
            <a:endParaRPr lang="en-US" dirty="0"/>
          </a:p>
        </p:txBody>
      </p:sp>
      <p:sp>
        <p:nvSpPr>
          <p:cNvPr id="3" name="Content Placeholder 2"/>
          <p:cNvSpPr>
            <a:spLocks noGrp="1"/>
          </p:cNvSpPr>
          <p:nvPr>
            <p:ph idx="1"/>
          </p:nvPr>
        </p:nvSpPr>
        <p:spPr/>
        <p:txBody>
          <a:bodyPr/>
          <a:lstStyle/>
          <a:p>
            <a:r>
              <a:rPr lang="he-IL" dirty="0"/>
              <a:t>תת-תרבות עבריינית נוצרת מהפער בין במעמדות. </a:t>
            </a:r>
          </a:p>
          <a:p>
            <a:r>
              <a:rPr lang="he-IL" dirty="0"/>
              <a:t>אי היכולת של נערים ממעמד נמוך להסתגל לנורמות של המעמד הבינוני. </a:t>
            </a:r>
          </a:p>
          <a:p>
            <a:r>
              <a:rPr lang="he-IL" dirty="0"/>
              <a:t>כל המערכות בחברה הכללית ביניהם המערכת המוסדית, המערכת המשפחתית והמערכת הכלכלית פועלים על פי עקרונות המעמד הבינוני והגבוה. </a:t>
            </a:r>
          </a:p>
          <a:p>
            <a:r>
              <a:rPr lang="he-IL" dirty="0"/>
              <a:t>נער ממעמד נמוך המגיע לבית הספר נתקל בנורמות המעמד הבינוני וקשה לו להתמודד עם נורמות אלו.</a:t>
            </a:r>
          </a:p>
          <a:p>
            <a:r>
              <a:rPr lang="he-IL" dirty="0"/>
              <a:t>הפתרון </a:t>
            </a:r>
            <a:r>
              <a:rPr lang="he-IL" dirty="0" smtClean="0"/>
              <a:t>– </a:t>
            </a:r>
            <a:r>
              <a:rPr lang="he-IL" sz="4000" b="1" dirty="0" smtClean="0">
                <a:solidFill>
                  <a:srgbClr val="00B0F0"/>
                </a:solidFill>
              </a:rPr>
              <a:t>תת תרבות עבריינת</a:t>
            </a:r>
            <a:endParaRPr lang="he-IL" sz="4000" b="1" dirty="0">
              <a:solidFill>
                <a:srgbClr val="00B0F0"/>
              </a:solidFill>
            </a:endParaRPr>
          </a:p>
          <a:p>
            <a:endParaRPr lang="en-US" dirty="0"/>
          </a:p>
        </p:txBody>
      </p:sp>
    </p:spTree>
    <p:extLst>
      <p:ext uri="{BB962C8B-B14F-4D97-AF65-F5344CB8AC3E}">
        <p14:creationId xmlns:p14="http://schemas.microsoft.com/office/powerpoint/2010/main" val="130153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16" y="220476"/>
            <a:ext cx="11065064" cy="1450757"/>
          </a:xfrm>
        </p:spPr>
        <p:txBody>
          <a:bodyPr>
            <a:normAutofit/>
          </a:bodyPr>
          <a:lstStyle/>
          <a:p>
            <a:r>
              <a:rPr lang="he-IL" sz="3600" dirty="0"/>
              <a:t> ניגודיות בין ערכי המעמד הבינוני והגבוה לערכי המעמד </a:t>
            </a:r>
            <a:r>
              <a:rPr lang="he-IL" sz="3600" dirty="0" smtClean="0"/>
              <a:t>הנמוך</a:t>
            </a:r>
            <a:endParaRPr lang="en-US" sz="3600" dirty="0"/>
          </a:p>
        </p:txBody>
      </p:sp>
      <p:sp>
        <p:nvSpPr>
          <p:cNvPr id="3" name="Content Placeholder 2"/>
          <p:cNvSpPr>
            <a:spLocks noGrp="1"/>
          </p:cNvSpPr>
          <p:nvPr>
            <p:ph idx="1"/>
          </p:nvPr>
        </p:nvSpPr>
        <p:spPr/>
        <p:txBody>
          <a:bodyPr>
            <a:normAutofit fontScale="77500" lnSpcReduction="20000"/>
          </a:bodyPr>
          <a:lstStyle/>
          <a:p>
            <a:pPr marL="457200" indent="-457200">
              <a:lnSpc>
                <a:spcPct val="160000"/>
              </a:lnSpc>
              <a:buFont typeface="+mj-lt"/>
              <a:buAutoNum type="arabicPeriod"/>
            </a:pPr>
            <a:r>
              <a:rPr lang="he-IL" sz="2400" dirty="0" smtClean="0"/>
              <a:t>אמביציה ומוטיבציה - מפותחת </a:t>
            </a:r>
            <a:r>
              <a:rPr lang="he-IL" sz="2400" dirty="0"/>
              <a:t>(מעודדת את הנער להישגיות)- אין כוונה לשאיפה. </a:t>
            </a:r>
            <a:endParaRPr lang="he-IL" sz="2400" dirty="0" smtClean="0"/>
          </a:p>
          <a:p>
            <a:pPr marL="457200" indent="-457200">
              <a:lnSpc>
                <a:spcPct val="160000"/>
              </a:lnSpc>
              <a:buFont typeface="+mj-lt"/>
              <a:buAutoNum type="arabicPeriod"/>
            </a:pPr>
            <a:r>
              <a:rPr lang="he-IL" sz="2400" dirty="0" smtClean="0"/>
              <a:t>עצמאות ועצמאיות - עידוד </a:t>
            </a:r>
            <a:r>
              <a:rPr lang="he-IL" sz="2400" dirty="0"/>
              <a:t>כיוון עצמאות ועצמאיות לשם רכישת מיומנות עתידיות. </a:t>
            </a:r>
            <a:endParaRPr lang="he-IL" sz="2400" dirty="0" smtClean="0"/>
          </a:p>
          <a:p>
            <a:pPr marL="457200" indent="-457200">
              <a:lnSpc>
                <a:spcPct val="160000"/>
              </a:lnSpc>
              <a:buFont typeface="+mj-lt"/>
              <a:buAutoNum type="arabicPeriod"/>
            </a:pPr>
            <a:r>
              <a:rPr lang="he-IL" sz="2400" dirty="0" smtClean="0"/>
              <a:t>עידוד </a:t>
            </a:r>
            <a:r>
              <a:rPr lang="he-IL" sz="2400" dirty="0"/>
              <a:t>להדדיות (לשותפות)- דבר הגורם לחוסר עיצוב זהות </a:t>
            </a:r>
            <a:r>
              <a:rPr lang="he-IL" sz="2400" dirty="0" smtClean="0"/>
              <a:t>אישית.</a:t>
            </a:r>
          </a:p>
          <a:p>
            <a:pPr marL="457200" indent="-457200">
              <a:lnSpc>
                <a:spcPct val="160000"/>
              </a:lnSpc>
              <a:buFont typeface="+mj-lt"/>
              <a:buAutoNum type="arabicPeriod"/>
            </a:pPr>
            <a:r>
              <a:rPr lang="he-IL" sz="2400" dirty="0" smtClean="0"/>
              <a:t>כח פיזי - לשם </a:t>
            </a:r>
            <a:r>
              <a:rPr lang="he-IL" sz="2400" dirty="0"/>
              <a:t>מיומנות (ספורט) ולא לשם </a:t>
            </a:r>
            <a:r>
              <a:rPr lang="he-IL" sz="2400" dirty="0" smtClean="0"/>
              <a:t>אלימות. עניין </a:t>
            </a:r>
            <a:r>
              <a:rPr lang="he-IL" sz="2400" dirty="0"/>
              <a:t>מתמיד בכוח פיזי כמקור לגאווה והשגת </a:t>
            </a:r>
            <a:r>
              <a:rPr lang="he-IL" sz="2400" dirty="0" smtClean="0"/>
              <a:t>מטרות.</a:t>
            </a:r>
          </a:p>
          <a:p>
            <a:pPr marL="457200" indent="-457200">
              <a:lnSpc>
                <a:spcPct val="160000"/>
              </a:lnSpc>
              <a:buFont typeface="+mj-lt"/>
              <a:buAutoNum type="arabicPeriod"/>
            </a:pPr>
            <a:r>
              <a:rPr lang="he-IL" sz="2400" dirty="0" smtClean="0"/>
              <a:t>דחיית </a:t>
            </a:r>
            <a:r>
              <a:rPr lang="he-IL" sz="2400" dirty="0"/>
              <a:t>סיפוקים ומשמעות </a:t>
            </a:r>
            <a:r>
              <a:rPr lang="he-IL" sz="2400" dirty="0" smtClean="0"/>
              <a:t>הרגע - ממד </a:t>
            </a:r>
            <a:r>
              <a:rPr lang="he-IL" sz="2400" dirty="0"/>
              <a:t>של מבט </a:t>
            </a:r>
            <a:r>
              <a:rPr lang="he-IL" sz="2400" dirty="0" smtClean="0"/>
              <a:t>לעתיד ודחיית </a:t>
            </a:r>
            <a:r>
              <a:rPr lang="he-IL" sz="2400" dirty="0"/>
              <a:t>סיפוקים נחשבת </a:t>
            </a:r>
            <a:r>
              <a:rPr lang="he-IL" sz="2400" dirty="0" smtClean="0"/>
              <a:t>לעוצמה. אין - העתיד </a:t>
            </a:r>
            <a:r>
              <a:rPr lang="he-IL" sz="2400" dirty="0"/>
              <a:t>שלילי ולכן יש צורך לסיפוק </a:t>
            </a:r>
            <a:r>
              <a:rPr lang="he-IL" sz="2400" dirty="0" smtClean="0"/>
              <a:t>מידי.</a:t>
            </a:r>
          </a:p>
          <a:p>
            <a:pPr marL="457200" indent="-457200">
              <a:lnSpc>
                <a:spcPct val="160000"/>
              </a:lnSpc>
              <a:buFont typeface="+mj-lt"/>
              <a:buAutoNum type="arabicPeriod"/>
            </a:pPr>
            <a:r>
              <a:rPr lang="he-IL" sz="2400" dirty="0" smtClean="0"/>
              <a:t>נימוס </a:t>
            </a:r>
            <a:r>
              <a:rPr lang="he-IL" sz="2400" dirty="0"/>
              <a:t>עידון דחפים </a:t>
            </a:r>
            <a:r>
              <a:rPr lang="he-IL" sz="2400" dirty="0" smtClean="0"/>
              <a:t>ושפה - דרך </a:t>
            </a:r>
            <a:r>
              <a:rPr lang="he-IL" sz="2400" dirty="0"/>
              <a:t>ארץ, נימוס וכבוד</a:t>
            </a:r>
            <a:r>
              <a:rPr lang="he-IL" sz="2400" dirty="0" smtClean="0"/>
              <a:t>. בוטות </a:t>
            </a:r>
            <a:r>
              <a:rPr lang="he-IL" sz="2400" dirty="0"/>
              <a:t>וקושי להשתלב במעגלים חברתיים.</a:t>
            </a:r>
          </a:p>
          <a:p>
            <a:endParaRPr lang="he-IL" dirty="0"/>
          </a:p>
        </p:txBody>
      </p:sp>
    </p:spTree>
    <p:extLst>
      <p:ext uri="{BB962C8B-B14F-4D97-AF65-F5344CB8AC3E}">
        <p14:creationId xmlns:p14="http://schemas.microsoft.com/office/powerpoint/2010/main" val="2053346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sz="4000" dirty="0" smtClean="0"/>
              <a:t>דרכי התמודדות </a:t>
            </a:r>
            <a:r>
              <a:rPr lang="he-IL" sz="4000" dirty="0"/>
              <a:t>עם תסכול </a:t>
            </a:r>
            <a:r>
              <a:rPr lang="he-IL" sz="4000" dirty="0" smtClean="0"/>
              <a:t>סטטוס – אלברט כהן</a:t>
            </a:r>
            <a:endParaRPr lang="en-US" sz="4000" dirty="0"/>
          </a:p>
        </p:txBody>
      </p:sp>
      <p:sp>
        <p:nvSpPr>
          <p:cNvPr id="3" name="Content Placeholder 2"/>
          <p:cNvSpPr>
            <a:spLocks noGrp="1"/>
          </p:cNvSpPr>
          <p:nvPr>
            <p:ph idx="1"/>
          </p:nvPr>
        </p:nvSpPr>
        <p:spPr/>
        <p:txBody>
          <a:bodyPr>
            <a:normAutofit fontScale="92500" lnSpcReduction="10000"/>
          </a:bodyPr>
          <a:lstStyle/>
          <a:p>
            <a:pPr marL="457200" indent="-457200">
              <a:lnSpc>
                <a:spcPct val="150000"/>
              </a:lnSpc>
              <a:buFont typeface="+mj-lt"/>
              <a:buAutoNum type="arabicPeriod"/>
            </a:pPr>
            <a:r>
              <a:rPr lang="he-IL" b="1" dirty="0" smtClean="0"/>
              <a:t>נער </a:t>
            </a:r>
            <a:r>
              <a:rPr lang="he-IL" b="1" dirty="0"/>
              <a:t>קולג' </a:t>
            </a:r>
            <a:r>
              <a:rPr lang="he-IL" dirty="0"/>
              <a:t>– נער ממעמד נמוך המסגל את הערכים והנורמות של המעמד הבינוני. נער כזה מחליט להתמודד עם הקשיים ולהשיג את המטרות וסטטוס באמצעים נורמטיביים תוך השקעת מאמץ </a:t>
            </a:r>
            <a:r>
              <a:rPr lang="he-IL" dirty="0" smtClean="0"/>
              <a:t>רב.</a:t>
            </a:r>
          </a:p>
          <a:p>
            <a:pPr marL="457200" indent="-457200">
              <a:lnSpc>
                <a:spcPct val="150000"/>
              </a:lnSpc>
              <a:buFont typeface="+mj-lt"/>
              <a:buAutoNum type="arabicPeriod"/>
            </a:pPr>
            <a:r>
              <a:rPr lang="he-IL" b="1" dirty="0" smtClean="0"/>
              <a:t>נער </a:t>
            </a:r>
            <a:r>
              <a:rPr lang="he-IL" b="1" dirty="0"/>
              <a:t>פינת רחוב</a:t>
            </a:r>
            <a:r>
              <a:rPr lang="he-IL" dirty="0"/>
              <a:t> – נער המשלים עם המצב שלא יוכל להשיג את המטרות החברתיות והסטטוס של המעמד הבינוני ולכן הוא מחליט לברוח מבית הספר כיוון שהמצב מבייש אותו ולא נותן לו סיפוק. הנער יוצא לרחובות, אולם הוא אינו מגיע לתת-תרבות עבריינית כיוון שחונך בקרב משפחתו להיות קונפורמי וחינוך זה גובר על החיבור לכנופיית נוער </a:t>
            </a:r>
            <a:r>
              <a:rPr lang="he-IL" dirty="0" smtClean="0"/>
              <a:t>עבריין.</a:t>
            </a:r>
          </a:p>
          <a:p>
            <a:pPr marL="457200" indent="-457200">
              <a:lnSpc>
                <a:spcPct val="150000"/>
              </a:lnSpc>
              <a:buFont typeface="+mj-lt"/>
              <a:buAutoNum type="arabicPeriod"/>
            </a:pPr>
            <a:r>
              <a:rPr lang="he-IL" b="1" dirty="0" smtClean="0"/>
              <a:t>תת-תרבות </a:t>
            </a:r>
            <a:r>
              <a:rPr lang="he-IL" b="1" dirty="0"/>
              <a:t>עבריינית </a:t>
            </a:r>
            <a:r>
              <a:rPr lang="he-IL" dirty="0"/>
              <a:t>– הנער שנפלט מבית הספר מצטרף לכנופיה עבריינית שם הוא חש בטוח, שווה ויכול להשיג סטטוס חברתי שכה חסר לו בבית הספר.</a:t>
            </a:r>
          </a:p>
          <a:p>
            <a:endParaRPr lang="he-IL" dirty="0"/>
          </a:p>
          <a:p>
            <a:endParaRPr lang="en-US" dirty="0"/>
          </a:p>
        </p:txBody>
      </p:sp>
    </p:spTree>
    <p:extLst>
      <p:ext uri="{BB962C8B-B14F-4D97-AF65-F5344CB8AC3E}">
        <p14:creationId xmlns:p14="http://schemas.microsoft.com/office/powerpoint/2010/main" val="2255085525"/>
      </p:ext>
    </p:extLst>
  </p:cSld>
  <p:clrMapOvr>
    <a:masterClrMapping/>
  </p:clrMapOvr>
</p:sld>
</file>

<file path=ppt/theme/theme1.xml><?xml version="1.0" encoding="utf-8"?>
<a:theme xmlns:a="http://schemas.openxmlformats.org/drawingml/2006/main" name="מצגות קמפוס">
  <a:themeElements>
    <a:clrScheme name="מבט לאחור">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מבט לאחור">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מבט לאחור">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מצגות קמפוס" id="{E693CF45-7A1A-4041-A430-EC7555623299}" vid="{BB2ABCE7-DEDE-4117-B870-9DF266F2FE73}"/>
    </a:ext>
  </a:extLst>
</a:theme>
</file>

<file path=docProps/app.xml><?xml version="1.0" encoding="utf-8"?>
<Properties xmlns="http://schemas.openxmlformats.org/officeDocument/2006/extended-properties" xmlns:vt="http://schemas.openxmlformats.org/officeDocument/2006/docPropsVTypes">
  <Template>מצגות קמפוס</Template>
  <TotalTime>34</TotalTime>
  <Words>991</Words>
  <Application>Microsoft Office PowerPoint</Application>
  <PresentationFormat>Widescreen</PresentationFormat>
  <Paragraphs>61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מצגות קמפוס</vt:lpstr>
      <vt:lpstr>תת תרבות  מילר ואלברט כהן</vt:lpstr>
      <vt:lpstr>הגדרות</vt:lpstr>
      <vt:lpstr>מה יוצר תת תרבות עבריינית</vt:lpstr>
      <vt:lpstr>1. קונפליקט בין קבוצות </vt:lpstr>
      <vt:lpstr>2. מילר- ערכי המעמד הנמוך</vt:lpstr>
      <vt:lpstr>שבעה ערכים של המעמד הנמוך שעלולים לעודד נער להתנהגות עבריינית:</vt:lpstr>
      <vt:lpstr>3. תסכול סטטוס – אלברט כהן</vt:lpstr>
      <vt:lpstr> ניגודיות בין ערכי המעמד הבינוני והגבוה לערכי המעמד הנמוך</vt:lpstr>
      <vt:lpstr>דרכי התמודדות עם תסכול סטטוס – אלברט כהן</vt:lpstr>
      <vt:lpstr>מה תת התרבות מספקת לנער?</vt:lpstr>
      <vt:lpstr>מאפייני תת תרבות של נוער עבריין במחקריו של אלברט כהן </vt:lpstr>
      <vt:lpstr>3 סוגי קבוצות של עבריינות נוער – אלברט כהן</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Samokovlija</dc:creator>
  <cp:lastModifiedBy>Daniel Samokovlija</cp:lastModifiedBy>
  <cp:revision>7</cp:revision>
  <dcterms:created xsi:type="dcterms:W3CDTF">2020-05-21T11:17:02Z</dcterms:created>
  <dcterms:modified xsi:type="dcterms:W3CDTF">2020-07-07T11:43:03Z</dcterms:modified>
</cp:coreProperties>
</file>