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61" r:id="rId5"/>
    <p:sldId id="259"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4" autoAdjust="0"/>
    <p:restoredTop sz="94660"/>
  </p:normalViewPr>
  <p:slideViewPr>
    <p:cSldViewPr snapToGrid="0">
      <p:cViewPr varScale="1">
        <p:scale>
          <a:sx n="77" d="100"/>
          <a:sy n="77" d="100"/>
        </p:scale>
        <p:origin x="10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B1F509-D134-463C-A6F7-F80173DC0D86}"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547233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1F509-D134-463C-A6F7-F80173DC0D86}"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286442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1F509-D134-463C-A6F7-F80173DC0D86}"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344178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1F509-D134-463C-A6F7-F80173DC0D86}"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3758731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B1F509-D134-463C-A6F7-F80173DC0D86}"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1256243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B1F509-D134-463C-A6F7-F80173DC0D86}"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1520321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B1F509-D134-463C-A6F7-F80173DC0D86}" type="datetimeFigureOut">
              <a:rPr lang="en-US" smtClean="0"/>
              <a:t>4/22/2019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2969260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B1F509-D134-463C-A6F7-F80173DC0D86}" type="datetimeFigureOut">
              <a:rPr lang="en-US" smtClean="0"/>
              <a:t>4/22/2019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3985768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1F509-D134-463C-A6F7-F80173DC0D86}" type="datetimeFigureOut">
              <a:rPr lang="en-US" smtClean="0"/>
              <a:t>4/22/2019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259093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1F509-D134-463C-A6F7-F80173DC0D86}"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12990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1F509-D134-463C-A6F7-F80173DC0D86}"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E4C9E7-6251-45DA-A3FA-648BB99BB5DF}" type="slidenum">
              <a:rPr lang="en-US" smtClean="0"/>
              <a:t>‹#›</a:t>
            </a:fld>
            <a:endParaRPr lang="en-US"/>
          </a:p>
        </p:txBody>
      </p:sp>
    </p:spTree>
    <p:extLst>
      <p:ext uri="{BB962C8B-B14F-4D97-AF65-F5344CB8AC3E}">
        <p14:creationId xmlns:p14="http://schemas.microsoft.com/office/powerpoint/2010/main" val="4131453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1F509-D134-463C-A6F7-F80173DC0D86}" type="datetimeFigureOut">
              <a:rPr lang="en-US" smtClean="0"/>
              <a:t>4/22/2019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E4C9E7-6251-45DA-A3FA-648BB99BB5DF}" type="slidenum">
              <a:rPr lang="en-US" smtClean="0"/>
              <a:t>‹#›</a:t>
            </a:fld>
            <a:endParaRPr lang="en-US"/>
          </a:p>
        </p:txBody>
      </p:sp>
    </p:spTree>
    <p:extLst>
      <p:ext uri="{BB962C8B-B14F-4D97-AF65-F5344CB8AC3E}">
        <p14:creationId xmlns:p14="http://schemas.microsoft.com/office/powerpoint/2010/main" val="4020396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youtu.be/5lZYgBHVOYk"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IeYnPEV3-vU"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youtu.be/0giBs-bCx0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he.wikipedia.org/wiki/%D7%94%D7%9C%D7%99%D7%A0%D7%94_%D7%91%D7%99%D7%A8%D7%A0%D7%91%D7%90%D7%95%D7%9D" TargetMode="External"/><Relationship Id="rId7" Type="http://schemas.openxmlformats.org/officeDocument/2006/relationships/hyperlink" Target="https://he.wikipedia.org/wiki/%D7%98%D7%A8%D7%91%D7%9C%D7%99%D7%A0%D7%A7%D7%94"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he.wikipedia.org/wiki/%D7%92%D7%98%D7%95_%D7%95%D7%A8%D7%A9%D7%94" TargetMode="External"/><Relationship Id="rId5" Type="http://schemas.openxmlformats.org/officeDocument/2006/relationships/hyperlink" Target="https://he.wikipedia.org/wiki/%D7%97%D7%9C%D7%95%D7%9F_%D7%9C%D7%99%D7%9D_%D7%94%D7%AA%D7%99%D7%9B%D7%95%D7%9F" TargetMode="External"/><Relationship Id="rId4" Type="http://schemas.openxmlformats.org/officeDocument/2006/relationships/hyperlink" Target="https://he.wikipedia.org/wiki/%D7%95%D7%9C%D7%93%D7%99%D7%A1%D7%9C%D7%91_%D7%A9%D7%9C%D7%A0%D7%92%D7%9C"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atiasglev.wordpress.com/2014/05/20/%D7%90%D7%A4%D7%A8-%D7%95%D7%90%D7%91%D7%A7/"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CGKUYjR-SQI"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NiiPqkp9Cd4"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youtu.be/IFVdO5QVs4I"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he-IL" dirty="0" smtClean="0"/>
              <a:t>"אפר ואבק"- זכר השואה ביצירה ישראלית נבחרת</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9341" y="1828800"/>
            <a:ext cx="6270336" cy="4702752"/>
          </a:xfrm>
        </p:spPr>
      </p:pic>
    </p:spTree>
    <p:extLst>
      <p:ext uri="{BB962C8B-B14F-4D97-AF65-F5344CB8AC3E}">
        <p14:creationId xmlns:p14="http://schemas.microsoft.com/office/powerpoint/2010/main" val="4077423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70107" y="5661857"/>
            <a:ext cx="3078087" cy="646331"/>
          </a:xfrm>
          <a:prstGeom prst="rect">
            <a:avLst/>
          </a:prstGeom>
        </p:spPr>
        <p:txBody>
          <a:bodyPr wrap="none">
            <a:spAutoFit/>
          </a:bodyPr>
          <a:lstStyle/>
          <a:p>
            <a:r>
              <a:rPr lang="en-US" dirty="0" smtClean="0">
                <a:hlinkClick r:id="rId2"/>
              </a:rPr>
              <a:t>https://youtu.be/5lZYgBHVOYk</a:t>
            </a:r>
            <a:endParaRPr lang="he-IL" dirty="0" smtClean="0"/>
          </a:p>
          <a:p>
            <a:endParaRPr lang="en-US" dirty="0"/>
          </a:p>
        </p:txBody>
      </p:sp>
      <p:sp>
        <p:nvSpPr>
          <p:cNvPr id="3" name="Rectangle 2"/>
          <p:cNvSpPr/>
          <p:nvPr/>
        </p:nvSpPr>
        <p:spPr>
          <a:xfrm>
            <a:off x="4870107" y="224135"/>
            <a:ext cx="2526654"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כשתגדל</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Rectangle 3"/>
          <p:cNvSpPr/>
          <p:nvPr/>
        </p:nvSpPr>
        <p:spPr>
          <a:xfrm>
            <a:off x="8179496" y="1059100"/>
            <a:ext cx="3106454" cy="3831818"/>
          </a:xfrm>
          <a:prstGeom prst="rect">
            <a:avLst/>
          </a:prstGeom>
        </p:spPr>
        <p:txBody>
          <a:bodyPr wrap="square">
            <a:spAutoFit/>
          </a:bodyPr>
          <a:lstStyle/>
          <a:p>
            <a:pPr algn="just" rtl="1">
              <a:lnSpc>
                <a:spcPct val="150000"/>
              </a:lnSpc>
            </a:pPr>
            <a:r>
              <a:rPr lang="he-IL" dirty="0" smtClean="0"/>
              <a:t>חכה שתגדל, אמרו לך לא פעם</a:t>
            </a:r>
          </a:p>
          <a:p>
            <a:pPr algn="just" rtl="1">
              <a:lnSpc>
                <a:spcPct val="150000"/>
              </a:lnSpc>
            </a:pPr>
            <a:r>
              <a:rPr lang="he-IL" dirty="0" smtClean="0"/>
              <a:t>איש אחד גבוה ואשה נמוכה</a:t>
            </a:r>
          </a:p>
          <a:p>
            <a:pPr algn="just" rtl="1">
              <a:lnSpc>
                <a:spcPct val="150000"/>
              </a:lnSpc>
            </a:pPr>
            <a:r>
              <a:rPr lang="he-IL" dirty="0" smtClean="0"/>
              <a:t>אם לא תאכל לא תגדל אף פעם</a:t>
            </a:r>
          </a:p>
          <a:p>
            <a:pPr algn="just" rtl="1">
              <a:lnSpc>
                <a:spcPct val="150000"/>
              </a:lnSpc>
            </a:pPr>
            <a:r>
              <a:rPr lang="he-IL" dirty="0" smtClean="0"/>
              <a:t>ילד טוב משאיר צלחת ריקה</a:t>
            </a:r>
          </a:p>
          <a:p>
            <a:pPr algn="just" rtl="1">
              <a:lnSpc>
                <a:spcPct val="150000"/>
              </a:lnSpc>
            </a:pPr>
            <a:r>
              <a:rPr lang="he-IL" dirty="0" smtClean="0"/>
              <a:t>תגדל, תגדל ותהיה גנרל</a:t>
            </a:r>
          </a:p>
          <a:p>
            <a:pPr algn="just" rtl="1">
              <a:lnSpc>
                <a:spcPct val="150000"/>
              </a:lnSpc>
            </a:pPr>
            <a:r>
              <a:rPr lang="he-IL" dirty="0" smtClean="0"/>
              <a:t>תהיה אסטרונאוט ותעוף לחלל</a:t>
            </a:r>
          </a:p>
          <a:p>
            <a:pPr algn="just" rtl="1">
              <a:lnSpc>
                <a:spcPct val="150000"/>
              </a:lnSpc>
            </a:pPr>
            <a:r>
              <a:rPr lang="he-IL" dirty="0" smtClean="0"/>
              <a:t>אתה לא רצית להיות אפילו חייל</a:t>
            </a:r>
          </a:p>
          <a:p>
            <a:pPr algn="just" rtl="1">
              <a:lnSpc>
                <a:spcPct val="150000"/>
              </a:lnSpc>
            </a:pPr>
            <a:r>
              <a:rPr lang="he-IL" dirty="0" smtClean="0"/>
              <a:t>או סתם להיות כמו כולם כשתגדל</a:t>
            </a:r>
          </a:p>
          <a:p>
            <a:pPr algn="just" rtl="1">
              <a:lnSpc>
                <a:spcPct val="150000"/>
              </a:lnSpc>
            </a:pPr>
            <a:r>
              <a:rPr lang="he-IL" dirty="0" smtClean="0"/>
              <a:t>אבל, אותך אף אחד לא שאל. </a:t>
            </a:r>
            <a:endParaRPr lang="en-US" dirty="0"/>
          </a:p>
        </p:txBody>
      </p:sp>
      <p:sp>
        <p:nvSpPr>
          <p:cNvPr id="5" name="Rounded Rectangle 4"/>
          <p:cNvSpPr/>
          <p:nvPr/>
        </p:nvSpPr>
        <p:spPr>
          <a:xfrm>
            <a:off x="501041" y="1615858"/>
            <a:ext cx="5148197" cy="294361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he-IL" smtClean="0"/>
              <a:t>הדור השני לשואה העלה מספר שאלות מחקריות ראשוניות בפסיכולוגיה, בין הבולטות שבהן: האם טראומה נפשית שחווה הורה יכולה לעבור לילדיו אף שלא היו נוכחים בעת הטראומה, וכן מה ביטוייה הנפשיים של העברה בין דורית של תחושת הטראומה. ההשערה היא כי דפוסי התקשורת בין הורים אשר חוו את טראומת השואה לבין ילדיהם היא בעלת תפקיד מכריע בהעברת הטראומה לדור השני.</a:t>
            </a:r>
            <a:endParaRPr lang="en-US" dirty="0"/>
          </a:p>
        </p:txBody>
      </p:sp>
    </p:spTree>
    <p:extLst>
      <p:ext uri="{BB962C8B-B14F-4D97-AF65-F5344CB8AC3E}">
        <p14:creationId xmlns:p14="http://schemas.microsoft.com/office/powerpoint/2010/main" val="1520943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04354" y="5661857"/>
            <a:ext cx="3034229" cy="646331"/>
          </a:xfrm>
          <a:prstGeom prst="rect">
            <a:avLst/>
          </a:prstGeom>
        </p:spPr>
        <p:txBody>
          <a:bodyPr wrap="none">
            <a:spAutoFit/>
          </a:bodyPr>
          <a:lstStyle/>
          <a:p>
            <a:r>
              <a:rPr lang="en-US" dirty="0" smtClean="0">
                <a:hlinkClick r:id="rId2"/>
              </a:rPr>
              <a:t>https://youtu.be/IeYnPEV3-vU</a:t>
            </a:r>
            <a:endParaRPr lang="he-IL" dirty="0" smtClean="0"/>
          </a:p>
          <a:p>
            <a:endParaRPr lang="en-US" dirty="0"/>
          </a:p>
        </p:txBody>
      </p:sp>
      <p:sp>
        <p:nvSpPr>
          <p:cNvPr id="3" name="Rectangle 2"/>
          <p:cNvSpPr/>
          <p:nvPr/>
        </p:nvSpPr>
        <p:spPr>
          <a:xfrm>
            <a:off x="3822876" y="299292"/>
            <a:ext cx="4471096"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חלון לים התיכון</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Rectangle 3"/>
          <p:cNvSpPr/>
          <p:nvPr/>
        </p:nvSpPr>
        <p:spPr>
          <a:xfrm>
            <a:off x="8505173" y="1222622"/>
            <a:ext cx="2755726" cy="3970318"/>
          </a:xfrm>
          <a:prstGeom prst="rect">
            <a:avLst/>
          </a:prstGeom>
        </p:spPr>
        <p:txBody>
          <a:bodyPr wrap="square">
            <a:spAutoFit/>
          </a:bodyPr>
          <a:lstStyle/>
          <a:p>
            <a:pPr algn="r" rtl="1"/>
            <a:r>
              <a:rPr lang="he-IL" dirty="0" smtClean="0"/>
              <a:t>הבטחתי לכתוב כשנסעתי</a:t>
            </a:r>
          </a:p>
          <a:p>
            <a:pPr algn="r" rtl="1"/>
            <a:r>
              <a:rPr lang="he-IL" dirty="0" smtClean="0"/>
              <a:t>ולא כתבתי מזמן</a:t>
            </a:r>
          </a:p>
          <a:p>
            <a:pPr algn="r" rtl="1"/>
            <a:r>
              <a:rPr lang="he-IL" dirty="0" smtClean="0"/>
              <a:t>עכשיו את כל כך חסרה לי</a:t>
            </a:r>
          </a:p>
          <a:p>
            <a:pPr algn="r" rtl="1"/>
            <a:r>
              <a:rPr lang="he-IL" dirty="0" smtClean="0"/>
              <a:t>חבל, חבל שאת לא כאן.</a:t>
            </a:r>
          </a:p>
          <a:p>
            <a:pPr algn="r" rtl="1"/>
            <a:endParaRPr lang="he-IL" dirty="0" smtClean="0"/>
          </a:p>
          <a:p>
            <a:pPr algn="r" rtl="1"/>
            <a:r>
              <a:rPr lang="he-IL" dirty="0" smtClean="0"/>
              <a:t>אחרי שהגעתי ליפו</a:t>
            </a:r>
          </a:p>
          <a:p>
            <a:pPr algn="r" rtl="1"/>
            <a:r>
              <a:rPr lang="he-IL" dirty="0" smtClean="0"/>
              <a:t>תקוות נולדו מתוך יאוש</a:t>
            </a:r>
          </a:p>
          <a:p>
            <a:pPr algn="r" rtl="1"/>
            <a:r>
              <a:rPr lang="he-IL" dirty="0" smtClean="0"/>
              <a:t>מצאתי לי חדר וחצי</a:t>
            </a:r>
          </a:p>
          <a:p>
            <a:pPr algn="r" rtl="1"/>
            <a:r>
              <a:rPr lang="he-IL" dirty="0" smtClean="0"/>
              <a:t>על גג של בית נטוש.</a:t>
            </a:r>
          </a:p>
          <a:p>
            <a:pPr algn="r" rtl="1"/>
            <a:endParaRPr lang="he-IL" dirty="0" smtClean="0"/>
          </a:p>
          <a:p>
            <a:pPr algn="r" rtl="1"/>
            <a:r>
              <a:rPr lang="he-IL" dirty="0" smtClean="0"/>
              <a:t>יש פה מיטה מתקפלת</a:t>
            </a:r>
          </a:p>
          <a:p>
            <a:pPr algn="r" rtl="1"/>
            <a:r>
              <a:rPr lang="he-IL" dirty="0" smtClean="0"/>
              <a:t>אם נרצה שלושתנו לישון</a:t>
            </a:r>
          </a:p>
          <a:p>
            <a:pPr algn="r" rtl="1"/>
            <a:r>
              <a:rPr lang="he-IL" dirty="0" smtClean="0"/>
              <a:t>את אני והילד</a:t>
            </a:r>
          </a:p>
          <a:p>
            <a:pPr algn="r" rtl="1"/>
            <a:r>
              <a:rPr lang="he-IL" dirty="0" smtClean="0"/>
              <a:t>מול חלון משקיף לים התיכון. </a:t>
            </a:r>
            <a:endParaRPr lang="en-US" dirty="0"/>
          </a:p>
        </p:txBody>
      </p:sp>
      <p:sp>
        <p:nvSpPr>
          <p:cNvPr id="5" name="Rounded Rectangle 4"/>
          <p:cNvSpPr/>
          <p:nvPr/>
        </p:nvSpPr>
        <p:spPr>
          <a:xfrm>
            <a:off x="363255" y="1222622"/>
            <a:ext cx="5799550" cy="42763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he-IL" dirty="0" smtClean="0">
                <a:solidFill>
                  <a:schemeClr val="tx1"/>
                </a:solidFill>
              </a:rPr>
              <a:t>השיר מתאר מכתב דמיוני שכותב ניצול שואה שעלה לישראל לאהובתו שנותרה בחוץ לארץ. בשיר הוא מספר על כך שהצליח למצוא דירת חדר וחצי על גג של בית נטוש ביפו. מחלון הדירה שמצא נשקף נופו של הים התיכון, ומכאן שם השיר. הוא מציע לה להצטרף אליו כי יש מקום בדירה לה ולילד. את המכתב הוא כותב בדצמבר 1950, ומציין תופעת טבע חריגה כששלג ירד במישור החוף, והוא מזכיר לכותב את נוף ילדותו, כנראה מאירופה. השואה מוזכרת בשיר רק במרומז, כשהכותב אומר "עוד הפצע פתוח", או בפזמון החוזר כשהוא מדבר על "סיכוי אחד למיליון" לאושר.</a:t>
            </a:r>
          </a:p>
          <a:p>
            <a:pPr algn="ctr"/>
            <a:endParaRPr lang="he-IL" dirty="0" smtClean="0">
              <a:solidFill>
                <a:schemeClr val="tx1"/>
              </a:solidFill>
            </a:endParaRPr>
          </a:p>
          <a:p>
            <a:pPr algn="ctr"/>
            <a:r>
              <a:rPr lang="he-IL" dirty="0" smtClean="0">
                <a:solidFill>
                  <a:schemeClr val="tx1"/>
                </a:solidFill>
              </a:rPr>
              <a:t>יש הטוענים כי השיר נכתב בעקבות סיפורו של ז'אקו פוליקר, אביו של יהודה, שאיבד את אשתו את בנו התינוק בשואה. </a:t>
            </a:r>
            <a:endParaRPr lang="en-US" dirty="0">
              <a:solidFill>
                <a:schemeClr val="tx1"/>
              </a:solidFill>
            </a:endParaRPr>
          </a:p>
        </p:txBody>
      </p:sp>
    </p:spTree>
    <p:extLst>
      <p:ext uri="{BB962C8B-B14F-4D97-AF65-F5344CB8AC3E}">
        <p14:creationId xmlns:p14="http://schemas.microsoft.com/office/powerpoint/2010/main" val="3216665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09070" y="5511545"/>
            <a:ext cx="2974276" cy="646331"/>
          </a:xfrm>
          <a:prstGeom prst="rect">
            <a:avLst/>
          </a:prstGeom>
        </p:spPr>
        <p:txBody>
          <a:bodyPr wrap="none">
            <a:spAutoFit/>
          </a:bodyPr>
          <a:lstStyle/>
          <a:p>
            <a:r>
              <a:rPr lang="en-US" dirty="0" smtClean="0">
                <a:hlinkClick r:id="rId2"/>
              </a:rPr>
              <a:t>https://youtu.be/0giBs-bCx0E</a:t>
            </a:r>
            <a:endParaRPr lang="he-IL" dirty="0" smtClean="0"/>
          </a:p>
          <a:p>
            <a:endParaRPr lang="en-US" dirty="0"/>
          </a:p>
        </p:txBody>
      </p:sp>
      <p:sp>
        <p:nvSpPr>
          <p:cNvPr id="3" name="Rectangle 2"/>
          <p:cNvSpPr/>
          <p:nvPr/>
        </p:nvSpPr>
        <p:spPr>
          <a:xfrm>
            <a:off x="3309118" y="349395"/>
            <a:ext cx="5498621" cy="923330"/>
          </a:xfrm>
          <a:prstGeom prst="rect">
            <a:avLst/>
          </a:prstGeom>
          <a:noFill/>
        </p:spPr>
        <p:txBody>
          <a:bodyPr wrap="none" lIns="91440" tIns="45720" rIns="91440" bIns="45720">
            <a:spAutoFit/>
          </a:bodyPr>
          <a:lstStyle/>
          <a:p>
            <a:pPr algn="ctr"/>
            <a:r>
              <a:rPr lang="he-IL"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יהודה פוליקר- סמל</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Rectangle 3"/>
          <p:cNvSpPr/>
          <p:nvPr/>
        </p:nvSpPr>
        <p:spPr>
          <a:xfrm>
            <a:off x="2540702" y="1390947"/>
            <a:ext cx="6885140" cy="3693319"/>
          </a:xfrm>
          <a:prstGeom prst="rect">
            <a:avLst/>
          </a:prstGeom>
        </p:spPr>
        <p:txBody>
          <a:bodyPr wrap="square">
            <a:spAutoFit/>
          </a:bodyPr>
          <a:lstStyle/>
          <a:p>
            <a:pPr algn="just" rtl="1"/>
            <a:r>
              <a:rPr lang="he-IL" dirty="0" smtClean="0"/>
              <a:t>"פוליקר, בנם של שורדי שואה מסלוניקי, שמרבית קהילתה היהודית נספתה, מבטא את רוחות היצירה של המוסיקה הישראלית, על גווניה השונים. פוליקר פתח חלון מוסיקלי מפואר לים התיכון לצד סגנונות רוק ופופ רוק ישראלי משובחים. דברים רבים שרצינו לומר באים לידי ביטוי במוזיקה הענקית של פוליקר, שרוחה מבטאת, כי 'בכל הדרכים מעולם לא אבדה דרכנו, וגם אם לפעמים סערו מסביב הרוחות'.</a:t>
            </a:r>
          </a:p>
          <a:p>
            <a:pPr algn="just" rtl="1"/>
            <a:r>
              <a:rPr lang="he-IL" dirty="0" smtClean="0"/>
              <a:t>"יהודה היקר, אתה סמל לניצחון רוחה של התחייה התרבותית של עמנו לאחר השואה, לעוצמתה של המוזיקה הרב גונית הישראלית ולכוחם של הקול והצלילים להתגבר על כל המחיצות והמגבלות שבתוך היחיד והכלל ובכך לפרוט על מיתרי ליבנו, זהו ניצחון הרוח הישראלית". </a:t>
            </a:r>
          </a:p>
          <a:p>
            <a:pPr algn="just" rtl="1"/>
            <a:endParaRPr lang="he-IL" dirty="0"/>
          </a:p>
          <a:p>
            <a:pPr algn="just" rtl="1"/>
            <a:r>
              <a:rPr lang="he-IL" dirty="0" smtClean="0"/>
              <a:t>הוועדה הציבורית לבחירת משיאי המשואות, מנמקת את בחירתה בפוליקר להשיא משואה ביום העצמאות ה71 של מדינת ישראל.</a:t>
            </a:r>
            <a:endParaRPr lang="en-US" dirty="0"/>
          </a:p>
        </p:txBody>
      </p:sp>
    </p:spTree>
    <p:extLst>
      <p:ext uri="{BB962C8B-B14F-4D97-AF65-F5344CB8AC3E}">
        <p14:creationId xmlns:p14="http://schemas.microsoft.com/office/powerpoint/2010/main" val="196245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41118" y="844018"/>
            <a:ext cx="7778662" cy="4659289"/>
          </a:xfrm>
          <a:prstGeom prst="rect">
            <a:avLst/>
          </a:prstGeom>
        </p:spPr>
        <p:txBody>
          <a:bodyPr wrap="square">
            <a:spAutoFit/>
          </a:bodyPr>
          <a:lstStyle/>
          <a:p>
            <a:pPr algn="just" rtl="1">
              <a:lnSpc>
                <a:spcPct val="150000"/>
              </a:lnSpc>
            </a:pPr>
            <a:r>
              <a:rPr lang="he-IL" sz="2000" dirty="0" smtClean="0"/>
              <a:t>אֵפֶר ואבק הוא אלבום של הזמר יהודה פוליקר, שנוצר בשיתוף פעולה עם שותפו יעקב גלעד, אשר הפיק וכתב את כל השירים פרט לשניים. האלבום, השלישי של פוליקר, יצא לאור בינואר 1988. צמד היוצרים, שניהם בשלהי שנות השלושים לחייהם, שילבו בו שנים-עשר שירים הנוגעים בחייהם כבני הדור השני לשואה, שגדלו בישראל בצל הטראומה שחוו הוריהם ניצולי השואה. על אף הנושא הכאוב והמוזיקה הניסיונית, האלבום הצליח באופן מפתיע – בתוך חודש בלבד הוא נמכר בכ-20 אלף עותקים (אלבום זהב), בהמשך הגיע למעמד של אלבום פלטינה ועד 1990 מכר מעל 70 אלף עותקים – והוא נחשב לאחד מאלבומי הרוק המצליחים והמוערכים בישראל אי-פעם ואף לאחד האלבומים העבריים החשובים והמשפיעים ביותר. </a:t>
            </a:r>
            <a:endParaRPr lang="en-US" sz="2000" dirty="0"/>
          </a:p>
        </p:txBody>
      </p:sp>
    </p:spTree>
    <p:extLst>
      <p:ext uri="{BB962C8B-B14F-4D97-AF65-F5344CB8AC3E}">
        <p14:creationId xmlns:p14="http://schemas.microsoft.com/office/powerpoint/2010/main" val="659956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40701" y="1277654"/>
            <a:ext cx="8580329" cy="3728649"/>
          </a:xfrm>
          <a:prstGeom prst="rect">
            <a:avLst/>
          </a:prstGeom>
        </p:spPr>
        <p:txBody>
          <a:bodyPr wrap="square">
            <a:spAutoFit/>
          </a:bodyPr>
          <a:lstStyle/>
          <a:p>
            <a:pPr algn="just" rtl="1">
              <a:lnSpc>
                <a:spcPct val="150000"/>
              </a:lnSpc>
            </a:pPr>
            <a:r>
              <a:rPr lang="he-IL" sz="2000" dirty="0" smtClean="0"/>
              <a:t>השירים הראשונים שהוקלטו עבור האלבום, "התחנה הקטנה טרבלינקה" ו"פרחים ברוח", נוצרו במקור עבור התוכנית "אחרי המלחמה" שערכה דלית עופר ליום השואה בגלי צה"ל שפוליקר וגלעד השתתפו בה. התוכנית הוקדשה לדור השני לשואה. בעקבות האלבום השתתפו גלעד ואמו יחד עם משפחת פוליקר בסרטה התיעודי של אורנה בן דור "בגלל המלחמה ההיא", שעסק בדור השני לשואה ובו מתואר הליך הפקת האלבום. </a:t>
            </a:r>
          </a:p>
          <a:p>
            <a:pPr algn="just" rtl="1">
              <a:lnSpc>
                <a:spcPct val="150000"/>
              </a:lnSpc>
            </a:pPr>
            <a:r>
              <a:rPr lang="he-IL" sz="2000" dirty="0" smtClean="0"/>
              <a:t>באלבום "אפר ואבק" אחראי פוליקר לביצועי הסולו לנגינת הבוזוקי, הגיטרה החשמלית, הבאס, האקורדיון, כלי ההקשה, הקלידים, הגיטרה האקוסטית, הבגלמה, ההלחנה, העיבוד וקולות הרקע. </a:t>
            </a:r>
            <a:endParaRPr lang="he-IL" sz="2000" dirty="0"/>
          </a:p>
        </p:txBody>
      </p:sp>
    </p:spTree>
    <p:extLst>
      <p:ext uri="{BB962C8B-B14F-4D97-AF65-F5344CB8AC3E}">
        <p14:creationId xmlns:p14="http://schemas.microsoft.com/office/powerpoint/2010/main" val="2611865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61480" t="22807" r="20631" b="5571"/>
          <a:stretch/>
        </p:blipFill>
        <p:spPr>
          <a:xfrm>
            <a:off x="5574082" y="914399"/>
            <a:ext cx="2731718" cy="5608811"/>
          </a:xfrm>
          <a:prstGeom prst="rect">
            <a:avLst/>
          </a:prstGeom>
        </p:spPr>
      </p:pic>
      <p:sp>
        <p:nvSpPr>
          <p:cNvPr id="3" name="Rectangle 2"/>
          <p:cNvSpPr/>
          <p:nvPr/>
        </p:nvSpPr>
        <p:spPr>
          <a:xfrm>
            <a:off x="723900" y="524759"/>
            <a:ext cx="4850182" cy="1323439"/>
          </a:xfrm>
          <a:prstGeom prst="rect">
            <a:avLst/>
          </a:prstGeom>
        </p:spPr>
        <p:txBody>
          <a:bodyPr wrap="square">
            <a:spAutoFit/>
          </a:bodyPr>
          <a:lstStyle/>
          <a:p>
            <a:pPr lvl="0" algn="r" rtl="1" eaLnBrk="0" fontAlgn="base" hangingPunct="0">
              <a:spcBef>
                <a:spcPct val="0"/>
              </a:spcBef>
              <a:spcAft>
                <a:spcPct val="0"/>
              </a:spcAft>
            </a:pPr>
            <a:r>
              <a:rPr lang="he-IL" altLang="en-US" sz="1600" dirty="0">
                <a:latin typeface="Arial" panose="020B0604020202020204" pitchFamily="34" charset="0"/>
              </a:rPr>
              <a:t>כל הלחנים מאת יהודה פוליקר, כל המילים מאת יעקב </a:t>
            </a:r>
            <a:r>
              <a:rPr lang="he-IL" altLang="en-US" sz="1600" dirty="0" smtClean="0">
                <a:latin typeface="Arial" panose="020B0604020202020204" pitchFamily="34" charset="0"/>
              </a:rPr>
              <a:t>גלעד, מלבד "פרחים </a:t>
            </a:r>
            <a:r>
              <a:rPr lang="he-IL" altLang="en-US" sz="1600" dirty="0">
                <a:latin typeface="Arial" panose="020B0604020202020204" pitchFamily="34" charset="0"/>
              </a:rPr>
              <a:t>ברוח" מאת הסופרת</a:t>
            </a:r>
            <a:r>
              <a:rPr kumimoji="0" lang="en-US" altLang="en-US" sz="1600" b="0" i="0" u="none" strike="noStrike" cap="none" normalizeH="0" baseline="0" dirty="0" smtClean="0">
                <a:ln>
                  <a:noFill/>
                </a:ln>
                <a:solidFill>
                  <a:schemeClr val="tx1"/>
                </a:solidFill>
                <a:effectLst/>
                <a:latin typeface="Arial" panose="020B0604020202020204" pitchFamily="34" charset="0"/>
              </a:rPr>
              <a:t> </a:t>
            </a:r>
            <a:r>
              <a:rPr lang="he-IL" altLang="en-US" sz="1600" dirty="0">
                <a:latin typeface="Arial" panose="020B0604020202020204" pitchFamily="34" charset="0"/>
                <a:hlinkClick r:id="rId3" tooltip="הלינה בירנבאום"/>
              </a:rPr>
              <a:t>הלינה </a:t>
            </a:r>
            <a:r>
              <a:rPr lang="he-IL" altLang="en-US" sz="1600" dirty="0" smtClean="0">
                <a:latin typeface="Arial" panose="020B0604020202020204" pitchFamily="34" charset="0"/>
                <a:hlinkClick r:id="rId3" tooltip="הלינה בירנבאום"/>
              </a:rPr>
              <a:t>בירנבאום</a:t>
            </a:r>
            <a:r>
              <a:rPr lang="he-IL" altLang="en-US" sz="1600" dirty="0" smtClean="0">
                <a:latin typeface="Arial" panose="020B0604020202020204" pitchFamily="34" charset="0"/>
              </a:rPr>
              <a:t> ו"התחנה </a:t>
            </a:r>
            <a:r>
              <a:rPr lang="he-IL" altLang="en-US" sz="1600" dirty="0">
                <a:latin typeface="Arial" panose="020B0604020202020204" pitchFamily="34" charset="0"/>
              </a:rPr>
              <a:t>הקטנה טרבלינקה" </a:t>
            </a:r>
            <a:endParaRPr lang="he-IL" altLang="en-US" sz="1600" dirty="0" smtClean="0">
              <a:latin typeface="Arial" panose="020B0604020202020204" pitchFamily="34" charset="0"/>
            </a:endParaRPr>
          </a:p>
          <a:p>
            <a:pPr lvl="0" algn="r" rtl="1" eaLnBrk="0" fontAlgn="base" hangingPunct="0">
              <a:spcBef>
                <a:spcPct val="0"/>
              </a:spcBef>
              <a:spcAft>
                <a:spcPct val="0"/>
              </a:spcAft>
            </a:pPr>
            <a:r>
              <a:rPr lang="he-IL" altLang="en-US" sz="1600" dirty="0" smtClean="0">
                <a:latin typeface="Arial" panose="020B0604020202020204" pitchFamily="34" charset="0"/>
              </a:rPr>
              <a:t>מאת </a:t>
            </a:r>
            <a:r>
              <a:rPr lang="he-IL" altLang="en-US" sz="1600" dirty="0">
                <a:latin typeface="Arial" panose="020B0604020202020204" pitchFamily="34" charset="0"/>
              </a:rPr>
              <a:t>המשורר</a:t>
            </a:r>
            <a:r>
              <a:rPr kumimoji="0" lang="en-US" altLang="en-US" sz="1600" b="0" i="0" strike="noStrike" cap="none" normalizeH="0" baseline="0" dirty="0" smtClean="0">
                <a:ln>
                  <a:noFill/>
                </a:ln>
                <a:effectLst/>
                <a:latin typeface="Arial" panose="020B0604020202020204" pitchFamily="34" charset="0"/>
              </a:rPr>
              <a:t> </a:t>
            </a:r>
            <a:r>
              <a:rPr lang="he-IL" altLang="en-US" sz="1600" dirty="0">
                <a:latin typeface="Arial" panose="020B0604020202020204" pitchFamily="34" charset="0"/>
                <a:hlinkClick r:id="rId4" tooltip="ולדיסלב שלנגל"/>
              </a:rPr>
              <a:t>ולדיסלב שלנגל</a:t>
            </a:r>
            <a:r>
              <a:rPr kumimoji="0" lang="en-US" altLang="en-US" sz="1600" b="0" i="0" strike="noStrike" cap="none" normalizeH="0" baseline="0" dirty="0" smtClean="0">
                <a:ln>
                  <a:noFill/>
                </a:ln>
                <a:effectLst/>
                <a:latin typeface="Arial" panose="020B0604020202020204" pitchFamily="34" charset="0"/>
              </a:rPr>
              <a:t> </a:t>
            </a:r>
            <a:endParaRPr kumimoji="0" lang="he-IL" altLang="en-US" sz="1600" b="0" i="0" strike="noStrike" cap="none" normalizeH="0" baseline="0" dirty="0" smtClean="0">
              <a:ln>
                <a:noFill/>
              </a:ln>
              <a:effectLst/>
              <a:latin typeface="Arial" panose="020B0604020202020204" pitchFamily="34" charset="0"/>
            </a:endParaRPr>
          </a:p>
          <a:p>
            <a:pPr lvl="0" algn="r" rtl="1" eaLnBrk="0" fontAlgn="base" hangingPunct="0">
              <a:spcBef>
                <a:spcPct val="0"/>
              </a:spcBef>
              <a:spcAft>
                <a:spcPct val="0"/>
              </a:spcAft>
            </a:pPr>
            <a:r>
              <a:rPr lang="he-IL" altLang="en-US" sz="1600" dirty="0" smtClean="0">
                <a:latin typeface="Arial" panose="020B0604020202020204" pitchFamily="34" charset="0"/>
              </a:rPr>
              <a:t>בתרגום </a:t>
            </a:r>
            <a:r>
              <a:rPr lang="he-IL" altLang="en-US" sz="1600" dirty="0">
                <a:latin typeface="Arial" panose="020B0604020202020204" pitchFamily="34" charset="0"/>
              </a:rPr>
              <a:t>לעברית של הלינה בירנבאום</a:t>
            </a:r>
            <a:endParaRPr lang="en-US" sz="1600" dirty="0"/>
          </a:p>
        </p:txBody>
      </p:sp>
      <p:sp>
        <p:nvSpPr>
          <p:cNvPr id="4" name="Rectangle 3"/>
          <p:cNvSpPr/>
          <p:nvPr/>
        </p:nvSpPr>
        <p:spPr>
          <a:xfrm>
            <a:off x="318109" y="2367419"/>
            <a:ext cx="5661764" cy="1077218"/>
          </a:xfrm>
          <a:prstGeom prst="rect">
            <a:avLst/>
          </a:prstGeom>
        </p:spPr>
        <p:txBody>
          <a:bodyPr wrap="square">
            <a:spAutoFit/>
          </a:bodyPr>
          <a:lstStyle/>
          <a:p>
            <a:pPr lvl="0" algn="r" rtl="1" eaLnBrk="0" fontAlgn="base" hangingPunct="0">
              <a:spcBef>
                <a:spcPct val="0"/>
              </a:spcBef>
              <a:spcAft>
                <a:spcPct val="0"/>
              </a:spcAft>
            </a:pPr>
            <a:r>
              <a:rPr lang="he-IL" altLang="en-US" sz="1600" b="1" dirty="0">
                <a:latin typeface="Arial" panose="020B0604020202020204" pitchFamily="34" charset="0"/>
                <a:hlinkClick r:id="rId5" tooltip="חלון לים התיכון"/>
              </a:rPr>
              <a:t>חלון לים התיכון</a:t>
            </a:r>
            <a:r>
              <a:rPr kumimoji="0" lang="en-US" altLang="en-US" sz="1600" b="0" i="0" u="none" strike="noStrike" cap="none" normalizeH="0" baseline="0" dirty="0" smtClean="0">
                <a:ln>
                  <a:noFill/>
                </a:ln>
                <a:solidFill>
                  <a:schemeClr val="tx1"/>
                </a:solidFill>
                <a:effectLst/>
                <a:latin typeface="Arial" panose="020B0604020202020204" pitchFamily="34" charset="0"/>
              </a:rPr>
              <a:t> </a:t>
            </a:r>
            <a:r>
              <a:rPr kumimoji="0" lang="he-IL" altLang="en-US" sz="1600" b="0" i="0" u="none" strike="noStrike" cap="none" normalizeH="0" baseline="0" dirty="0" smtClean="0">
                <a:ln>
                  <a:noFill/>
                </a:ln>
                <a:solidFill>
                  <a:schemeClr val="tx1"/>
                </a:solidFill>
                <a:effectLst/>
                <a:latin typeface="Arial" panose="020B0604020202020204" pitchFamily="34" charset="0"/>
              </a:rPr>
              <a:t>- </a:t>
            </a:r>
            <a:r>
              <a:rPr lang="he-IL" altLang="en-US" sz="1600" dirty="0" smtClean="0">
                <a:latin typeface="Arial" panose="020B0604020202020204" pitchFamily="34" charset="0"/>
              </a:rPr>
              <a:t>שיר </a:t>
            </a:r>
            <a:r>
              <a:rPr lang="he-IL" altLang="en-US" sz="1600" dirty="0">
                <a:latin typeface="Arial" panose="020B0604020202020204" pitchFamily="34" charset="0"/>
              </a:rPr>
              <a:t>זה הוא מעין מכתב של ניצול שואה בארץ ליקיריו שנשארו בגולה </a:t>
            </a:r>
            <a:r>
              <a:rPr lang="he-IL" altLang="en-US" sz="1600" dirty="0" smtClean="0">
                <a:latin typeface="Arial" panose="020B0604020202020204" pitchFamily="34" charset="0"/>
              </a:rPr>
              <a:t>ומספר </a:t>
            </a:r>
            <a:r>
              <a:rPr lang="he-IL" altLang="en-US" sz="1600" dirty="0">
                <a:latin typeface="Arial" panose="020B0604020202020204" pitchFamily="34" charset="0"/>
              </a:rPr>
              <a:t>את סיפורם של הניצולים שהקימו משפחות חדשות </a:t>
            </a:r>
            <a:r>
              <a:rPr lang="he-IL" altLang="en-US" sz="1600" dirty="0" smtClean="0">
                <a:latin typeface="Arial" panose="020B0604020202020204" pitchFamily="34" charset="0"/>
              </a:rPr>
              <a:t>לאחר </a:t>
            </a:r>
            <a:r>
              <a:rPr lang="he-IL" altLang="en-US" sz="1600" dirty="0">
                <a:latin typeface="Arial" panose="020B0604020202020204" pitchFamily="34" charset="0"/>
              </a:rPr>
              <a:t>שמשפחתם נספתה בשואה ומסוגלים לחלום מחדש על עתיד מבטיח</a:t>
            </a:r>
            <a:r>
              <a:rPr kumimoji="0" lang="en-US" altLang="en-U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p:txBody>
      </p:sp>
      <p:sp>
        <p:nvSpPr>
          <p:cNvPr id="5" name="Rectangle 4"/>
          <p:cNvSpPr/>
          <p:nvPr/>
        </p:nvSpPr>
        <p:spPr>
          <a:xfrm>
            <a:off x="318109" y="3933080"/>
            <a:ext cx="6096000" cy="1077218"/>
          </a:xfrm>
          <a:prstGeom prst="rect">
            <a:avLst/>
          </a:prstGeom>
        </p:spPr>
        <p:txBody>
          <a:bodyPr>
            <a:spAutoFit/>
          </a:bodyPr>
          <a:lstStyle/>
          <a:p>
            <a:pPr lvl="0" algn="r" rtl="1" eaLnBrk="0" fontAlgn="base" hangingPunct="0">
              <a:spcBef>
                <a:spcPct val="0"/>
              </a:spcBef>
              <a:spcAft>
                <a:spcPct val="0"/>
              </a:spcAft>
            </a:pPr>
            <a:r>
              <a:rPr lang="he-IL" altLang="en-US" sz="1600" b="1" dirty="0">
                <a:latin typeface="Arial" panose="020B0604020202020204" pitchFamily="34" charset="0"/>
              </a:rPr>
              <a:t>התחנה הקטנה טרבלינקה</a:t>
            </a:r>
            <a:r>
              <a:rPr kumimoji="0" lang="en-US" altLang="en-US" sz="1600" b="0" i="0" u="none" strike="noStrike" cap="none" normalizeH="0" baseline="0" dirty="0" smtClean="0">
                <a:ln>
                  <a:noFill/>
                </a:ln>
                <a:solidFill>
                  <a:schemeClr val="tx1"/>
                </a:solidFill>
                <a:effectLst/>
                <a:latin typeface="Arial" panose="020B0604020202020204" pitchFamily="34" charset="0"/>
              </a:rPr>
              <a:t> </a:t>
            </a:r>
            <a:r>
              <a:rPr kumimoji="0" lang="he-IL" altLang="en-US" sz="1600" b="0" i="0" u="none" strike="noStrike" cap="none" normalizeH="0" baseline="0" dirty="0" smtClean="0">
                <a:ln>
                  <a:noFill/>
                </a:ln>
                <a:solidFill>
                  <a:schemeClr val="tx1"/>
                </a:solidFill>
                <a:effectLst/>
                <a:latin typeface="Arial" panose="020B0604020202020204" pitchFamily="34" charset="0"/>
              </a:rPr>
              <a:t>-</a:t>
            </a:r>
            <a:r>
              <a:rPr lang="he-IL" altLang="en-US" sz="1600" dirty="0" smtClean="0">
                <a:latin typeface="Arial" panose="020B0604020202020204" pitchFamily="34" charset="0"/>
              </a:rPr>
              <a:t>השיר </a:t>
            </a:r>
            <a:r>
              <a:rPr lang="he-IL" altLang="en-US" sz="1600" dirty="0">
                <a:latin typeface="Arial" panose="020B0604020202020204" pitchFamily="34" charset="0"/>
              </a:rPr>
              <a:t>נכתב על ידי המשורר</a:t>
            </a:r>
            <a:r>
              <a:rPr kumimoji="0" lang="en-US" altLang="en-U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r>
              <a:rPr lang="he-IL" altLang="en-US" sz="1600" dirty="0">
                <a:latin typeface="Arial" panose="020B0604020202020204" pitchFamily="34" charset="0"/>
                <a:hlinkClick r:id="rId4" tooltip="ולדיסלב שלנגל"/>
              </a:rPr>
              <a:t>ולדיסלב שלנגל</a:t>
            </a:r>
            <a:r>
              <a:rPr kumimoji="0" lang="en-US" altLang="en-US" sz="1600" b="0" i="0" u="none" strike="noStrike" cap="none" normalizeH="0" baseline="0" dirty="0" smtClean="0">
                <a:ln>
                  <a:noFill/>
                </a:ln>
                <a:effectLst/>
                <a:latin typeface="Arial" panose="020B0604020202020204" pitchFamily="34" charset="0"/>
              </a:rPr>
              <a:t> </a:t>
            </a:r>
            <a:r>
              <a:rPr lang="he-IL" altLang="en-US" sz="1600" dirty="0">
                <a:latin typeface="Arial" panose="020B0604020202020204" pitchFamily="34" charset="0"/>
              </a:rPr>
              <a:t>ב</a:t>
            </a:r>
            <a:r>
              <a:rPr lang="he-IL" altLang="en-US" sz="1600" dirty="0">
                <a:latin typeface="Arial" panose="020B0604020202020204" pitchFamily="34" charset="0"/>
                <a:hlinkClick r:id="rId6" tooltip="גטו ורשה"/>
              </a:rPr>
              <a:t>גטו ורשה</a:t>
            </a:r>
            <a:r>
              <a:rPr kumimoji="0" lang="en-US" altLang="en-US" sz="1600" b="0" i="0" u="none" strike="noStrike" cap="none" normalizeH="0" baseline="0" dirty="0" smtClean="0">
                <a:ln>
                  <a:noFill/>
                </a:ln>
                <a:effectLst/>
                <a:latin typeface="Arial" panose="020B0604020202020204" pitchFamily="34" charset="0"/>
              </a:rPr>
              <a:t> </a:t>
            </a:r>
            <a:r>
              <a:rPr lang="he-IL" altLang="en-US" sz="1600" dirty="0">
                <a:latin typeface="Arial" panose="020B0604020202020204" pitchFamily="34" charset="0"/>
              </a:rPr>
              <a:t>כמעין סימן אזהרה ליהודי הגטו </a:t>
            </a:r>
            <a:r>
              <a:rPr lang="he-IL" altLang="en-US" sz="1600" dirty="0" smtClean="0">
                <a:latin typeface="Arial" panose="020B0604020202020204" pitchFamily="34" charset="0"/>
              </a:rPr>
              <a:t>על </a:t>
            </a:r>
            <a:r>
              <a:rPr lang="he-IL" altLang="en-US" sz="1600" dirty="0">
                <a:latin typeface="Arial" panose="020B0604020202020204" pitchFamily="34" charset="0"/>
              </a:rPr>
              <a:t>הצפוי להם במחנה</a:t>
            </a:r>
            <a:r>
              <a:rPr kumimoji="0" lang="en-US" altLang="en-US" sz="1600" b="0" i="0" u="none" strike="noStrike" cap="none" normalizeH="0" baseline="0" dirty="0" smtClean="0">
                <a:ln>
                  <a:noFill/>
                </a:ln>
                <a:effectLst/>
                <a:latin typeface="Arial" panose="020B0604020202020204" pitchFamily="34" charset="0"/>
              </a:rPr>
              <a:t> </a:t>
            </a:r>
            <a:r>
              <a:rPr lang="he-IL" altLang="en-US" sz="1600" dirty="0">
                <a:latin typeface="Arial" panose="020B0604020202020204" pitchFamily="34" charset="0"/>
                <a:hlinkClick r:id="rId7" tooltip="טרבלינקה"/>
              </a:rPr>
              <a:t>טרבלינקה</a:t>
            </a:r>
            <a:r>
              <a:rPr kumimoji="0" lang="en-US" altLang="en-US" sz="1600" b="0" i="0" u="none" strike="noStrike" cap="none" normalizeH="0" baseline="0" dirty="0" smtClean="0">
                <a:ln>
                  <a:noFill/>
                </a:ln>
                <a:effectLst/>
                <a:latin typeface="Arial" panose="020B0604020202020204" pitchFamily="34" charset="0"/>
              </a:rPr>
              <a:t> </a:t>
            </a:r>
            <a:r>
              <a:rPr kumimoji="0" lang="en-US" altLang="en-US" sz="1600" b="0" i="0" u="none" strike="noStrike" cap="none" normalizeH="0" baseline="0" dirty="0" smtClean="0">
                <a:ln>
                  <a:noFill/>
                </a:ln>
                <a:solidFill>
                  <a:schemeClr val="tx1"/>
                </a:solidFill>
                <a:effectLst/>
                <a:latin typeface="Arial" panose="020B0604020202020204" pitchFamily="34" charset="0"/>
              </a:rPr>
              <a:t>(</a:t>
            </a:r>
            <a:r>
              <a:rPr lang="he-IL" altLang="en-US" sz="1600" dirty="0">
                <a:latin typeface="Arial" panose="020B0604020202020204" pitchFamily="34" charset="0"/>
              </a:rPr>
              <a:t>הנסיעה לשם נמשכת "חיים שלמים עד מותך" ו"בעבור מיליון לא תקבל כרטיס </a:t>
            </a:r>
            <a:r>
              <a:rPr lang="he-IL" altLang="en-US" sz="1600" dirty="0" smtClean="0">
                <a:latin typeface="Arial" panose="020B0604020202020204" pitchFamily="34" charset="0"/>
              </a:rPr>
              <a:t>חזור".</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p:nvPr/>
        </p:nvSpPr>
        <p:spPr>
          <a:xfrm>
            <a:off x="100991" y="5505334"/>
            <a:ext cx="6096000" cy="584775"/>
          </a:xfrm>
          <a:prstGeom prst="rect">
            <a:avLst/>
          </a:prstGeom>
        </p:spPr>
        <p:txBody>
          <a:bodyPr>
            <a:spAutoFit/>
          </a:bodyPr>
          <a:lstStyle/>
          <a:p>
            <a:pPr lvl="0" algn="r" rtl="1" eaLnBrk="0" fontAlgn="base" hangingPunct="0">
              <a:spcBef>
                <a:spcPct val="0"/>
              </a:spcBef>
              <a:spcAft>
                <a:spcPct val="0"/>
              </a:spcAft>
            </a:pPr>
            <a:r>
              <a:rPr lang="he-IL" altLang="en-US" sz="1600" b="1" dirty="0">
                <a:latin typeface="Arial" panose="020B0604020202020204" pitchFamily="34" charset="0"/>
              </a:rPr>
              <a:t>פרחים </a:t>
            </a:r>
            <a:r>
              <a:rPr lang="he-IL" altLang="en-US" sz="1600" b="1" dirty="0" smtClean="0">
                <a:latin typeface="Arial" panose="020B0604020202020204" pitchFamily="34" charset="0"/>
              </a:rPr>
              <a:t>ברוח</a:t>
            </a:r>
            <a:r>
              <a:rPr kumimoji="0" lang="en-US" altLang="en-US" sz="1600" b="0" i="0" u="none" strike="noStrike" cap="none" normalizeH="0" baseline="0" dirty="0" smtClean="0">
                <a:ln>
                  <a:noFill/>
                </a:ln>
                <a:solidFill>
                  <a:schemeClr val="tx1"/>
                </a:solidFill>
                <a:effectLst/>
                <a:latin typeface="Arial" panose="020B0604020202020204" pitchFamily="34" charset="0"/>
              </a:rPr>
              <a:t> </a:t>
            </a:r>
            <a:r>
              <a:rPr kumimoji="0" lang="he-IL" altLang="en-US" sz="1600" b="0" i="0" u="none" strike="noStrike" cap="none" normalizeH="0" baseline="0" dirty="0" smtClean="0">
                <a:ln>
                  <a:noFill/>
                </a:ln>
                <a:solidFill>
                  <a:schemeClr val="tx1"/>
                </a:solidFill>
                <a:effectLst/>
                <a:latin typeface="Arial" panose="020B0604020202020204" pitchFamily="34" charset="0"/>
              </a:rPr>
              <a:t>-</a:t>
            </a:r>
            <a:r>
              <a:rPr lang="he-IL" altLang="en-US" sz="1600" dirty="0" smtClean="0">
                <a:latin typeface="Arial" panose="020B0604020202020204" pitchFamily="34" charset="0"/>
              </a:rPr>
              <a:t>שיר </a:t>
            </a:r>
            <a:r>
              <a:rPr lang="he-IL" altLang="en-US" sz="1600" dirty="0">
                <a:latin typeface="Arial" panose="020B0604020202020204" pitchFamily="34" charset="0"/>
              </a:rPr>
              <a:t>המדבר על הפרידה הקשה של ניצול שואה ממשפחתו שנספתה בשואה והתמודדותו עם מותם</a:t>
            </a:r>
            <a:r>
              <a:rPr kumimoji="0" lang="en-US" altLang="en-U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endParaRPr kumimoji="0" lang="en-US" altLang="en-U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7" name="Rectangle 6"/>
          <p:cNvSpPr/>
          <p:nvPr/>
        </p:nvSpPr>
        <p:spPr>
          <a:xfrm>
            <a:off x="7032235" y="0"/>
            <a:ext cx="4616970"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השירים באלבום</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439059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03119" y="1263796"/>
            <a:ext cx="4185761" cy="923330"/>
          </a:xfrm>
          <a:prstGeom prst="rect">
            <a:avLst/>
          </a:prstGeom>
          <a:noFill/>
        </p:spPr>
        <p:txBody>
          <a:bodyPr wrap="none" lIns="91440" tIns="45720" rIns="91440" bIns="45720">
            <a:spAutoFit/>
          </a:bodyPr>
          <a:lstStyle/>
          <a:p>
            <a:pPr algn="ctr"/>
            <a:r>
              <a:rPr lang="he-IL"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על "אפר ואבק"</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4" name="Rectangle 3"/>
          <p:cNvSpPr/>
          <p:nvPr/>
        </p:nvSpPr>
        <p:spPr>
          <a:xfrm>
            <a:off x="3048000" y="3105835"/>
            <a:ext cx="6096000" cy="923330"/>
          </a:xfrm>
          <a:prstGeom prst="rect">
            <a:avLst/>
          </a:prstGeom>
        </p:spPr>
        <p:txBody>
          <a:bodyPr>
            <a:spAutoFit/>
          </a:bodyPr>
          <a:lstStyle/>
          <a:p>
            <a:r>
              <a:rPr lang="en-US" dirty="0" smtClean="0">
                <a:hlinkClick r:id="rId2"/>
              </a:rPr>
              <a:t>https://matiasglev.wordpress.com/2014/05/20/%D7%90%D7%A4%D7%A8-%D7%95%D7%90%D7%91%D7%A7/</a:t>
            </a:r>
            <a:endParaRPr lang="he-IL" dirty="0" smtClean="0"/>
          </a:p>
          <a:p>
            <a:endParaRPr lang="en-US" dirty="0"/>
          </a:p>
        </p:txBody>
      </p:sp>
    </p:spTree>
    <p:extLst>
      <p:ext uri="{BB962C8B-B14F-4D97-AF65-F5344CB8AC3E}">
        <p14:creationId xmlns:p14="http://schemas.microsoft.com/office/powerpoint/2010/main" val="3262821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4205" y="5398811"/>
            <a:ext cx="3043590" cy="646331"/>
          </a:xfrm>
          <a:prstGeom prst="rect">
            <a:avLst/>
          </a:prstGeom>
        </p:spPr>
        <p:txBody>
          <a:bodyPr wrap="none">
            <a:spAutoFit/>
          </a:bodyPr>
          <a:lstStyle/>
          <a:p>
            <a:r>
              <a:rPr lang="en-US" dirty="0" smtClean="0">
                <a:hlinkClick r:id="rId2"/>
              </a:rPr>
              <a:t>https://youtu.be/CGKUYjR-SQI</a:t>
            </a:r>
            <a:endParaRPr lang="he-IL" dirty="0" smtClean="0"/>
          </a:p>
          <a:p>
            <a:endParaRPr lang="en-US" dirty="0"/>
          </a:p>
        </p:txBody>
      </p:sp>
      <p:sp>
        <p:nvSpPr>
          <p:cNvPr id="3" name="Rectangle 2"/>
          <p:cNvSpPr/>
          <p:nvPr/>
        </p:nvSpPr>
        <p:spPr>
          <a:xfrm>
            <a:off x="3591315" y="399500"/>
            <a:ext cx="4658648"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הלינה בירנבאום</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Rectangle 4"/>
          <p:cNvSpPr/>
          <p:nvPr/>
        </p:nvSpPr>
        <p:spPr>
          <a:xfrm>
            <a:off x="2083499" y="1322830"/>
            <a:ext cx="7674279" cy="3693319"/>
          </a:xfrm>
          <a:prstGeom prst="rect">
            <a:avLst/>
          </a:prstGeom>
        </p:spPr>
        <p:txBody>
          <a:bodyPr wrap="square">
            <a:spAutoFit/>
          </a:bodyPr>
          <a:lstStyle/>
          <a:p>
            <a:pPr algn="r" rtl="1"/>
            <a:r>
              <a:rPr lang="he-IL" dirty="0" smtClean="0"/>
              <a:t>הלינה בירנבאום נולדה בשנת 1929 למשפחה בת חמישה אחים ואחיות. כשהייתה בת עשר נכבשה פולין על ידי הנאצים, והיא ומשפחתה הועברו לגטו ורשה.</a:t>
            </a:r>
          </a:p>
          <a:p>
            <a:pPr algn="r" rtl="1"/>
            <a:endParaRPr lang="he-IL" dirty="0" smtClean="0"/>
          </a:p>
          <a:p>
            <a:pPr algn="r" rtl="1"/>
            <a:r>
              <a:rPr lang="he-IL" dirty="0" smtClean="0"/>
              <a:t>מספר האסיר שקועקע על ידה הוא 48693. הלינה בירנבאום הועברה למיידנק במאי 1943. לאחר מכן ביולי של שנה זו הגיעה הלינה למחנה אושוויץ יחד עם שלוחה של נשים יהודיות ממחנה מיידנק. ב-18 בינואר 1945 הועברה הלינה מאושוויץ למחנה ראוונסבריק שבגרמניה, ובפברואר של שנה זו הועברה לנוישטאדט גלבה.</a:t>
            </a:r>
          </a:p>
          <a:p>
            <a:pPr algn="r" rtl="1"/>
            <a:r>
              <a:rPr lang="he-IL" dirty="0" smtClean="0"/>
              <a:t>ביוני 1945 לאחר ששוחררה מהמחנה על ידי הצבא הרוסי התחילה ללמוד בבית ספר תיכון בלימודי ערב. בשנת 1947 עלתה הלינה לארץ ישראל יחד עם קבוצה של "השומר הצעיר". כשהגיעה לארץ התיישבה בקיבוץ. בשנת 1950 התחתנה.</a:t>
            </a:r>
          </a:p>
          <a:p>
            <a:pPr algn="r" rtl="1"/>
            <a:endParaRPr lang="he-IL" dirty="0" smtClean="0"/>
          </a:p>
          <a:p>
            <a:pPr algn="just" rtl="1"/>
            <a:r>
              <a:rPr lang="he-IL" dirty="0" smtClean="0"/>
              <a:t>מתגוררת בהרצליה ולה שני בנים. בנה, יעקב גלעד כתב עליה את שיר הנושא של האלבום "אפר ואבק". בנוסף בירנבאום כתבה את השיר "פרחים ברוח" באותו אלבום. </a:t>
            </a:r>
            <a:endParaRPr lang="en-US" dirty="0"/>
          </a:p>
        </p:txBody>
      </p:sp>
    </p:spTree>
    <p:extLst>
      <p:ext uri="{BB962C8B-B14F-4D97-AF65-F5344CB8AC3E}">
        <p14:creationId xmlns:p14="http://schemas.microsoft.com/office/powerpoint/2010/main" val="609000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5934" y="1803841"/>
            <a:ext cx="3032946" cy="646331"/>
          </a:xfrm>
          <a:prstGeom prst="rect">
            <a:avLst/>
          </a:prstGeom>
        </p:spPr>
        <p:txBody>
          <a:bodyPr wrap="none">
            <a:spAutoFit/>
          </a:bodyPr>
          <a:lstStyle/>
          <a:p>
            <a:r>
              <a:rPr lang="en-US" dirty="0" smtClean="0">
                <a:hlinkClick r:id="rId2"/>
              </a:rPr>
              <a:t>https://youtu.be/NiiPqkp9Cd4</a:t>
            </a:r>
            <a:endParaRPr lang="he-IL" dirty="0" smtClean="0"/>
          </a:p>
          <a:p>
            <a:endParaRPr lang="en-US" dirty="0"/>
          </a:p>
        </p:txBody>
      </p:sp>
      <p:sp>
        <p:nvSpPr>
          <p:cNvPr id="3" name="Rectangle 2"/>
          <p:cNvSpPr/>
          <p:nvPr/>
        </p:nvSpPr>
        <p:spPr>
          <a:xfrm>
            <a:off x="4078537" y="562338"/>
            <a:ext cx="3558988"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פרחים ברוח</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Rectangle 3"/>
          <p:cNvSpPr/>
          <p:nvPr/>
        </p:nvSpPr>
        <p:spPr>
          <a:xfrm>
            <a:off x="4851748" y="1485668"/>
            <a:ext cx="6096000" cy="4202561"/>
          </a:xfrm>
          <a:prstGeom prst="rect">
            <a:avLst/>
          </a:prstGeom>
        </p:spPr>
        <p:txBody>
          <a:bodyPr>
            <a:spAutoFit/>
          </a:bodyPr>
          <a:lstStyle/>
          <a:p>
            <a:pPr algn="r" rtl="1">
              <a:lnSpc>
                <a:spcPct val="150000"/>
              </a:lnSpc>
            </a:pPr>
            <a:r>
              <a:rPr lang="he-IL" dirty="0" smtClean="0"/>
              <a:t>שורות שורות פיזרתי </a:t>
            </a:r>
            <a:br>
              <a:rPr lang="he-IL" dirty="0" smtClean="0"/>
            </a:br>
            <a:r>
              <a:rPr lang="he-IL" dirty="0" smtClean="0"/>
              <a:t>ערבוביה משונה </a:t>
            </a:r>
            <a:br>
              <a:rPr lang="he-IL" dirty="0" smtClean="0"/>
            </a:br>
            <a:r>
              <a:rPr lang="he-IL" dirty="0" smtClean="0"/>
              <a:t>דמעות חיוכים רחוקים </a:t>
            </a:r>
            <a:br>
              <a:rPr lang="he-IL" dirty="0" smtClean="0"/>
            </a:br>
            <a:r>
              <a:rPr lang="he-IL" dirty="0" smtClean="0"/>
              <a:t>כאב געגועים </a:t>
            </a:r>
            <a:br>
              <a:rPr lang="he-IL" dirty="0" smtClean="0"/>
            </a:br>
            <a:r>
              <a:rPr lang="he-IL" dirty="0" smtClean="0"/>
              <a:t>תמונות שרק בזיכרוני עוד </a:t>
            </a:r>
            <a:br>
              <a:rPr lang="he-IL" dirty="0" smtClean="0"/>
            </a:br>
            <a:r>
              <a:rPr lang="he-IL" dirty="0" smtClean="0"/>
              <a:t>כמו פרחים ברוח </a:t>
            </a:r>
            <a:br>
              <a:rPr lang="he-IL" dirty="0" smtClean="0"/>
            </a:br>
            <a:r>
              <a:rPr lang="he-IL" dirty="0" smtClean="0"/>
              <a:t>תמונות שרק בזיכרוני </a:t>
            </a:r>
            <a:br>
              <a:rPr lang="he-IL" dirty="0" smtClean="0"/>
            </a:br>
            <a:r>
              <a:rPr lang="he-IL" dirty="0" smtClean="0"/>
              <a:t>פזורות ברוח לכל עבר </a:t>
            </a:r>
            <a:br>
              <a:rPr lang="he-IL" dirty="0" smtClean="0"/>
            </a:br>
            <a:r>
              <a:rPr lang="he-IL" dirty="0" smtClean="0"/>
              <a:t>זרועות </a:t>
            </a:r>
            <a:br>
              <a:rPr lang="he-IL" dirty="0" smtClean="0"/>
            </a:br>
            <a:r>
              <a:rPr lang="he-IL" dirty="0" smtClean="0"/>
              <a:t>זרועות </a:t>
            </a:r>
            <a:endParaRPr lang="en-US" dirty="0"/>
          </a:p>
        </p:txBody>
      </p:sp>
    </p:spTree>
    <p:extLst>
      <p:ext uri="{BB962C8B-B14F-4D97-AF65-F5344CB8AC3E}">
        <p14:creationId xmlns:p14="http://schemas.microsoft.com/office/powerpoint/2010/main" val="1582160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0023" y="462130"/>
            <a:ext cx="5202065"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התחנה טרבלינקה</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Rectangle 3"/>
          <p:cNvSpPr/>
          <p:nvPr/>
        </p:nvSpPr>
        <p:spPr>
          <a:xfrm>
            <a:off x="8340885" y="5787118"/>
            <a:ext cx="3050900" cy="646331"/>
          </a:xfrm>
          <a:prstGeom prst="rect">
            <a:avLst/>
          </a:prstGeom>
        </p:spPr>
        <p:txBody>
          <a:bodyPr wrap="none">
            <a:spAutoFit/>
          </a:bodyPr>
          <a:lstStyle/>
          <a:p>
            <a:r>
              <a:rPr lang="en-US" dirty="0" smtClean="0">
                <a:hlinkClick r:id="rId2"/>
              </a:rPr>
              <a:t>https://youtu.be/IFVdO5QVs4I</a:t>
            </a:r>
            <a:endParaRPr lang="he-IL" dirty="0" smtClean="0"/>
          </a:p>
          <a:p>
            <a:endParaRPr lang="en-US" dirty="0"/>
          </a:p>
        </p:txBody>
      </p:sp>
      <p:sp>
        <p:nvSpPr>
          <p:cNvPr id="5" name="Rectangle 4"/>
          <p:cNvSpPr/>
          <p:nvPr/>
        </p:nvSpPr>
        <p:spPr>
          <a:xfrm>
            <a:off x="7766136" y="1601130"/>
            <a:ext cx="3469710" cy="3970318"/>
          </a:xfrm>
          <a:prstGeom prst="rect">
            <a:avLst/>
          </a:prstGeom>
        </p:spPr>
        <p:txBody>
          <a:bodyPr wrap="square">
            <a:spAutoFit/>
          </a:bodyPr>
          <a:lstStyle/>
          <a:p>
            <a:pPr algn="r" rtl="1"/>
            <a:r>
              <a:rPr lang="he-IL" dirty="0" smtClean="0"/>
              <a:t>כאן התחנה טרבלינקה </a:t>
            </a:r>
            <a:br>
              <a:rPr lang="he-IL" dirty="0" smtClean="0"/>
            </a:br>
            <a:r>
              <a:rPr lang="he-IL" dirty="0" smtClean="0"/>
              <a:t>כאן התחנה טרבלינקה </a:t>
            </a:r>
            <a:br>
              <a:rPr lang="he-IL" dirty="0" smtClean="0"/>
            </a:br>
            <a:r>
              <a:rPr lang="he-IL" dirty="0" smtClean="0"/>
              <a:t>בקו שבין טלושץ' לוורשה </a:t>
            </a:r>
            <a:br>
              <a:rPr lang="he-IL" dirty="0" smtClean="0"/>
            </a:br>
            <a:r>
              <a:rPr lang="he-IL" dirty="0" smtClean="0"/>
              <a:t>מתחנת הרכבת וורשאו אוסט </a:t>
            </a:r>
            <a:br>
              <a:rPr lang="he-IL" dirty="0" smtClean="0"/>
            </a:br>
            <a:r>
              <a:rPr lang="he-IL" dirty="0" smtClean="0"/>
              <a:t>יוצאים ברכבת ונוסעים ישר </a:t>
            </a:r>
            <a:br>
              <a:rPr lang="he-IL" dirty="0" smtClean="0"/>
            </a:br>
            <a:r>
              <a:rPr lang="he-IL" dirty="0" smtClean="0"/>
              <a:t>הנסיעה נמשכת לפעמים </a:t>
            </a:r>
            <a:br>
              <a:rPr lang="he-IL" dirty="0" smtClean="0"/>
            </a:br>
            <a:r>
              <a:rPr lang="he-IL" dirty="0" smtClean="0"/>
              <a:t>חמש שעות ועוד ארבעים וחמש דקות </a:t>
            </a:r>
            <a:br>
              <a:rPr lang="he-IL" dirty="0" smtClean="0"/>
            </a:br>
            <a:r>
              <a:rPr lang="he-IL" dirty="0" smtClean="0"/>
              <a:t>ולפעמים נמשכת אותה נסיעה </a:t>
            </a:r>
            <a:br>
              <a:rPr lang="he-IL" dirty="0" smtClean="0"/>
            </a:br>
            <a:r>
              <a:rPr lang="he-IL" dirty="0" smtClean="0"/>
              <a:t>חיים שלמים עד מותך </a:t>
            </a:r>
            <a:br>
              <a:rPr lang="he-IL" dirty="0" smtClean="0"/>
            </a:br>
            <a:r>
              <a:rPr lang="he-IL" dirty="0" smtClean="0"/>
              <a:t>והתחנה היא קטנטונת </a:t>
            </a:r>
            <a:br>
              <a:rPr lang="he-IL" dirty="0" smtClean="0"/>
            </a:br>
            <a:r>
              <a:rPr lang="he-IL" dirty="0" smtClean="0"/>
              <a:t>שלושה אשוחים גדלים בה </a:t>
            </a:r>
            <a:br>
              <a:rPr lang="he-IL" dirty="0" smtClean="0"/>
            </a:br>
            <a:r>
              <a:rPr lang="he-IL" dirty="0" smtClean="0"/>
              <a:t>וכתובת רגילה אומרת: </a:t>
            </a:r>
            <a:br>
              <a:rPr lang="he-IL" dirty="0" smtClean="0"/>
            </a:br>
            <a:r>
              <a:rPr lang="he-IL" dirty="0" smtClean="0"/>
              <a:t>כאן התחנה טרבלינקה </a:t>
            </a:r>
            <a:br>
              <a:rPr lang="he-IL" dirty="0" smtClean="0"/>
            </a:br>
            <a:r>
              <a:rPr lang="he-IL" dirty="0" smtClean="0"/>
              <a:t>כאן התחנה טרבלינקה </a:t>
            </a:r>
            <a:endParaRPr lang="en-US" dirty="0"/>
          </a:p>
        </p:txBody>
      </p:sp>
      <p:sp>
        <p:nvSpPr>
          <p:cNvPr id="6" name="Rectangle 5"/>
          <p:cNvSpPr/>
          <p:nvPr/>
        </p:nvSpPr>
        <p:spPr>
          <a:xfrm>
            <a:off x="4158641" y="1355136"/>
            <a:ext cx="3494761" cy="5078313"/>
          </a:xfrm>
          <a:prstGeom prst="rect">
            <a:avLst/>
          </a:prstGeom>
        </p:spPr>
        <p:txBody>
          <a:bodyPr wrap="square">
            <a:spAutoFit/>
          </a:bodyPr>
          <a:lstStyle/>
          <a:p>
            <a:pPr algn="r" rtl="1"/>
            <a:r>
              <a:rPr lang="he-IL" dirty="0" smtClean="0"/>
              <a:t>ואין אפילו קופה </a:t>
            </a:r>
            <a:br>
              <a:rPr lang="he-IL" dirty="0" smtClean="0"/>
            </a:br>
            <a:r>
              <a:rPr lang="he-IL" dirty="0" smtClean="0"/>
              <a:t>גם איש המטענים איננו </a:t>
            </a:r>
            <a:br>
              <a:rPr lang="he-IL" dirty="0" smtClean="0"/>
            </a:br>
            <a:r>
              <a:rPr lang="he-IL" dirty="0" smtClean="0"/>
              <a:t>ובעבור מליון </a:t>
            </a:r>
            <a:br>
              <a:rPr lang="he-IL" dirty="0" smtClean="0"/>
            </a:br>
            <a:r>
              <a:rPr lang="he-IL" dirty="0" smtClean="0"/>
              <a:t>לא תקבל כרטיס חזור </a:t>
            </a:r>
            <a:br>
              <a:rPr lang="he-IL" dirty="0" smtClean="0"/>
            </a:br>
            <a:r>
              <a:rPr lang="he-IL" dirty="0" smtClean="0"/>
              <a:t>ואיש לא מחכה בתחנה </a:t>
            </a:r>
            <a:br>
              <a:rPr lang="he-IL" dirty="0" smtClean="0"/>
            </a:br>
            <a:r>
              <a:rPr lang="he-IL" dirty="0" smtClean="0"/>
              <a:t>ואף אחד לא מנפנף שם במטפחת </a:t>
            </a:r>
            <a:br>
              <a:rPr lang="he-IL" dirty="0" smtClean="0"/>
            </a:br>
            <a:r>
              <a:rPr lang="he-IL" dirty="0" smtClean="0"/>
              <a:t>רק באויר תלויה דממה </a:t>
            </a:r>
            <a:br>
              <a:rPr lang="he-IL" dirty="0" smtClean="0"/>
            </a:br>
            <a:r>
              <a:rPr lang="he-IL" dirty="0" smtClean="0"/>
              <a:t>לקדם פניך בשממה אטומה </a:t>
            </a:r>
            <a:br>
              <a:rPr lang="he-IL" dirty="0" smtClean="0"/>
            </a:br>
            <a:r>
              <a:rPr lang="he-IL" dirty="0" smtClean="0"/>
              <a:t>ושותק עמוד התחנה </a:t>
            </a:r>
            <a:br>
              <a:rPr lang="he-IL" dirty="0" smtClean="0"/>
            </a:br>
            <a:r>
              <a:rPr lang="he-IL" dirty="0" smtClean="0"/>
              <a:t>ושותקים שלושת האשוחים </a:t>
            </a:r>
            <a:br>
              <a:rPr lang="he-IL" dirty="0" smtClean="0"/>
            </a:br>
            <a:r>
              <a:rPr lang="he-IL" dirty="0" smtClean="0"/>
              <a:t>שותקת הכתובת השחורה </a:t>
            </a:r>
            <a:br>
              <a:rPr lang="he-IL" dirty="0" smtClean="0"/>
            </a:br>
            <a:r>
              <a:rPr lang="he-IL" dirty="0" smtClean="0"/>
              <a:t>כי כאן התחנה טרבלינקה </a:t>
            </a:r>
            <a:br>
              <a:rPr lang="he-IL" dirty="0" smtClean="0"/>
            </a:br>
            <a:r>
              <a:rPr lang="he-IL" dirty="0" smtClean="0"/>
              <a:t>כאן התחנה טרבלינקה </a:t>
            </a:r>
            <a:br>
              <a:rPr lang="he-IL" dirty="0" smtClean="0"/>
            </a:br>
            <a:r>
              <a:rPr lang="he-IL" dirty="0" smtClean="0"/>
              <a:t>ורק שלט פרסומת </a:t>
            </a:r>
            <a:br>
              <a:rPr lang="he-IL" dirty="0" smtClean="0"/>
            </a:br>
            <a:r>
              <a:rPr lang="he-IL" dirty="0" smtClean="0"/>
              <a:t>תלוי עוד מאז </a:t>
            </a:r>
            <a:br>
              <a:rPr lang="he-IL" dirty="0" smtClean="0"/>
            </a:br>
            <a:r>
              <a:rPr lang="he-IL" dirty="0" smtClean="0"/>
              <a:t>סיסמה ישנה ובלויה האומרת: </a:t>
            </a:r>
            <a:br>
              <a:rPr lang="he-IL" dirty="0" smtClean="0"/>
            </a:br>
            <a:r>
              <a:rPr lang="he-IL" dirty="0" smtClean="0"/>
              <a:t>"בשלו רק בגאז" </a:t>
            </a:r>
            <a:br>
              <a:rPr lang="he-IL" dirty="0" smtClean="0"/>
            </a:br>
            <a:endParaRPr lang="en-US" dirty="0"/>
          </a:p>
        </p:txBody>
      </p:sp>
    </p:spTree>
    <p:extLst>
      <p:ext uri="{BB962C8B-B14F-4D97-AF65-F5344CB8AC3E}">
        <p14:creationId xmlns:p14="http://schemas.microsoft.com/office/powerpoint/2010/main" val="1654940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7863" y="197346"/>
            <a:ext cx="9444625" cy="6324808"/>
          </a:xfrm>
          <a:prstGeom prst="rect">
            <a:avLst/>
          </a:prstGeom>
        </p:spPr>
        <p:txBody>
          <a:bodyPr wrap="square">
            <a:spAutoFit/>
          </a:bodyPr>
          <a:lstStyle/>
          <a:p>
            <a:pPr algn="just" rtl="1">
              <a:lnSpc>
                <a:spcPct val="150000"/>
              </a:lnSpc>
            </a:pPr>
            <a:r>
              <a:rPr lang="he-IL" dirty="0" smtClean="0"/>
              <a:t>ולדיסלב שלֶנגֶל (1912- 1943)  היה משורר ופזמונאי יהודי-פולני שכתב בפולנית. נודע בזכות השירים שכתב בגטו ורשה, שם נספה.</a:t>
            </a:r>
          </a:p>
          <a:p>
            <a:pPr algn="just" rtl="1">
              <a:lnSpc>
                <a:spcPct val="150000"/>
              </a:lnSpc>
            </a:pPr>
            <a:r>
              <a:rPr lang="he-IL" dirty="0" smtClean="0"/>
              <a:t>לאחר הפלישה הנאצית לפולין ברח שלנגל עם אשתו מזרחה לביאליסטוק שהייתה בשליטה סובייטית, שם הצטרף לתיאטרון בובות מקומי. לאחר שהתפרקה ב-1940 להקת התיאטרון, הצטרף ללהקה אחרת בלבוב. עם פלישת הגרמנים לשטח הכיבוש הסובייטי שב עם אשתו לביתם שבוורשה אשר היה בשטח הגטו. </a:t>
            </a:r>
          </a:p>
          <a:p>
            <a:pPr algn="just" rtl="1">
              <a:lnSpc>
                <a:spcPct val="150000"/>
              </a:lnSpc>
            </a:pPr>
            <a:r>
              <a:rPr lang="he-IL" dirty="0" smtClean="0"/>
              <a:t>בגטו ורשה, המשיך לכתוב שירה ופרוזה, שהתפרסמו במועדון שהיה מועדון פופולרי ויוקרתי בגטו, בו נהג לנגן גם ולדיסלב שפילמן . פזמוניו זכו לפופולריות רבה בקרב יושבי הגטו, כשהם מתארים את האירועים והתחושות שרווחו בגטו. במהלך הגירושים לטרבלינקה ביטאו שיריו חשבון נפש נוקב עם בני האדם ועם אלוהים. </a:t>
            </a:r>
          </a:p>
          <a:p>
            <a:pPr algn="just" rtl="1">
              <a:lnSpc>
                <a:spcPct val="150000"/>
              </a:lnSpc>
            </a:pPr>
            <a:r>
              <a:rPr lang="he-IL" dirty="0" smtClean="0"/>
              <a:t>ב-8 במאי 1943 במהלך מרד גטו ורשה גילו הגרמנים את מחבואו של שלנגל, בבונקר של שמעון כץ ברחוב שווינטוירסקה 36. הוא נרצח יחד עם אשתו ששמה אינו ידוע, וכמאה ושישים יהודים נוספים שהסתתרו באותו בונקר. בן 31 היה במותו </a:t>
            </a:r>
          </a:p>
          <a:p>
            <a:pPr algn="just" rtl="1">
              <a:lnSpc>
                <a:spcPct val="150000"/>
              </a:lnSpc>
            </a:pPr>
            <a:r>
              <a:rPr lang="he-IL" dirty="0" smtClean="0"/>
              <a:t>בשנת 1977 יצא קובץ שיריו "אשר קראתי למתים: שירי גטו ורשה" בפולנית. ב-1987 ראה אור הקובץ בתרגום לעברית, בתרגומה של הלינה בירנבאום.</a:t>
            </a:r>
          </a:p>
          <a:p>
            <a:pPr algn="just" rtl="1">
              <a:lnSpc>
                <a:spcPct val="150000"/>
              </a:lnSpc>
            </a:pPr>
            <a:r>
              <a:rPr lang="he-IL" dirty="0" smtClean="0"/>
              <a:t>שירו "התחנה הקטנה טרבלינקה" שכתב בגטו ורשה, נכלל באלבומו של יהודה פוליקר "אפר ואבק". </a:t>
            </a:r>
            <a:endParaRPr lang="he-IL" dirty="0"/>
          </a:p>
        </p:txBody>
      </p:sp>
    </p:spTree>
    <p:extLst>
      <p:ext uri="{BB962C8B-B14F-4D97-AF65-F5344CB8AC3E}">
        <p14:creationId xmlns:p14="http://schemas.microsoft.com/office/powerpoint/2010/main" val="40185176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1217</Words>
  <Application>Microsoft Office PowerPoint</Application>
  <PresentationFormat>Widescreen</PresentationFormat>
  <Paragraphs>71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"אפר ואבק"- זכר השואה ביצירה ישראלית נבחרת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kfir</dc:creator>
  <cp:lastModifiedBy>kfir</cp:lastModifiedBy>
  <cp:revision>12</cp:revision>
  <dcterms:created xsi:type="dcterms:W3CDTF">2019-04-22T13:48:40Z</dcterms:created>
  <dcterms:modified xsi:type="dcterms:W3CDTF">2019-04-22T15:24:26Z</dcterms:modified>
</cp:coreProperties>
</file>