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4" r:id="rId6"/>
    <p:sldId id="260" r:id="rId7"/>
    <p:sldId id="261" r:id="rId8"/>
    <p:sldId id="262" r:id="rId9"/>
    <p:sldId id="263" r:id="rId10"/>
    <p:sldId id="265" r:id="rId11"/>
    <p:sldId id="267" r:id="rId12"/>
    <p:sldId id="266"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0" d="100"/>
          <a:sy n="60" d="100"/>
        </p:scale>
        <p:origin x="60"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7" name="Date Placeholder 6"/>
          <p:cNvSpPr>
            <a:spLocks noGrp="1"/>
          </p:cNvSpPr>
          <p:nvPr>
            <p:ph type="dt" sz="half" idx="10"/>
          </p:nvPr>
        </p:nvSpPr>
        <p:spPr/>
        <p:txBody>
          <a:bodyPr/>
          <a:lstStyle/>
          <a:p>
            <a:fld id="{C63A21A6-D194-4256-91C5-E41AD1777760}" type="datetimeFigureOut">
              <a:rPr lang="he-IL" smtClean="0"/>
              <a:t>י"א/סיון/תש"פ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CA915F6-A7B9-435F-B8BC-F6BF3C95DCF1}" type="slidenum">
              <a:rPr lang="he-IL" smtClean="0"/>
              <a:t>‹#›</a:t>
            </a:fld>
            <a:endParaRPr lang="he-IL"/>
          </a:p>
        </p:txBody>
      </p:sp>
    </p:spTree>
    <p:extLst>
      <p:ext uri="{BB962C8B-B14F-4D97-AF65-F5344CB8AC3E}">
        <p14:creationId xmlns:p14="http://schemas.microsoft.com/office/powerpoint/2010/main" val="3899101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63A21A6-D194-4256-91C5-E41AD1777760}" type="datetimeFigureOut">
              <a:rPr lang="he-IL" smtClean="0"/>
              <a:t>י"א/סיון/תש"פ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A915F6-A7B9-435F-B8BC-F6BF3C95DCF1}" type="slidenum">
              <a:rPr lang="he-IL" smtClean="0"/>
              <a:t>‹#›</a:t>
            </a:fld>
            <a:endParaRPr lang="he-IL"/>
          </a:p>
        </p:txBody>
      </p:sp>
    </p:spTree>
    <p:extLst>
      <p:ext uri="{BB962C8B-B14F-4D97-AF65-F5344CB8AC3E}">
        <p14:creationId xmlns:p14="http://schemas.microsoft.com/office/powerpoint/2010/main" val="477672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63A21A6-D194-4256-91C5-E41AD1777760}" type="datetimeFigureOut">
              <a:rPr lang="he-IL" smtClean="0"/>
              <a:t>י"א/סיון/תש"פ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A915F6-A7B9-435F-B8BC-F6BF3C95DCF1}" type="slidenum">
              <a:rPr lang="he-IL" smtClean="0"/>
              <a:t>‹#›</a:t>
            </a:fld>
            <a:endParaRPr lang="he-IL"/>
          </a:p>
        </p:txBody>
      </p:sp>
    </p:spTree>
    <p:extLst>
      <p:ext uri="{BB962C8B-B14F-4D97-AF65-F5344CB8AC3E}">
        <p14:creationId xmlns:p14="http://schemas.microsoft.com/office/powerpoint/2010/main" val="178795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C63A21A6-D194-4256-91C5-E41AD1777760}" type="datetimeFigureOut">
              <a:rPr lang="he-IL" smtClean="0"/>
              <a:t>י"א/סיון/תש"פ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CA915F6-A7B9-435F-B8BC-F6BF3C95DCF1}" type="slidenum">
              <a:rPr lang="he-IL" smtClean="0"/>
              <a:t>‹#›</a:t>
            </a:fld>
            <a:endParaRPr lang="he-IL"/>
          </a:p>
        </p:txBody>
      </p:sp>
    </p:spTree>
    <p:extLst>
      <p:ext uri="{BB962C8B-B14F-4D97-AF65-F5344CB8AC3E}">
        <p14:creationId xmlns:p14="http://schemas.microsoft.com/office/powerpoint/2010/main" val="399293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7" name="Date Placeholder 6"/>
          <p:cNvSpPr>
            <a:spLocks noGrp="1"/>
          </p:cNvSpPr>
          <p:nvPr>
            <p:ph type="dt" sz="half" idx="10"/>
          </p:nvPr>
        </p:nvSpPr>
        <p:spPr/>
        <p:txBody>
          <a:bodyPr/>
          <a:lstStyle/>
          <a:p>
            <a:fld id="{C63A21A6-D194-4256-91C5-E41AD1777760}" type="datetimeFigureOut">
              <a:rPr lang="he-IL" smtClean="0"/>
              <a:t>י"א/סיון/תש"פ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CA915F6-A7B9-435F-B8BC-F6BF3C95DCF1}" type="slidenum">
              <a:rPr lang="he-IL" smtClean="0"/>
              <a:t>‹#›</a:t>
            </a:fld>
            <a:endParaRPr lang="he-IL"/>
          </a:p>
        </p:txBody>
      </p:sp>
    </p:spTree>
    <p:extLst>
      <p:ext uri="{BB962C8B-B14F-4D97-AF65-F5344CB8AC3E}">
        <p14:creationId xmlns:p14="http://schemas.microsoft.com/office/powerpoint/2010/main" val="1266455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8" name="Date Placeholder 7"/>
          <p:cNvSpPr>
            <a:spLocks noGrp="1"/>
          </p:cNvSpPr>
          <p:nvPr>
            <p:ph type="dt" sz="half" idx="10"/>
          </p:nvPr>
        </p:nvSpPr>
        <p:spPr/>
        <p:txBody>
          <a:bodyPr/>
          <a:lstStyle/>
          <a:p>
            <a:fld id="{C63A21A6-D194-4256-91C5-E41AD1777760}" type="datetimeFigureOut">
              <a:rPr lang="he-IL" smtClean="0"/>
              <a:t>י"א/סיון/תש"פ</a:t>
            </a:fld>
            <a:endParaRPr lang="he-IL"/>
          </a:p>
        </p:txBody>
      </p:sp>
      <p:sp>
        <p:nvSpPr>
          <p:cNvPr id="9" name="Footer Placeholder 8"/>
          <p:cNvSpPr>
            <a:spLocks noGrp="1"/>
          </p:cNvSpPr>
          <p:nvPr>
            <p:ph type="ftr" sz="quarter" idx="11"/>
          </p:nvPr>
        </p:nvSpPr>
        <p:spPr/>
        <p:txBody>
          <a:bodyPr/>
          <a:lstStyle/>
          <a:p>
            <a:endParaRPr lang="he-IL"/>
          </a:p>
        </p:txBody>
      </p:sp>
      <p:sp>
        <p:nvSpPr>
          <p:cNvPr id="10" name="Slide Number Placeholder 9"/>
          <p:cNvSpPr>
            <a:spLocks noGrp="1"/>
          </p:cNvSpPr>
          <p:nvPr>
            <p:ph type="sldNum" sz="quarter" idx="12"/>
          </p:nvPr>
        </p:nvSpPr>
        <p:spPr/>
        <p:txBody>
          <a:bodyPr/>
          <a:lstStyle/>
          <a:p>
            <a:fld id="{8CA915F6-A7B9-435F-B8BC-F6BF3C95DCF1}" type="slidenum">
              <a:rPr lang="he-IL" smtClean="0"/>
              <a:t>‹#›</a:t>
            </a:fld>
            <a:endParaRPr lang="he-IL"/>
          </a:p>
        </p:txBody>
      </p:sp>
    </p:spTree>
    <p:extLst>
      <p:ext uri="{BB962C8B-B14F-4D97-AF65-F5344CB8AC3E}">
        <p14:creationId xmlns:p14="http://schemas.microsoft.com/office/powerpoint/2010/main" val="13971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583436" y="3143250"/>
            <a:ext cx="4270248" cy="25967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7" name="Date Placeholder 6"/>
          <p:cNvSpPr>
            <a:spLocks noGrp="1"/>
          </p:cNvSpPr>
          <p:nvPr>
            <p:ph type="dt" sz="half" idx="10"/>
          </p:nvPr>
        </p:nvSpPr>
        <p:spPr/>
        <p:txBody>
          <a:bodyPr/>
          <a:lstStyle/>
          <a:p>
            <a:fld id="{C63A21A6-D194-4256-91C5-E41AD1777760}" type="datetimeFigureOut">
              <a:rPr lang="he-IL" smtClean="0"/>
              <a:t>י"א/סיון/תש"פ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CA915F6-A7B9-435F-B8BC-F6BF3C95DCF1}" type="slidenum">
              <a:rPr lang="he-IL" smtClean="0"/>
              <a:t>‹#›</a:t>
            </a:fld>
            <a:endParaRPr lang="he-IL"/>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99718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63A21A6-D194-4256-91C5-E41AD1777760}" type="datetimeFigureOut">
              <a:rPr lang="he-IL" smtClean="0"/>
              <a:t>י"א/סיון/תש"פ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CA915F6-A7B9-435F-B8BC-F6BF3C95DCF1}" type="slidenum">
              <a:rPr lang="he-IL" smtClean="0"/>
              <a:t>‹#›</a:t>
            </a:fld>
            <a:endParaRPr lang="he-IL"/>
          </a:p>
        </p:txBody>
      </p:sp>
    </p:spTree>
    <p:extLst>
      <p:ext uri="{BB962C8B-B14F-4D97-AF65-F5344CB8AC3E}">
        <p14:creationId xmlns:p14="http://schemas.microsoft.com/office/powerpoint/2010/main" val="409576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A21A6-D194-4256-91C5-E41AD1777760}" type="datetimeFigureOut">
              <a:rPr lang="he-IL" smtClean="0"/>
              <a:t>י"א/סיון/תש"פ</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CA915F6-A7B9-435F-B8BC-F6BF3C95DCF1}" type="slidenum">
              <a:rPr lang="he-IL" smtClean="0"/>
              <a:t>‹#›</a:t>
            </a:fld>
            <a:endParaRPr lang="he-IL"/>
          </a:p>
        </p:txBody>
      </p:sp>
    </p:spTree>
    <p:extLst>
      <p:ext uri="{BB962C8B-B14F-4D97-AF65-F5344CB8AC3E}">
        <p14:creationId xmlns:p14="http://schemas.microsoft.com/office/powerpoint/2010/main" val="412692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C63A21A6-D194-4256-91C5-E41AD1777760}" type="datetimeFigureOut">
              <a:rPr lang="he-IL" smtClean="0"/>
              <a:t>י"א/סיון/תש"פ</a:t>
            </a:fld>
            <a:endParaRPr lang="he-IL"/>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he-IL"/>
          </a:p>
        </p:txBody>
      </p:sp>
      <p:sp>
        <p:nvSpPr>
          <p:cNvPr id="7" name="Slide Number Placeholder 6"/>
          <p:cNvSpPr>
            <a:spLocks noGrp="1"/>
          </p:cNvSpPr>
          <p:nvPr>
            <p:ph type="sldNum" sz="quarter" idx="12"/>
          </p:nvPr>
        </p:nvSpPr>
        <p:spPr/>
        <p:txBody>
          <a:bodyPr/>
          <a:lstStyle/>
          <a:p>
            <a:fld id="{8CA915F6-A7B9-435F-B8BC-F6BF3C95DCF1}" type="slidenum">
              <a:rPr lang="he-IL" smtClean="0"/>
              <a:t>‹#›</a:t>
            </a:fld>
            <a:endParaRPr lang="he-IL"/>
          </a:p>
        </p:txBody>
      </p:sp>
    </p:spTree>
    <p:extLst>
      <p:ext uri="{BB962C8B-B14F-4D97-AF65-F5344CB8AC3E}">
        <p14:creationId xmlns:p14="http://schemas.microsoft.com/office/powerpoint/2010/main" val="385031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C63A21A6-D194-4256-91C5-E41AD1777760}" type="datetimeFigureOut">
              <a:rPr lang="he-IL" smtClean="0"/>
              <a:t>י"א/סיון/תש"פ</a:t>
            </a:fld>
            <a:endParaRPr lang="he-IL"/>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he-IL"/>
          </a:p>
        </p:txBody>
      </p:sp>
      <p:sp>
        <p:nvSpPr>
          <p:cNvPr id="7" name="Slide Number Placeholder 6"/>
          <p:cNvSpPr>
            <a:spLocks noGrp="1"/>
          </p:cNvSpPr>
          <p:nvPr>
            <p:ph type="sldNum" sz="quarter" idx="12"/>
          </p:nvPr>
        </p:nvSpPr>
        <p:spPr/>
        <p:txBody>
          <a:bodyPr/>
          <a:lstStyle/>
          <a:p>
            <a:fld id="{8CA915F6-A7B9-435F-B8BC-F6BF3C95DCF1}" type="slidenum">
              <a:rPr lang="he-IL" smtClean="0"/>
              <a:t>‹#›</a:t>
            </a:fld>
            <a:endParaRPr lang="he-IL"/>
          </a:p>
        </p:txBody>
      </p:sp>
    </p:spTree>
    <p:extLst>
      <p:ext uri="{BB962C8B-B14F-4D97-AF65-F5344CB8AC3E}">
        <p14:creationId xmlns:p14="http://schemas.microsoft.com/office/powerpoint/2010/main" val="56972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63A21A6-D194-4256-91C5-E41AD1777760}" type="datetimeFigureOut">
              <a:rPr lang="he-IL" smtClean="0"/>
              <a:t>י"א/סיון/תש"פ</a:t>
            </a:fld>
            <a:endParaRPr lang="he-IL"/>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r">
              <a:defRPr sz="1050">
                <a:solidFill>
                  <a:schemeClr val="tx1">
                    <a:alpha val="70000"/>
                  </a:schemeClr>
                </a:solidFill>
              </a:defRPr>
            </a:lvl1pPr>
          </a:lstStyle>
          <a:p>
            <a:endParaRPr lang="he-IL"/>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CA915F6-A7B9-435F-B8BC-F6BF3C95DCF1}" type="slidenum">
              <a:rPr lang="he-IL" smtClean="0"/>
              <a:t>‹#›</a:t>
            </a:fld>
            <a:endParaRPr lang="he-IL"/>
          </a:p>
        </p:txBody>
      </p:sp>
    </p:spTree>
    <p:extLst>
      <p:ext uri="{BB962C8B-B14F-4D97-AF65-F5344CB8AC3E}">
        <p14:creationId xmlns:p14="http://schemas.microsoft.com/office/powerpoint/2010/main" val="1788877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r" defTabSz="914400" rtl="1"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s5T3WFSXhJk" TargetMode="External"/><Relationship Id="rId2" Type="http://schemas.openxmlformats.org/officeDocument/2006/relationships/hyperlink" Target="https://www.youtube.com/watch?v=Gc8ja7BiBM8" TargetMode="External"/><Relationship Id="rId1" Type="http://schemas.openxmlformats.org/officeDocument/2006/relationships/slideLayout" Target="../slideLayouts/slideLayout2.xml"/><Relationship Id="rId5" Type="http://schemas.openxmlformats.org/officeDocument/2006/relationships/hyperlink" Target="https://www.youtube.com/watch?v=UzJPxXQnZnc" TargetMode="External"/><Relationship Id="rId4" Type="http://schemas.openxmlformats.org/officeDocument/2006/relationships/hyperlink" Target="https://www.youtube.com/watch?v=hfZjQRjo_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rive.google.com/file/d/1fX5RpYl_JUbUjSxNoX4KoMF-flUYzB9t/view?usp=sharing" TargetMode="External"/><Relationship Id="rId2" Type="http://schemas.openxmlformats.org/officeDocument/2006/relationships/hyperlink" Target="https://www.youtube.com/watch?v=D0kBhoR697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D7503D2-1FBD-46CD-BB37-CD3D3BB8951A}"/>
              </a:ext>
            </a:extLst>
          </p:cNvPr>
          <p:cNvSpPr>
            <a:spLocks noGrp="1"/>
          </p:cNvSpPr>
          <p:nvPr>
            <p:ph type="ctrTitle"/>
          </p:nvPr>
        </p:nvSpPr>
        <p:spPr>
          <a:xfrm>
            <a:off x="1600200" y="859536"/>
            <a:ext cx="8991600" cy="1645920"/>
          </a:xfrm>
        </p:spPr>
        <p:txBody>
          <a:bodyPr/>
          <a:lstStyle/>
          <a:p>
            <a:r>
              <a:rPr lang="he-IL" dirty="0"/>
              <a:t>ציונות- עבר הווה עתיד</a:t>
            </a:r>
          </a:p>
        </p:txBody>
      </p:sp>
      <p:sp>
        <p:nvSpPr>
          <p:cNvPr id="3" name="כותרת משנה 2">
            <a:extLst>
              <a:ext uri="{FF2B5EF4-FFF2-40B4-BE49-F238E27FC236}">
                <a16:creationId xmlns:a16="http://schemas.microsoft.com/office/drawing/2014/main" xmlns="" id="{9511855A-8588-459C-BAEA-33E7EF3D9FB5}"/>
              </a:ext>
            </a:extLst>
          </p:cNvPr>
          <p:cNvSpPr>
            <a:spLocks noGrp="1"/>
          </p:cNvSpPr>
          <p:nvPr>
            <p:ph type="subTitle" idx="1"/>
          </p:nvPr>
        </p:nvSpPr>
        <p:spPr/>
        <p:txBody>
          <a:bodyPr>
            <a:normAutofit/>
          </a:bodyPr>
          <a:lstStyle/>
          <a:p>
            <a:r>
              <a:rPr lang="he-IL" sz="5400" dirty="0"/>
              <a:t>ציונות 2020</a:t>
            </a:r>
          </a:p>
        </p:txBody>
      </p:sp>
    </p:spTree>
    <p:extLst>
      <p:ext uri="{BB962C8B-B14F-4D97-AF65-F5344CB8AC3E}">
        <p14:creationId xmlns:p14="http://schemas.microsoft.com/office/powerpoint/2010/main" val="3966422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40779992-1991-4D8D-BED4-EA85CAAF57E4}"/>
              </a:ext>
            </a:extLst>
          </p:cNvPr>
          <p:cNvSpPr>
            <a:spLocks noGrp="1"/>
          </p:cNvSpPr>
          <p:nvPr>
            <p:ph idx="1"/>
          </p:nvPr>
        </p:nvSpPr>
        <p:spPr/>
        <p:txBody>
          <a:bodyPr/>
          <a:lstStyle/>
          <a:p>
            <a:endParaRPr lang="he-IL"/>
          </a:p>
        </p:txBody>
      </p:sp>
      <p:pic>
        <p:nvPicPr>
          <p:cNvPr id="3074" name="Picture 2" descr="העלייה הראשונה, מתוך ישראל והציונות - אנציקלופדיה ynet">
            <a:extLst>
              <a:ext uri="{FF2B5EF4-FFF2-40B4-BE49-F238E27FC236}">
                <a16:creationId xmlns:a16="http://schemas.microsoft.com/office/drawing/2014/main" xmlns="" id="{050AD2B3-1011-40C1-AAAB-0BC8DCB3A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4034"/>
            <a:ext cx="11207932" cy="560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14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7193320-11E6-451D-9F58-45B006F5F293}"/>
              </a:ext>
            </a:extLst>
          </p:cNvPr>
          <p:cNvSpPr>
            <a:spLocks noGrp="1"/>
          </p:cNvSpPr>
          <p:nvPr>
            <p:ph type="title"/>
          </p:nvPr>
        </p:nvSpPr>
        <p:spPr>
          <a:xfrm>
            <a:off x="4450897" y="-169898"/>
            <a:ext cx="7729728" cy="1188720"/>
          </a:xfrm>
        </p:spPr>
        <p:txBody>
          <a:bodyPr>
            <a:noAutofit/>
          </a:bodyPr>
          <a:lstStyle/>
          <a:p>
            <a:r>
              <a:rPr lang="he-IL" sz="7200" dirty="0"/>
              <a:t>לעמוד בתור</a:t>
            </a:r>
          </a:p>
        </p:txBody>
      </p:sp>
      <p:sp>
        <p:nvSpPr>
          <p:cNvPr id="3" name="מציין מיקום תוכן 2">
            <a:extLst>
              <a:ext uri="{FF2B5EF4-FFF2-40B4-BE49-F238E27FC236}">
                <a16:creationId xmlns:a16="http://schemas.microsoft.com/office/drawing/2014/main" xmlns="" id="{51DEBC33-29DE-44F6-841A-AA500BED7BBA}"/>
              </a:ext>
            </a:extLst>
          </p:cNvPr>
          <p:cNvSpPr>
            <a:spLocks noGrp="1"/>
          </p:cNvSpPr>
          <p:nvPr>
            <p:ph idx="1"/>
          </p:nvPr>
        </p:nvSpPr>
        <p:spPr/>
        <p:txBody>
          <a:bodyPr/>
          <a:lstStyle/>
          <a:p>
            <a:endParaRPr lang="he-IL"/>
          </a:p>
        </p:txBody>
      </p:sp>
      <p:pic>
        <p:nvPicPr>
          <p:cNvPr id="5122" name="Picture 2" descr="שליחויות משפטיות – דוארים">
            <a:extLst>
              <a:ext uri="{FF2B5EF4-FFF2-40B4-BE49-F238E27FC236}">
                <a16:creationId xmlns:a16="http://schemas.microsoft.com/office/drawing/2014/main" xmlns="" id="{00AB47AB-81F4-491D-9529-7554F0126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52" y="-169898"/>
            <a:ext cx="9987098" cy="749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21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7ADA44D-45FC-48DC-B080-679474C1A2FE}"/>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xmlns="" id="{30DB94B3-FFA2-4CAA-9439-33A4B557975A}"/>
              </a:ext>
            </a:extLst>
          </p:cNvPr>
          <p:cNvSpPr>
            <a:spLocks noGrp="1"/>
          </p:cNvSpPr>
          <p:nvPr>
            <p:ph idx="1"/>
          </p:nvPr>
        </p:nvSpPr>
        <p:spPr/>
        <p:txBody>
          <a:bodyPr/>
          <a:lstStyle/>
          <a:p>
            <a:endParaRPr lang="he-IL"/>
          </a:p>
        </p:txBody>
      </p:sp>
      <p:pic>
        <p:nvPicPr>
          <p:cNvPr id="4098" name="Picture 2" descr="פקקים או מחלפים? בישראל מגיעים לעבודה בתוך זמן קצר - מקור ראשון">
            <a:extLst>
              <a:ext uri="{FF2B5EF4-FFF2-40B4-BE49-F238E27FC236}">
                <a16:creationId xmlns:a16="http://schemas.microsoft.com/office/drawing/2014/main" xmlns="" id="{D3F2091B-35A5-40AD-9073-BD3641549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0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067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צבא הגנה לישראל – ויקיפדיה">
            <a:extLst>
              <a:ext uri="{FF2B5EF4-FFF2-40B4-BE49-F238E27FC236}">
                <a16:creationId xmlns:a16="http://schemas.microsoft.com/office/drawing/2014/main" xmlns="" id="{2AA51AB8-BD8F-493F-BDE9-5BFD78983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693" y="0"/>
            <a:ext cx="75707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837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8AFC0E3-162A-49AF-BBA0-2DDC1A4071CA}"/>
              </a:ext>
            </a:extLst>
          </p:cNvPr>
          <p:cNvSpPr>
            <a:spLocks noGrp="1"/>
          </p:cNvSpPr>
          <p:nvPr>
            <p:ph type="title"/>
          </p:nvPr>
        </p:nvSpPr>
        <p:spPr>
          <a:xfrm>
            <a:off x="5159828" y="14476"/>
            <a:ext cx="7032171" cy="3616998"/>
          </a:xfrm>
        </p:spPr>
        <p:txBody>
          <a:bodyPr>
            <a:normAutofit/>
          </a:bodyPr>
          <a:lstStyle/>
          <a:p>
            <a:r>
              <a:rPr lang="he-IL" sz="6000" dirty="0"/>
              <a:t>יהודי יותר ? </a:t>
            </a:r>
            <a:r>
              <a:rPr lang="en-US" sz="6000" dirty="0"/>
              <a:t/>
            </a:r>
            <a:br>
              <a:rPr lang="en-US" sz="6000" dirty="0"/>
            </a:br>
            <a:r>
              <a:rPr lang="he-IL" sz="6000" dirty="0"/>
              <a:t>ישראלי יותר?</a:t>
            </a:r>
            <a:br>
              <a:rPr lang="he-IL" sz="6000" dirty="0"/>
            </a:br>
            <a:r>
              <a:rPr lang="he-IL" sz="6000" dirty="0"/>
              <a:t>ציוני יותר?</a:t>
            </a:r>
          </a:p>
        </p:txBody>
      </p:sp>
      <p:sp>
        <p:nvSpPr>
          <p:cNvPr id="3" name="מציין מיקום תוכן 2">
            <a:extLst>
              <a:ext uri="{FF2B5EF4-FFF2-40B4-BE49-F238E27FC236}">
                <a16:creationId xmlns:a16="http://schemas.microsoft.com/office/drawing/2014/main" xmlns="" id="{C9D375E8-D89A-4FEE-BB58-E7AB9B89F1CA}"/>
              </a:ext>
            </a:extLst>
          </p:cNvPr>
          <p:cNvSpPr>
            <a:spLocks noGrp="1"/>
          </p:cNvSpPr>
          <p:nvPr>
            <p:ph idx="1"/>
          </p:nvPr>
        </p:nvSpPr>
        <p:spPr/>
        <p:txBody>
          <a:bodyPr/>
          <a:lstStyle/>
          <a:p>
            <a:endParaRPr lang="he-IL"/>
          </a:p>
        </p:txBody>
      </p:sp>
      <p:pic>
        <p:nvPicPr>
          <p:cNvPr id="7170" name="Picture 2" descr="סידור רינת ישראל בינוני">
            <a:extLst>
              <a:ext uri="{FF2B5EF4-FFF2-40B4-BE49-F238E27FC236}">
                <a16:creationId xmlns:a16="http://schemas.microsoft.com/office/drawing/2014/main" xmlns="" id="{63A42B98-46BE-430B-AD63-FBCF34B28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7"/>
            <a:ext cx="5159829" cy="673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7D2F5B0-11AC-45A4-BAEA-C02F206AAF8C}"/>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xmlns="" id="{04A51A7A-5B35-460B-ACE9-CCC9DC318CB8}"/>
              </a:ext>
            </a:extLst>
          </p:cNvPr>
          <p:cNvSpPr>
            <a:spLocks noGrp="1"/>
          </p:cNvSpPr>
          <p:nvPr>
            <p:ph idx="1"/>
          </p:nvPr>
        </p:nvSpPr>
        <p:spPr/>
        <p:txBody>
          <a:bodyPr/>
          <a:lstStyle/>
          <a:p>
            <a:r>
              <a:rPr lang="he-IL" dirty="0"/>
              <a:t>סוף שיעור 1</a:t>
            </a:r>
          </a:p>
        </p:txBody>
      </p:sp>
    </p:spTree>
    <p:extLst>
      <p:ext uri="{BB962C8B-B14F-4D97-AF65-F5344CB8AC3E}">
        <p14:creationId xmlns:p14="http://schemas.microsoft.com/office/powerpoint/2010/main" val="1802155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DD3D9A3-1113-48FE-A670-640DDC2B9896}"/>
              </a:ext>
            </a:extLst>
          </p:cNvPr>
          <p:cNvSpPr>
            <a:spLocks noGrp="1"/>
          </p:cNvSpPr>
          <p:nvPr>
            <p:ph type="title"/>
          </p:nvPr>
        </p:nvSpPr>
        <p:spPr>
          <a:xfrm>
            <a:off x="4462272" y="0"/>
            <a:ext cx="7729728" cy="1188720"/>
          </a:xfrm>
        </p:spPr>
        <p:txBody>
          <a:bodyPr>
            <a:noAutofit/>
          </a:bodyPr>
          <a:lstStyle/>
          <a:p>
            <a:r>
              <a:rPr lang="he-IL" sz="8000" dirty="0"/>
              <a:t>לצאת מהקופסא</a:t>
            </a:r>
          </a:p>
        </p:txBody>
      </p:sp>
      <p:sp>
        <p:nvSpPr>
          <p:cNvPr id="3" name="מציין מיקום תוכן 2">
            <a:extLst>
              <a:ext uri="{FF2B5EF4-FFF2-40B4-BE49-F238E27FC236}">
                <a16:creationId xmlns:a16="http://schemas.microsoft.com/office/drawing/2014/main" xmlns="" id="{8117F42D-A9FD-4208-A7A5-287697BEAED7}"/>
              </a:ext>
            </a:extLst>
          </p:cNvPr>
          <p:cNvSpPr>
            <a:spLocks noGrp="1"/>
          </p:cNvSpPr>
          <p:nvPr>
            <p:ph idx="1"/>
          </p:nvPr>
        </p:nvSpPr>
        <p:spPr>
          <a:xfrm>
            <a:off x="4462272" y="1188720"/>
            <a:ext cx="7729728" cy="3101983"/>
          </a:xfrm>
        </p:spPr>
        <p:txBody>
          <a:bodyPr>
            <a:normAutofit/>
          </a:bodyPr>
          <a:lstStyle/>
          <a:p>
            <a:r>
              <a:rPr lang="he-IL" sz="2800" dirty="0"/>
              <a:t>הבנו שהגדרות מגבילות אותנו. </a:t>
            </a:r>
          </a:p>
          <a:p>
            <a:r>
              <a:rPr lang="he-IL" sz="2800" dirty="0"/>
              <a:t>הבנו שהגדרות תוחמות אותנו.</a:t>
            </a:r>
          </a:p>
          <a:p>
            <a:r>
              <a:rPr lang="he-IL" sz="2800" dirty="0"/>
              <a:t>הגיע הזמן לשבור את הכללים .</a:t>
            </a:r>
          </a:p>
          <a:p>
            <a:r>
              <a:rPr lang="he-IL" sz="2800" dirty="0"/>
              <a:t>הכירו את אדוניס.</a:t>
            </a:r>
          </a:p>
        </p:txBody>
      </p:sp>
      <p:pic>
        <p:nvPicPr>
          <p:cNvPr id="8194" name="Picture 2">
            <a:extLst>
              <a:ext uri="{FF2B5EF4-FFF2-40B4-BE49-F238E27FC236}">
                <a16:creationId xmlns:a16="http://schemas.microsoft.com/office/drawing/2014/main" xmlns="" id="{36BC7E97-85CB-4753-9DBD-AEB19C25F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5278"/>
            <a:ext cx="7093131" cy="506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951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257202F-DF0C-4570-9B8C-FAD1F2B67005}"/>
              </a:ext>
            </a:extLst>
          </p:cNvPr>
          <p:cNvSpPr>
            <a:spLocks noGrp="1"/>
          </p:cNvSpPr>
          <p:nvPr>
            <p:ph type="title"/>
          </p:nvPr>
        </p:nvSpPr>
        <p:spPr>
          <a:xfrm>
            <a:off x="2664823" y="-70747"/>
            <a:ext cx="9527177" cy="1188720"/>
          </a:xfrm>
        </p:spPr>
        <p:txBody>
          <a:bodyPr>
            <a:noAutofit/>
          </a:bodyPr>
          <a:lstStyle/>
          <a:p>
            <a:r>
              <a:rPr lang="he-IL" sz="7200" dirty="0"/>
              <a:t>קצת על האיש</a:t>
            </a:r>
          </a:p>
        </p:txBody>
      </p:sp>
      <p:sp>
        <p:nvSpPr>
          <p:cNvPr id="3" name="מציין מיקום תוכן 2">
            <a:extLst>
              <a:ext uri="{FF2B5EF4-FFF2-40B4-BE49-F238E27FC236}">
                <a16:creationId xmlns:a16="http://schemas.microsoft.com/office/drawing/2014/main" xmlns="" id="{1284F9A4-9DF5-4F2B-A7C0-5F0AD77401B6}"/>
              </a:ext>
            </a:extLst>
          </p:cNvPr>
          <p:cNvSpPr>
            <a:spLocks noGrp="1"/>
          </p:cNvSpPr>
          <p:nvPr>
            <p:ph idx="1"/>
          </p:nvPr>
        </p:nvSpPr>
        <p:spPr>
          <a:xfrm>
            <a:off x="2664823" y="1117973"/>
            <a:ext cx="9527177" cy="5740027"/>
          </a:xfrm>
        </p:spPr>
        <p:txBody>
          <a:bodyPr>
            <a:normAutofit/>
          </a:bodyPr>
          <a:lstStyle/>
          <a:p>
            <a:r>
              <a:rPr lang="he-IL" sz="2600" b="1" dirty="0"/>
              <a:t>עלי אחמד סעיד </a:t>
            </a:r>
            <a:r>
              <a:rPr lang="he-IL" sz="2600" b="1" dirty="0" err="1"/>
              <a:t>אסבר</a:t>
            </a:r>
            <a:r>
              <a:rPr lang="he-IL" sz="2600" dirty="0"/>
              <a:t> נולד ב-1 בינואר 1930, </a:t>
            </a:r>
            <a:r>
              <a:rPr lang="en-US" sz="2600" dirty="0"/>
              <a:t/>
            </a:r>
            <a:br>
              <a:rPr lang="en-US" sz="2600" dirty="0"/>
            </a:br>
            <a:r>
              <a:rPr lang="he-IL" sz="2600" dirty="0"/>
              <a:t>המוכר יותר בשם העט אדוניס.</a:t>
            </a:r>
            <a:r>
              <a:rPr lang="en-US" sz="2600" dirty="0"/>
              <a:t/>
            </a:r>
            <a:br>
              <a:rPr lang="en-US" sz="2600" dirty="0"/>
            </a:br>
            <a:r>
              <a:rPr lang="he-IL" sz="2600" dirty="0"/>
              <a:t>הוא משורר ואינטלקטואל סורי שחי גם בלבנון וצרפת. כינויו מתייחס לאל פיניקי, סמל של התחדשות מחזורית. </a:t>
            </a:r>
          </a:p>
          <a:p>
            <a:r>
              <a:rPr lang="he-IL" sz="2600" dirty="0"/>
              <a:t>אדוניס פרסם יותר מעשרים ספרי שירה. בשירתו הוא משתמש בתבניות מסורתיות של שירה ערבית קלאסית, על אף שהוא מכניס לתוכן תכנים מודרניים. הוא משלב בשירתו מוטיבים מהתרבות הפיניקית העתיקה, ומכאן גם לקוח כינויו הספרותי, על שמו של האליל הפיניקי אדוניס. </a:t>
            </a:r>
            <a:r>
              <a:rPr lang="en-US" sz="2600" dirty="0"/>
              <a:t/>
            </a:r>
            <a:br>
              <a:rPr lang="en-US" sz="2600" dirty="0"/>
            </a:br>
            <a:r>
              <a:rPr lang="he-IL" sz="2600" dirty="0"/>
              <a:t>אדוניס מקורב למשורר הישראלי נתן זך והשניים אף הוציאו אסופת שירים משותפת. </a:t>
            </a:r>
            <a:r>
              <a:rPr lang="en-US" sz="2600" dirty="0"/>
              <a:t/>
            </a:r>
            <a:br>
              <a:rPr lang="en-US" sz="2600" dirty="0"/>
            </a:br>
            <a:r>
              <a:rPr lang="he-IL" sz="2600" dirty="0"/>
              <a:t>אדוניס נחשב כמועמד לקבלת פרס נובל לספרות.</a:t>
            </a:r>
          </a:p>
        </p:txBody>
      </p:sp>
    </p:spTree>
    <p:extLst>
      <p:ext uri="{BB962C8B-B14F-4D97-AF65-F5344CB8AC3E}">
        <p14:creationId xmlns:p14="http://schemas.microsoft.com/office/powerpoint/2010/main" val="1103421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049ADAC-A142-455A-A78F-26AF2EAEAEFF}"/>
              </a:ext>
            </a:extLst>
          </p:cNvPr>
          <p:cNvSpPr>
            <a:spLocks noGrp="1"/>
          </p:cNvSpPr>
          <p:nvPr>
            <p:ph type="title"/>
          </p:nvPr>
        </p:nvSpPr>
        <p:spPr>
          <a:xfrm>
            <a:off x="4462272" y="0"/>
            <a:ext cx="7729728" cy="1188720"/>
          </a:xfrm>
        </p:spPr>
        <p:txBody>
          <a:bodyPr>
            <a:noAutofit/>
          </a:bodyPr>
          <a:lstStyle/>
          <a:p>
            <a:r>
              <a:rPr lang="he-IL" sz="7200" dirty="0"/>
              <a:t>משימה</a:t>
            </a:r>
          </a:p>
        </p:txBody>
      </p:sp>
      <p:sp>
        <p:nvSpPr>
          <p:cNvPr id="3" name="מציין מיקום תוכן 2">
            <a:extLst>
              <a:ext uri="{FF2B5EF4-FFF2-40B4-BE49-F238E27FC236}">
                <a16:creationId xmlns:a16="http://schemas.microsoft.com/office/drawing/2014/main" xmlns="" id="{DD55ED85-DE7A-4712-80D4-A69F8970EA32}"/>
              </a:ext>
            </a:extLst>
          </p:cNvPr>
          <p:cNvSpPr>
            <a:spLocks noGrp="1"/>
          </p:cNvSpPr>
          <p:nvPr>
            <p:ph idx="1"/>
          </p:nvPr>
        </p:nvSpPr>
        <p:spPr>
          <a:xfrm>
            <a:off x="4462272" y="1188720"/>
            <a:ext cx="7729728" cy="3644537"/>
          </a:xfrm>
        </p:spPr>
        <p:txBody>
          <a:bodyPr>
            <a:normAutofit lnSpcReduction="10000"/>
          </a:bodyPr>
          <a:lstStyle/>
          <a:p>
            <a:r>
              <a:rPr lang="he-IL" sz="3000" dirty="0"/>
              <a:t>על הריצפה מונחים גזרי נייר ועליהם הגדרות מתוך שירו של אדוניס</a:t>
            </a:r>
          </a:p>
          <a:p>
            <a:endParaRPr lang="he-IL" sz="3000" dirty="0"/>
          </a:p>
          <a:p>
            <a:r>
              <a:rPr lang="he-IL" sz="3000" dirty="0"/>
              <a:t>כל אחד יקריא בתורו את השורה שלו </a:t>
            </a:r>
          </a:p>
          <a:p>
            <a:r>
              <a:rPr lang="he-IL" sz="3000" dirty="0"/>
              <a:t>נקיים דיון על דרך ההגדרה של אדוניס</a:t>
            </a:r>
          </a:p>
          <a:p>
            <a:r>
              <a:rPr lang="he-IL" sz="3000" dirty="0"/>
              <a:t>בסופו של דבר נבחר את המשפטים שהכי אהבתן/ם.</a:t>
            </a:r>
          </a:p>
        </p:txBody>
      </p:sp>
    </p:spTree>
    <p:extLst>
      <p:ext uri="{BB962C8B-B14F-4D97-AF65-F5344CB8AC3E}">
        <p14:creationId xmlns:p14="http://schemas.microsoft.com/office/powerpoint/2010/main" val="119991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7F386D6-6220-4A1F-8EEE-EB3C938878A0}"/>
              </a:ext>
            </a:extLst>
          </p:cNvPr>
          <p:cNvSpPr>
            <a:spLocks noGrp="1"/>
          </p:cNvSpPr>
          <p:nvPr>
            <p:ph type="title"/>
          </p:nvPr>
        </p:nvSpPr>
        <p:spPr>
          <a:xfrm>
            <a:off x="4462272" y="0"/>
            <a:ext cx="7729728" cy="1188720"/>
          </a:xfrm>
        </p:spPr>
        <p:txBody>
          <a:bodyPr>
            <a:noAutofit/>
          </a:bodyPr>
          <a:lstStyle/>
          <a:p>
            <a:r>
              <a:rPr lang="he-IL" sz="6900" dirty="0"/>
              <a:t>תרגול</a:t>
            </a:r>
          </a:p>
        </p:txBody>
      </p:sp>
      <p:sp>
        <p:nvSpPr>
          <p:cNvPr id="3" name="מציין מיקום תוכן 2">
            <a:extLst>
              <a:ext uri="{FF2B5EF4-FFF2-40B4-BE49-F238E27FC236}">
                <a16:creationId xmlns:a16="http://schemas.microsoft.com/office/drawing/2014/main" xmlns="" id="{F0733855-F38A-4051-834D-D39957B7E978}"/>
              </a:ext>
            </a:extLst>
          </p:cNvPr>
          <p:cNvSpPr>
            <a:spLocks noGrp="1"/>
          </p:cNvSpPr>
          <p:nvPr>
            <p:ph idx="1"/>
          </p:nvPr>
        </p:nvSpPr>
        <p:spPr>
          <a:xfrm>
            <a:off x="4462272" y="1188720"/>
            <a:ext cx="7729728" cy="3101983"/>
          </a:xfrm>
        </p:spPr>
        <p:txBody>
          <a:bodyPr>
            <a:normAutofit/>
          </a:bodyPr>
          <a:lstStyle/>
          <a:p>
            <a:r>
              <a:rPr lang="he-IL" sz="3000" dirty="0"/>
              <a:t>נבחרו 5 מילים: (נבחרו בכיתה)</a:t>
            </a:r>
          </a:p>
          <a:p>
            <a:r>
              <a:rPr lang="he-IL" sz="3000" dirty="0"/>
              <a:t>עליכם לכתוב את ההגדרות </a:t>
            </a:r>
            <a:r>
              <a:rPr lang="he-IL" sz="3000" dirty="0" err="1"/>
              <a:t>ה"אדונסיות</a:t>
            </a:r>
            <a:r>
              <a:rPr lang="he-IL" sz="3000" dirty="0"/>
              <a:t>" שלכם.</a:t>
            </a:r>
          </a:p>
          <a:p>
            <a:r>
              <a:rPr lang="he-IL" sz="3000" dirty="0"/>
              <a:t>אין צורך בהיגיון תנו דרור לרעיונות.</a:t>
            </a:r>
          </a:p>
          <a:p>
            <a:endParaRPr lang="he-IL" sz="3000" dirty="0"/>
          </a:p>
        </p:txBody>
      </p:sp>
    </p:spTree>
    <p:extLst>
      <p:ext uri="{BB962C8B-B14F-4D97-AF65-F5344CB8AC3E}">
        <p14:creationId xmlns:p14="http://schemas.microsoft.com/office/powerpoint/2010/main" val="1013357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072890E-DC98-40E2-8AA9-C9F245558483}"/>
              </a:ext>
            </a:extLst>
          </p:cNvPr>
          <p:cNvSpPr>
            <a:spLocks noGrp="1"/>
          </p:cNvSpPr>
          <p:nvPr>
            <p:ph type="title"/>
          </p:nvPr>
        </p:nvSpPr>
        <p:spPr>
          <a:xfrm>
            <a:off x="4462272" y="0"/>
            <a:ext cx="7729728" cy="1681655"/>
          </a:xfrm>
        </p:spPr>
        <p:txBody>
          <a:bodyPr>
            <a:normAutofit/>
          </a:bodyPr>
          <a:lstStyle/>
          <a:p>
            <a:r>
              <a:rPr lang="he-IL" sz="6000" dirty="0"/>
              <a:t>ציונות = ... </a:t>
            </a:r>
          </a:p>
        </p:txBody>
      </p:sp>
      <p:sp>
        <p:nvSpPr>
          <p:cNvPr id="3" name="מציין מיקום תוכן 2">
            <a:extLst>
              <a:ext uri="{FF2B5EF4-FFF2-40B4-BE49-F238E27FC236}">
                <a16:creationId xmlns:a16="http://schemas.microsoft.com/office/drawing/2014/main" xmlns="" id="{B0EFDEFB-660B-4899-B4AC-C1A20F81F010}"/>
              </a:ext>
            </a:extLst>
          </p:cNvPr>
          <p:cNvSpPr>
            <a:spLocks noGrp="1"/>
          </p:cNvSpPr>
          <p:nvPr>
            <p:ph idx="1"/>
          </p:nvPr>
        </p:nvSpPr>
        <p:spPr>
          <a:xfrm>
            <a:off x="4462272" y="1681655"/>
            <a:ext cx="7729728" cy="5176345"/>
          </a:xfrm>
        </p:spPr>
        <p:txBody>
          <a:bodyPr>
            <a:normAutofit/>
          </a:bodyPr>
          <a:lstStyle/>
          <a:p>
            <a:r>
              <a:rPr lang="he-IL" sz="2800" dirty="0"/>
              <a:t>הוציאו את הניידים  חפשו</a:t>
            </a:r>
            <a:r>
              <a:rPr lang="en-US" sz="2800" dirty="0"/>
              <a:t> </a:t>
            </a:r>
            <a:r>
              <a:rPr lang="he-IL" sz="2800" dirty="0"/>
              <a:t>תשובות לשאלות הבאות:</a:t>
            </a:r>
          </a:p>
          <a:p>
            <a:r>
              <a:rPr lang="he-IL" sz="2800" dirty="0"/>
              <a:t>מהי ההגדרה למושג ציונות?</a:t>
            </a:r>
          </a:p>
          <a:p>
            <a:r>
              <a:rPr lang="he-IL" sz="2800" dirty="0"/>
              <a:t>מי מנהיג הציונות ומה ניתן לספר עליו?</a:t>
            </a:r>
          </a:p>
          <a:p>
            <a:r>
              <a:rPr lang="he-IL" sz="2800" dirty="0"/>
              <a:t>כיצד הציונות שינתה את התפיסה היהודית?</a:t>
            </a:r>
          </a:p>
          <a:p>
            <a:r>
              <a:rPr lang="he-IL" sz="2800" dirty="0"/>
              <a:t>מהי מטרת הציונות ? האם היא הושגה ? הסבירו. </a:t>
            </a:r>
          </a:p>
          <a:p>
            <a:r>
              <a:rPr lang="he-IL" sz="2800" dirty="0"/>
              <a:t>האם הציונות רלוונטית בשנת 2020 ?</a:t>
            </a:r>
          </a:p>
          <a:p>
            <a:endParaRPr lang="he-IL" sz="2800" dirty="0"/>
          </a:p>
        </p:txBody>
      </p:sp>
    </p:spTree>
    <p:extLst>
      <p:ext uri="{BB962C8B-B14F-4D97-AF65-F5344CB8AC3E}">
        <p14:creationId xmlns:p14="http://schemas.microsoft.com/office/powerpoint/2010/main" val="449594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3BD7F5B-51B7-4C36-8051-8F8916A6CF89}"/>
              </a:ext>
            </a:extLst>
          </p:cNvPr>
          <p:cNvSpPr>
            <a:spLocks noGrp="1"/>
          </p:cNvSpPr>
          <p:nvPr>
            <p:ph type="title"/>
          </p:nvPr>
        </p:nvSpPr>
        <p:spPr>
          <a:xfrm>
            <a:off x="4462272" y="-70747"/>
            <a:ext cx="7729728" cy="1188720"/>
          </a:xfrm>
        </p:spPr>
        <p:txBody>
          <a:bodyPr>
            <a:normAutofit/>
          </a:bodyPr>
          <a:lstStyle/>
          <a:p>
            <a:r>
              <a:rPr lang="he-IL" sz="5400" dirty="0"/>
              <a:t>שיעורי בית</a:t>
            </a:r>
          </a:p>
        </p:txBody>
      </p:sp>
      <p:sp>
        <p:nvSpPr>
          <p:cNvPr id="3" name="מציין מיקום תוכן 2">
            <a:extLst>
              <a:ext uri="{FF2B5EF4-FFF2-40B4-BE49-F238E27FC236}">
                <a16:creationId xmlns:a16="http://schemas.microsoft.com/office/drawing/2014/main" xmlns="" id="{119EC0C5-75CD-4CF0-9694-F4471DA347BB}"/>
              </a:ext>
            </a:extLst>
          </p:cNvPr>
          <p:cNvSpPr>
            <a:spLocks noGrp="1"/>
          </p:cNvSpPr>
          <p:nvPr>
            <p:ph idx="1"/>
          </p:nvPr>
        </p:nvSpPr>
        <p:spPr>
          <a:xfrm>
            <a:off x="4462272" y="1117973"/>
            <a:ext cx="7729728" cy="3101983"/>
          </a:xfrm>
        </p:spPr>
        <p:txBody>
          <a:bodyPr>
            <a:normAutofit/>
          </a:bodyPr>
          <a:lstStyle/>
          <a:p>
            <a:r>
              <a:rPr lang="he-IL" sz="2800" dirty="0"/>
              <a:t>מבקש מכל אחד לבחור אחד משלוש המילים הבאות ולכתוב לו הגדרת אדוניס:</a:t>
            </a:r>
          </a:p>
          <a:p>
            <a:r>
              <a:rPr lang="he-IL" sz="2800" dirty="0"/>
              <a:t>הומור</a:t>
            </a:r>
          </a:p>
          <a:p>
            <a:r>
              <a:rPr lang="he-IL" sz="2800" dirty="0"/>
              <a:t>ציונות </a:t>
            </a:r>
          </a:p>
          <a:p>
            <a:r>
              <a:rPr lang="he-IL" sz="2800" dirty="0"/>
              <a:t>בית ספר</a:t>
            </a:r>
          </a:p>
        </p:txBody>
      </p:sp>
    </p:spTree>
    <p:extLst>
      <p:ext uri="{BB962C8B-B14F-4D97-AF65-F5344CB8AC3E}">
        <p14:creationId xmlns:p14="http://schemas.microsoft.com/office/powerpoint/2010/main" val="1751576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066071D-B7C6-4B87-A041-D967D1C09224}"/>
              </a:ext>
            </a:extLst>
          </p:cNvPr>
          <p:cNvSpPr>
            <a:spLocks noGrp="1"/>
          </p:cNvSpPr>
          <p:nvPr>
            <p:ph type="title"/>
          </p:nvPr>
        </p:nvSpPr>
        <p:spPr>
          <a:xfrm>
            <a:off x="4462272" y="0"/>
            <a:ext cx="7729728" cy="1188720"/>
          </a:xfrm>
        </p:spPr>
        <p:txBody>
          <a:bodyPr>
            <a:noAutofit/>
          </a:bodyPr>
          <a:lstStyle/>
          <a:p>
            <a:r>
              <a:rPr lang="he-IL" sz="7200" dirty="0"/>
              <a:t>בשיעור הבא</a:t>
            </a:r>
          </a:p>
        </p:txBody>
      </p:sp>
      <p:sp>
        <p:nvSpPr>
          <p:cNvPr id="3" name="מציין מיקום תוכן 2">
            <a:extLst>
              <a:ext uri="{FF2B5EF4-FFF2-40B4-BE49-F238E27FC236}">
                <a16:creationId xmlns:a16="http://schemas.microsoft.com/office/drawing/2014/main" xmlns="" id="{63597843-F616-4C90-B7A2-16C709A61A41}"/>
              </a:ext>
            </a:extLst>
          </p:cNvPr>
          <p:cNvSpPr>
            <a:spLocks noGrp="1"/>
          </p:cNvSpPr>
          <p:nvPr>
            <p:ph idx="1"/>
          </p:nvPr>
        </p:nvSpPr>
        <p:spPr>
          <a:xfrm>
            <a:off x="4462272" y="1188720"/>
            <a:ext cx="7729728" cy="3101983"/>
          </a:xfrm>
        </p:spPr>
        <p:txBody>
          <a:bodyPr>
            <a:normAutofit/>
          </a:bodyPr>
          <a:lstStyle/>
          <a:p>
            <a:r>
              <a:rPr lang="he-IL" sz="3800" dirty="0"/>
              <a:t>נלמד להעביר ביקורת.</a:t>
            </a:r>
            <a:r>
              <a:rPr lang="en-US" sz="3800" dirty="0"/>
              <a:t/>
            </a:r>
            <a:br>
              <a:rPr lang="en-US" sz="3800" dirty="0"/>
            </a:br>
            <a:r>
              <a:rPr lang="he-IL" sz="3800" dirty="0"/>
              <a:t>שיהיה לנו/לכם /לכן בהצלחה!!</a:t>
            </a:r>
          </a:p>
          <a:p>
            <a:endParaRPr lang="he-IL" sz="3800" dirty="0"/>
          </a:p>
          <a:p>
            <a:r>
              <a:rPr lang="he-IL" sz="3800" dirty="0"/>
              <a:t>סוף שיעור 2</a:t>
            </a:r>
          </a:p>
        </p:txBody>
      </p:sp>
    </p:spTree>
    <p:extLst>
      <p:ext uri="{BB962C8B-B14F-4D97-AF65-F5344CB8AC3E}">
        <p14:creationId xmlns:p14="http://schemas.microsoft.com/office/powerpoint/2010/main" val="4255285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96A0327-B643-4D5F-AA21-C5E0108430F5}"/>
              </a:ext>
            </a:extLst>
          </p:cNvPr>
          <p:cNvSpPr>
            <a:spLocks noGrp="1"/>
          </p:cNvSpPr>
          <p:nvPr>
            <p:ph type="title"/>
          </p:nvPr>
        </p:nvSpPr>
        <p:spPr>
          <a:xfrm>
            <a:off x="4462272" y="0"/>
            <a:ext cx="7729728" cy="1188720"/>
          </a:xfrm>
        </p:spPr>
        <p:txBody>
          <a:bodyPr>
            <a:normAutofit/>
          </a:bodyPr>
          <a:lstStyle/>
          <a:p>
            <a:r>
              <a:rPr lang="he-IL" sz="6000" dirty="0"/>
              <a:t>פרקים הקודמים</a:t>
            </a:r>
          </a:p>
        </p:txBody>
      </p:sp>
      <p:sp>
        <p:nvSpPr>
          <p:cNvPr id="3" name="מציין מיקום תוכן 2">
            <a:extLst>
              <a:ext uri="{FF2B5EF4-FFF2-40B4-BE49-F238E27FC236}">
                <a16:creationId xmlns:a16="http://schemas.microsoft.com/office/drawing/2014/main" xmlns="" id="{8418F019-29B9-4525-9BC8-79DBF46F7817}"/>
              </a:ext>
            </a:extLst>
          </p:cNvPr>
          <p:cNvSpPr>
            <a:spLocks noGrp="1"/>
          </p:cNvSpPr>
          <p:nvPr>
            <p:ph idx="1"/>
          </p:nvPr>
        </p:nvSpPr>
        <p:spPr>
          <a:xfrm>
            <a:off x="4462272" y="1188720"/>
            <a:ext cx="7729728" cy="5669280"/>
          </a:xfrm>
        </p:spPr>
        <p:txBody>
          <a:bodyPr>
            <a:noAutofit/>
          </a:bodyPr>
          <a:lstStyle/>
          <a:p>
            <a:r>
              <a:rPr lang="he-IL" sz="2800" dirty="0"/>
              <a:t>דיברנו על ציונות, יהדות, ישראליות</a:t>
            </a:r>
          </a:p>
          <a:p>
            <a:r>
              <a:rPr lang="he-IL" sz="2800" dirty="0"/>
              <a:t>דיברנו על הגדרות</a:t>
            </a:r>
          </a:p>
          <a:p>
            <a:r>
              <a:rPr lang="he-IL" sz="2800" dirty="0"/>
              <a:t>דיברנו על שבירת מוסכמות </a:t>
            </a:r>
          </a:p>
          <a:p>
            <a:r>
              <a:rPr lang="he-IL" sz="2800" dirty="0"/>
              <a:t>למדנו כתיבה יוצרת</a:t>
            </a:r>
          </a:p>
          <a:p>
            <a:r>
              <a:rPr lang="he-IL" sz="2800" dirty="0"/>
              <a:t>קיבלתם שיעורי בית</a:t>
            </a:r>
          </a:p>
          <a:p>
            <a:r>
              <a:rPr lang="he-IL" sz="2800" dirty="0"/>
              <a:t>ראשית נשמע את הדברים שעבדתם עליהם בבית</a:t>
            </a:r>
          </a:p>
        </p:txBody>
      </p:sp>
    </p:spTree>
    <p:extLst>
      <p:ext uri="{BB962C8B-B14F-4D97-AF65-F5344CB8AC3E}">
        <p14:creationId xmlns:p14="http://schemas.microsoft.com/office/powerpoint/2010/main" val="1767493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81092C9-CA0D-42D9-A650-F80C239038CD}"/>
              </a:ext>
            </a:extLst>
          </p:cNvPr>
          <p:cNvSpPr>
            <a:spLocks noGrp="1"/>
          </p:cNvSpPr>
          <p:nvPr>
            <p:ph type="title"/>
          </p:nvPr>
        </p:nvSpPr>
        <p:spPr>
          <a:xfrm>
            <a:off x="4334256" y="0"/>
            <a:ext cx="7857744" cy="1188720"/>
          </a:xfrm>
        </p:spPr>
        <p:txBody>
          <a:bodyPr>
            <a:noAutofit/>
          </a:bodyPr>
          <a:lstStyle/>
          <a:p>
            <a:r>
              <a:rPr lang="he-IL" sz="7600" dirty="0"/>
              <a:t>הומור/ סאטירה</a:t>
            </a:r>
          </a:p>
        </p:txBody>
      </p:sp>
      <p:sp>
        <p:nvSpPr>
          <p:cNvPr id="3" name="מציין מיקום תוכן 2">
            <a:extLst>
              <a:ext uri="{FF2B5EF4-FFF2-40B4-BE49-F238E27FC236}">
                <a16:creationId xmlns:a16="http://schemas.microsoft.com/office/drawing/2014/main" xmlns="" id="{D85A0EF9-F5D0-47CE-99A3-7DA3B6BD3D7B}"/>
              </a:ext>
            </a:extLst>
          </p:cNvPr>
          <p:cNvSpPr>
            <a:spLocks noGrp="1"/>
          </p:cNvSpPr>
          <p:nvPr>
            <p:ph idx="1"/>
          </p:nvPr>
        </p:nvSpPr>
        <p:spPr>
          <a:xfrm>
            <a:off x="4334256" y="1188720"/>
            <a:ext cx="7857744" cy="3101983"/>
          </a:xfrm>
        </p:spPr>
        <p:txBody>
          <a:bodyPr>
            <a:normAutofit/>
          </a:bodyPr>
          <a:lstStyle/>
          <a:p>
            <a:r>
              <a:rPr lang="he-IL" sz="2800" dirty="0"/>
              <a:t>מה ההבדל?</a:t>
            </a:r>
          </a:p>
          <a:p>
            <a:r>
              <a:rPr lang="he-IL" sz="2800" dirty="0"/>
              <a:t>האם בכלל יש הבדל?</a:t>
            </a:r>
          </a:p>
          <a:p>
            <a:r>
              <a:rPr lang="he-IL" sz="2800" dirty="0"/>
              <a:t>על מי/מה אנחנו אוהבים לצחוק?</a:t>
            </a:r>
          </a:p>
          <a:p>
            <a:r>
              <a:rPr lang="he-IL" sz="2800" dirty="0"/>
              <a:t>איך מבדילים בין הומור לסאטירה</a:t>
            </a:r>
          </a:p>
        </p:txBody>
      </p:sp>
    </p:spTree>
    <p:extLst>
      <p:ext uri="{BB962C8B-B14F-4D97-AF65-F5344CB8AC3E}">
        <p14:creationId xmlns:p14="http://schemas.microsoft.com/office/powerpoint/2010/main" val="3203448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E0159DE-855D-4A0D-9580-59BB97CBE8CC}"/>
              </a:ext>
            </a:extLst>
          </p:cNvPr>
          <p:cNvSpPr>
            <a:spLocks noGrp="1"/>
          </p:cNvSpPr>
          <p:nvPr>
            <p:ph type="title"/>
          </p:nvPr>
        </p:nvSpPr>
        <p:spPr>
          <a:xfrm>
            <a:off x="4462272" y="-70747"/>
            <a:ext cx="7729728" cy="1188720"/>
          </a:xfrm>
        </p:spPr>
        <p:txBody>
          <a:bodyPr>
            <a:noAutofit/>
          </a:bodyPr>
          <a:lstStyle/>
          <a:p>
            <a:r>
              <a:rPr lang="he-IL" sz="7000" dirty="0"/>
              <a:t>צפייה מודרכת</a:t>
            </a:r>
          </a:p>
        </p:txBody>
      </p:sp>
      <p:sp>
        <p:nvSpPr>
          <p:cNvPr id="3" name="מציין מיקום תוכן 2">
            <a:extLst>
              <a:ext uri="{FF2B5EF4-FFF2-40B4-BE49-F238E27FC236}">
                <a16:creationId xmlns:a16="http://schemas.microsoft.com/office/drawing/2014/main" xmlns="" id="{8285158E-EB6B-42C2-BC38-AC3DE7C326E9}"/>
              </a:ext>
            </a:extLst>
          </p:cNvPr>
          <p:cNvSpPr>
            <a:spLocks noGrp="1"/>
          </p:cNvSpPr>
          <p:nvPr>
            <p:ph idx="1"/>
          </p:nvPr>
        </p:nvSpPr>
        <p:spPr>
          <a:xfrm>
            <a:off x="4323806" y="1117973"/>
            <a:ext cx="7868194" cy="4681936"/>
          </a:xfrm>
        </p:spPr>
        <p:txBody>
          <a:bodyPr>
            <a:normAutofit/>
          </a:bodyPr>
          <a:lstStyle/>
          <a:p>
            <a:r>
              <a:rPr lang="he-IL" sz="3000" dirty="0"/>
              <a:t>צפו בסרטונים הבאים וענו:</a:t>
            </a:r>
          </a:p>
          <a:p>
            <a:r>
              <a:rPr lang="he-IL" sz="3000" dirty="0"/>
              <a:t>על מה מדבר הסרטון? על מה הוא מעביר ביקרות?</a:t>
            </a:r>
          </a:p>
          <a:p>
            <a:r>
              <a:rPr lang="he-IL" sz="3000" dirty="0"/>
              <a:t>על מי צוחקים בסרטון?</a:t>
            </a:r>
          </a:p>
          <a:p>
            <a:r>
              <a:rPr lang="he-IL" sz="3000" dirty="0"/>
              <a:t>האם הסרטון קולע למטרה שלשמה צולם? נמקו</a:t>
            </a:r>
          </a:p>
          <a:p>
            <a:r>
              <a:rPr lang="he-IL" sz="3000" dirty="0"/>
              <a:t>האם הקטע הצחיק אותך? הסבר</a:t>
            </a:r>
          </a:p>
          <a:p>
            <a:endParaRPr lang="he-IL" sz="3000" dirty="0"/>
          </a:p>
        </p:txBody>
      </p:sp>
    </p:spTree>
    <p:extLst>
      <p:ext uri="{BB962C8B-B14F-4D97-AF65-F5344CB8AC3E}">
        <p14:creationId xmlns:p14="http://schemas.microsoft.com/office/powerpoint/2010/main" val="90925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90E560D0-CE93-40FE-A23C-C47A1C1A5C3B}"/>
              </a:ext>
            </a:extLst>
          </p:cNvPr>
          <p:cNvSpPr>
            <a:spLocks noGrp="1"/>
          </p:cNvSpPr>
          <p:nvPr>
            <p:ph idx="1"/>
          </p:nvPr>
        </p:nvSpPr>
        <p:spPr>
          <a:xfrm>
            <a:off x="2231136" y="809898"/>
            <a:ext cx="9865070" cy="4930130"/>
          </a:xfrm>
        </p:spPr>
        <p:txBody>
          <a:bodyPr>
            <a:normAutofit/>
          </a:bodyPr>
          <a:lstStyle/>
          <a:p>
            <a:r>
              <a:rPr lang="en-US" sz="3000" dirty="0">
                <a:hlinkClick r:id="rId2"/>
              </a:rPr>
              <a:t>https://www.youtube.com/watch?v=Gc8ja7BiBM8</a:t>
            </a:r>
            <a:endParaRPr lang="he-IL" sz="3000" dirty="0"/>
          </a:p>
          <a:p>
            <a:r>
              <a:rPr lang="en-US" sz="3200" dirty="0">
                <a:hlinkClick r:id="rId3"/>
              </a:rPr>
              <a:t>https://www.youtube.com/watch?v=s5T3WFSXhJk</a:t>
            </a:r>
            <a:endParaRPr lang="he-IL" sz="3200" dirty="0"/>
          </a:p>
          <a:p>
            <a:r>
              <a:rPr lang="en-US" sz="3200" dirty="0">
                <a:hlinkClick r:id="rId4"/>
              </a:rPr>
              <a:t>https://www.youtube.com/watch?v=hfZjQRjo_Es</a:t>
            </a:r>
            <a:endParaRPr lang="he-IL" sz="3200" dirty="0"/>
          </a:p>
          <a:p>
            <a:r>
              <a:rPr lang="en-US" sz="3200" dirty="0">
                <a:hlinkClick r:id="rId5"/>
              </a:rPr>
              <a:t>https://www.youtube.com/watch?v=UzJPxXQnZnc</a:t>
            </a:r>
            <a:endParaRPr lang="he-IL" sz="3000" dirty="0"/>
          </a:p>
        </p:txBody>
      </p:sp>
    </p:spTree>
    <p:extLst>
      <p:ext uri="{BB962C8B-B14F-4D97-AF65-F5344CB8AC3E}">
        <p14:creationId xmlns:p14="http://schemas.microsoft.com/office/powerpoint/2010/main" val="3179978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8DC7929-DC5A-43E9-8476-579B2761C1F8}"/>
              </a:ext>
            </a:extLst>
          </p:cNvPr>
          <p:cNvSpPr>
            <a:spLocks noGrp="1"/>
          </p:cNvSpPr>
          <p:nvPr>
            <p:ph type="title"/>
          </p:nvPr>
        </p:nvSpPr>
        <p:spPr>
          <a:xfrm>
            <a:off x="4462272" y="-70747"/>
            <a:ext cx="7729728" cy="1188720"/>
          </a:xfrm>
        </p:spPr>
        <p:txBody>
          <a:bodyPr>
            <a:noAutofit/>
          </a:bodyPr>
          <a:lstStyle/>
          <a:p>
            <a:r>
              <a:rPr lang="he-IL" sz="6500" dirty="0"/>
              <a:t>מסקנות בקהל?</a:t>
            </a:r>
          </a:p>
        </p:txBody>
      </p:sp>
      <p:sp>
        <p:nvSpPr>
          <p:cNvPr id="3" name="מציין מיקום תוכן 2">
            <a:extLst>
              <a:ext uri="{FF2B5EF4-FFF2-40B4-BE49-F238E27FC236}">
                <a16:creationId xmlns:a16="http://schemas.microsoft.com/office/drawing/2014/main" xmlns="" id="{5AD08EAF-EA88-4E2B-ABA2-6F64F65F5168}"/>
              </a:ext>
            </a:extLst>
          </p:cNvPr>
          <p:cNvSpPr>
            <a:spLocks noGrp="1"/>
          </p:cNvSpPr>
          <p:nvPr>
            <p:ph idx="1"/>
          </p:nvPr>
        </p:nvSpPr>
        <p:spPr>
          <a:xfrm>
            <a:off x="4462272" y="1117972"/>
            <a:ext cx="7729728" cy="5622461"/>
          </a:xfrm>
        </p:spPr>
        <p:txBody>
          <a:bodyPr>
            <a:normAutofit/>
          </a:bodyPr>
          <a:lstStyle/>
          <a:p>
            <a:r>
              <a:rPr lang="he-IL" sz="3000" dirty="0"/>
              <a:t>הומור הוא כלי המשמש אותנו ביום יום</a:t>
            </a:r>
          </a:p>
          <a:p>
            <a:r>
              <a:rPr lang="he-IL" sz="3000" dirty="0"/>
              <a:t>בדרך כלל להומור יש מטרה – להצחיק, לעומת זאת, הסאטירה גורמת לנו לחשוב.</a:t>
            </a:r>
          </a:p>
          <a:p>
            <a:r>
              <a:rPr lang="he-IL" sz="3000" dirty="0"/>
              <a:t>קל יותר לצחוק על החלש/ מוחלש </a:t>
            </a:r>
          </a:p>
          <a:p>
            <a:r>
              <a:rPr lang="he-IL" sz="3000" dirty="0"/>
              <a:t>סאטירה תופנה לחזקים / בעלי ההשפעה עלינו.</a:t>
            </a:r>
          </a:p>
          <a:p>
            <a:r>
              <a:rPr lang="he-IL" sz="3000" dirty="0"/>
              <a:t>צחוק הוא דרך התמודדות עם קשיים (גם)</a:t>
            </a:r>
          </a:p>
          <a:p>
            <a:r>
              <a:rPr lang="he-IL" sz="3000" dirty="0"/>
              <a:t>סאטירה היא דרך להתמודד עם בעיות שאנחנו רוצים לפתור.</a:t>
            </a:r>
          </a:p>
          <a:p>
            <a:r>
              <a:rPr lang="he-IL" sz="3000" dirty="0"/>
              <a:t>העברת ביקורות מטרתה בדרך כלל שיפור המצב הקיים.</a:t>
            </a:r>
          </a:p>
        </p:txBody>
      </p:sp>
    </p:spTree>
    <p:extLst>
      <p:ext uri="{BB962C8B-B14F-4D97-AF65-F5344CB8AC3E}">
        <p14:creationId xmlns:p14="http://schemas.microsoft.com/office/powerpoint/2010/main" val="1756711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61050D5-F097-4957-9E27-887CD14CDA7D}"/>
              </a:ext>
            </a:extLst>
          </p:cNvPr>
          <p:cNvSpPr>
            <a:spLocks noGrp="1"/>
          </p:cNvSpPr>
          <p:nvPr>
            <p:ph type="title"/>
          </p:nvPr>
        </p:nvSpPr>
        <p:spPr>
          <a:xfrm>
            <a:off x="4462272" y="0"/>
            <a:ext cx="7729728" cy="1188720"/>
          </a:xfrm>
        </p:spPr>
        <p:txBody>
          <a:bodyPr>
            <a:noAutofit/>
          </a:bodyPr>
          <a:lstStyle/>
          <a:p>
            <a:r>
              <a:rPr lang="he-IL" sz="8000" dirty="0"/>
              <a:t>אוהבים לקטר</a:t>
            </a:r>
          </a:p>
        </p:txBody>
      </p:sp>
      <p:sp>
        <p:nvSpPr>
          <p:cNvPr id="3" name="מציין מיקום תוכן 2">
            <a:extLst>
              <a:ext uri="{FF2B5EF4-FFF2-40B4-BE49-F238E27FC236}">
                <a16:creationId xmlns:a16="http://schemas.microsoft.com/office/drawing/2014/main" xmlns="" id="{126FA7FD-0665-42C7-A163-5FF51F1F6611}"/>
              </a:ext>
            </a:extLst>
          </p:cNvPr>
          <p:cNvSpPr>
            <a:spLocks noGrp="1"/>
          </p:cNvSpPr>
          <p:nvPr>
            <p:ph idx="1"/>
          </p:nvPr>
        </p:nvSpPr>
        <p:spPr>
          <a:xfrm>
            <a:off x="4462272" y="1188720"/>
            <a:ext cx="7729728" cy="5669280"/>
          </a:xfrm>
        </p:spPr>
        <p:txBody>
          <a:bodyPr>
            <a:normAutofit/>
          </a:bodyPr>
          <a:lstStyle/>
          <a:p>
            <a:r>
              <a:rPr lang="he-IL" sz="4000" dirty="0"/>
              <a:t>יש לכם 5 דקות לכתוב את כל הטענות שלכם כלפי בית הספר.</a:t>
            </a:r>
          </a:p>
          <a:p>
            <a:r>
              <a:rPr lang="he-IL" sz="4000" dirty="0"/>
              <a:t>יש לכם עוד 5 דקות לכתוב את כל הטענות שלכם כלפי ממשלת ישראל.</a:t>
            </a:r>
          </a:p>
          <a:p>
            <a:r>
              <a:rPr lang="he-IL" sz="4000" dirty="0"/>
              <a:t>יש לכם 5 דקות אחרונות לכתוב על מה שמפריע לכם במדינה ובאזרחיה.</a:t>
            </a:r>
          </a:p>
          <a:p>
            <a:endParaRPr lang="he-IL" sz="4000" dirty="0"/>
          </a:p>
          <a:p>
            <a:r>
              <a:rPr lang="he-IL" sz="4000" dirty="0"/>
              <a:t>*נדון אודות הנאמר בכיתה</a:t>
            </a:r>
          </a:p>
        </p:txBody>
      </p:sp>
    </p:spTree>
    <p:extLst>
      <p:ext uri="{BB962C8B-B14F-4D97-AF65-F5344CB8AC3E}">
        <p14:creationId xmlns:p14="http://schemas.microsoft.com/office/powerpoint/2010/main" val="2695791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4619E3C-0817-490E-AA74-5B2194612F4F}"/>
              </a:ext>
            </a:extLst>
          </p:cNvPr>
          <p:cNvSpPr>
            <a:spLocks noGrp="1"/>
          </p:cNvSpPr>
          <p:nvPr>
            <p:ph type="title"/>
          </p:nvPr>
        </p:nvSpPr>
        <p:spPr>
          <a:xfrm>
            <a:off x="4462272" y="0"/>
            <a:ext cx="7729728" cy="1188720"/>
          </a:xfrm>
        </p:spPr>
        <p:txBody>
          <a:bodyPr>
            <a:noAutofit/>
          </a:bodyPr>
          <a:lstStyle/>
          <a:p>
            <a:r>
              <a:rPr lang="he-IL" sz="6600" dirty="0"/>
              <a:t>לסיכום</a:t>
            </a:r>
          </a:p>
        </p:txBody>
      </p:sp>
      <p:sp>
        <p:nvSpPr>
          <p:cNvPr id="3" name="מציין מיקום תוכן 2">
            <a:extLst>
              <a:ext uri="{FF2B5EF4-FFF2-40B4-BE49-F238E27FC236}">
                <a16:creationId xmlns:a16="http://schemas.microsoft.com/office/drawing/2014/main" xmlns="" id="{55DAC3DE-74B2-45D6-9DAE-53AE2E766D2E}"/>
              </a:ext>
            </a:extLst>
          </p:cNvPr>
          <p:cNvSpPr>
            <a:spLocks noGrp="1"/>
          </p:cNvSpPr>
          <p:nvPr>
            <p:ph idx="1"/>
          </p:nvPr>
        </p:nvSpPr>
        <p:spPr>
          <a:xfrm>
            <a:off x="4462272" y="1188720"/>
            <a:ext cx="7729728" cy="4389120"/>
          </a:xfrm>
        </p:spPr>
        <p:txBody>
          <a:bodyPr>
            <a:normAutofit lnSpcReduction="10000"/>
          </a:bodyPr>
          <a:lstStyle/>
          <a:p>
            <a:r>
              <a:rPr lang="he-IL" sz="3000" dirty="0"/>
              <a:t>לא חסרות לנו תלונות </a:t>
            </a:r>
          </a:p>
          <a:p>
            <a:r>
              <a:rPr lang="he-IL" sz="3000" dirty="0"/>
              <a:t>אנחנו מבקרים כי אנחנו רוצים לשפר את חיינו</a:t>
            </a:r>
          </a:p>
          <a:p>
            <a:r>
              <a:rPr lang="he-IL" sz="3000" dirty="0"/>
              <a:t>אנחנו מבקרים כי אכפת לנו</a:t>
            </a:r>
          </a:p>
          <a:p>
            <a:r>
              <a:rPr lang="he-IL" sz="3000" dirty="0"/>
              <a:t>ביקורת היא חיובית ברגע שהיא בונה ולא קנטרנית</a:t>
            </a:r>
          </a:p>
          <a:p>
            <a:r>
              <a:rPr lang="he-IL" sz="3000" dirty="0"/>
              <a:t>לירון ולירן אוהבים לצחוק אוהבים הומור ואתם הולכים להנות מזה.</a:t>
            </a:r>
          </a:p>
          <a:p>
            <a:endParaRPr lang="he-IL" sz="3000" dirty="0"/>
          </a:p>
          <a:p>
            <a:r>
              <a:rPr lang="he-IL" sz="3000" dirty="0"/>
              <a:t>סוף שיעור 3</a:t>
            </a:r>
          </a:p>
          <a:p>
            <a:endParaRPr lang="he-IL" sz="3000" dirty="0"/>
          </a:p>
        </p:txBody>
      </p:sp>
    </p:spTree>
    <p:extLst>
      <p:ext uri="{BB962C8B-B14F-4D97-AF65-F5344CB8AC3E}">
        <p14:creationId xmlns:p14="http://schemas.microsoft.com/office/powerpoint/2010/main" val="3590550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133B767-4348-4215-A04F-F3A6963DA08E}"/>
              </a:ext>
            </a:extLst>
          </p:cNvPr>
          <p:cNvSpPr>
            <a:spLocks noGrp="1"/>
          </p:cNvSpPr>
          <p:nvPr>
            <p:ph type="title"/>
          </p:nvPr>
        </p:nvSpPr>
        <p:spPr>
          <a:xfrm>
            <a:off x="4462272" y="0"/>
            <a:ext cx="7729728" cy="1188720"/>
          </a:xfrm>
        </p:spPr>
        <p:txBody>
          <a:bodyPr>
            <a:noAutofit/>
          </a:bodyPr>
          <a:lstStyle/>
          <a:p>
            <a:r>
              <a:rPr lang="he-IL" sz="7200" dirty="0"/>
              <a:t>מסיבת יצירה</a:t>
            </a:r>
          </a:p>
        </p:txBody>
      </p:sp>
      <p:sp>
        <p:nvSpPr>
          <p:cNvPr id="3" name="מציין מיקום תוכן 2">
            <a:extLst>
              <a:ext uri="{FF2B5EF4-FFF2-40B4-BE49-F238E27FC236}">
                <a16:creationId xmlns:a16="http://schemas.microsoft.com/office/drawing/2014/main" xmlns="" id="{EC5BEAE0-A4FA-45DB-9372-EF68CD0B0A94}"/>
              </a:ext>
            </a:extLst>
          </p:cNvPr>
          <p:cNvSpPr>
            <a:spLocks noGrp="1"/>
          </p:cNvSpPr>
          <p:nvPr>
            <p:ph idx="1"/>
          </p:nvPr>
        </p:nvSpPr>
        <p:spPr>
          <a:xfrm>
            <a:off x="4462272" y="1188720"/>
            <a:ext cx="7729728" cy="3101983"/>
          </a:xfrm>
        </p:spPr>
        <p:txBody>
          <a:bodyPr>
            <a:normAutofit/>
          </a:bodyPr>
          <a:lstStyle/>
          <a:p>
            <a:r>
              <a:rPr lang="he-IL" sz="2800" dirty="0"/>
              <a:t>למדנו על ציונות, יהדות, ישראליות ומה </a:t>
            </a:r>
            <a:r>
              <a:rPr lang="he-IL" sz="2800" dirty="0" err="1"/>
              <a:t>שבינהם</a:t>
            </a:r>
            <a:r>
              <a:rPr lang="he-IL" sz="2800" dirty="0"/>
              <a:t>/ן</a:t>
            </a:r>
          </a:p>
          <a:p>
            <a:r>
              <a:rPr lang="he-IL" sz="2800" dirty="0"/>
              <a:t>למדנו על אדוניס ועל הקושי להגדיר</a:t>
            </a:r>
          </a:p>
          <a:p>
            <a:r>
              <a:rPr lang="he-IL" sz="2800" dirty="0"/>
              <a:t>למדנו את ההבדל בין הומור לסאטירה</a:t>
            </a:r>
          </a:p>
          <a:p>
            <a:r>
              <a:rPr lang="he-IL" sz="2800" dirty="0"/>
              <a:t>הבנו שביקורת מטרתה לשפר את המצב</a:t>
            </a:r>
          </a:p>
          <a:p>
            <a:r>
              <a:rPr lang="he-IL" sz="2800" dirty="0"/>
              <a:t>בואו נערבב </a:t>
            </a:r>
            <a:r>
              <a:rPr lang="he-IL" sz="2800" dirty="0" err="1"/>
              <a:t>הכל</a:t>
            </a:r>
            <a:r>
              <a:rPr lang="he-IL" sz="2800" dirty="0"/>
              <a:t> ביחד וניצור קליפ לשיפור</a:t>
            </a:r>
          </a:p>
        </p:txBody>
      </p:sp>
    </p:spTree>
    <p:extLst>
      <p:ext uri="{BB962C8B-B14F-4D97-AF65-F5344CB8AC3E}">
        <p14:creationId xmlns:p14="http://schemas.microsoft.com/office/powerpoint/2010/main" val="2162880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F3E91D3-79C7-4DEB-9E0A-ADC2C73E2F46}"/>
              </a:ext>
            </a:extLst>
          </p:cNvPr>
          <p:cNvSpPr>
            <a:spLocks noGrp="1"/>
          </p:cNvSpPr>
          <p:nvPr>
            <p:ph type="title"/>
          </p:nvPr>
        </p:nvSpPr>
        <p:spPr>
          <a:xfrm>
            <a:off x="3891770" y="0"/>
            <a:ext cx="8300230" cy="1438709"/>
          </a:xfrm>
        </p:spPr>
        <p:txBody>
          <a:bodyPr>
            <a:normAutofit/>
          </a:bodyPr>
          <a:lstStyle/>
          <a:p>
            <a:r>
              <a:rPr lang="he-IL" sz="6000" dirty="0"/>
              <a:t>דיון </a:t>
            </a:r>
          </a:p>
        </p:txBody>
      </p:sp>
      <p:sp>
        <p:nvSpPr>
          <p:cNvPr id="3" name="מציין מיקום תוכן 2">
            <a:extLst>
              <a:ext uri="{FF2B5EF4-FFF2-40B4-BE49-F238E27FC236}">
                <a16:creationId xmlns:a16="http://schemas.microsoft.com/office/drawing/2014/main" xmlns="" id="{ABD58E31-1743-4BE1-AEEC-B23BC892F190}"/>
              </a:ext>
            </a:extLst>
          </p:cNvPr>
          <p:cNvSpPr>
            <a:spLocks noGrp="1"/>
          </p:cNvSpPr>
          <p:nvPr>
            <p:ph idx="1"/>
          </p:nvPr>
        </p:nvSpPr>
        <p:spPr>
          <a:xfrm>
            <a:off x="3891770" y="1438709"/>
            <a:ext cx="8300230" cy="3101983"/>
          </a:xfrm>
        </p:spPr>
        <p:txBody>
          <a:bodyPr>
            <a:normAutofit/>
          </a:bodyPr>
          <a:lstStyle/>
          <a:p>
            <a:r>
              <a:rPr lang="he-IL" sz="2800" dirty="0"/>
              <a:t>התלמידים/</a:t>
            </a:r>
            <a:r>
              <a:rPr lang="he-IL" sz="2800" dirty="0" err="1"/>
              <a:t>ות</a:t>
            </a:r>
            <a:r>
              <a:rPr lang="he-IL" sz="2800" dirty="0"/>
              <a:t>  יחשפו את  תשובותיהם/ן ואנחנו נסכם את המסקנות על הלוח.</a:t>
            </a:r>
          </a:p>
          <a:p>
            <a:r>
              <a:rPr lang="he-IL" sz="2800" dirty="0"/>
              <a:t>נתלבט יחד, האם יש הגדרה אחת מוסכמת על כולם למושג ציונות. </a:t>
            </a:r>
          </a:p>
        </p:txBody>
      </p:sp>
    </p:spTree>
    <p:extLst>
      <p:ext uri="{BB962C8B-B14F-4D97-AF65-F5344CB8AC3E}">
        <p14:creationId xmlns:p14="http://schemas.microsoft.com/office/powerpoint/2010/main" val="2607195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A6DECD8-72A2-4010-940C-3DD1011A4D29}"/>
              </a:ext>
            </a:extLst>
          </p:cNvPr>
          <p:cNvSpPr>
            <a:spLocks noGrp="1"/>
          </p:cNvSpPr>
          <p:nvPr>
            <p:ph type="title"/>
          </p:nvPr>
        </p:nvSpPr>
        <p:spPr>
          <a:xfrm>
            <a:off x="4462272" y="0"/>
            <a:ext cx="7729728" cy="1188720"/>
          </a:xfrm>
        </p:spPr>
        <p:txBody>
          <a:bodyPr>
            <a:noAutofit/>
          </a:bodyPr>
          <a:lstStyle/>
          <a:p>
            <a:r>
              <a:rPr lang="he-IL" sz="6800" dirty="0"/>
              <a:t>לאחר כחודש וחצי</a:t>
            </a:r>
          </a:p>
        </p:txBody>
      </p:sp>
      <p:sp>
        <p:nvSpPr>
          <p:cNvPr id="3" name="מציין מיקום תוכן 2">
            <a:extLst>
              <a:ext uri="{FF2B5EF4-FFF2-40B4-BE49-F238E27FC236}">
                <a16:creationId xmlns:a16="http://schemas.microsoft.com/office/drawing/2014/main" xmlns="" id="{54871ADE-33F4-4A24-B3FA-E89676C82613}"/>
              </a:ext>
            </a:extLst>
          </p:cNvPr>
          <p:cNvSpPr>
            <a:spLocks noGrp="1"/>
          </p:cNvSpPr>
          <p:nvPr>
            <p:ph idx="1"/>
          </p:nvPr>
        </p:nvSpPr>
        <p:spPr>
          <a:xfrm>
            <a:off x="4462272" y="1188720"/>
            <a:ext cx="7729728" cy="4049486"/>
          </a:xfrm>
        </p:spPr>
        <p:txBody>
          <a:bodyPr>
            <a:normAutofit/>
          </a:bodyPr>
          <a:lstStyle/>
          <a:p>
            <a:r>
              <a:rPr lang="en-US" sz="3200" dirty="0">
                <a:solidFill>
                  <a:schemeClr val="accent6"/>
                </a:solidFill>
                <a:hlinkClick r:id="rId2">
                  <a:extLst>
                    <a:ext uri="{A12FA001-AC4F-418D-AE19-62706E023703}">
                      <ahyp:hlinkClr xmlns:ahyp="http://schemas.microsoft.com/office/drawing/2018/hyperlinkcolor" xmlns="" val="tx"/>
                    </a:ext>
                  </a:extLst>
                </a:hlinkClick>
              </a:rPr>
              <a:t>https://www.youtube.com/watch?v=D0kBhoR697k</a:t>
            </a:r>
            <a:endParaRPr lang="he-IL" sz="3200" dirty="0">
              <a:solidFill>
                <a:schemeClr val="accent6"/>
              </a:solidFill>
            </a:endParaRPr>
          </a:p>
          <a:p>
            <a:r>
              <a:rPr lang="he-IL" sz="3200" dirty="0">
                <a:solidFill>
                  <a:schemeClr val="accent6"/>
                </a:solidFill>
              </a:rPr>
              <a:t>זה הפך ל..</a:t>
            </a:r>
          </a:p>
          <a:p>
            <a:r>
              <a:rPr lang="en-US" sz="3200" dirty="0">
                <a:solidFill>
                  <a:schemeClr val="accent6"/>
                </a:solidFill>
                <a:hlinkClick r:id="rId3">
                  <a:extLst>
                    <a:ext uri="{A12FA001-AC4F-418D-AE19-62706E023703}">
                      <ahyp:hlinkClr xmlns:ahyp="http://schemas.microsoft.com/office/drawing/2018/hyperlinkcolor" xmlns="" val="tx"/>
                    </a:ext>
                  </a:extLst>
                </a:hlinkClick>
              </a:rPr>
              <a:t>https://drive.google.com/file/d/1fX5RpYl_JUbUjSxNoX4KoMF-flUYzB9t/view?usp=sharing</a:t>
            </a:r>
            <a:r>
              <a:rPr lang="he-IL" sz="3200" dirty="0">
                <a:solidFill>
                  <a:schemeClr val="accent6"/>
                </a:solidFill>
              </a:rPr>
              <a:t> </a:t>
            </a:r>
          </a:p>
          <a:p>
            <a:endParaRPr lang="he-IL" dirty="0"/>
          </a:p>
          <a:p>
            <a:endParaRPr lang="he-IL" dirty="0"/>
          </a:p>
        </p:txBody>
      </p:sp>
    </p:spTree>
    <p:extLst>
      <p:ext uri="{BB962C8B-B14F-4D97-AF65-F5344CB8AC3E}">
        <p14:creationId xmlns:p14="http://schemas.microsoft.com/office/powerpoint/2010/main" val="17299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EC73A8C-C26A-49A1-A320-1EA272919C24}"/>
              </a:ext>
            </a:extLst>
          </p:cNvPr>
          <p:cNvSpPr>
            <a:spLocks noGrp="1"/>
          </p:cNvSpPr>
          <p:nvPr>
            <p:ph type="title"/>
          </p:nvPr>
        </p:nvSpPr>
        <p:spPr>
          <a:xfrm>
            <a:off x="4462272" y="0"/>
            <a:ext cx="7729728" cy="1188720"/>
          </a:xfrm>
        </p:spPr>
        <p:txBody>
          <a:bodyPr>
            <a:normAutofit/>
          </a:bodyPr>
          <a:lstStyle/>
          <a:p>
            <a:r>
              <a:rPr lang="he-IL" sz="5400" dirty="0"/>
              <a:t>נוסיף עוד קיסם להגדרה</a:t>
            </a:r>
          </a:p>
        </p:txBody>
      </p:sp>
      <p:sp>
        <p:nvSpPr>
          <p:cNvPr id="3" name="מציין מיקום תוכן 2">
            <a:extLst>
              <a:ext uri="{FF2B5EF4-FFF2-40B4-BE49-F238E27FC236}">
                <a16:creationId xmlns:a16="http://schemas.microsoft.com/office/drawing/2014/main" xmlns="" id="{E26B7840-38A3-4233-96FC-9E8939536E92}"/>
              </a:ext>
            </a:extLst>
          </p:cNvPr>
          <p:cNvSpPr>
            <a:spLocks noGrp="1"/>
          </p:cNvSpPr>
          <p:nvPr>
            <p:ph idx="1"/>
          </p:nvPr>
        </p:nvSpPr>
        <p:spPr>
          <a:xfrm>
            <a:off x="4462272" y="1199229"/>
            <a:ext cx="7729728" cy="5117487"/>
          </a:xfrm>
        </p:spPr>
        <p:txBody>
          <a:bodyPr>
            <a:normAutofit fontScale="92500" lnSpcReduction="20000"/>
          </a:bodyPr>
          <a:lstStyle/>
          <a:p>
            <a:r>
              <a:rPr lang="he-IL" sz="2800" dirty="0"/>
              <a:t>נוסיף עוד מושג, נכתוב אותו בגדול על הלוח .</a:t>
            </a:r>
          </a:p>
          <a:p>
            <a:r>
              <a:rPr lang="he-IL" sz="2800" dirty="0"/>
              <a:t>המילה היא:</a:t>
            </a:r>
          </a:p>
          <a:p>
            <a:pPr marL="0" indent="0" algn="ctr">
              <a:buNone/>
            </a:pPr>
            <a:endParaRPr lang="he-IL" sz="7200" b="1" dirty="0">
              <a:solidFill>
                <a:srgbClr val="0070C0"/>
              </a:solidFill>
              <a:effectLst>
                <a:outerShdw blurRad="38100" dist="38100" dir="2700000" algn="tl">
                  <a:srgbClr val="000000">
                    <a:alpha val="43137"/>
                  </a:srgbClr>
                </a:outerShdw>
              </a:effectLst>
            </a:endParaRPr>
          </a:p>
          <a:p>
            <a:pPr marL="0" indent="0" algn="ctr">
              <a:buNone/>
            </a:pPr>
            <a:r>
              <a:rPr lang="he-IL" sz="7200" b="1" dirty="0">
                <a:solidFill>
                  <a:srgbClr val="0070C0"/>
                </a:solidFill>
                <a:effectLst>
                  <a:outerShdw blurRad="38100" dist="38100" dir="2700000" algn="tl">
                    <a:srgbClr val="000000">
                      <a:alpha val="43137"/>
                    </a:srgbClr>
                  </a:outerShdw>
                </a:effectLst>
              </a:rPr>
              <a:t>ישראלי</a:t>
            </a:r>
          </a:p>
          <a:p>
            <a:pPr marL="0" indent="0" algn="ctr">
              <a:buNone/>
            </a:pPr>
            <a:r>
              <a:rPr lang="he-IL" sz="3600" b="1" dirty="0">
                <a:solidFill>
                  <a:srgbClr val="0070C0"/>
                </a:solidFill>
                <a:effectLst>
                  <a:outerShdw blurRad="38100" dist="38100" dir="2700000" algn="tl">
                    <a:srgbClr val="000000">
                      <a:alpha val="43137"/>
                    </a:srgbClr>
                  </a:outerShdw>
                </a:effectLst>
              </a:rPr>
              <a:t> מיהו/מהו ישראלי???</a:t>
            </a:r>
          </a:p>
          <a:p>
            <a:endParaRPr lang="he-IL" sz="3600" b="1" dirty="0">
              <a:solidFill>
                <a:srgbClr val="0070C0"/>
              </a:solidFill>
              <a:effectLst>
                <a:outerShdw blurRad="38100" dist="38100" dir="2700000" algn="tl">
                  <a:srgbClr val="000000">
                    <a:alpha val="43137"/>
                  </a:srgbClr>
                </a:outerShdw>
              </a:effectLst>
            </a:endParaRPr>
          </a:p>
          <a:p>
            <a:endParaRPr lang="he-IL" sz="3600" b="1" dirty="0">
              <a:solidFill>
                <a:srgbClr val="0070C0"/>
              </a:solidFill>
              <a:effectLst>
                <a:outerShdw blurRad="38100" dist="38100" dir="2700000" algn="tl">
                  <a:srgbClr val="000000">
                    <a:alpha val="43137"/>
                  </a:srgbClr>
                </a:outerShdw>
              </a:effectLst>
            </a:endParaRPr>
          </a:p>
          <a:p>
            <a:r>
              <a:rPr lang="he-IL" sz="3600" b="1" dirty="0">
                <a:solidFill>
                  <a:srgbClr val="0070C0"/>
                </a:solidFill>
                <a:effectLst>
                  <a:outerShdw blurRad="38100" dist="38100" dir="2700000" algn="tl">
                    <a:srgbClr val="000000">
                      <a:alpha val="43137"/>
                    </a:srgbClr>
                  </a:outerShdw>
                </a:effectLst>
              </a:rPr>
              <a:t>*</a:t>
            </a:r>
            <a:r>
              <a:rPr lang="he-IL" sz="2000" b="1" dirty="0">
                <a:solidFill>
                  <a:srgbClr val="0070C0"/>
                </a:solidFill>
                <a:effectLst>
                  <a:outerShdw blurRad="38100" dist="38100" dir="2700000" algn="tl">
                    <a:srgbClr val="000000">
                      <a:alpha val="43137"/>
                    </a:srgbClr>
                  </a:outerShdw>
                </a:effectLst>
              </a:rPr>
              <a:t>המטרה להראות שאין כרגע אחידות בהבנת המושג.</a:t>
            </a:r>
            <a:endParaRPr lang="he-IL" sz="3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272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7CBCF83-0868-4419-B8DD-C7A6B258B83A}"/>
              </a:ext>
            </a:extLst>
          </p:cNvPr>
          <p:cNvSpPr>
            <a:spLocks noGrp="1"/>
          </p:cNvSpPr>
          <p:nvPr>
            <p:ph type="title"/>
          </p:nvPr>
        </p:nvSpPr>
        <p:spPr>
          <a:xfrm>
            <a:off x="2231136" y="0"/>
            <a:ext cx="7729728" cy="1188720"/>
          </a:xfrm>
        </p:spPr>
        <p:txBody>
          <a:bodyPr>
            <a:noAutofit/>
          </a:bodyPr>
          <a:lstStyle/>
          <a:p>
            <a:r>
              <a:rPr lang="he-IL" sz="7200" dirty="0"/>
              <a:t>מושג אחרון</a:t>
            </a:r>
          </a:p>
        </p:txBody>
      </p:sp>
      <p:sp>
        <p:nvSpPr>
          <p:cNvPr id="3" name="מציין מיקום תוכן 2">
            <a:extLst>
              <a:ext uri="{FF2B5EF4-FFF2-40B4-BE49-F238E27FC236}">
                <a16:creationId xmlns:a16="http://schemas.microsoft.com/office/drawing/2014/main" xmlns="" id="{E8FB7CEF-3C44-47B0-A9B6-1CB4D4D76ECB}"/>
              </a:ext>
            </a:extLst>
          </p:cNvPr>
          <p:cNvSpPr>
            <a:spLocks noGrp="1"/>
          </p:cNvSpPr>
          <p:nvPr>
            <p:ph idx="1"/>
          </p:nvPr>
        </p:nvSpPr>
        <p:spPr/>
        <p:txBody>
          <a:bodyPr>
            <a:normAutofit/>
          </a:bodyPr>
          <a:lstStyle/>
          <a:p>
            <a:r>
              <a:rPr lang="he-IL" sz="2800" dirty="0"/>
              <a:t>מיהו יהודי? מה ההגדרה של המונח יהודי?</a:t>
            </a:r>
          </a:p>
          <a:p>
            <a:r>
              <a:rPr lang="he-IL" sz="2800" dirty="0"/>
              <a:t>כיצד מחליטים מה יהודי ומה לא?</a:t>
            </a:r>
          </a:p>
          <a:p>
            <a:r>
              <a:rPr lang="he-IL" sz="2800" dirty="0"/>
              <a:t>כיצד זכר השואה מדגיש את המושג יהודי?</a:t>
            </a:r>
          </a:p>
        </p:txBody>
      </p:sp>
    </p:spTree>
    <p:extLst>
      <p:ext uri="{BB962C8B-B14F-4D97-AF65-F5344CB8AC3E}">
        <p14:creationId xmlns:p14="http://schemas.microsoft.com/office/powerpoint/2010/main" val="3042389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C062A35-DE4E-46DB-BDB1-2261C9765D5D}"/>
              </a:ext>
            </a:extLst>
          </p:cNvPr>
          <p:cNvSpPr>
            <a:spLocks noGrp="1"/>
          </p:cNvSpPr>
          <p:nvPr>
            <p:ph type="title"/>
          </p:nvPr>
        </p:nvSpPr>
        <p:spPr>
          <a:xfrm>
            <a:off x="-126124" y="0"/>
            <a:ext cx="12318124" cy="2270234"/>
          </a:xfrm>
        </p:spPr>
        <p:txBody>
          <a:bodyPr>
            <a:noAutofit/>
          </a:bodyPr>
          <a:lstStyle/>
          <a:p>
            <a:r>
              <a:rPr lang="he-IL" sz="6600" dirty="0"/>
              <a:t>ברוכים הבאים לשעשועון</a:t>
            </a:r>
            <a:br>
              <a:rPr lang="he-IL" sz="6600" dirty="0"/>
            </a:br>
            <a:r>
              <a:rPr lang="he-IL" sz="6600" dirty="0"/>
              <a:t>ישראלי/ציוני יותר או יהודי יותר </a:t>
            </a:r>
          </a:p>
        </p:txBody>
      </p:sp>
      <p:sp>
        <p:nvSpPr>
          <p:cNvPr id="3" name="מציין מיקום תוכן 2">
            <a:extLst>
              <a:ext uri="{FF2B5EF4-FFF2-40B4-BE49-F238E27FC236}">
                <a16:creationId xmlns:a16="http://schemas.microsoft.com/office/drawing/2014/main" xmlns="" id="{CEFBD5F9-73F2-43A0-8CDD-C9CB6629E971}"/>
              </a:ext>
            </a:extLst>
          </p:cNvPr>
          <p:cNvSpPr>
            <a:spLocks noGrp="1"/>
          </p:cNvSpPr>
          <p:nvPr>
            <p:ph idx="1"/>
          </p:nvPr>
        </p:nvSpPr>
        <p:spPr/>
        <p:txBody>
          <a:bodyPr>
            <a:normAutofit/>
          </a:bodyPr>
          <a:lstStyle/>
          <a:p>
            <a:r>
              <a:rPr lang="he-IL" sz="2800" dirty="0"/>
              <a:t>בכל עמוד תופיע תמונה/כרזה/כתבה /פרסומות.</a:t>
            </a:r>
            <a:r>
              <a:rPr lang="en-US" sz="2800" dirty="0"/>
              <a:t/>
            </a:r>
            <a:br>
              <a:rPr lang="en-US" sz="2800" dirty="0"/>
            </a:br>
            <a:r>
              <a:rPr lang="he-IL" sz="2800" dirty="0"/>
              <a:t>עליכם להחליט האם האובייקט ציוני יותר או יהודי יותר</a:t>
            </a:r>
            <a:r>
              <a:rPr lang="en-US" sz="2800" dirty="0"/>
              <a:t/>
            </a:r>
            <a:br>
              <a:rPr lang="en-US" sz="2800" dirty="0"/>
            </a:br>
            <a:r>
              <a:rPr lang="he-IL" sz="2800" dirty="0"/>
              <a:t>נמקו את תשובתכם/ן.</a:t>
            </a:r>
          </a:p>
          <a:p>
            <a:endParaRPr lang="he-IL" sz="2800" dirty="0"/>
          </a:p>
        </p:txBody>
      </p:sp>
    </p:spTree>
    <p:extLst>
      <p:ext uri="{BB962C8B-B14F-4D97-AF65-F5344CB8AC3E}">
        <p14:creationId xmlns:p14="http://schemas.microsoft.com/office/powerpoint/2010/main" val="360816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DE0B7BB-3DB1-45E1-8FF0-3C31BDBD511A}"/>
              </a:ext>
            </a:extLst>
          </p:cNvPr>
          <p:cNvSpPr>
            <a:spLocks noGrp="1"/>
          </p:cNvSpPr>
          <p:nvPr>
            <p:ph type="title"/>
          </p:nvPr>
        </p:nvSpPr>
        <p:spPr>
          <a:xfrm>
            <a:off x="2072640" y="-13063"/>
            <a:ext cx="8046720" cy="1188720"/>
          </a:xfrm>
        </p:spPr>
        <p:txBody>
          <a:bodyPr>
            <a:normAutofit/>
          </a:bodyPr>
          <a:lstStyle/>
          <a:p>
            <a:r>
              <a:rPr lang="he-IL" sz="5000" dirty="0"/>
              <a:t>יהודי יותר? ציוני יותר?</a:t>
            </a:r>
          </a:p>
        </p:txBody>
      </p:sp>
      <p:sp>
        <p:nvSpPr>
          <p:cNvPr id="3" name="מציין מיקום תוכן 2">
            <a:extLst>
              <a:ext uri="{FF2B5EF4-FFF2-40B4-BE49-F238E27FC236}">
                <a16:creationId xmlns:a16="http://schemas.microsoft.com/office/drawing/2014/main" xmlns="" id="{76ED1BC0-9688-4DE8-9F3C-8F2C7DEA113D}"/>
              </a:ext>
            </a:extLst>
          </p:cNvPr>
          <p:cNvSpPr>
            <a:spLocks noGrp="1"/>
          </p:cNvSpPr>
          <p:nvPr>
            <p:ph idx="1"/>
          </p:nvPr>
        </p:nvSpPr>
        <p:spPr/>
        <p:txBody>
          <a:bodyPr/>
          <a:lstStyle/>
          <a:p>
            <a:endParaRPr lang="he-IL"/>
          </a:p>
        </p:txBody>
      </p:sp>
      <p:pic>
        <p:nvPicPr>
          <p:cNvPr id="1026" name="Picture 2" descr="הכנסת ממשיכה במעבר לדיגיטל: הטמיעה מערכת ליצירת מסמכים חכמים ...">
            <a:extLst>
              <a:ext uri="{FF2B5EF4-FFF2-40B4-BE49-F238E27FC236}">
                <a16:creationId xmlns:a16="http://schemas.microsoft.com/office/drawing/2014/main" xmlns="" id="{C8A6818C-5126-439C-A0D5-F7526F7A9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640" y="1117973"/>
            <a:ext cx="8046720" cy="563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528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C123E98-19B1-4FE5-9FDC-824548870758}"/>
              </a:ext>
            </a:extLst>
          </p:cNvPr>
          <p:cNvSpPr>
            <a:spLocks noGrp="1"/>
          </p:cNvSpPr>
          <p:nvPr>
            <p:ph type="title"/>
          </p:nvPr>
        </p:nvSpPr>
        <p:spPr>
          <a:xfrm>
            <a:off x="2231136" y="0"/>
            <a:ext cx="7729728" cy="1188720"/>
          </a:xfrm>
        </p:spPr>
        <p:txBody>
          <a:bodyPr>
            <a:normAutofit/>
          </a:bodyPr>
          <a:lstStyle/>
          <a:p>
            <a:r>
              <a:rPr lang="he-IL" sz="6000" dirty="0"/>
              <a:t>יהודי יותר? ציוני יותר?</a:t>
            </a:r>
          </a:p>
        </p:txBody>
      </p:sp>
      <p:sp>
        <p:nvSpPr>
          <p:cNvPr id="3" name="מציין מיקום תוכן 2">
            <a:extLst>
              <a:ext uri="{FF2B5EF4-FFF2-40B4-BE49-F238E27FC236}">
                <a16:creationId xmlns:a16="http://schemas.microsoft.com/office/drawing/2014/main" xmlns="" id="{39CF2E73-D322-4FF1-ACAF-4BC1B24BF43C}"/>
              </a:ext>
            </a:extLst>
          </p:cNvPr>
          <p:cNvSpPr>
            <a:spLocks noGrp="1"/>
          </p:cNvSpPr>
          <p:nvPr>
            <p:ph idx="1"/>
          </p:nvPr>
        </p:nvSpPr>
        <p:spPr/>
        <p:txBody>
          <a:bodyPr/>
          <a:lstStyle/>
          <a:p>
            <a:endParaRPr lang="he-IL"/>
          </a:p>
        </p:txBody>
      </p:sp>
      <p:pic>
        <p:nvPicPr>
          <p:cNvPr id="1026" name="Picture 2" descr="פוסטר קטן סמל המדינה">
            <a:extLst>
              <a:ext uri="{FF2B5EF4-FFF2-40B4-BE49-F238E27FC236}">
                <a16:creationId xmlns:a16="http://schemas.microsoft.com/office/drawing/2014/main" xmlns="" id="{50284774-B187-4142-9FB6-84BE4A725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673" y="1299306"/>
            <a:ext cx="5538653" cy="553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81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37CD5AB-4345-4EDC-92C4-957C6CFF4BAF}"/>
              </a:ext>
            </a:extLst>
          </p:cNvPr>
          <p:cNvSpPr>
            <a:spLocks noGrp="1"/>
          </p:cNvSpPr>
          <p:nvPr>
            <p:ph type="title"/>
          </p:nvPr>
        </p:nvSpPr>
        <p:spPr>
          <a:xfrm>
            <a:off x="2231136" y="0"/>
            <a:ext cx="7729728" cy="1188720"/>
          </a:xfrm>
        </p:spPr>
        <p:txBody>
          <a:bodyPr>
            <a:normAutofit/>
          </a:bodyPr>
          <a:lstStyle/>
          <a:p>
            <a:r>
              <a:rPr lang="he-IL" sz="5400" dirty="0"/>
              <a:t>יהודי יותר? ציוני יותר?</a:t>
            </a:r>
          </a:p>
        </p:txBody>
      </p:sp>
      <p:pic>
        <p:nvPicPr>
          <p:cNvPr id="2050" name="Picture 2" descr="עגבניית שרי – ויקיפדיה">
            <a:extLst>
              <a:ext uri="{FF2B5EF4-FFF2-40B4-BE49-F238E27FC236}">
                <a16:creationId xmlns:a16="http://schemas.microsoft.com/office/drawing/2014/main" xmlns="" id="{12E6D70D-EE6F-4C9F-BC55-1D30AD7A02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9686" y="1358537"/>
            <a:ext cx="8111177" cy="540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331146"/>
      </p:ext>
    </p:extLst>
  </p:cSld>
  <p:clrMapOvr>
    <a:masterClrMapping/>
  </p:clrMapOvr>
</p:sld>
</file>

<file path=ppt/theme/theme1.xml><?xml version="1.0" encoding="utf-8"?>
<a:theme xmlns:a="http://schemas.openxmlformats.org/drawingml/2006/main" name="חבילה">
  <a:themeElements>
    <a:clrScheme name="חבילה">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חבילה">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חבילה">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חבילה</Template>
  <TotalTime>534</TotalTime>
  <Words>589</Words>
  <Application>Microsoft Office PowerPoint</Application>
  <PresentationFormat>מסך רחב</PresentationFormat>
  <Paragraphs>114</Paragraphs>
  <Slides>30</Slides>
  <Notes>0</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30</vt:i4>
      </vt:variant>
    </vt:vector>
  </HeadingPairs>
  <TitlesOfParts>
    <vt:vector size="33" baseType="lpstr">
      <vt:lpstr>Arial</vt:lpstr>
      <vt:lpstr>Gill Sans MT</vt:lpstr>
      <vt:lpstr>חבילה</vt:lpstr>
      <vt:lpstr>ציונות- עבר הווה עתיד</vt:lpstr>
      <vt:lpstr>ציונות = ... </vt:lpstr>
      <vt:lpstr>דיון </vt:lpstr>
      <vt:lpstr>נוסיף עוד קיסם להגדרה</vt:lpstr>
      <vt:lpstr>מושג אחרון</vt:lpstr>
      <vt:lpstr>ברוכים הבאים לשעשועון ישראלי/ציוני יותר או יהודי יותר </vt:lpstr>
      <vt:lpstr>יהודי יותר? ציוני יותר?</vt:lpstr>
      <vt:lpstr>יהודי יותר? ציוני יותר?</vt:lpstr>
      <vt:lpstr>יהודי יותר? ציוני יותר?</vt:lpstr>
      <vt:lpstr>מצגת של PowerPoint</vt:lpstr>
      <vt:lpstr>לעמוד בתור</vt:lpstr>
      <vt:lpstr>מצגת של PowerPoint</vt:lpstr>
      <vt:lpstr>מצגת של PowerPoint</vt:lpstr>
      <vt:lpstr>יהודי יותר ?  ישראלי יותר? ציוני יותר?</vt:lpstr>
      <vt:lpstr>מצגת של PowerPoint</vt:lpstr>
      <vt:lpstr>לצאת מהקופסא</vt:lpstr>
      <vt:lpstr>קצת על האיש</vt:lpstr>
      <vt:lpstr>משימה</vt:lpstr>
      <vt:lpstr>תרגול</vt:lpstr>
      <vt:lpstr>שיעורי בית</vt:lpstr>
      <vt:lpstr>בשיעור הבא</vt:lpstr>
      <vt:lpstr>פרקים הקודמים</vt:lpstr>
      <vt:lpstr>הומור/ סאטירה</vt:lpstr>
      <vt:lpstr>צפייה מודרכת</vt:lpstr>
      <vt:lpstr>מצגת של PowerPoint</vt:lpstr>
      <vt:lpstr>מסקנות בקהל?</vt:lpstr>
      <vt:lpstr>אוהבים לקטר</vt:lpstr>
      <vt:lpstr>לסיכום</vt:lpstr>
      <vt:lpstr>מסיבת יצירה</vt:lpstr>
      <vt:lpstr>לאחר כחודש וחצי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ציונות- עבר הווה עתיד</dc:title>
  <dc:creator>לירון אנגל</dc:creator>
  <cp:lastModifiedBy>אורט</cp:lastModifiedBy>
  <cp:revision>27</cp:revision>
  <dcterms:created xsi:type="dcterms:W3CDTF">2020-05-20T06:03:15Z</dcterms:created>
  <dcterms:modified xsi:type="dcterms:W3CDTF">2020-06-02T22:40:45Z</dcterms:modified>
</cp:coreProperties>
</file>