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מאפייני מזרח תיכון</a:t>
            </a:r>
            <a:endParaRPr lang="en-US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נפט, גשר, ערבי, מוסלמי, מדבר, עותומני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44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6. מסורת </a:t>
            </a:r>
            <a:r>
              <a:rPr lang="he-IL" dirty="0"/>
              <a:t>החוק והמורשת </a:t>
            </a:r>
            <a:r>
              <a:rPr lang="he-IL" dirty="0" smtClean="0"/>
              <a:t>העות'ומאנית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4" y="2401476"/>
            <a:ext cx="7367451" cy="3857582"/>
          </a:xfrm>
        </p:spPr>
        <p:txBody>
          <a:bodyPr>
            <a:normAutofit/>
          </a:bodyPr>
          <a:lstStyle/>
          <a:p>
            <a:r>
              <a:rPr lang="he-IL" dirty="0" smtClean="0"/>
              <a:t>עד 1918 שלט </a:t>
            </a:r>
            <a:r>
              <a:rPr lang="he-IL" dirty="0"/>
              <a:t>השלטון </a:t>
            </a:r>
            <a:r>
              <a:rPr lang="he-IL" dirty="0" smtClean="0"/>
              <a:t>העות'מאני (תורכי) </a:t>
            </a:r>
            <a:r>
              <a:rPr lang="he-IL" dirty="0"/>
              <a:t>במזרח התיכון. </a:t>
            </a:r>
            <a:endParaRPr lang="en-US" dirty="0"/>
          </a:p>
          <a:p>
            <a:r>
              <a:rPr lang="he-IL" dirty="0" smtClean="0"/>
              <a:t>זו הסיבה שבאזורנו קיימים מאכלים ותרבות דומה לעם התורכי. </a:t>
            </a:r>
          </a:p>
          <a:p>
            <a:r>
              <a:rPr lang="he-IL" dirty="0" smtClean="0"/>
              <a:t>בנוסף, </a:t>
            </a:r>
            <a:r>
              <a:rPr lang="he-IL" dirty="0"/>
              <a:t>בכל המדינות יש ערים שדומות לדגם של עיר </a:t>
            </a:r>
            <a:r>
              <a:rPr lang="he-IL" dirty="0" smtClean="0"/>
              <a:t>עות'מאנית</a:t>
            </a:r>
            <a:r>
              <a:rPr lang="he-IL" dirty="0" smtClean="0"/>
              <a:t>. הדגם </a:t>
            </a:r>
            <a:r>
              <a:rPr lang="he-IL" dirty="0" smtClean="0"/>
              <a:t>מכונה </a:t>
            </a:r>
            <a:r>
              <a:rPr lang="he-IL" dirty="0"/>
              <a:t>"</a:t>
            </a:r>
            <a:r>
              <a:rPr lang="he-IL" dirty="0">
                <a:solidFill>
                  <a:srgbClr val="1CADE4"/>
                </a:solidFill>
              </a:rPr>
              <a:t>דגם כפר-עיר</a:t>
            </a:r>
            <a:r>
              <a:rPr lang="he-IL" dirty="0"/>
              <a:t>", </a:t>
            </a:r>
            <a:r>
              <a:rPr lang="he-IL" dirty="0" smtClean="0"/>
              <a:t>מה שאומר </a:t>
            </a:r>
            <a:r>
              <a:rPr lang="he-IL" dirty="0"/>
              <a:t>שהעיר בעלת מאפיינים כפריים. </a:t>
            </a:r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למזרח התיכון אין הגדרה </a:t>
            </a:r>
            <a:r>
              <a:rPr lang="he-IL" dirty="0"/>
              <a:t>מושלמת </a:t>
            </a:r>
            <a:r>
              <a:rPr lang="he-IL" dirty="0" smtClean="0"/>
              <a:t>ואין מדינה בה באים לידי ביטוי כל 6 המאפיינים (נפט, גשר בין יבשות, מדבר, ערבי, מוסלמי ואזור שנשלט בעבר ע"י העותומנים).                                                                   </a:t>
            </a:r>
          </a:p>
          <a:p>
            <a:r>
              <a:rPr lang="he-IL" dirty="0" smtClean="0"/>
              <a:t>האזור מגוון מבחינת עמים, דתות ועושר, </a:t>
            </a:r>
            <a:r>
              <a:rPr lang="he-IL" dirty="0"/>
              <a:t> </a:t>
            </a:r>
            <a:r>
              <a:rPr lang="he-IL" dirty="0" smtClean="0"/>
              <a:t>                                                                                                לכן מתאפיין בסכסוכים ואי יציבות.</a:t>
            </a:r>
            <a:endParaRPr lang="he-IL" dirty="0"/>
          </a:p>
          <a:p>
            <a:endParaRPr lang="he-IL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1" y="2664113"/>
            <a:ext cx="5018490" cy="3345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671" y="5993929"/>
            <a:ext cx="27767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191B26"/>
                </a:solidFill>
                <a:latin typeface="Open Sans" panose="020B0606030504020204" pitchFamily="34" charset="0"/>
              </a:rPr>
              <a:t>Image by Hin und wieder gibts mal was. from Pixabay 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11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143691"/>
            <a:ext cx="11698941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 smtClean="0"/>
              <a:t>תרגול</a:t>
            </a:r>
            <a:endParaRPr lang="he-IL" b="1" dirty="0"/>
          </a:p>
          <a:p>
            <a:pPr algn="r" rtl="1"/>
            <a:r>
              <a:rPr lang="he-IL" b="1" dirty="0" smtClean="0"/>
              <a:t> </a:t>
            </a:r>
            <a:r>
              <a:rPr lang="he-IL" b="1" dirty="0"/>
              <a:t>קטע. מדי פעם יש לבחור מלים נכונות מבין מספר אופציות. </a:t>
            </a:r>
            <a:r>
              <a:rPr lang="he-IL" b="1" dirty="0" smtClean="0"/>
              <a:t>האופציות מודגשות </a:t>
            </a:r>
            <a:r>
              <a:rPr lang="he-IL" b="1" dirty="0"/>
              <a:t>בקו תחתון</a:t>
            </a:r>
            <a:r>
              <a:rPr lang="he-IL" b="1" dirty="0" smtClean="0"/>
              <a:t>:</a:t>
            </a:r>
            <a:endParaRPr lang="en-US" dirty="0"/>
          </a:p>
          <a:p>
            <a:pPr algn="r" rtl="1"/>
            <a:r>
              <a:rPr lang="he-IL" dirty="0"/>
              <a:t>למזרח התיכון יש 6 מאפיינים:                                                                            </a:t>
            </a:r>
            <a:endParaRPr lang="he-IL" dirty="0" smtClean="0"/>
          </a:p>
          <a:p>
            <a:pPr algn="r" rtl="1"/>
            <a:r>
              <a:rPr lang="he-IL" dirty="0" smtClean="0"/>
              <a:t>ראשית</a:t>
            </a:r>
            <a:r>
              <a:rPr lang="he-IL" dirty="0"/>
              <a:t>, האזור הוא אזור גשר בין 3 יבשות שהן </a:t>
            </a:r>
            <a:r>
              <a:rPr lang="he-IL" u="sng" dirty="0"/>
              <a:t>אפריקה\דרום אמריקה</a:t>
            </a:r>
            <a:r>
              <a:rPr lang="he-IL" dirty="0"/>
              <a:t>, </a:t>
            </a:r>
            <a:r>
              <a:rPr lang="he-IL" u="sng" dirty="0"/>
              <a:t>צפון אמריקה\אירופה</a:t>
            </a:r>
            <a:r>
              <a:rPr lang="he-IL" dirty="0"/>
              <a:t> ו</a:t>
            </a:r>
            <a:r>
              <a:rPr lang="he-IL" u="sng" dirty="0"/>
              <a:t>אסיה\אוסטרליה</a:t>
            </a:r>
            <a:r>
              <a:rPr lang="he-IL" dirty="0"/>
              <a:t>. למשל, תכונת הגשר כוללת מעברים ימים כמו </a:t>
            </a:r>
            <a:r>
              <a:rPr lang="he-IL" u="sng" dirty="0"/>
              <a:t>מיצרי </a:t>
            </a:r>
            <a:r>
              <a:rPr lang="he-IL" u="sng" dirty="0" err="1"/>
              <a:t>בוספורס</a:t>
            </a:r>
            <a:r>
              <a:rPr lang="he-IL" u="sng" dirty="0"/>
              <a:t> ודרדנלים\תעלת פנמה</a:t>
            </a:r>
            <a:r>
              <a:rPr lang="he-IL" dirty="0"/>
              <a:t> שמחבר את הים השחור לים תיכון, </a:t>
            </a:r>
            <a:r>
              <a:rPr lang="he-IL" u="sng" dirty="0"/>
              <a:t>תעלת סואץ\מיצר הורמוז</a:t>
            </a:r>
            <a:r>
              <a:rPr lang="he-IL" dirty="0"/>
              <a:t> שמחברת את הים התיכון לים סוף ו</a:t>
            </a:r>
            <a:r>
              <a:rPr lang="he-IL" u="sng" dirty="0"/>
              <a:t>מיצר הורמוז\גיברלטר</a:t>
            </a:r>
            <a:r>
              <a:rPr lang="he-IL" dirty="0"/>
              <a:t> שמשם יש יציאה מהמפרץ הפרסי לים הערבי. תכונת הגשר מעניקה לאזור חשיבות </a:t>
            </a:r>
            <a:r>
              <a:rPr lang="he-IL" dirty="0" err="1"/>
              <a:t>גיאו</a:t>
            </a:r>
            <a:r>
              <a:rPr lang="he-IL" dirty="0"/>
              <a:t>-פוליטית כי הכלכלה מבוססת על מסחר בינ"ל כחלק מה</a:t>
            </a:r>
            <a:r>
              <a:rPr lang="he-IL" u="sng" dirty="0"/>
              <a:t>גלובליזציה\קולוניאליזם</a:t>
            </a:r>
            <a:r>
              <a:rPr lang="he-IL" dirty="0"/>
              <a:t>.     </a:t>
            </a:r>
            <a:endParaRPr lang="en-US" dirty="0"/>
          </a:p>
          <a:p>
            <a:pPr algn="r" rtl="1"/>
            <a:r>
              <a:rPr lang="he-IL" dirty="0"/>
              <a:t> </a:t>
            </a:r>
            <a:r>
              <a:rPr lang="he-IL" dirty="0" smtClean="0"/>
              <a:t>                                                  </a:t>
            </a:r>
            <a:endParaRPr lang="en-US" dirty="0"/>
          </a:p>
          <a:p>
            <a:pPr algn="r" rtl="1"/>
            <a:r>
              <a:rPr lang="he-IL" dirty="0"/>
              <a:t>שנית, באזור יש הרבה </a:t>
            </a:r>
            <a:r>
              <a:rPr lang="he-IL" u="sng" dirty="0"/>
              <a:t>נפט\פחם</a:t>
            </a:r>
            <a:r>
              <a:rPr lang="he-IL" dirty="0"/>
              <a:t>, ובעיקר במדינות </a:t>
            </a:r>
            <a:r>
              <a:rPr lang="he-IL" u="sng" dirty="0"/>
              <a:t>ים סוף\המפרץ הפרסי</a:t>
            </a:r>
            <a:r>
              <a:rPr lang="he-IL" dirty="0"/>
              <a:t>.                    </a:t>
            </a:r>
            <a:endParaRPr lang="he-IL" dirty="0" smtClean="0"/>
          </a:p>
          <a:p>
            <a:pPr algn="r" rtl="1"/>
            <a:r>
              <a:rPr lang="he-IL" dirty="0" smtClean="0"/>
              <a:t>רוב </a:t>
            </a:r>
            <a:r>
              <a:rPr lang="he-IL" dirty="0"/>
              <a:t>הנפט מיועד לצריכה עצמית\ייצוא. הנפט מיועד לייצור </a:t>
            </a:r>
            <a:r>
              <a:rPr lang="he-IL" u="sng" dirty="0"/>
              <a:t>חשמל\מים</a:t>
            </a:r>
            <a:r>
              <a:rPr lang="he-IL" dirty="0"/>
              <a:t>, ייצור </a:t>
            </a:r>
            <a:r>
              <a:rPr lang="he-IL" u="sng" dirty="0"/>
              <a:t>דלק\גז</a:t>
            </a:r>
            <a:r>
              <a:rPr lang="he-IL" dirty="0"/>
              <a:t>  ול</a:t>
            </a:r>
            <a:r>
              <a:rPr lang="he-IL" u="sng" dirty="0"/>
              <a:t>תעשייה הקלה\פטרו-כימית</a:t>
            </a:r>
            <a:r>
              <a:rPr lang="he-IL" dirty="0"/>
              <a:t>.                                                                                     יש לציין שלא בכל המדינות במזה"ת יש נפט. למשל, יש נפט ב</a:t>
            </a:r>
            <a:r>
              <a:rPr lang="he-IL" u="sng" dirty="0"/>
              <a:t>איראן\טורקיה </a:t>
            </a:r>
            <a:r>
              <a:rPr lang="he-IL" dirty="0"/>
              <a:t>ואילו ב</a:t>
            </a:r>
            <a:r>
              <a:rPr lang="he-IL" u="sng" dirty="0"/>
              <a:t>כווית\ירדן</a:t>
            </a:r>
            <a:r>
              <a:rPr lang="he-IL" dirty="0"/>
              <a:t> אין נפט </a:t>
            </a:r>
            <a:endParaRPr lang="en-US" dirty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בנוסף</a:t>
            </a:r>
            <a:r>
              <a:rPr lang="he-IL" dirty="0"/>
              <a:t>, באזור יש מדבריות רבים כמו מדבר </a:t>
            </a:r>
            <a:r>
              <a:rPr lang="he-IL" u="sng" dirty="0" err="1"/>
              <a:t>טקטמה</a:t>
            </a:r>
            <a:r>
              <a:rPr lang="he-IL" u="sng" dirty="0"/>
              <a:t>\סהרה</a:t>
            </a:r>
            <a:r>
              <a:rPr lang="he-IL" dirty="0"/>
              <a:t>. זה אומר שיש </a:t>
            </a:r>
            <a:r>
              <a:rPr lang="he-IL" u="sng" dirty="0"/>
              <a:t>הרבה\מעט</a:t>
            </a:r>
            <a:r>
              <a:rPr lang="he-IL" dirty="0"/>
              <a:t> משקעים, </a:t>
            </a:r>
            <a:r>
              <a:rPr lang="he-IL" u="sng" dirty="0"/>
              <a:t>הרבה\מעט</a:t>
            </a:r>
            <a:r>
              <a:rPr lang="he-IL" dirty="0"/>
              <a:t> צמחים, סופות </a:t>
            </a:r>
            <a:r>
              <a:rPr lang="he-IL" u="sng" dirty="0"/>
              <a:t>הוריקן\חול</a:t>
            </a:r>
            <a:r>
              <a:rPr lang="he-IL" dirty="0"/>
              <a:t> ונדידה של </a:t>
            </a:r>
            <a:r>
              <a:rPr lang="he-IL" u="sng" dirty="0"/>
              <a:t>צוענים\בדואים</a:t>
            </a:r>
            <a:r>
              <a:rPr lang="he-IL" dirty="0"/>
              <a:t>. מנגד, יש גם מדינות לא מדבריות כמו </a:t>
            </a:r>
            <a:r>
              <a:rPr lang="he-IL" u="sng" dirty="0"/>
              <a:t>סוריה\לבנון</a:t>
            </a:r>
            <a:r>
              <a:rPr lang="he-IL" dirty="0"/>
              <a:t>. </a:t>
            </a:r>
            <a:endParaRPr lang="en-US" dirty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כמו </a:t>
            </a:r>
            <a:r>
              <a:rPr lang="he-IL" dirty="0"/>
              <a:t>כן, האוכלוסייה דוברת בשפה </a:t>
            </a:r>
            <a:r>
              <a:rPr lang="he-IL" u="sng" dirty="0"/>
              <a:t>המוסלמית\ערבית</a:t>
            </a:r>
            <a:r>
              <a:rPr lang="he-IL" dirty="0"/>
              <a:t>, בעלת עור </a:t>
            </a:r>
            <a:r>
              <a:rPr lang="he-IL" u="sng" dirty="0"/>
              <a:t>בהיר\כהה</a:t>
            </a:r>
            <a:r>
              <a:rPr lang="he-IL" dirty="0"/>
              <a:t>.  אם כי                                                                       מנגד, יש במזה"ת יש גם מדינות לא ערביות כמו </a:t>
            </a:r>
            <a:r>
              <a:rPr lang="he-IL" u="sng" dirty="0"/>
              <a:t>טורקיה\עיראק</a:t>
            </a:r>
            <a:r>
              <a:rPr lang="he-IL" dirty="0"/>
              <a:t> ועמים לא ערבים כמו העם </a:t>
            </a:r>
            <a:r>
              <a:rPr lang="he-IL" u="sng" dirty="0"/>
              <a:t>הבורמזי\כורדי</a:t>
            </a:r>
            <a:r>
              <a:rPr lang="he-IL" dirty="0"/>
              <a:t>.</a:t>
            </a:r>
            <a:endParaRPr lang="en-US" dirty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יתר </a:t>
            </a:r>
            <a:r>
              <a:rPr lang="he-IL" dirty="0"/>
              <a:t>על כן, הדת הבולטת באזור היא </a:t>
            </a:r>
            <a:r>
              <a:rPr lang="he-IL" u="sng" dirty="0"/>
              <a:t>הנוצרית\יהודית\דרוזית\מוסלמית</a:t>
            </a:r>
            <a:r>
              <a:rPr lang="he-IL" dirty="0"/>
              <a:t>.</a:t>
            </a:r>
            <a:endParaRPr lang="en-US" dirty="0"/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זאת </a:t>
            </a:r>
            <a:r>
              <a:rPr lang="he-IL" dirty="0"/>
              <a:t>ועוד - וזה המאפיין השישי והאחרון - בעבר האזור נשלט ע"י האימפריה </a:t>
            </a:r>
            <a:r>
              <a:rPr lang="he-IL" u="sng" dirty="0" err="1"/>
              <a:t>האטצקית</a:t>
            </a:r>
            <a:r>
              <a:rPr lang="he-IL" u="sng" dirty="0"/>
              <a:t>\עותומנית</a:t>
            </a:r>
            <a:r>
              <a:rPr lang="he-IL" dirty="0"/>
              <a:t>. לכן בכל האזור יש ערים בדגם "כפר-עיר", שזה אומר שהעיר בעלת מאפיינים כפריים כמו שכונות </a:t>
            </a:r>
            <a:r>
              <a:rPr lang="he-IL" u="sng" dirty="0"/>
              <a:t>מתוכננות\לא מתכוננת</a:t>
            </a:r>
            <a:r>
              <a:rPr lang="he-IL" dirty="0"/>
              <a:t>.</a:t>
            </a:r>
            <a:endParaRPr lang="en-US" dirty="0"/>
          </a:p>
          <a:p>
            <a:pPr rtl="1"/>
            <a:r>
              <a:rPr lang="he-IL" dirty="0"/>
              <a:t> </a:t>
            </a:r>
            <a:endParaRPr lang="en-US" dirty="0"/>
          </a:p>
          <a:p>
            <a:pPr rtl="1"/>
            <a:r>
              <a:rPr lang="he-IL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7" y="1260792"/>
            <a:ext cx="3325676" cy="3363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775063" y="11881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לפניך השמות של כל המדינות במזרח התיכון (המדינות הלבנות במפה) שהן – סעודיה, מצרים, ישראל, לבנון, ירדן, סוריה, טורקיה, עיראק, איראן, איחוד האמירויות הערביות, עומן, תימן, כווית וקטאר.                                                                          סמן את השמות של המדינות במפה הריקה שלפניך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34" y="3105013"/>
            <a:ext cx="3474085" cy="303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45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5829" y="1410789"/>
            <a:ext cx="454587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600" dirty="0"/>
              <a:t>בעמודה הימנית שלפניך מופיעים השמות של </a:t>
            </a:r>
            <a:r>
              <a:rPr lang="he-IL" sz="1600" dirty="0" smtClean="0"/>
              <a:t>כל מדינות </a:t>
            </a:r>
            <a:r>
              <a:rPr lang="he-IL" sz="1600" dirty="0"/>
              <a:t>במזרח </a:t>
            </a:r>
            <a:r>
              <a:rPr lang="he-IL" sz="1600" dirty="0" smtClean="0"/>
              <a:t>התיכון                                </a:t>
            </a:r>
            <a:endParaRPr lang="he-IL" sz="1600" dirty="0" smtClean="0"/>
          </a:p>
          <a:p>
            <a:pPr algn="r"/>
            <a:r>
              <a:rPr lang="he-IL" sz="1600" dirty="0" smtClean="0"/>
              <a:t>בעמודה </a:t>
            </a:r>
            <a:r>
              <a:rPr lang="he-IL" sz="1600" dirty="0"/>
              <a:t>השמאלית מופיעות ערי הבירה של המדינות השונות.   </a:t>
            </a:r>
            <a:endParaRPr lang="he-IL" sz="1600" dirty="0" smtClean="0"/>
          </a:p>
          <a:p>
            <a:pPr algn="r"/>
            <a:r>
              <a:rPr lang="he-IL" sz="1600" dirty="0" smtClean="0"/>
              <a:t>    </a:t>
            </a:r>
          </a:p>
          <a:p>
            <a:pPr algn="r"/>
            <a:r>
              <a:rPr lang="he-IL" sz="1600" dirty="0" smtClean="0"/>
              <a:t>מתחי </a:t>
            </a:r>
            <a:r>
              <a:rPr lang="he-IL" sz="1600" dirty="0"/>
              <a:t>קו בין שם המדינה לבין השם של עיר הבירה </a:t>
            </a:r>
            <a:r>
              <a:rPr lang="he-IL" sz="1600" dirty="0" smtClean="0"/>
              <a:t>שלה</a:t>
            </a:r>
            <a:endParaRPr lang="he-IL" sz="16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25326"/>
              </p:ext>
            </p:extLst>
          </p:nvPr>
        </p:nvGraphicFramePr>
        <p:xfrm>
          <a:off x="788850" y="385966"/>
          <a:ext cx="6178732" cy="5852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89366">
                  <a:extLst>
                    <a:ext uri="{9D8B030D-6E8A-4147-A177-3AD203B41FA5}">
                      <a16:colId xmlns:a16="http://schemas.microsoft.com/office/drawing/2014/main" val="1514786966"/>
                    </a:ext>
                  </a:extLst>
                </a:gridCol>
                <a:gridCol w="3089366">
                  <a:extLst>
                    <a:ext uri="{9D8B030D-6E8A-4147-A177-3AD203B41FA5}">
                      <a16:colId xmlns:a16="http://schemas.microsoft.com/office/drawing/2014/main" val="3265918807"/>
                    </a:ext>
                  </a:extLst>
                </a:gridCol>
              </a:tblGrid>
              <a:tr h="287383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שם מדינה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עיר בירה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89804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לבנון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קהיר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97734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סעודיה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ריאד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325973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תימן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מוסקט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38687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צנעא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653317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טורקיה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020084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מצרים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דמשק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65161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עיראק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ביירות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65300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ירדן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אנקרה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82049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סוריה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מנאמה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09804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קטאר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בגדד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550196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איראן (פרס)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טהרן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2449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עומאן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רבת עמון (עמן)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75489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איחוד האמירויות הערביות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דוחה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20633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כווית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כווית סיטי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24849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בחריין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אבו</a:t>
                      </a:r>
                      <a:r>
                        <a:rPr lang="he-IL" baseline="0" dirty="0" smtClean="0"/>
                        <a:t> דאבי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1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72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המזרח התיכון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זו הגדרה פוליטית לאזור גיאוגרפי הנמצא במפגש בין אסיה, אפריקה ואירופה.</a:t>
            </a:r>
          </a:p>
          <a:p>
            <a:r>
              <a:rPr lang="he-IL" dirty="0" smtClean="0"/>
              <a:t>הגבולות </a:t>
            </a:r>
            <a:r>
              <a:rPr lang="he-IL" dirty="0"/>
              <a:t>גיאוגרפיים של המזרח התיכון: 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>
                <a:solidFill>
                  <a:srgbClr val="1CADE4"/>
                </a:solidFill>
              </a:rPr>
              <a:t>מדינות גלעין\ליבה </a:t>
            </a:r>
            <a:r>
              <a:rPr lang="he-IL" dirty="0"/>
              <a:t>- </a:t>
            </a:r>
            <a:r>
              <a:rPr lang="he-IL" dirty="0" smtClean="0"/>
              <a:t>עיראק</a:t>
            </a:r>
            <a:r>
              <a:rPr lang="he-IL" dirty="0"/>
              <a:t>, סוריה, לבנון, ירדן, </a:t>
            </a:r>
            <a:r>
              <a:rPr lang="he-IL" dirty="0" smtClean="0"/>
              <a:t>ישראל, מצרים, תורכיה, איראן </a:t>
            </a:r>
            <a:r>
              <a:rPr lang="he-IL" dirty="0"/>
              <a:t>וחצי האי ערב (סעודיה, תימן, אמירויות ערביות, כווית, קטר ובחריין).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>
                <a:solidFill>
                  <a:srgbClr val="1CADE4"/>
                </a:solidFill>
              </a:rPr>
              <a:t>טבעת חיצונית ראשונה </a:t>
            </a:r>
            <a:r>
              <a:rPr lang="he-IL" dirty="0"/>
              <a:t>- </a:t>
            </a:r>
            <a:r>
              <a:rPr lang="he-IL" dirty="0" smtClean="0"/>
              <a:t>סודאן </a:t>
            </a:r>
            <a:r>
              <a:rPr lang="he-IL" dirty="0"/>
              <a:t>וארצות המגרב (לוב, טוניס, אלג'יר ומרוקו) 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>
                <a:solidFill>
                  <a:srgbClr val="1CADE4"/>
                </a:solidFill>
              </a:rPr>
              <a:t>טבעת חיצונית שניה </a:t>
            </a:r>
            <a:r>
              <a:rPr lang="he-IL" dirty="0"/>
              <a:t>- סומליה ודרום </a:t>
            </a:r>
            <a:r>
              <a:rPr lang="he-IL" dirty="0" smtClean="0"/>
              <a:t>סודאן והארצות </a:t>
            </a:r>
            <a:r>
              <a:rPr lang="he-IL" dirty="0"/>
              <a:t>המוסלמיות של בריה"מ לשעבר (כגון </a:t>
            </a:r>
            <a:r>
              <a:rPr lang="he-IL" dirty="0" smtClean="0"/>
              <a:t>קזחסטן</a:t>
            </a:r>
            <a:r>
              <a:rPr lang="he-IL" dirty="0"/>
              <a:t>, </a:t>
            </a:r>
            <a:r>
              <a:rPr lang="he-IL" dirty="0" smtClean="0"/>
              <a:t>טורקמניסטן ואזרבייג'ן</a:t>
            </a:r>
            <a:r>
              <a:rPr lang="he-IL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6 מאפיינים למזרח התיכון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e-IL" sz="2400" dirty="0" smtClean="0"/>
              <a:t>נפט</a:t>
            </a:r>
          </a:p>
          <a:p>
            <a:pPr marL="457200" indent="-457200">
              <a:buAutoNum type="arabicPeriod"/>
            </a:pPr>
            <a:r>
              <a:rPr lang="he-IL" sz="2400" dirty="0" smtClean="0"/>
              <a:t>גשר בין יבשות</a:t>
            </a:r>
          </a:p>
          <a:p>
            <a:pPr marL="457200" indent="-457200">
              <a:buAutoNum type="arabicPeriod"/>
            </a:pPr>
            <a:r>
              <a:rPr lang="he-IL" sz="2400" dirty="0" smtClean="0"/>
              <a:t>מדבר</a:t>
            </a:r>
          </a:p>
          <a:p>
            <a:pPr marL="457200" indent="-457200">
              <a:buAutoNum type="arabicPeriod"/>
            </a:pPr>
            <a:r>
              <a:rPr lang="he-IL" sz="2400" dirty="0" smtClean="0"/>
              <a:t>לאום ושפה </a:t>
            </a:r>
            <a:r>
              <a:rPr lang="he-IL" sz="2400" dirty="0" smtClean="0"/>
              <a:t>ערביות</a:t>
            </a:r>
            <a:endParaRPr lang="he-IL" sz="2400" dirty="0" smtClean="0"/>
          </a:p>
          <a:p>
            <a:pPr marL="457200" indent="-457200">
              <a:buAutoNum type="arabicPeriod"/>
            </a:pPr>
            <a:r>
              <a:rPr lang="he-IL" sz="2400" dirty="0" smtClean="0"/>
              <a:t>אסלאם</a:t>
            </a:r>
          </a:p>
          <a:p>
            <a:pPr marL="457200" indent="-457200">
              <a:buAutoNum type="arabicPeriod"/>
            </a:pPr>
            <a:r>
              <a:rPr lang="he-IL" sz="2400" dirty="0"/>
              <a:t>מסורת החוק והמורשת </a:t>
            </a:r>
            <a:r>
              <a:rPr lang="he-IL" sz="2400" dirty="0" smtClean="0"/>
              <a:t>העות'ומאנית</a:t>
            </a:r>
            <a:endParaRPr lang="en-US" sz="2400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8" y="1877105"/>
            <a:ext cx="5971495" cy="4380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4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1. נפט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6424" y="2011512"/>
            <a:ext cx="10829256" cy="3857582"/>
          </a:xfrm>
        </p:spPr>
        <p:txBody>
          <a:bodyPr>
            <a:noAutofit/>
          </a:bodyPr>
          <a:lstStyle/>
          <a:p>
            <a:r>
              <a:rPr lang="he-IL" dirty="0" smtClean="0"/>
              <a:t>מדינות עשירות בנפט ב</a:t>
            </a:r>
            <a:r>
              <a:rPr lang="he-IL" b="1" dirty="0" smtClean="0"/>
              <a:t>מפרץ הפרסי </a:t>
            </a:r>
            <a:r>
              <a:rPr lang="he-IL" dirty="0" smtClean="0"/>
              <a:t>הן: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איראן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עיראק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סעודיה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sz="2000" dirty="0" smtClean="0"/>
              <a:t>נסיכויות </a:t>
            </a:r>
            <a:r>
              <a:rPr lang="he-IL" sz="2000" dirty="0"/>
              <a:t>הנפט הקטנות (אמירויות, קטאר, בחריין וכווית</a:t>
            </a:r>
            <a:r>
              <a:rPr lang="he-IL" sz="2000" dirty="0" smtClean="0"/>
              <a:t>) </a:t>
            </a:r>
          </a:p>
          <a:p>
            <a:endParaRPr lang="he-IL" sz="600" dirty="0" smtClean="0"/>
          </a:p>
          <a:p>
            <a:r>
              <a:rPr lang="he-IL" dirty="0" smtClean="0"/>
              <a:t>במדינות </a:t>
            </a:r>
            <a:r>
              <a:rPr lang="he-IL" dirty="0" smtClean="0"/>
              <a:t>אלה לא קיימת תעשייה מפותחת והרוב הנפט מיוצא למדינות אחרות.</a:t>
            </a:r>
            <a:endParaRPr lang="he-IL" dirty="0"/>
          </a:p>
          <a:p>
            <a:endParaRPr lang="he-IL" sz="300" dirty="0" smtClean="0"/>
          </a:p>
          <a:p>
            <a:r>
              <a:rPr lang="he-IL" dirty="0" smtClean="0"/>
              <a:t>היצוא </a:t>
            </a:r>
            <a:r>
              <a:rPr lang="he-IL" dirty="0" smtClean="0"/>
              <a:t>הביא להתעשרות מדינות אלה</a:t>
            </a:r>
            <a:r>
              <a:rPr lang="he-IL" dirty="0" smtClean="0"/>
              <a:t>.</a:t>
            </a:r>
          </a:p>
          <a:p>
            <a:endParaRPr lang="he-IL" sz="700" dirty="0"/>
          </a:p>
          <a:p>
            <a:r>
              <a:rPr lang="he-IL" sz="1600" dirty="0" smtClean="0"/>
              <a:t>מנגד, יש גם מדינות במזרח התיכון ללא נפט כמו ירדן ולבנון</a:t>
            </a:r>
            <a:endParaRPr lang="he-IL" sz="1600" dirty="0"/>
          </a:p>
          <a:p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b="16495"/>
          <a:stretch/>
        </p:blipFill>
        <p:spPr>
          <a:xfrm>
            <a:off x="326424" y="2586817"/>
            <a:ext cx="3736713" cy="37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1. נפט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1800" dirty="0"/>
              <a:t>אופן היווצרות נפט: לחץ במים חמים ורדודים. </a:t>
            </a:r>
          </a:p>
          <a:p>
            <a:endParaRPr lang="he-IL" sz="1800" dirty="0" smtClean="0"/>
          </a:p>
          <a:p>
            <a:r>
              <a:rPr lang="he-IL" sz="1800" dirty="0" smtClean="0"/>
              <a:t>שימושים </a:t>
            </a:r>
            <a:r>
              <a:rPr lang="he-IL" sz="1800" dirty="0"/>
              <a:t>בנפט: 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/>
              <a:t>דלק (דלק פוסילי מאובן)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/>
              <a:t>חשמל 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/>
              <a:t>תעשייה פטרו-כימית כמו פלסטיק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4729" y="2696390"/>
            <a:ext cx="4652730" cy="3572605"/>
            <a:chOff x="1641446" y="3940303"/>
            <a:chExt cx="3081556" cy="23111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446" y="3940303"/>
              <a:ext cx="3081556" cy="23111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086015" y="5844838"/>
              <a:ext cx="163698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latin typeface="Open Sans" panose="020B0606030504020204" pitchFamily="34" charset="0"/>
                </a:rPr>
                <a:t>Image by skeeze from Pixabay</a:t>
              </a:r>
              <a:endParaRPr lang="en-US" sz="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70070" y="2356200"/>
            <a:ext cx="2222047" cy="46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500" dirty="0" smtClean="0">
                <a:solidFill>
                  <a:schemeClr val="tx1"/>
                </a:solidFill>
              </a:rPr>
              <a:t>קידוח נפט באמצעות חרגול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2. גשר בין יבשות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052" y="2011512"/>
            <a:ext cx="4702628" cy="3857582"/>
          </a:xfrm>
        </p:spPr>
        <p:txBody>
          <a:bodyPr>
            <a:normAutofit/>
          </a:bodyPr>
          <a:lstStyle/>
          <a:p>
            <a:r>
              <a:rPr lang="he-IL" dirty="0"/>
              <a:t>המזרח התיכון מהווה גשר בין יבשות </a:t>
            </a:r>
            <a:r>
              <a:rPr lang="he-IL" b="1" dirty="0"/>
              <a:t>אפריקה, אסיה ואירופה</a:t>
            </a:r>
            <a:r>
              <a:rPr lang="he-IL" dirty="0"/>
              <a:t>.</a:t>
            </a:r>
          </a:p>
          <a:p>
            <a:r>
              <a:rPr lang="he-IL" dirty="0"/>
              <a:t>המעבר דרך –</a:t>
            </a:r>
          </a:p>
          <a:p>
            <a:pPr marL="372618" lvl="1" indent="-171450">
              <a:buFont typeface="Arial" panose="020B0604020202020204" pitchFamily="34" charset="0"/>
              <a:buChar char="•"/>
            </a:pPr>
            <a:r>
              <a:rPr lang="he-IL" sz="1600" u="sng" dirty="0" smtClean="0"/>
              <a:t>תעלת סואץ </a:t>
            </a:r>
            <a:r>
              <a:rPr lang="he-IL" sz="1600" dirty="0" smtClean="0"/>
              <a:t>– </a:t>
            </a:r>
            <a:r>
              <a:rPr lang="he-IL" sz="1600" dirty="0"/>
              <a:t>מחברת את ים תיכון לים </a:t>
            </a:r>
            <a:r>
              <a:rPr lang="he-IL" sz="1600" dirty="0" smtClean="0"/>
              <a:t>סוף</a:t>
            </a:r>
          </a:p>
          <a:p>
            <a:pPr marL="372618" lvl="1" indent="-171450">
              <a:buFont typeface="Arial" panose="020B0604020202020204" pitchFamily="34" charset="0"/>
              <a:buChar char="•"/>
            </a:pPr>
            <a:r>
              <a:rPr lang="he-IL" sz="1600" u="sng" dirty="0" smtClean="0"/>
              <a:t>מצר הורמוז </a:t>
            </a:r>
            <a:r>
              <a:rPr lang="he-IL" sz="1600" dirty="0" smtClean="0"/>
              <a:t>– בין האוקיינו ההודי למפרץ הפרסי סמוך לאיראן</a:t>
            </a:r>
          </a:p>
          <a:p>
            <a:pPr marL="372618" lvl="1" indent="-171450">
              <a:buFont typeface="Arial" panose="020B0604020202020204" pitchFamily="34" charset="0"/>
              <a:buChar char="•"/>
            </a:pPr>
            <a:r>
              <a:rPr lang="he-IL" sz="1600" u="sng" dirty="0" smtClean="0"/>
              <a:t>מצר באב אל-מנדב </a:t>
            </a:r>
            <a:r>
              <a:rPr lang="he-IL" sz="1600" dirty="0" smtClean="0"/>
              <a:t>– קו גבול בין </a:t>
            </a:r>
            <a:r>
              <a:rPr lang="he-IL" sz="1600" dirty="0"/>
              <a:t>אפריקה לאסיה. מחבר את הים ערבי לים סוף</a:t>
            </a:r>
            <a:endParaRPr lang="he-IL" sz="1600" dirty="0" smtClean="0"/>
          </a:p>
          <a:p>
            <a:r>
              <a:rPr lang="he-IL" dirty="0" smtClean="0"/>
              <a:t>דרך </a:t>
            </a:r>
            <a:r>
              <a:rPr lang="he-IL" dirty="0"/>
              <a:t>המזה"ת עוברות </a:t>
            </a:r>
            <a:r>
              <a:rPr lang="he-IL" dirty="0" smtClean="0"/>
              <a:t>סחורות רבות </a:t>
            </a:r>
          </a:p>
          <a:p>
            <a:r>
              <a:rPr lang="he-IL" dirty="0" smtClean="0"/>
              <a:t>לכן לאזור </a:t>
            </a:r>
            <a:r>
              <a:rPr lang="he-IL" dirty="0"/>
              <a:t>יש </a:t>
            </a:r>
            <a:r>
              <a:rPr lang="he-IL" b="1" dirty="0"/>
              <a:t>חשיבות גאו-פוליטית\אסטרטגית </a:t>
            </a:r>
            <a:r>
              <a:rPr lang="he-IL" dirty="0"/>
              <a:t>בכלכלה הגלובלית העולמית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" y="1794401"/>
            <a:ext cx="5435323" cy="4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3. מדבר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באזור המזרח התיכון יש מדבריות רבים כמו סהרה והמדבר הערבי.</a:t>
            </a:r>
          </a:p>
          <a:p>
            <a:r>
              <a:rPr lang="he-IL" dirty="0" smtClean="0"/>
              <a:t>מאפייני המדבר: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/>
              <a:t>אזור לא גשום שיש בו פחות מ-200 מ"מ גשם </a:t>
            </a:r>
            <a:r>
              <a:rPr lang="he-IL" dirty="0" smtClean="0"/>
              <a:t>בשנה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 smtClean="0"/>
              <a:t>ריבוי </a:t>
            </a:r>
            <a:r>
              <a:rPr lang="he-IL" dirty="0"/>
              <a:t>של סופות </a:t>
            </a:r>
            <a:r>
              <a:rPr lang="he-IL" dirty="0" smtClean="0"/>
              <a:t>חול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 smtClean="0"/>
              <a:t>מעט </a:t>
            </a:r>
            <a:r>
              <a:rPr lang="he-IL" dirty="0"/>
              <a:t>חקלאות </a:t>
            </a:r>
            <a:r>
              <a:rPr lang="he-IL" dirty="0" smtClean="0"/>
              <a:t>וצמחיה</a:t>
            </a:r>
          </a:p>
          <a:p>
            <a:pPr marL="544068" lvl="1" indent="-342900">
              <a:buFont typeface="Arial" panose="020B0604020202020204" pitchFamily="34" charset="0"/>
              <a:buChar char="•"/>
            </a:pPr>
            <a:r>
              <a:rPr lang="he-IL" dirty="0" smtClean="0"/>
              <a:t>נדידת בדואים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marL="544068" lvl="1" indent="-342900">
              <a:buFont typeface="Arial" panose="020B0604020202020204" pitchFamily="34" charset="0"/>
              <a:buChar char="•"/>
            </a:pPr>
            <a:endParaRPr lang="he-IL" dirty="0" smtClean="0"/>
          </a:p>
          <a:p>
            <a:pPr lvl="1"/>
            <a:r>
              <a:rPr lang="he-IL" sz="1400" dirty="0" smtClean="0"/>
              <a:t>מנגד, במזרח </a:t>
            </a:r>
            <a:r>
              <a:rPr lang="he-IL" sz="1400" dirty="0" smtClean="0"/>
              <a:t>התיכון יש מדינות לא מדבריות כמו לבנון ותורכיה.</a:t>
            </a:r>
            <a:endParaRPr lang="he-IL" sz="1400" dirty="0"/>
          </a:p>
        </p:txBody>
      </p:sp>
      <p:pic>
        <p:nvPicPr>
          <p:cNvPr id="5" name="תמונה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0" y="2664822"/>
            <a:ext cx="5412423" cy="2671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8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4. לאום </a:t>
            </a:r>
            <a:r>
              <a:rPr lang="he-IL" dirty="0" smtClean="0"/>
              <a:t>ושפה </a:t>
            </a:r>
            <a:r>
              <a:rPr lang="he-IL" dirty="0" smtClean="0"/>
              <a:t>ערביות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רוב אוכלוסיית המזרח התיכון דוברת </a:t>
            </a:r>
            <a:r>
              <a:rPr lang="he-IL" dirty="0"/>
              <a:t>בשפה ערבית, בעלת עור כהה והמדינות באזור חברות בארגון "הליגה הערבית".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endParaRPr lang="he-IL" dirty="0" smtClean="0"/>
          </a:p>
          <a:p>
            <a:r>
              <a:rPr lang="he-IL" sz="1600" dirty="0" smtClean="0"/>
              <a:t>מנגד, במזרח </a:t>
            </a:r>
            <a:r>
              <a:rPr lang="he-IL" sz="1600" dirty="0" smtClean="0"/>
              <a:t>התיכון יש </a:t>
            </a:r>
            <a:r>
              <a:rPr lang="he-IL" sz="1600" dirty="0"/>
              <a:t>גם מדינות לא ערביות (טורקיה, איראן וישראל) </a:t>
            </a:r>
            <a:endParaRPr lang="he-IL" sz="1600" dirty="0" smtClean="0"/>
          </a:p>
          <a:p>
            <a:r>
              <a:rPr lang="he-IL" sz="1600" dirty="0" smtClean="0"/>
              <a:t>ועמים </a:t>
            </a:r>
            <a:r>
              <a:rPr lang="he-IL" sz="1600" dirty="0"/>
              <a:t>שאינם ערבים כמו העם </a:t>
            </a:r>
            <a:r>
              <a:rPr lang="he-IL" sz="1600" dirty="0" smtClean="0"/>
              <a:t>הכורדי </a:t>
            </a:r>
          </a:p>
          <a:p>
            <a:r>
              <a:rPr lang="he-IL" sz="1600" dirty="0" smtClean="0"/>
              <a:t>שמפוזרים בין </a:t>
            </a:r>
            <a:r>
              <a:rPr lang="he-IL" sz="1600" dirty="0"/>
              <a:t>4 מדינות - עיראק, איראן, סוריה </a:t>
            </a:r>
            <a:r>
              <a:rPr lang="he-IL" sz="1600" dirty="0" smtClean="0"/>
              <a:t>וטורקיה</a:t>
            </a:r>
            <a:r>
              <a:rPr lang="he-IL" sz="1600" dirty="0"/>
              <a:t>.</a:t>
            </a:r>
            <a:endParaRPr lang="en-US" sz="1600" dirty="0"/>
          </a:p>
        </p:txBody>
      </p:sp>
      <p:pic>
        <p:nvPicPr>
          <p:cNvPr id="8" name="תמונה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" y="2709590"/>
            <a:ext cx="3226889" cy="25547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4139" y="5264331"/>
            <a:ext cx="273013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 smtClean="0"/>
              <a:t>lukas-beer qkcDShOzUJY unsplash</a:t>
            </a: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492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5. אסלאם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9" y="2011513"/>
            <a:ext cx="5107577" cy="4128030"/>
          </a:xfrm>
        </p:spPr>
        <p:txBody>
          <a:bodyPr>
            <a:normAutofit/>
          </a:bodyPr>
          <a:lstStyle/>
          <a:p>
            <a:r>
              <a:rPr lang="he-IL" dirty="0"/>
              <a:t>רוב </a:t>
            </a:r>
            <a:r>
              <a:rPr lang="he-IL" dirty="0" smtClean="0"/>
              <a:t>אוכלוסיית המזרח התיכון </a:t>
            </a:r>
            <a:r>
              <a:rPr lang="he-IL" dirty="0"/>
              <a:t>מאמינים בדת המוסלמית. </a:t>
            </a:r>
            <a:endParaRPr lang="he-IL" dirty="0" smtClean="0"/>
          </a:p>
          <a:p>
            <a:r>
              <a:rPr lang="he-IL" dirty="0" smtClean="0"/>
              <a:t>באסלאם זרמים רבים אך הגדולים מביניהם הם ה-"</a:t>
            </a:r>
            <a:r>
              <a:rPr lang="he-IL" sz="2200" b="1" dirty="0">
                <a:solidFill>
                  <a:srgbClr val="97A826"/>
                </a:solidFill>
              </a:rPr>
              <a:t>סונים</a:t>
            </a:r>
            <a:r>
              <a:rPr lang="he-IL" dirty="0"/>
              <a:t>" </a:t>
            </a:r>
            <a:r>
              <a:rPr lang="he-IL" dirty="0" smtClean="0"/>
              <a:t>וה-"</a:t>
            </a:r>
            <a:r>
              <a:rPr lang="he-IL" sz="2200" b="1" dirty="0">
                <a:solidFill>
                  <a:srgbClr val="539025"/>
                </a:solidFill>
              </a:rPr>
              <a:t>שיעים</a:t>
            </a:r>
            <a:r>
              <a:rPr lang="he-IL" dirty="0"/>
              <a:t>". </a:t>
            </a:r>
            <a:endParaRPr lang="he-IL" dirty="0" smtClean="0"/>
          </a:p>
          <a:p>
            <a:r>
              <a:rPr lang="he-IL" dirty="0" smtClean="0"/>
              <a:t>למשל</a:t>
            </a:r>
            <a:r>
              <a:rPr lang="he-IL" dirty="0"/>
              <a:t>, האיראנים הם מוסלמים-שיעים ואילו הסורים, המצרים, הסעודים והירדנים הם </a:t>
            </a:r>
            <a:r>
              <a:rPr lang="he-IL" dirty="0" smtClean="0"/>
              <a:t>מוסלמים-סונים.</a:t>
            </a:r>
          </a:p>
          <a:p>
            <a:endParaRPr lang="he-IL" dirty="0" smtClean="0"/>
          </a:p>
          <a:p>
            <a:r>
              <a:rPr lang="he-IL" sz="1700" dirty="0" smtClean="0"/>
              <a:t>מנגד</a:t>
            </a:r>
            <a:r>
              <a:rPr lang="he-IL" sz="1700" dirty="0"/>
              <a:t>, יש מדינות </a:t>
            </a:r>
            <a:r>
              <a:rPr lang="he-IL" sz="1700" dirty="0" smtClean="0"/>
              <a:t>במזרח התיכון </a:t>
            </a:r>
            <a:r>
              <a:rPr lang="he-IL" sz="1700" dirty="0"/>
              <a:t>שבהן </a:t>
            </a:r>
            <a:r>
              <a:rPr lang="he-IL" sz="1700" dirty="0" smtClean="0"/>
              <a:t>האסלאם </a:t>
            </a:r>
            <a:r>
              <a:rPr lang="he-IL" sz="1700" dirty="0"/>
              <a:t>אינו הדת השלטת כמו </a:t>
            </a:r>
            <a:r>
              <a:rPr lang="he-IL" sz="1700" dirty="0" smtClean="0"/>
              <a:t>ישראל, בה </a:t>
            </a:r>
            <a:r>
              <a:rPr lang="he-IL" sz="1700" dirty="0"/>
              <a:t>הרוב הוא יהודי. </a:t>
            </a:r>
            <a:endParaRPr lang="he-IL" sz="1700" dirty="0" smtClean="0"/>
          </a:p>
          <a:p>
            <a:r>
              <a:rPr lang="he-IL" sz="1700" dirty="0" smtClean="0"/>
              <a:t>יש </a:t>
            </a:r>
            <a:r>
              <a:rPr lang="he-IL" sz="1700" dirty="0"/>
              <a:t>גם ארצות מוסלמיות מחוץ </a:t>
            </a:r>
            <a:r>
              <a:rPr lang="he-IL" sz="1700" dirty="0" smtClean="0"/>
              <a:t>למזרח התיכון </a:t>
            </a:r>
            <a:r>
              <a:rPr lang="he-IL" sz="1700" dirty="0"/>
              <a:t>כמו אפגניסטן, אינדונזיה, בנגלדש ומלזיה.</a:t>
            </a:r>
            <a:endParaRPr lang="he-IL" sz="1700" dirty="0" smtClean="0"/>
          </a:p>
        </p:txBody>
      </p:sp>
      <p:pic>
        <p:nvPicPr>
          <p:cNvPr id="6" name="תמונה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" y="2011512"/>
            <a:ext cx="5718947" cy="3866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3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207</TotalTime>
  <Words>963</Words>
  <Application>Microsoft Office PowerPoint</Application>
  <PresentationFormat>מסך רחב</PresentationFormat>
  <Paragraphs>129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מצגות קמפוס</vt:lpstr>
      <vt:lpstr>מאפייני מזרח תיכון</vt:lpstr>
      <vt:lpstr>המזרח התיכון</vt:lpstr>
      <vt:lpstr>6 מאפיינים למזרח התיכון</vt:lpstr>
      <vt:lpstr>1. נפט</vt:lpstr>
      <vt:lpstr>1. נפט</vt:lpstr>
      <vt:lpstr>2. גשר בין יבשות</vt:lpstr>
      <vt:lpstr>3. מדבר</vt:lpstr>
      <vt:lpstr>4. לאום ושפה ערביות</vt:lpstr>
      <vt:lpstr>5. אסלאם</vt:lpstr>
      <vt:lpstr>6. מסורת החוק והמורשת העות'ומאנית</vt:lpstr>
      <vt:lpstr>סיכום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12</cp:revision>
  <dcterms:created xsi:type="dcterms:W3CDTF">2020-05-21T11:17:02Z</dcterms:created>
  <dcterms:modified xsi:type="dcterms:W3CDTF">2020-09-14T10:50:18Z</dcterms:modified>
</cp:coreProperties>
</file>