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Alef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Alef-bold.fntdata"/><Relationship Id="rId9" Type="http://schemas.openxmlformats.org/officeDocument/2006/relationships/font" Target="fonts/Alef-regular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3c8cdb4b0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g93c8cdb4b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1a5fbc8d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g41a5fbc8d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>
            <p:ph idx="1" type="body"/>
          </p:nvPr>
        </p:nvSpPr>
        <p:spPr>
          <a:xfrm>
            <a:off x="4572000" y="867800"/>
            <a:ext cx="4260300" cy="39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736600" marR="139700" rtl="1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lef"/>
              <a:buChar char="●"/>
            </a:pPr>
            <a:r>
              <a:rPr lang="iw" sz="240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</a:rPr>
              <a:t>מאפייני החיים</a:t>
            </a:r>
            <a:endParaRPr sz="2400">
              <a:solidFill>
                <a:srgbClr val="000000"/>
              </a:solidFill>
              <a:latin typeface="Alef"/>
              <a:ea typeface="Alef"/>
              <a:cs typeface="Alef"/>
              <a:sym typeface="Alef"/>
            </a:endParaRPr>
          </a:p>
          <a:p>
            <a:pPr indent="-381000" lvl="0" marL="736600" marR="139700" rtl="1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lef"/>
              <a:buChar char="●"/>
            </a:pPr>
            <a:r>
              <a:rPr lang="iw" sz="240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</a:rPr>
              <a:t>אבולוציה</a:t>
            </a:r>
            <a:endParaRPr sz="2400">
              <a:solidFill>
                <a:srgbClr val="000000"/>
              </a:solidFill>
              <a:latin typeface="Alef"/>
              <a:ea typeface="Alef"/>
              <a:cs typeface="Alef"/>
              <a:sym typeface="Alef"/>
            </a:endParaRPr>
          </a:p>
          <a:p>
            <a:pPr indent="-381000" lvl="0" marL="736600" marR="139700" rtl="1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lef"/>
              <a:buChar char="●"/>
            </a:pPr>
            <a:r>
              <a:rPr lang="iw" sz="240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</a:rPr>
              <a:t>חשיבה מערכתית</a:t>
            </a:r>
            <a:endParaRPr sz="2400">
              <a:solidFill>
                <a:srgbClr val="000000"/>
              </a:solidFill>
              <a:latin typeface="Alef"/>
              <a:ea typeface="Alef"/>
              <a:cs typeface="Alef"/>
              <a:sym typeface="Alef"/>
            </a:endParaRPr>
          </a:p>
          <a:p>
            <a:pPr indent="-381000" lvl="0" marL="736600" marR="139700" rtl="1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lef"/>
              <a:buChar char="●"/>
            </a:pPr>
            <a:r>
              <a:rPr lang="iw" sz="240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</a:rPr>
              <a:t>הגוף כמערכת </a:t>
            </a:r>
            <a:endParaRPr sz="2400">
              <a:solidFill>
                <a:srgbClr val="000000"/>
              </a:solidFill>
              <a:latin typeface="Alef"/>
              <a:ea typeface="Alef"/>
              <a:cs typeface="Alef"/>
              <a:sym typeface="Alef"/>
            </a:endParaRPr>
          </a:p>
          <a:p>
            <a:pPr indent="-381000" lvl="0" marL="736600" marR="139700" rtl="1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lef"/>
              <a:buChar char="●"/>
            </a:pPr>
            <a:r>
              <a:rPr lang="iw" sz="240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</a:rPr>
              <a:t>תת מערכת הנשימה</a:t>
            </a:r>
            <a:endParaRPr sz="2400">
              <a:solidFill>
                <a:srgbClr val="000000"/>
              </a:solidFill>
              <a:latin typeface="Alef"/>
              <a:ea typeface="Alef"/>
              <a:cs typeface="Alef"/>
              <a:sym typeface="Alef"/>
            </a:endParaRPr>
          </a:p>
          <a:p>
            <a:pPr indent="-381000" lvl="0" marL="736600" marR="139700" rtl="1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lef"/>
              <a:buChar char="●"/>
            </a:pPr>
            <a:r>
              <a:rPr lang="iw" sz="240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</a:rPr>
              <a:t>תת מערכת ההובלה</a:t>
            </a:r>
            <a:endParaRPr sz="2400">
              <a:solidFill>
                <a:srgbClr val="000000"/>
              </a:solidFill>
              <a:latin typeface="Alef"/>
              <a:ea typeface="Alef"/>
              <a:cs typeface="Alef"/>
              <a:sym typeface="Alef"/>
            </a:endParaRPr>
          </a:p>
          <a:p>
            <a:pPr indent="-381000" lvl="0" marL="736600" marR="139700" rtl="1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lef"/>
              <a:buChar char="●"/>
            </a:pPr>
            <a:r>
              <a:rPr lang="iw" sz="2400">
                <a:solidFill>
                  <a:srgbClr val="000000"/>
                </a:solidFill>
                <a:latin typeface="Alef"/>
                <a:ea typeface="Alef"/>
                <a:cs typeface="Alef"/>
                <a:sym typeface="Alef"/>
              </a:rPr>
              <a:t>תת מערכת העצבים</a:t>
            </a:r>
            <a:endParaRPr sz="2400">
              <a:solidFill>
                <a:srgbClr val="000000"/>
              </a:solidFill>
              <a:latin typeface="Alef"/>
              <a:ea typeface="Alef"/>
              <a:cs typeface="Alef"/>
              <a:sym typeface="Alef"/>
            </a:endParaRPr>
          </a:p>
          <a:p>
            <a:pPr indent="0" lvl="0" marL="0" rtl="1" algn="r">
              <a:lnSpc>
                <a:spcPct val="100000"/>
              </a:lnSpc>
              <a:spcBef>
                <a:spcPts val="12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 b="1" sz="2500">
              <a:solidFill>
                <a:srgbClr val="000000"/>
              </a:solidFill>
              <a:latin typeface="Alef"/>
              <a:ea typeface="Alef"/>
              <a:cs typeface="Alef"/>
              <a:sym typeface="Alef"/>
            </a:endParaRPr>
          </a:p>
        </p:txBody>
      </p:sp>
      <p:sp>
        <p:nvSpPr>
          <p:cNvPr id="100" name="Google Shape;100;p25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iw">
                <a:latin typeface="Alef"/>
                <a:ea typeface="Alef"/>
                <a:cs typeface="Alef"/>
                <a:sym typeface="Alef"/>
              </a:rPr>
              <a:t>ביו-רפואה במדעית הנדסית, אורט טבעון - כיתה י'</a:t>
            </a:r>
            <a:endParaRPr b="1">
              <a:latin typeface="Alef"/>
              <a:ea typeface="Alef"/>
              <a:cs typeface="Alef"/>
              <a:sym typeface="Ale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6"/>
          <p:cNvSpPr txBox="1"/>
          <p:nvPr>
            <p:ph idx="1" type="body"/>
          </p:nvPr>
        </p:nvSpPr>
        <p:spPr>
          <a:xfrm>
            <a:off x="6548325" y="867800"/>
            <a:ext cx="2283900" cy="39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iw" sz="1600">
                <a:latin typeface="Alef"/>
                <a:ea typeface="Alef"/>
                <a:cs typeface="Alef"/>
                <a:sym typeface="Alef"/>
              </a:rPr>
              <a:t>נושא: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גוף האדם כמערכת: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- מערכת העיכול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- מערכת ההפרשה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- מערכת החיסון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- המערכת האנדוקרינית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- מערכת הרביה</a:t>
            </a:r>
            <a:endParaRPr b="1" sz="1600">
              <a:latin typeface="Alef"/>
              <a:ea typeface="Alef"/>
              <a:cs typeface="Alef"/>
              <a:sym typeface="Alef"/>
            </a:endParaRPr>
          </a:p>
          <a:p>
            <a:pPr indent="0" lvl="0" marL="0" rtl="1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b="1" lang="iw" sz="1600">
                <a:latin typeface="Alef"/>
                <a:ea typeface="Alef"/>
                <a:cs typeface="Alef"/>
                <a:sym typeface="Alef"/>
              </a:rPr>
              <a:t>- זום אין: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   מערכת השריר/שלד</a:t>
            </a:r>
            <a:endParaRPr b="1" sz="1600">
              <a:latin typeface="Alef"/>
              <a:ea typeface="Alef"/>
              <a:cs typeface="Alef"/>
              <a:sym typeface="Alef"/>
            </a:endParaRPr>
          </a:p>
          <a:p>
            <a:pPr indent="0" lvl="0" marL="0" rtl="1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b="1" lang="iw" sz="1600">
                <a:latin typeface="Alef"/>
                <a:ea typeface="Alef"/>
                <a:cs typeface="Alef"/>
                <a:sym typeface="Alef"/>
              </a:rPr>
              <a:t>- כתיבה מדעית</a:t>
            </a:r>
            <a:endParaRPr b="1" sz="1600">
              <a:latin typeface="Alef"/>
              <a:ea typeface="Alef"/>
              <a:cs typeface="Alef"/>
              <a:sym typeface="Alef"/>
            </a:endParaRPr>
          </a:p>
        </p:txBody>
      </p:sp>
      <p:sp>
        <p:nvSpPr>
          <p:cNvPr id="106" name="Google Shape;106;p26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iw">
                <a:latin typeface="Alef"/>
                <a:ea typeface="Alef"/>
                <a:cs typeface="Alef"/>
                <a:sym typeface="Alef"/>
              </a:rPr>
              <a:t>ביו-רפואה במדעית הנדסית, אורט טבעון - כיתה יא'</a:t>
            </a:r>
            <a:endParaRPr b="1">
              <a:latin typeface="Alef"/>
              <a:ea typeface="Alef"/>
              <a:cs typeface="Alef"/>
              <a:sym typeface="Alef"/>
            </a:endParaRPr>
          </a:p>
        </p:txBody>
      </p:sp>
      <p:sp>
        <p:nvSpPr>
          <p:cNvPr id="107" name="Google Shape;107;p26"/>
          <p:cNvSpPr txBox="1"/>
          <p:nvPr>
            <p:ph idx="1" type="body"/>
          </p:nvPr>
        </p:nvSpPr>
        <p:spPr>
          <a:xfrm>
            <a:off x="4466700" y="876024"/>
            <a:ext cx="2144700" cy="39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iw" sz="1600">
                <a:latin typeface="Alef"/>
                <a:ea typeface="Alef"/>
                <a:cs typeface="Alef"/>
                <a:sym typeface="Alef"/>
              </a:rPr>
              <a:t>משך: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- 2-3 שיעורים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- 2-3 שיעורים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- 2-3 שיעורים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- 2-3 שיעורים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- 2-3 שעורים</a:t>
            </a:r>
            <a:endParaRPr b="1" sz="1600">
              <a:latin typeface="Alef"/>
              <a:ea typeface="Alef"/>
              <a:cs typeface="Alef"/>
              <a:sym typeface="Alef"/>
            </a:endParaRPr>
          </a:p>
          <a:p>
            <a:pPr indent="0" lvl="0" marL="0" rtl="1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- 15 שיעורים</a:t>
            </a:r>
            <a:endParaRPr b="1" sz="1600">
              <a:latin typeface="Alef"/>
              <a:ea typeface="Alef"/>
              <a:cs typeface="Alef"/>
              <a:sym typeface="Alef"/>
            </a:endParaRPr>
          </a:p>
          <a:p>
            <a:pPr indent="0" lvl="0" marL="0" rtl="1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b="1" lang="iw" sz="1600">
                <a:latin typeface="Alef"/>
                <a:ea typeface="Alef"/>
                <a:cs typeface="Alef"/>
                <a:sym typeface="Alef"/>
              </a:rPr>
              <a:t>- עד סוף השנה</a:t>
            </a:r>
            <a:endParaRPr b="1" sz="1600">
              <a:latin typeface="Alef"/>
              <a:ea typeface="Alef"/>
              <a:cs typeface="Alef"/>
              <a:sym typeface="Alef"/>
            </a:endParaRPr>
          </a:p>
        </p:txBody>
      </p:sp>
      <p:sp>
        <p:nvSpPr>
          <p:cNvPr id="108" name="Google Shape;108;p26"/>
          <p:cNvSpPr txBox="1"/>
          <p:nvPr>
            <p:ph idx="1" type="body"/>
          </p:nvPr>
        </p:nvSpPr>
        <p:spPr>
          <a:xfrm>
            <a:off x="2245800" y="906907"/>
            <a:ext cx="2144700" cy="39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iw" sz="1600">
                <a:latin typeface="Alef"/>
                <a:ea typeface="Alef"/>
                <a:cs typeface="Alef"/>
                <a:sym typeface="Alef"/>
              </a:rPr>
              <a:t>הערכה: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- תרגיל בית 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- תרגיל בית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- תרגיל בית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- תרגיל בית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- תרגיל בית</a:t>
            </a:r>
            <a:endParaRPr b="1" sz="1600">
              <a:latin typeface="Alef"/>
              <a:ea typeface="Alef"/>
              <a:cs typeface="Alef"/>
              <a:sym typeface="Alef"/>
            </a:endParaRPr>
          </a:p>
          <a:p>
            <a:pPr indent="0" lvl="0" marL="0" rtl="1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- פרויקטון בנושא</a:t>
            </a:r>
            <a:endParaRPr b="1" sz="1600">
              <a:latin typeface="Alef"/>
              <a:ea typeface="Alef"/>
              <a:cs typeface="Alef"/>
              <a:sym typeface="Alef"/>
            </a:endParaRPr>
          </a:p>
          <a:p>
            <a:pPr indent="0" lvl="0" marL="0" rtl="1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b="1" lang="iw" sz="1600">
                <a:latin typeface="Alef"/>
                <a:ea typeface="Alef"/>
                <a:cs typeface="Alef"/>
                <a:sym typeface="Alef"/>
              </a:rPr>
              <a:t>- פרקים 2+3 בספר הפרויקט לשנה הבאה</a:t>
            </a:r>
            <a:endParaRPr b="1" sz="1600">
              <a:latin typeface="Alef"/>
              <a:ea typeface="Alef"/>
              <a:cs typeface="Alef"/>
              <a:sym typeface="Alef"/>
            </a:endParaRPr>
          </a:p>
          <a:p>
            <a:pPr indent="0" lvl="0" marL="0" rtl="1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b="1" lang="iw" sz="1600">
                <a:latin typeface="Alef"/>
                <a:ea typeface="Alef"/>
                <a:cs typeface="Alef"/>
                <a:sym typeface="Alef"/>
              </a:rPr>
              <a:t>+ הערכת מורה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solidFill>
                  <a:srgbClr val="FF0000"/>
                </a:solidFill>
                <a:latin typeface="Alef"/>
                <a:ea typeface="Alef"/>
                <a:cs typeface="Alef"/>
                <a:sym typeface="Alef"/>
              </a:rPr>
              <a:t>+ תוספת מחברת</a:t>
            </a:r>
            <a:endParaRPr b="1" sz="1600">
              <a:solidFill>
                <a:srgbClr val="FF0000"/>
              </a:solidFill>
              <a:latin typeface="Alef"/>
              <a:ea typeface="Alef"/>
              <a:cs typeface="Alef"/>
              <a:sym typeface="Alef"/>
            </a:endParaRPr>
          </a:p>
        </p:txBody>
      </p:sp>
      <p:sp>
        <p:nvSpPr>
          <p:cNvPr id="109" name="Google Shape;109;p26"/>
          <p:cNvSpPr txBox="1"/>
          <p:nvPr>
            <p:ph idx="1" type="body"/>
          </p:nvPr>
        </p:nvSpPr>
        <p:spPr>
          <a:xfrm>
            <a:off x="100871" y="906907"/>
            <a:ext cx="2144700" cy="39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iw" sz="1600">
                <a:latin typeface="Alef"/>
                <a:ea typeface="Alef"/>
                <a:cs typeface="Alef"/>
                <a:sym typeface="Alef"/>
              </a:rPr>
              <a:t>מרכיב בציון: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5% 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5% 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5%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5%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5%</a:t>
            </a:r>
            <a:endParaRPr b="1" sz="1600">
              <a:latin typeface="Alef"/>
              <a:ea typeface="Alef"/>
              <a:cs typeface="Alef"/>
              <a:sym typeface="Alef"/>
            </a:endParaRPr>
          </a:p>
          <a:p>
            <a:pPr indent="0" lvl="0" marL="0" rtl="1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30%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latin typeface="Alef"/>
                <a:ea typeface="Alef"/>
                <a:cs typeface="Alef"/>
                <a:sym typeface="Alef"/>
              </a:rPr>
              <a:t>30%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endParaRPr b="1" sz="1600">
              <a:latin typeface="Alef"/>
              <a:ea typeface="Alef"/>
              <a:cs typeface="Alef"/>
              <a:sym typeface="Alef"/>
            </a:endParaRPr>
          </a:p>
          <a:p>
            <a:pPr indent="0" lvl="0" marL="0" rtl="1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b="1" lang="iw" sz="1600">
                <a:latin typeface="Alef"/>
                <a:ea typeface="Alef"/>
                <a:cs typeface="Alef"/>
                <a:sym typeface="Alef"/>
              </a:rPr>
              <a:t>15%</a:t>
            </a: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br>
              <a:rPr b="1" lang="iw" sz="1600">
                <a:latin typeface="Alef"/>
                <a:ea typeface="Alef"/>
                <a:cs typeface="Alef"/>
                <a:sym typeface="Alef"/>
              </a:rPr>
            </a:br>
            <a:r>
              <a:rPr b="1" lang="iw" sz="1600">
                <a:solidFill>
                  <a:srgbClr val="FF0000"/>
                </a:solidFill>
                <a:latin typeface="Alef"/>
                <a:ea typeface="Alef"/>
                <a:cs typeface="Alef"/>
                <a:sym typeface="Alef"/>
              </a:rPr>
              <a:t>30%</a:t>
            </a:r>
            <a:endParaRPr b="1" sz="1600">
              <a:solidFill>
                <a:srgbClr val="FF0000"/>
              </a:solidFill>
              <a:latin typeface="Alef"/>
              <a:ea typeface="Alef"/>
              <a:cs typeface="Alef"/>
              <a:sym typeface="Ale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