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Alef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Alef-bold.fntdata"/><Relationship Id="rId9" Type="http://schemas.openxmlformats.org/officeDocument/2006/relationships/font" Target="fonts/Alef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3c8cdb4b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93c8cdb4b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1a5fbc8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g41a5fbc8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idx="1" type="body"/>
          </p:nvPr>
        </p:nvSpPr>
        <p:spPr>
          <a:xfrm>
            <a:off x="4572000" y="867800"/>
            <a:ext cx="42603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מאפייני החיים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אבולוציה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חשיבה מערכתית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הגוף כמערכת 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תת מערכת הנשימה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תת מערכת ההובלה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-381000" lvl="0" marL="736600" marR="139700" rtl="1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lef"/>
              <a:buChar char="●"/>
            </a:pPr>
            <a:r>
              <a:rPr lang="iw" sz="2400">
                <a:solidFill>
                  <a:srgbClr val="000000"/>
                </a:solidFill>
                <a:latin typeface="Alef"/>
                <a:ea typeface="Alef"/>
                <a:cs typeface="Alef"/>
                <a:sym typeface="Alef"/>
              </a:rPr>
              <a:t>תת מערכת העצבים</a:t>
            </a:r>
            <a:endParaRPr sz="24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2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b="1" sz="2500">
              <a:solidFill>
                <a:srgbClr val="000000"/>
              </a:solidFill>
              <a:latin typeface="Alef"/>
              <a:ea typeface="Alef"/>
              <a:cs typeface="Alef"/>
              <a:sym typeface="Alef"/>
            </a:endParaRPr>
          </a:p>
        </p:txBody>
      </p:sp>
      <p:sp>
        <p:nvSpPr>
          <p:cNvPr id="100" name="Google Shape;100;p2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iw">
                <a:latin typeface="Alef"/>
                <a:ea typeface="Alef"/>
                <a:cs typeface="Alef"/>
                <a:sym typeface="Alef"/>
              </a:rPr>
              <a:t>ביו-רפואה במדעית הנדסית, אורט טבעון - כיתה י'</a:t>
            </a:r>
            <a:endParaRPr b="1">
              <a:latin typeface="Alef"/>
              <a:ea typeface="Alef"/>
              <a:cs typeface="Alef"/>
              <a:sym typeface="Ale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idx="1" type="body"/>
          </p:nvPr>
        </p:nvSpPr>
        <p:spPr>
          <a:xfrm>
            <a:off x="6548325" y="867800"/>
            <a:ext cx="22839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נושא: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גוף האדם כמערכת: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מערכת העיכול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מערכת ההפרשה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מערכת החיסון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המערכת האנדוקרינית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מערכת הרביה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- זום אין: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   מערכת השריר/שלד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- כתיבה מדעית</a:t>
            </a:r>
            <a:endParaRPr b="1" sz="1600">
              <a:latin typeface="Alef"/>
              <a:ea typeface="Alef"/>
              <a:cs typeface="Alef"/>
              <a:sym typeface="Alef"/>
            </a:endParaRPr>
          </a:p>
        </p:txBody>
      </p:sp>
      <p:sp>
        <p:nvSpPr>
          <p:cNvPr id="106" name="Google Shape;106;p26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iw">
                <a:latin typeface="Alef"/>
                <a:ea typeface="Alef"/>
                <a:cs typeface="Alef"/>
                <a:sym typeface="Alef"/>
              </a:rPr>
              <a:t>ביו-רפואה במדעית הנדסית, אורט טבעון - כיתה יא'</a:t>
            </a:r>
            <a:endParaRPr b="1">
              <a:latin typeface="Alef"/>
              <a:ea typeface="Alef"/>
              <a:cs typeface="Alef"/>
              <a:sym typeface="Alef"/>
            </a:endParaRPr>
          </a:p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4466700" y="876024"/>
            <a:ext cx="21447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משך: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- 2-3 שיעורים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- 2-3 שיעורים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- 2-3 שיעורים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- 2-3 שיעורים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- 2-3 שעורים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- 15 שיעורים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- עד סוף השנה</a:t>
            </a:r>
            <a:endParaRPr b="1" sz="1600">
              <a:latin typeface="Alef"/>
              <a:ea typeface="Alef"/>
              <a:cs typeface="Alef"/>
              <a:sym typeface="Alef"/>
            </a:endParaRPr>
          </a:p>
        </p:txBody>
      </p:sp>
      <p:sp>
        <p:nvSpPr>
          <p:cNvPr id="108" name="Google Shape;108;p26"/>
          <p:cNvSpPr txBox="1"/>
          <p:nvPr>
            <p:ph idx="1" type="body"/>
          </p:nvPr>
        </p:nvSpPr>
        <p:spPr>
          <a:xfrm>
            <a:off x="2245800" y="906907"/>
            <a:ext cx="21447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הערכה: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תרגיל בית 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תרגיל בית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תרגיל בית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תרגיל בית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תרגיל בית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- פרויקטון בנושא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- פרקים 2+3 בספר הפרויקט לשנה הבאה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+ הערכת מורה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solidFill>
                  <a:srgbClr val="FF0000"/>
                </a:solidFill>
                <a:latin typeface="Alef"/>
                <a:ea typeface="Alef"/>
                <a:cs typeface="Alef"/>
                <a:sym typeface="Alef"/>
              </a:rPr>
              <a:t>+ תוספת מחברת</a:t>
            </a:r>
            <a:endParaRPr b="1" sz="1600">
              <a:solidFill>
                <a:srgbClr val="FF0000"/>
              </a:solidFill>
              <a:latin typeface="Alef"/>
              <a:ea typeface="Alef"/>
              <a:cs typeface="Alef"/>
              <a:sym typeface="Alef"/>
            </a:endParaRPr>
          </a:p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100871" y="906907"/>
            <a:ext cx="21447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מרכיב בציון: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5% 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5% 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5%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5%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5%</a:t>
            </a: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30%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latin typeface="Alef"/>
                <a:ea typeface="Alef"/>
                <a:cs typeface="Alef"/>
                <a:sym typeface="Alef"/>
              </a:rPr>
              <a:t>30%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endParaRPr b="1" sz="1600">
              <a:latin typeface="Alef"/>
              <a:ea typeface="Alef"/>
              <a:cs typeface="Alef"/>
              <a:sym typeface="Alef"/>
            </a:endParaRPr>
          </a:p>
          <a:p>
            <a:pPr indent="0" lvl="0" marL="0" rtl="1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b="1" lang="iw" sz="1600">
                <a:latin typeface="Alef"/>
                <a:ea typeface="Alef"/>
                <a:cs typeface="Alef"/>
                <a:sym typeface="Alef"/>
              </a:rPr>
              <a:t>15%</a:t>
            </a: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br>
              <a:rPr b="1" lang="iw" sz="1600">
                <a:latin typeface="Alef"/>
                <a:ea typeface="Alef"/>
                <a:cs typeface="Alef"/>
                <a:sym typeface="Alef"/>
              </a:rPr>
            </a:br>
            <a:r>
              <a:rPr b="1" lang="iw" sz="1600">
                <a:solidFill>
                  <a:srgbClr val="FF0000"/>
                </a:solidFill>
                <a:latin typeface="Alef"/>
                <a:ea typeface="Alef"/>
                <a:cs typeface="Alef"/>
                <a:sym typeface="Alef"/>
              </a:rPr>
              <a:t>30%</a:t>
            </a:r>
            <a:endParaRPr b="1" sz="1600">
              <a:solidFill>
                <a:srgbClr val="FF0000"/>
              </a:solidFill>
              <a:latin typeface="Alef"/>
              <a:ea typeface="Alef"/>
              <a:cs typeface="Alef"/>
              <a:sym typeface="Ale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