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Assistant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ssistant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Assistant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3dcc9a441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3dcc9a441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93dcc9a441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93dcc9a441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93dcc9a441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93dcc9a441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3dcc9a441_1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93dcc9a441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3dcc9a441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3dcc9a441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3dcc9a441_1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93dcc9a441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3dcc9a441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93dcc9a441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3dcc9a441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93dcc9a441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3dcc9a441_1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93dcc9a441_1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93dcc9a441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93dcc9a441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93dcc9a441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93dcc9a441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3dcc9a441_1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3dcc9a441_1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3dcc9a441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3dcc9a441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93dcc9a441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93dcc9a441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93dcc9a441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93dcc9a441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3dcc9a441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93dcc9a441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3dcc9a441_1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93dcc9a441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3dcc9a441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3dcc9a441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93dcc9a441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93dcc9a441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3dcc9a441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93dcc9a441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3dcc9a44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3dcc9a44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3dcc9a44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93dcc9a44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3dcc9a441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3dcc9a44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3dcc9a44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3dcc9a44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4.png"/><Relationship Id="rId5" Type="http://schemas.openxmlformats.org/officeDocument/2006/relationships/image" Target="../media/image26.png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youtube.com/watch?v=8ZuFb3GBHuU" TargetMode="External"/><Relationship Id="rId4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youtube.com/watch?v=-fthGBnmwSc" TargetMode="External"/><Relationship Id="rId4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תת מערכת העיכול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023375" y="645775"/>
            <a:ext cx="69789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600">
                <a:latin typeface="Assistant"/>
                <a:ea typeface="Assistant"/>
                <a:cs typeface="Assistant"/>
                <a:sym typeface="Assistant"/>
              </a:rPr>
              <a:t>אלו </a:t>
            </a:r>
            <a:r>
              <a:rPr b="1" lang="iw" sz="2600">
                <a:latin typeface="Assistant"/>
                <a:ea typeface="Assistant"/>
                <a:cs typeface="Assistant"/>
                <a:sym typeface="Assistant"/>
              </a:rPr>
              <a:t>שאלות שואלים כשמתבוננים על מערכת?</a:t>
            </a:r>
            <a:endParaRPr b="1" sz="26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050" y="1217475"/>
            <a:ext cx="3045475" cy="37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2023375" y="1179175"/>
            <a:ext cx="69789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1" algn="r">
              <a:spcBef>
                <a:spcPts val="0"/>
              </a:spcBef>
              <a:spcAft>
                <a:spcPts val="0"/>
              </a:spcAft>
              <a:buSzPts val="2600"/>
              <a:buFont typeface="Assistant"/>
              <a:buChar char="●"/>
            </a:pPr>
            <a:r>
              <a:rPr b="1" lang="iw" sz="2600">
                <a:latin typeface="Assistant"/>
                <a:ea typeface="Assistant"/>
                <a:cs typeface="Assistant"/>
                <a:sym typeface="Assistant"/>
              </a:rPr>
              <a:t>מה הגבולות של המערכת?</a:t>
            </a:r>
            <a:endParaRPr b="1" sz="2600">
              <a:latin typeface="Assistant"/>
              <a:ea typeface="Assistant"/>
              <a:cs typeface="Assistant"/>
              <a:sym typeface="Assistant"/>
            </a:endParaRPr>
          </a:p>
          <a:p>
            <a:pPr indent="-393700" lvl="0" marL="457200" rtl="1" algn="r">
              <a:spcBef>
                <a:spcPts val="0"/>
              </a:spcBef>
              <a:spcAft>
                <a:spcPts val="0"/>
              </a:spcAft>
              <a:buSzPts val="2600"/>
              <a:buFont typeface="Assistant"/>
              <a:buChar char="●"/>
            </a:pPr>
            <a:r>
              <a:rPr b="1" lang="iw" sz="2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מה התפקוד של המערכת?</a:t>
            </a:r>
            <a:endParaRPr b="1" sz="26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93700" lvl="0" marL="45720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ssistant"/>
              <a:buChar char="●"/>
            </a:pPr>
            <a:r>
              <a:rPr b="1" lang="iw" sz="2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מה מרכיבי המערכת?</a:t>
            </a:r>
            <a:endParaRPr b="1" sz="26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93700" lvl="0" marL="457200" rtl="1" algn="r">
              <a:spcBef>
                <a:spcPts val="0"/>
              </a:spcBef>
              <a:spcAft>
                <a:spcPts val="0"/>
              </a:spcAft>
              <a:buSzPts val="2600"/>
              <a:buFont typeface="Assistant"/>
              <a:buChar char="●"/>
            </a:pPr>
            <a:r>
              <a:rPr b="1" lang="iw" sz="2600">
                <a:latin typeface="Assistant"/>
                <a:ea typeface="Assistant"/>
                <a:cs typeface="Assistant"/>
                <a:sym typeface="Assistant"/>
              </a:rPr>
              <a:t>מה התשומות של המערכת?</a:t>
            </a:r>
            <a:endParaRPr b="1" sz="2600">
              <a:latin typeface="Assistant"/>
              <a:ea typeface="Assistant"/>
              <a:cs typeface="Assistant"/>
              <a:sym typeface="Assistant"/>
            </a:endParaRPr>
          </a:p>
          <a:p>
            <a:pPr indent="-393700" lvl="0" marL="457200" rtl="1" algn="r">
              <a:spcBef>
                <a:spcPts val="0"/>
              </a:spcBef>
              <a:spcAft>
                <a:spcPts val="0"/>
              </a:spcAft>
              <a:buSzPts val="2600"/>
              <a:buFont typeface="Assistant"/>
              <a:buChar char="●"/>
            </a:pPr>
            <a:r>
              <a:rPr b="1" lang="iw" sz="2600">
                <a:latin typeface="Assistant"/>
                <a:ea typeface="Assistant"/>
                <a:cs typeface="Assistant"/>
                <a:sym typeface="Assistant"/>
              </a:rPr>
              <a:t>מה התפוקות של המערכת?</a:t>
            </a:r>
            <a:endParaRPr b="1" sz="2600"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אז מה הוא בעצם תפקוד מערכת העיכול?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18" name="Google Shape;118;p22"/>
          <p:cNvSpPr txBox="1"/>
          <p:nvPr/>
        </p:nvSpPr>
        <p:spPr>
          <a:xfrm>
            <a:off x="271900" y="645775"/>
            <a:ext cx="87303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2. </a:t>
            </a: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לפרק מכנית וכימית את המזון שאנו צורכים לצורך חומרי בניין ואנרגיה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1" marL="91440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ssistant"/>
              <a:buChar char="○"/>
            </a:pPr>
            <a:r>
              <a:rPr lang="iw" sz="25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הגוף זקוק לאנרגיה כדי להחזיק את עצמו חי (גלוקוז ל-ATP)</a:t>
            </a:r>
            <a:endParaRPr sz="25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475" y="1694750"/>
            <a:ext cx="3279200" cy="3205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5750" y="1642738"/>
            <a:ext cx="4968451" cy="33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אז מה הוא בעצם תפקוד מערכת העיכול?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26" name="Google Shape;126;p23"/>
          <p:cNvSpPr txBox="1"/>
          <p:nvPr/>
        </p:nvSpPr>
        <p:spPr>
          <a:xfrm>
            <a:off x="113300" y="645775"/>
            <a:ext cx="8889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המזון שאנחנו צורכים מגיע בחתיכות גדולות ומולקולות גדולות מרכיבות אותו</a:t>
            </a:r>
            <a:endParaRPr sz="25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1000" y="1586250"/>
            <a:ext cx="4180302" cy="278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1525" y="1291678"/>
            <a:ext cx="2450775" cy="97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/>
        </p:nvSpPr>
        <p:spPr>
          <a:xfrm>
            <a:off x="6389700" y="2169025"/>
            <a:ext cx="21531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800">
                <a:latin typeface="Assistant"/>
                <a:ea typeface="Assistant"/>
                <a:cs typeface="Assistant"/>
                <a:sym typeface="Assistant"/>
              </a:rPr>
              <a:t>רב סוכר (פקטין)</a:t>
            </a:r>
            <a:endParaRPr sz="18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3572" y="3262850"/>
            <a:ext cx="1336575" cy="135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/>
          <p:nvPr/>
        </p:nvSpPr>
        <p:spPr>
          <a:xfrm>
            <a:off x="7114250" y="4530625"/>
            <a:ext cx="9459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800">
                <a:latin typeface="Assistant"/>
                <a:ea typeface="Assistant"/>
                <a:cs typeface="Assistant"/>
                <a:sym typeface="Assistant"/>
              </a:rPr>
              <a:t>חלבונים</a:t>
            </a:r>
            <a:endParaRPr sz="18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1669" y="1586250"/>
            <a:ext cx="1749100" cy="146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 txBox="1"/>
          <p:nvPr/>
        </p:nvSpPr>
        <p:spPr>
          <a:xfrm>
            <a:off x="-76200" y="2913675"/>
            <a:ext cx="23451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800">
                <a:latin typeface="Assistant"/>
                <a:ea typeface="Assistant"/>
                <a:cs typeface="Assistant"/>
                <a:sym typeface="Assistant"/>
              </a:rPr>
              <a:t>טריגליצריגד (שומן, ליפיד)</a:t>
            </a:r>
            <a:endParaRPr sz="1800"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אז מה הוא בעצם תפקוד מערכת העיכול?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39" name="Google Shape;139;p24"/>
          <p:cNvSpPr txBox="1"/>
          <p:nvPr/>
        </p:nvSpPr>
        <p:spPr>
          <a:xfrm>
            <a:off x="113300" y="645775"/>
            <a:ext cx="8889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3. ספיגה - אחרי פירוק מכאני וכימי, צריך גם לספוג את המזון לתוך הגוף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7087" y="1353425"/>
            <a:ext cx="3547027" cy="3547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אז מה הוא בעצם תפקוד מערכת העיכול?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46" name="Google Shape;146;p25"/>
          <p:cNvSpPr txBox="1"/>
          <p:nvPr/>
        </p:nvSpPr>
        <p:spPr>
          <a:xfrm>
            <a:off x="113300" y="645775"/>
            <a:ext cx="8889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4. הפרשה - פליטת כל מה שנשאר, שבו אנחנו לא משתמשים - תאית, חומרים רעילים, ביליריבין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(שרידי הומוגלובין,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הצבע החום)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3475" y="1291675"/>
            <a:ext cx="3733399" cy="373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מרכיבי המערכת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113300" y="645775"/>
            <a:ext cx="8889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שניה לפני - למה לא צינור אחד מפותל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ואחיד לכל האורך? למה החלוקה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הזו לאברים שונים?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25" y="133325"/>
            <a:ext cx="3933700" cy="485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מרכיבי המערכת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60" name="Google Shape;16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225" y="722450"/>
            <a:ext cx="3744882" cy="411624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7"/>
          <p:cNvSpPr txBox="1"/>
          <p:nvPr/>
        </p:nvSpPr>
        <p:spPr>
          <a:xfrm>
            <a:off x="90625" y="493375"/>
            <a:ext cx="89118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300">
                <a:latin typeface="Assistant"/>
                <a:ea typeface="Assistant"/>
                <a:cs typeface="Assistant"/>
                <a:sym typeface="Assistant"/>
              </a:rPr>
              <a:t>הפה - פירוק מכאני ראשוני באמצעות </a:t>
            </a:r>
            <a:endParaRPr sz="23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300">
                <a:latin typeface="Assistant"/>
                <a:ea typeface="Assistant"/>
                <a:cs typeface="Assistant"/>
                <a:sym typeface="Assistant"/>
              </a:rPr>
              <a:t>השיניים, הלשון והרוק* (ריכוך </a:t>
            </a:r>
            <a:endParaRPr sz="23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300">
                <a:latin typeface="Assistant"/>
                <a:ea typeface="Assistant"/>
                <a:cs typeface="Assistant"/>
                <a:sym typeface="Assistant"/>
              </a:rPr>
              <a:t>ואנזימים, עמילאז - פירוק סוכר, </a:t>
            </a:r>
            <a:endParaRPr sz="23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300">
                <a:latin typeface="Assistant"/>
                <a:ea typeface="Assistant"/>
                <a:cs typeface="Assistant"/>
                <a:sym typeface="Assistant"/>
              </a:rPr>
              <a:t>וליפאז - פירוק שומן)</a:t>
            </a:r>
            <a:endParaRPr sz="23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300">
                <a:latin typeface="Assistant"/>
                <a:ea typeface="Assistant"/>
                <a:cs typeface="Assistant"/>
                <a:sym typeface="Assistant"/>
              </a:rPr>
              <a:t>מתוך שלוש בלוטות רוק</a:t>
            </a:r>
            <a:endParaRPr sz="23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300">
                <a:latin typeface="Assistant"/>
                <a:ea typeface="Assistant"/>
                <a:cs typeface="Assistant"/>
                <a:sym typeface="Assistant"/>
              </a:rPr>
              <a:t>תפקוד הפה - </a:t>
            </a:r>
            <a:endParaRPr sz="23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300">
                <a:latin typeface="Assistant"/>
                <a:ea typeface="Assistant"/>
                <a:cs typeface="Assistant"/>
                <a:sym typeface="Assistant"/>
              </a:rPr>
              <a:t>הגדלת שטח הפנים של המזון</a:t>
            </a:r>
            <a:endParaRPr sz="23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300">
                <a:latin typeface="Assistant"/>
                <a:ea typeface="Assistant"/>
                <a:cs typeface="Assistant"/>
                <a:sym typeface="Assistant"/>
              </a:rPr>
              <a:t>על ידי פירוק מכאני. מכסה הקנה </a:t>
            </a:r>
            <a:br>
              <a:rPr lang="iw" sz="2300"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300">
                <a:latin typeface="Assistant"/>
                <a:ea typeface="Assistant"/>
                <a:cs typeface="Assistant"/>
                <a:sym typeface="Assistant"/>
              </a:rPr>
              <a:t>נסגר בזמן בליעה בצורה לא רצונית</a:t>
            </a:r>
            <a:endParaRPr sz="23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62" name="Google Shape;162;p27"/>
          <p:cNvSpPr txBox="1"/>
          <p:nvPr/>
        </p:nvSpPr>
        <p:spPr>
          <a:xfrm>
            <a:off x="4978675" y="4074350"/>
            <a:ext cx="40629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900">
                <a:latin typeface="Assistant"/>
                <a:ea typeface="Assistant"/>
                <a:cs typeface="Assistant"/>
                <a:sym typeface="Assistant"/>
              </a:rPr>
              <a:t>*הרוק נחשב גם כמגננה הראשונה במערכת</a:t>
            </a:r>
            <a:endParaRPr sz="19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900">
                <a:latin typeface="Assistant"/>
                <a:ea typeface="Assistant"/>
                <a:cs typeface="Assistant"/>
                <a:sym typeface="Assistant"/>
              </a:rPr>
              <a:t>החיסון, כיוון שהוא מכיל אנזימים אנטי בקטריאלים שעוזרים לחטא את המזון</a:t>
            </a:r>
            <a:endParaRPr sz="1900"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מרכיבי המערכת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68" name="Google Shape;168;p28"/>
          <p:cNvPicPr preferRelativeResize="0"/>
          <p:nvPr/>
        </p:nvPicPr>
        <p:blipFill rotWithShape="1">
          <a:blip r:embed="rId3">
            <a:alphaModFix/>
          </a:blip>
          <a:srcRect b="0" l="36073" r="0" t="52296"/>
          <a:stretch/>
        </p:blipFill>
        <p:spPr>
          <a:xfrm>
            <a:off x="658079" y="1118950"/>
            <a:ext cx="4662048" cy="382387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 txBox="1"/>
          <p:nvPr/>
        </p:nvSpPr>
        <p:spPr>
          <a:xfrm>
            <a:off x="113300" y="645775"/>
            <a:ext cx="8889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לוע וושט - הובלת המזון לצינור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המתאים. </a:t>
            </a:r>
            <a:br>
              <a:rPr lang="iw" sz="2500"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(קנה נשימה קשה, ושט </a:t>
            </a:r>
            <a:br>
              <a:rPr lang="iw" sz="2500"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גמישה ומתרחבת)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הקיבה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113300" y="493375"/>
            <a:ext cx="8889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latin typeface="Assistant"/>
                <a:ea typeface="Assistant"/>
                <a:cs typeface="Assistant"/>
                <a:sym typeface="Assistant"/>
              </a:rPr>
              <a:t>מתרחבת ומתכווצת ומועכת</a:t>
            </a:r>
            <a:endParaRPr sz="24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latin typeface="Assistant"/>
                <a:ea typeface="Assistant"/>
                <a:cs typeface="Assistant"/>
                <a:sym typeface="Assistant"/>
              </a:rPr>
              <a:t>את המזון (פירוק פיזי) </a:t>
            </a:r>
            <a:endParaRPr sz="24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latin typeface="Assistant"/>
                <a:ea typeface="Assistant"/>
                <a:cs typeface="Assistant"/>
                <a:sym typeface="Assistant"/>
              </a:rPr>
              <a:t>מדופן הקיבה מופרשים אנזימים,</a:t>
            </a:r>
            <a:endParaRPr sz="24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latin typeface="Assistant"/>
                <a:ea typeface="Assistant"/>
                <a:cs typeface="Assistant"/>
                <a:sym typeface="Assistant"/>
              </a:rPr>
              <a:t>פפסין (פירוק חלבונים לפפטידים) </a:t>
            </a:r>
            <a:br>
              <a:rPr lang="iw" sz="2400"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400">
                <a:latin typeface="Assistant"/>
                <a:ea typeface="Assistant"/>
                <a:cs typeface="Assistant"/>
                <a:sym typeface="Assistant"/>
              </a:rPr>
              <a:t>למשל, ומכיוון שהוא עשוי לפגוע</a:t>
            </a:r>
            <a:endParaRPr sz="24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latin typeface="Assistant"/>
                <a:ea typeface="Assistant"/>
                <a:cs typeface="Assistant"/>
                <a:sym typeface="Assistant"/>
              </a:rPr>
              <a:t>בקיבה עצמה הוא משוחרר רדום </a:t>
            </a:r>
            <a:endParaRPr sz="24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latin typeface="Assistant"/>
                <a:ea typeface="Assistant"/>
                <a:cs typeface="Assistant"/>
                <a:sym typeface="Assistant"/>
              </a:rPr>
              <a:t>יחד עם חומצה. </a:t>
            </a:r>
            <a:br>
              <a:rPr lang="iw" sz="2400"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בקיבה הPh מתאים לתפקוד </a:t>
            </a:r>
            <a:br>
              <a:rPr lang="iw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האנזימתי של הפפסין.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תפקוד הקיבה - </a:t>
            </a: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המשך פירוק מכאני, התחלה של פירוק כימי (דנטורציה של חלבונים), פירוק גורמים אורגניים זרים (פטריות וחיידקים)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76" name="Google Shape;1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75" y="645775"/>
            <a:ext cx="4259775" cy="347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כבד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82" name="Google Shape;182;p30"/>
          <p:cNvSpPr txBox="1"/>
          <p:nvPr/>
        </p:nvSpPr>
        <p:spPr>
          <a:xfrm>
            <a:off x="113300" y="493375"/>
            <a:ext cx="8889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latin typeface="Assistant"/>
                <a:ea typeface="Assistant"/>
                <a:cs typeface="Assistant"/>
                <a:sym typeface="Assistant"/>
              </a:rPr>
              <a:t>צומת דרכים משמעותית בין מערכת ההובלה למערכת העיכול</a:t>
            </a:r>
            <a:endParaRPr sz="24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תפקוד הכבד -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000">
                <a:latin typeface="Assistant"/>
                <a:ea typeface="Assistant"/>
                <a:cs typeface="Assistant"/>
                <a:sym typeface="Assistant"/>
              </a:rPr>
              <a:t>וסקולרית (הובלה) - מאגר דם, פירוק פסולת </a:t>
            </a:r>
            <a:endParaRPr sz="20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000">
                <a:latin typeface="Assistant"/>
                <a:ea typeface="Assistant"/>
                <a:cs typeface="Assistant"/>
                <a:sym typeface="Assistant"/>
              </a:rPr>
              <a:t>מהדם (שאריות תאי דם, רעלנים, נוגדנים ועוד)</a:t>
            </a:r>
            <a:endParaRPr sz="20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000">
                <a:latin typeface="Assistant"/>
                <a:ea typeface="Assistant"/>
                <a:cs typeface="Assistant"/>
                <a:sym typeface="Assistant"/>
              </a:rPr>
              <a:t>מטבולית - ייצור ופירוק הרב-סוכר גליקוגן (מאזן</a:t>
            </a:r>
            <a:endParaRPr sz="20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000">
                <a:latin typeface="Assistant"/>
                <a:ea typeface="Assistant"/>
                <a:cs typeface="Assistant"/>
                <a:sym typeface="Assistant"/>
              </a:rPr>
              <a:t>הסוכרים בגוף, אוגר חומרים חיוניים (ויטמינים, </a:t>
            </a:r>
            <a:endParaRPr sz="20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000">
                <a:latin typeface="Assistant"/>
                <a:ea typeface="Assistant"/>
                <a:cs typeface="Assistant"/>
                <a:sym typeface="Assistant"/>
              </a:rPr>
              <a:t>חומצות אמינו, ברזל) וממיר בשעת הצורך ח. </a:t>
            </a:r>
            <a:endParaRPr sz="20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000">
                <a:latin typeface="Assistant"/>
                <a:ea typeface="Assistant"/>
                <a:cs typeface="Assistant"/>
                <a:sym typeface="Assistant"/>
              </a:rPr>
              <a:t>אמינו לח. שומן להפקת אנרגיה, מסתז מספר </a:t>
            </a:r>
            <a:endParaRPr sz="20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000">
                <a:latin typeface="Assistant"/>
                <a:ea typeface="Assistant"/>
                <a:cs typeface="Assistant"/>
                <a:sym typeface="Assistant"/>
              </a:rPr>
              <a:t>חלבונים חיוניים, ייצור כולסטרול</a:t>
            </a:r>
            <a:endParaRPr sz="20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000">
                <a:latin typeface="Assistant"/>
                <a:ea typeface="Assistant"/>
                <a:cs typeface="Assistant"/>
                <a:sym typeface="Assistant"/>
              </a:rPr>
              <a:t>הפרשה פנימית - ייצור מלחי מרה לפירוק</a:t>
            </a:r>
            <a:endParaRPr sz="20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000">
                <a:latin typeface="Assistant"/>
                <a:ea typeface="Assistant"/>
                <a:cs typeface="Assistant"/>
                <a:sym typeface="Assistant"/>
              </a:rPr>
              <a:t>שומנים, לספיגת ויטמינים ולסילוק רעלנים</a:t>
            </a:r>
            <a:endParaRPr sz="20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83" name="Google Shape;183;p30"/>
          <p:cNvPicPr preferRelativeResize="0"/>
          <p:nvPr/>
        </p:nvPicPr>
        <p:blipFill rotWithShape="1">
          <a:blip r:embed="rId3">
            <a:alphaModFix/>
          </a:blip>
          <a:srcRect b="0" l="0" r="7063" t="0"/>
          <a:stretch/>
        </p:blipFill>
        <p:spPr>
          <a:xfrm>
            <a:off x="173050" y="1762300"/>
            <a:ext cx="4475075" cy="310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כיס המרה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89" name="Google Shape;189;p31"/>
          <p:cNvSpPr txBox="1"/>
          <p:nvPr/>
        </p:nvSpPr>
        <p:spPr>
          <a:xfrm>
            <a:off x="113300" y="493375"/>
            <a:ext cx="8889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בסימון הורמונלי מהמעי (כניסת מזון מהתריסריון) כיס המרה מתכווץ ומשחרר את מיציו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תפקוד הכבד -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אגירת מיצי המרה המיוצרים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בכבד ושיחרורם.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90" name="Google Shape;19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1675"/>
            <a:ext cx="4542039" cy="369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גבולות תת מערכת העיכול? 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24425"/>
            <a:ext cx="3240525" cy="399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b="22157" l="54410" r="22294" t="22791"/>
          <a:stretch/>
        </p:blipFill>
        <p:spPr>
          <a:xfrm>
            <a:off x="611775" y="924625"/>
            <a:ext cx="3301300" cy="438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לבלב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96" name="Google Shape;196;p32"/>
          <p:cNvSpPr txBox="1"/>
          <p:nvPr/>
        </p:nvSpPr>
        <p:spPr>
          <a:xfrm>
            <a:off x="589125" y="493375"/>
            <a:ext cx="84129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latin typeface="Assistant"/>
                <a:ea typeface="Assistant"/>
                <a:cs typeface="Assistant"/>
                <a:sym typeface="Assistant"/>
              </a:rPr>
              <a:t>בלוטה אקסוקרינית שמפרישה לצינור העיכול אנזימים והורמונים למחזור הדם</a:t>
            </a:r>
            <a:endParaRPr sz="24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תפקוד הלבלב - </a:t>
            </a: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הפרשת אנזימי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פירוק לצינור העיכול: עמילאז,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טריפסין, קרבוקסיפפטידאז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וליפאז, וייצור והפרשת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הורמונים למחזור הדם -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אינסולין וגליקוגן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97" name="Google Shape;197;p32"/>
          <p:cNvPicPr preferRelativeResize="0"/>
          <p:nvPr/>
        </p:nvPicPr>
        <p:blipFill rotWithShape="1">
          <a:blip r:embed="rId3">
            <a:alphaModFix/>
          </a:blip>
          <a:srcRect b="0" l="3684" r="4209" t="0"/>
          <a:stretch/>
        </p:blipFill>
        <p:spPr>
          <a:xfrm>
            <a:off x="90650" y="1364800"/>
            <a:ext cx="5098174" cy="369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תריסריון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03" name="Google Shape;203;p33"/>
          <p:cNvSpPr txBox="1"/>
          <p:nvPr/>
        </p:nvSpPr>
        <p:spPr>
          <a:xfrm>
            <a:off x="113300" y="493375"/>
            <a:ext cx="8889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תחילתו של המעי הדק - אורכו כ-25 ס"מ, כרוחב 12 אצבעות (מכאן שמו).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תפקוד התריסריון - </a:t>
            </a:r>
            <a:br>
              <a:rPr b="1" lang="iw" sz="2500"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- </a:t>
            </a: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סיום תהליך העיכול</a:t>
            </a: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(כל העיכול שלא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  הסתיים בפה ובקיבה)</a:t>
            </a:r>
            <a:br>
              <a:rPr lang="iw" sz="2500"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- ספיגה מכאנית של מים ומינרלים לגוף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- סתירת החומציות של הקיבה לפני </a:t>
            </a:r>
            <a:br>
              <a:rPr lang="iw" sz="2500"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  המעבר למעי, באמצעות נוזל המרה</a:t>
            </a:r>
            <a:br>
              <a:rPr lang="iw" sz="2500"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  הבסיסי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04" name="Google Shape;20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91675"/>
            <a:ext cx="428625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/>
          <p:nvPr/>
        </p:nvSpPr>
        <p:spPr>
          <a:xfrm>
            <a:off x="3376125" y="4395775"/>
            <a:ext cx="1212300" cy="532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מעי דק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11" name="Google Shape;211;p34"/>
          <p:cNvSpPr txBox="1"/>
          <p:nvPr/>
        </p:nvSpPr>
        <p:spPr>
          <a:xfrm>
            <a:off x="113300" y="645775"/>
            <a:ext cx="8889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כ6-8 מטרים בקוטר 3 ס"מ. שטח הפנים כולל סיסונים - </a:t>
            </a:r>
            <a:br>
              <a:rPr lang="iw" sz="2500"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250 מ"ר (עקרון ביולוגי-פיזיקלי)</a:t>
            </a:r>
            <a:br>
              <a:rPr lang="iw" sz="2500"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iw" sz="2500" u="sng">
                <a:solidFill>
                  <a:srgbClr val="FF0000"/>
                </a:solidFill>
                <a:latin typeface="Assistant"/>
                <a:ea typeface="Assistant"/>
                <a:cs typeface="Assistant"/>
                <a:sym typeface="Assistant"/>
              </a:rPr>
              <a:t>למה חשוב שטח פנים גדול?</a:t>
            </a:r>
            <a:endParaRPr b="1" sz="2500" u="sng">
              <a:solidFill>
                <a:srgbClr val="FF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תפקוד המעי הדק -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סיום סופי של הפירוק (בעיקר בתחילתו)</a:t>
            </a:r>
            <a:endParaRPr sz="25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וספיגת החומרים למחזור הדם.</a:t>
            </a:r>
            <a:endParaRPr sz="25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25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תהליך הספיגה - חלקו פאסיבי (השוואת</a:t>
            </a:r>
            <a:br>
              <a:rPr lang="iw" sz="25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5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ריכוזים) וחלקו אקטיבי ("משאבות"). </a:t>
            </a:r>
            <a:br>
              <a:rPr lang="iw" sz="25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br>
              <a:rPr lang="iw" sz="25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iw" sz="2500" u="sng">
                <a:solidFill>
                  <a:srgbClr val="FF0000"/>
                </a:solidFill>
                <a:latin typeface="Assistant"/>
                <a:ea typeface="Assistant"/>
                <a:cs typeface="Assistant"/>
                <a:sym typeface="Assistant"/>
              </a:rPr>
              <a:t>למה צריך ספיגה אקטיבית?</a:t>
            </a:r>
            <a:endParaRPr b="1" sz="2500" u="sng">
              <a:solidFill>
                <a:srgbClr val="FF0000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12" name="Google Shape;21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68075"/>
            <a:ext cx="4164050" cy="312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300" y="43513"/>
            <a:ext cx="2356475" cy="185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מעי גס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19" name="Google Shape;219;p35"/>
          <p:cNvSpPr txBox="1"/>
          <p:nvPr/>
        </p:nvSpPr>
        <p:spPr>
          <a:xfrm>
            <a:off x="113300" y="645775"/>
            <a:ext cx="8889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החלק האחרון בצינור העיכול. קליטת שאריות מזון וספיגה של נוזלים.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אורכו כ1.5 מטר, ואין לו סיסונים כמו במעי הדק.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תפקוד המעי הגס -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איזון נוזלים (יותר מדי מים, שלשול, </a:t>
            </a:r>
            <a:br>
              <a:rPr lang="iw" sz="2500"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פחות מדי מים, עצירות)</a:t>
            </a:r>
            <a:br>
              <a:rPr lang="iw" sz="2500"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בית ל"חיידקים טובים"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20" name="Google Shape;2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300" y="1568700"/>
            <a:ext cx="4697025" cy="352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פי הטבעת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26" name="Google Shape;226;p36"/>
          <p:cNvSpPr txBox="1"/>
          <p:nvPr/>
        </p:nvSpPr>
        <p:spPr>
          <a:xfrm>
            <a:off x="113300" y="645775"/>
            <a:ext cx="8889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שני שרירים טבעתיים בקצה המעי הדק - הראשון בשליטה רצונית והשני בשליטה בלתי רצונית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תפקוד פי הטבעת -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פתח יציאת הצואה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שמירה על סטריליות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27" name="Google Shape;2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300" y="1342125"/>
            <a:ext cx="3087775" cy="369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תשומות ותפוקות המערכת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33" name="Google Shape;233;p37"/>
          <p:cNvSpPr txBox="1"/>
          <p:nvPr/>
        </p:nvSpPr>
        <p:spPr>
          <a:xfrm>
            <a:off x="113300" y="645775"/>
            <a:ext cx="88890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מה נכנס למערכת?                                           מה יוצא מן המערכת?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חומרי הזנה מחוץ לגוף (הרוב המוחלט)           מים</a:t>
            </a:r>
            <a:br>
              <a:rPr lang="iw" sz="2500"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חומרי הזנה מתוך הגוף                                       צואה (רעלנים שונים) 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נוזלים                                                                    צואה (חומרים שאיננו מפרקים)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דם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פחמן דו חמצני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סוכר לעבודת התאים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גבולות תת מערכת העיכול? 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325" y="790425"/>
            <a:ext cx="3240525" cy="39966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2023375" y="624025"/>
            <a:ext cx="69789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1" algn="r">
              <a:spcBef>
                <a:spcPts val="0"/>
              </a:spcBef>
              <a:spcAft>
                <a:spcPts val="0"/>
              </a:spcAft>
              <a:buSzPts val="2600"/>
              <a:buFont typeface="Assistant"/>
              <a:buChar char="●"/>
            </a:pPr>
            <a:r>
              <a:rPr lang="iw" sz="2600">
                <a:latin typeface="Assistant"/>
                <a:ea typeface="Assistant"/>
                <a:cs typeface="Assistant"/>
                <a:sym typeface="Assistant"/>
              </a:rPr>
              <a:t>מערכת העיכול הינה מערכת פתוחה</a:t>
            </a:r>
            <a:endParaRPr sz="2600">
              <a:latin typeface="Assistant"/>
              <a:ea typeface="Assistant"/>
              <a:cs typeface="Assistant"/>
              <a:sym typeface="Assistant"/>
            </a:endParaRPr>
          </a:p>
          <a:p>
            <a:pPr indent="-393700" lvl="0" marL="457200" rtl="1" algn="r">
              <a:spcBef>
                <a:spcPts val="0"/>
              </a:spcBef>
              <a:spcAft>
                <a:spcPts val="0"/>
              </a:spcAft>
              <a:buSzPts val="2600"/>
              <a:buFont typeface="Assistant"/>
              <a:buChar char="●"/>
            </a:pPr>
            <a:r>
              <a:rPr lang="iw" sz="2600">
                <a:latin typeface="Assistant"/>
                <a:ea typeface="Assistant"/>
                <a:cs typeface="Assistant"/>
                <a:sym typeface="Assistant"/>
              </a:rPr>
              <a:t>מערכת ההובלה הינה מערכת סגורה</a:t>
            </a:r>
            <a:endParaRPr sz="2600">
              <a:latin typeface="Assistant"/>
              <a:ea typeface="Assistant"/>
              <a:cs typeface="Assistant"/>
              <a:sym typeface="Assistant"/>
            </a:endParaRPr>
          </a:p>
          <a:p>
            <a:pPr indent="-393700" lvl="0" marL="457200" rtl="1" algn="r">
              <a:spcBef>
                <a:spcPts val="0"/>
              </a:spcBef>
              <a:spcAft>
                <a:spcPts val="0"/>
              </a:spcAft>
              <a:buSzPts val="2600"/>
              <a:buFont typeface="Assistant"/>
              <a:buChar char="●"/>
            </a:pPr>
            <a:r>
              <a:rPr lang="iw" sz="2600">
                <a:latin typeface="Assistant"/>
                <a:ea typeface="Assistant"/>
                <a:cs typeface="Assistant"/>
                <a:sym typeface="Assistant"/>
              </a:rPr>
              <a:t>מערכת ההפרשה הינה מערכת</a:t>
            </a:r>
            <a:br>
              <a:rPr lang="iw" sz="2600">
                <a:latin typeface="Assistant"/>
                <a:ea typeface="Assistant"/>
                <a:cs typeface="Assistant"/>
                <a:sym typeface="Assistant"/>
              </a:rPr>
            </a:br>
            <a:r>
              <a:rPr lang="iw" sz="2600">
                <a:latin typeface="Assistant"/>
                <a:ea typeface="Assistant"/>
                <a:cs typeface="Assistant"/>
                <a:sym typeface="Assistant"/>
              </a:rPr>
              <a:t>סגורה מצד אחד ופתוחה מן השני</a:t>
            </a:r>
            <a:endParaRPr sz="2600"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האם מערכת העיכול יכולה להיות מערכת חצי פתוחה?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3175" y="779100"/>
            <a:ext cx="3240525" cy="399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075" y="779100"/>
            <a:ext cx="3551274" cy="411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תפקוד (תת) מערכת העיכול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descr="From the show Wild and Weird" id="84" name="Google Shape;84;p17" title="Mr Eats'All - [BroadbandTV]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5025" y="631800"/>
            <a:ext cx="5743700" cy="430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תפקוד (תת) מערכת העיכול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271900" y="645775"/>
            <a:ext cx="87303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מישל סבל ממחלה שנקראת בשם הכולל Pica, שהינה מחלה מנטלית הגורמת לאנשים לרצות לאכול דברים לא שיגרתיים.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אז נניח שהוא מצליח לחתוך אותם ו"לבלוע", אבל איך הוא מצליח לצאת מזה חי?</a:t>
            </a:r>
            <a:endParaRPr b="1"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ולמה דווקא בכל מקום מדברים על זה שהוא לא מסוגל לאכול בננות? </a:t>
            </a:r>
            <a:endParaRPr b="1"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500">
                <a:latin typeface="Assistant"/>
                <a:ea typeface="Assistant"/>
                <a:cs typeface="Assistant"/>
                <a:sym typeface="Assistant"/>
              </a:rPr>
              <a:t>מה הבעיה?</a:t>
            </a:r>
            <a:endParaRPr b="1" sz="2500"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תפקוד (תת) מערכת העיכול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descr="Here is the unbelievable life story of Michel Lotito, the man who can eat anything.&#10;&#10; Like us on Facebook: https://www.facebook.com/TopTrending &#10;Follow us on Twitter: https://twitter.com/TopTrending&#10;&#10;Commentator: http://www.youtube.com/user/BaerTaffy &#10;&#10;The Man Who Ate An Entire Airplane" id="96" name="Google Shape;96;p19" title="The Man Who Ate An Entire Airplan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6675" y="722450"/>
            <a:ext cx="5691533" cy="426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תפקוד (תת) מערכת העיכול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02" name="Google Shape;102;p20"/>
          <p:cNvSpPr txBox="1"/>
          <p:nvPr/>
        </p:nvSpPr>
        <p:spPr>
          <a:xfrm>
            <a:off x="271900" y="645775"/>
            <a:ext cx="87303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ומה עם הבננה?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03" name="Google Shape;103;p20"/>
          <p:cNvPicPr preferRelativeResize="0"/>
          <p:nvPr/>
        </p:nvPicPr>
        <p:blipFill rotWithShape="1">
          <a:blip r:embed="rId3">
            <a:alphaModFix/>
          </a:blip>
          <a:srcRect b="0" l="45913" r="0" t="0"/>
          <a:stretch/>
        </p:blipFill>
        <p:spPr>
          <a:xfrm>
            <a:off x="113300" y="257475"/>
            <a:ext cx="4611024" cy="479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/>
        </p:nvSpPr>
        <p:spPr>
          <a:xfrm>
            <a:off x="658075" y="27050"/>
            <a:ext cx="83442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900">
                <a:latin typeface="Assistant"/>
                <a:ea typeface="Assistant"/>
                <a:cs typeface="Assistant"/>
                <a:sym typeface="Assistant"/>
              </a:rPr>
              <a:t>אז מה הוא בעצם תפקוד מערכת העיכול?</a:t>
            </a:r>
            <a:endParaRPr b="1" sz="29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09" name="Google Shape;109;p21"/>
          <p:cNvSpPr txBox="1"/>
          <p:nvPr/>
        </p:nvSpPr>
        <p:spPr>
          <a:xfrm>
            <a:off x="271900" y="645775"/>
            <a:ext cx="8730300" cy="6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1" algn="r">
              <a:spcBef>
                <a:spcPts val="0"/>
              </a:spcBef>
              <a:spcAft>
                <a:spcPts val="0"/>
              </a:spcAft>
              <a:buSzPts val="2500"/>
              <a:buFont typeface="Assistant"/>
              <a:buAutoNum type="arabicPeriod"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לפרק מכנית וכימית את המזון שאנו צורכים לצורך חומרי בניין ואנרגיה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1" marL="914400" rtl="1" algn="r">
              <a:spcBef>
                <a:spcPts val="0"/>
              </a:spcBef>
              <a:spcAft>
                <a:spcPts val="0"/>
              </a:spcAft>
              <a:buSzPts val="2500"/>
              <a:buFont typeface="Assistant"/>
              <a:buChar char="○"/>
            </a:pPr>
            <a:r>
              <a:rPr lang="iw" sz="2500">
                <a:latin typeface="Assistant"/>
                <a:ea typeface="Assistant"/>
                <a:cs typeface="Assistant"/>
                <a:sym typeface="Assistant"/>
              </a:rPr>
              <a:t>הגוף בנוי מחומרים והוא מתבלה (חלבונים, שומנים)</a:t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426" y="2054250"/>
            <a:ext cx="3757774" cy="10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5325" y="3318377"/>
            <a:ext cx="3757775" cy="157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5672" y="2209200"/>
            <a:ext cx="3355704" cy="268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