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2"/>
  </p:sldMasterIdLst>
  <p:notesMasterIdLst>
    <p:notesMasterId r:id="rId22"/>
  </p:notesMasterIdLst>
  <p:sldIdLst>
    <p:sldId id="288" r:id="rId3"/>
    <p:sldId id="289" r:id="rId4"/>
    <p:sldId id="290" r:id="rId5"/>
    <p:sldId id="291" r:id="rId6"/>
    <p:sldId id="292" r:id="rId7"/>
    <p:sldId id="293" r:id="rId8"/>
    <p:sldId id="294" r:id="rId9"/>
    <p:sldId id="295" r:id="rId10"/>
    <p:sldId id="296" r:id="rId11"/>
    <p:sldId id="300" r:id="rId12"/>
    <p:sldId id="297" r:id="rId13"/>
    <p:sldId id="313" r:id="rId14"/>
    <p:sldId id="315" r:id="rId15"/>
    <p:sldId id="314" r:id="rId16"/>
    <p:sldId id="316" r:id="rId17"/>
    <p:sldId id="317" r:id="rId18"/>
    <p:sldId id="312" r:id="rId19"/>
    <p:sldId id="298" r:id="rId20"/>
    <p:sldId id="299" r:id="rId21"/>
  </p:sldIdLst>
  <p:sldSz cx="9144000" cy="6858000" type="screen4x3"/>
  <p:notesSz cx="6858000" cy="9144000"/>
  <p:custDataLst>
    <p:custData r:id="rId1"/>
  </p:custDataLst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0" d="100"/>
          <a:sy n="70" d="100"/>
        </p:scale>
        <p:origin x="60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F0EA740D-A03E-40BF-B211-F102B87FC18E}" type="datetimeFigureOut">
              <a:rPr lang="he-IL" smtClean="0"/>
              <a:t>י"ד/כסלו/תש"פ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210FC561-CA54-464E-8E96-13796E78CE1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119748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3FC61-5B82-4DE0-AD4A-3BA752087F45}" type="datetimeFigureOut">
              <a:rPr lang="he-IL" smtClean="0"/>
              <a:t>י"ד/כסלו/תש"פ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CA1AD-D71C-4A8E-A0AB-952CADDDD9F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64794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3FC61-5B82-4DE0-AD4A-3BA752087F45}" type="datetimeFigureOut">
              <a:rPr lang="he-IL" smtClean="0"/>
              <a:t>י"ד/כסלו/תש"פ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CA1AD-D71C-4A8E-A0AB-952CADDDD9F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11144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3FC61-5B82-4DE0-AD4A-3BA752087F45}" type="datetimeFigureOut">
              <a:rPr lang="he-IL" smtClean="0"/>
              <a:t>י"ד/כסלו/תש"פ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CA1AD-D71C-4A8E-A0AB-952CADDDD9F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37817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3FC61-5B82-4DE0-AD4A-3BA752087F45}" type="datetimeFigureOut">
              <a:rPr lang="he-IL" smtClean="0"/>
              <a:t>י"ד/כסלו/תש"פ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CA1AD-D71C-4A8E-A0AB-952CADDDD9F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92943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3FC61-5B82-4DE0-AD4A-3BA752087F45}" type="datetimeFigureOut">
              <a:rPr lang="he-IL" smtClean="0"/>
              <a:t>י"ד/כסלו/תש"פ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CA1AD-D71C-4A8E-A0AB-952CADDDD9F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5158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3FC61-5B82-4DE0-AD4A-3BA752087F45}" type="datetimeFigureOut">
              <a:rPr lang="he-IL" smtClean="0"/>
              <a:t>י"ד/כסלו/תש"פ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CA1AD-D71C-4A8E-A0AB-952CADDDD9F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28680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3FC61-5B82-4DE0-AD4A-3BA752087F45}" type="datetimeFigureOut">
              <a:rPr lang="he-IL" smtClean="0"/>
              <a:t>י"ד/כסלו/תש"פ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CA1AD-D71C-4A8E-A0AB-952CADDDD9F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39736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3FC61-5B82-4DE0-AD4A-3BA752087F45}" type="datetimeFigureOut">
              <a:rPr lang="he-IL" smtClean="0"/>
              <a:t>י"ד/כסלו/תש"פ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CA1AD-D71C-4A8E-A0AB-952CADDDD9F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29180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3FC61-5B82-4DE0-AD4A-3BA752087F45}" type="datetimeFigureOut">
              <a:rPr lang="he-IL" smtClean="0"/>
              <a:t>י"ד/כסלו/תש"פ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CA1AD-D71C-4A8E-A0AB-952CADDDD9F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59942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3FC61-5B82-4DE0-AD4A-3BA752087F45}" type="datetimeFigureOut">
              <a:rPr lang="he-IL" smtClean="0"/>
              <a:t>י"ד/כסלו/תש"פ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CA1AD-D71C-4A8E-A0AB-952CADDDD9F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69842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3FC61-5B82-4DE0-AD4A-3BA752087F45}" type="datetimeFigureOut">
              <a:rPr lang="he-IL" smtClean="0"/>
              <a:t>י"ד/כסלו/תש"פ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CA1AD-D71C-4A8E-A0AB-952CADDDD9F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81916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E3FC61-5B82-4DE0-AD4A-3BA752087F45}" type="datetimeFigureOut">
              <a:rPr lang="he-IL" smtClean="0"/>
              <a:t>י"ד/כסלו/תש"פ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9CA1AD-D71C-4A8E-A0AB-952CADDDD9F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13820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971600" y="1628800"/>
            <a:ext cx="678596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uttman David" pitchFamily="2" charset="-79"/>
                <a:cs typeface="Guttman David" pitchFamily="2" charset="-79"/>
              </a:rPr>
              <a:t>פתרון משוואה בנעלם אחד</a:t>
            </a:r>
            <a:endParaRPr lang="he-IL" sz="4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uttman David" pitchFamily="2" charset="-79"/>
              <a:cs typeface="Guttman David" pitchFamily="2" charset="-79"/>
            </a:endParaRPr>
          </a:p>
        </p:txBody>
      </p:sp>
      <p:pic>
        <p:nvPicPr>
          <p:cNvPr id="3074" name="Picture 2" descr="http://kids.gov.il/sababa/sababa_pool/images/water_pil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78" b="92889" l="3000" r="93667">
                        <a14:foregroundMark x1="29333" y1="67556" x2="29333" y2="67556"/>
                        <a14:foregroundMark x1="28667" y1="60444" x2="28667" y2="60444"/>
                        <a14:foregroundMark x1="28667" y1="49778" x2="28667" y2="49778"/>
                        <a14:foregroundMark x1="16667" y1="51556" x2="16667" y2="51556"/>
                        <a14:foregroundMark x1="19000" y1="49333" x2="19000" y2="49333"/>
                        <a14:foregroundMark x1="17000" y1="58222" x2="17000" y2="58222"/>
                        <a14:foregroundMark x1="10000" y1="73333" x2="10000" y2="7333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4320" y="2398241"/>
            <a:ext cx="4680520" cy="3510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1494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-645696" y="907252"/>
            <a:ext cx="6120680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4400" b="1" dirty="0" smtClean="0">
                <a:solidFill>
                  <a:schemeClr val="accent2"/>
                </a:solidFill>
              </a:rPr>
              <a:t>מו</a:t>
            </a:r>
            <a:r>
              <a:rPr lang="he-IL" sz="4400" b="1" dirty="0" smtClean="0">
                <a:solidFill>
                  <a:schemeClr val="accent2"/>
                </a:solidFill>
              </a:rPr>
              <a:t>שגים</a:t>
            </a:r>
            <a:r>
              <a:rPr lang="en-US" sz="4800" b="1" dirty="0" smtClean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/>
            </a:r>
            <a:br>
              <a:rPr lang="en-US" sz="4800" b="1" dirty="0" smtClean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</a:br>
            <a:endParaRPr lang="he-IL" sz="4800" dirty="0" smtClean="0">
              <a:solidFill>
                <a:schemeClr val="accent2"/>
              </a:solidFill>
              <a:latin typeface="David" pitchFamily="34" charset="-79"/>
              <a:cs typeface="David" pitchFamily="34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79324" y="2094240"/>
            <a:ext cx="5458546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2400" b="1" dirty="0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נעלם </a:t>
            </a:r>
            <a:r>
              <a:rPr lang="he-IL" sz="2800" b="1" dirty="0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: </a:t>
            </a:r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האות המופיעה במשוואה נקראת נעלם</a:t>
            </a:r>
            <a:endParaRPr lang="he-IL" sz="1600" b="1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73049" y="2492896"/>
            <a:ext cx="5964821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he-IL" dirty="0" smtClean="0"/>
          </a:p>
          <a:p>
            <a:r>
              <a:rPr lang="he-IL" sz="2400" b="1" dirty="0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משוואה :</a:t>
            </a:r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משוואה בנויה מביטוי אלגברי  </a:t>
            </a:r>
          </a:p>
          <a:p>
            <a:r>
              <a:rPr lang="he-IL" sz="2400" b="1" dirty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               ומספר שביניהם יש סימן שוויון </a:t>
            </a:r>
            <a:endParaRPr lang="en-US" sz="2400" b="1" dirty="0" smtClean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95430" y="3600892"/>
            <a:ext cx="5360763" cy="156966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2400" b="1" dirty="0" smtClean="0">
                <a:solidFill>
                  <a:srgbClr val="FF0000"/>
                </a:solidFill>
                <a:latin typeface="David" pitchFamily="34" charset="-79"/>
                <a:cs typeface="David" pitchFamily="34" charset="-79"/>
              </a:rPr>
              <a:t>אגפים : </a:t>
            </a:r>
            <a:r>
              <a:rPr lang="he-IL" sz="2400" b="1" u="sng" dirty="0" smtClean="0">
                <a:latin typeface="David" pitchFamily="34" charset="-79"/>
                <a:cs typeface="David" pitchFamily="34" charset="-79"/>
              </a:rPr>
              <a:t>לביטוי מימין </a:t>
            </a:r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לסימן השוויון קוראים </a:t>
            </a:r>
          </a:p>
          <a:p>
            <a:r>
              <a:rPr lang="he-IL" sz="2400" b="1" dirty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             אגף ימין של המשוואה</a:t>
            </a:r>
          </a:p>
          <a:p>
            <a:r>
              <a:rPr lang="he-IL" sz="2400" b="1" dirty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           </a:t>
            </a:r>
            <a:r>
              <a:rPr lang="he-IL" sz="2400" b="1" u="sng" dirty="0" smtClean="0">
                <a:latin typeface="David" pitchFamily="34" charset="-79"/>
                <a:cs typeface="David" pitchFamily="34" charset="-79"/>
              </a:rPr>
              <a:t>לביטוי משמאל </a:t>
            </a:r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לסימן השוויון קוראים </a:t>
            </a:r>
          </a:p>
          <a:p>
            <a:r>
              <a:rPr lang="he-IL" sz="2400" b="1" dirty="0">
                <a:latin typeface="David" pitchFamily="34" charset="-79"/>
                <a:cs typeface="David" pitchFamily="34" charset="-79"/>
              </a:rPr>
              <a:t> </a:t>
            </a:r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           אגף שמאל של המשוואה</a:t>
            </a:r>
            <a:endParaRPr lang="he-IL" sz="2400" b="1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95091" y="5170551"/>
            <a:ext cx="5873363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b="1" dirty="0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פתרון משוואה </a:t>
            </a:r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: מציאת מספר או מספרים שאם נציב אותם במקום הנעלמים יתקיים שוויון בין שני אגפי המשוואה</a:t>
            </a:r>
            <a:endParaRPr lang="he-IL" sz="2400" b="1" dirty="0">
              <a:latin typeface="David" pitchFamily="34" charset="-79"/>
              <a:cs typeface="David" pitchFamily="34" charset="-79"/>
            </a:endParaRPr>
          </a:p>
        </p:txBody>
      </p:sp>
      <p:pic>
        <p:nvPicPr>
          <p:cNvPr id="6146" name="Picture 2" descr="http://img2.tapuz.co.il/forums/1_15829015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8121" y="34764"/>
            <a:ext cx="3415879" cy="1861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2001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1833279" y="646570"/>
            <a:ext cx="5909489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2800" b="1" dirty="0" smtClean="0">
                <a:solidFill>
                  <a:srgbClr val="C00000"/>
                </a:solidFill>
                <a:latin typeface="Guttman David" pitchFamily="2" charset="-79"/>
                <a:cs typeface="Guttman David" pitchFamily="2" charset="-79"/>
              </a:rPr>
              <a:t>פתרו את המשוואה:</a:t>
            </a:r>
          </a:p>
          <a:p>
            <a:endParaRPr lang="he-IL" sz="2800" b="1" dirty="0">
              <a:solidFill>
                <a:srgbClr val="C00000"/>
              </a:solidFill>
              <a:latin typeface="Guttman David" pitchFamily="2" charset="-79"/>
              <a:cs typeface="Guttman David" pitchFamily="2" charset="-79"/>
            </a:endParaRPr>
          </a:p>
          <a:p>
            <a:pPr algn="ctr"/>
            <a:r>
              <a:rPr lang="en-US" sz="3600" b="1" dirty="0" smtClean="0">
                <a:latin typeface="Guttman David" pitchFamily="2" charset="-79"/>
                <a:cs typeface="Guttman David" pitchFamily="2" charset="-79"/>
              </a:rPr>
              <a:t>x -3 = </a:t>
            </a:r>
            <a:r>
              <a:rPr lang="en-US" sz="3600" b="1" dirty="0" smtClean="0">
                <a:latin typeface="Guttman David" pitchFamily="2" charset="-79"/>
                <a:cs typeface="Guttman David" pitchFamily="2" charset="-79"/>
              </a:rPr>
              <a:t>5</a:t>
            </a:r>
            <a:endParaRPr lang="he-IL" sz="3600" b="1" dirty="0" smtClean="0">
              <a:latin typeface="Guttman David" pitchFamily="2" charset="-79"/>
              <a:cs typeface="Guttman David" pitchFamily="2" charset="-79"/>
            </a:endParaRPr>
          </a:p>
          <a:p>
            <a:r>
              <a:rPr lang="he-IL" b="1" dirty="0" smtClean="0">
                <a:solidFill>
                  <a:srgbClr val="0000FF"/>
                </a:solidFill>
              </a:rPr>
              <a:t/>
            </a:r>
            <a:br>
              <a:rPr lang="he-IL" b="1" dirty="0" smtClean="0">
                <a:solidFill>
                  <a:srgbClr val="0000FF"/>
                </a:solidFill>
              </a:rPr>
            </a:br>
            <a:endParaRPr lang="he-IL" dirty="0"/>
          </a:p>
        </p:txBody>
      </p:sp>
      <p:pic>
        <p:nvPicPr>
          <p:cNvPr id="5" name="Picture 2" descr="http://www.unitedrecipes.org/26/animation/COMMUNICATION/31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827" y="764704"/>
            <a:ext cx="2333625" cy="1571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מלבן 6"/>
          <p:cNvSpPr/>
          <p:nvPr/>
        </p:nvSpPr>
        <p:spPr>
          <a:xfrm>
            <a:off x="685727" y="3235341"/>
            <a:ext cx="41044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00"/>
            <a:r>
              <a:rPr lang="en-US" sz="2400" b="1" dirty="0" smtClean="0"/>
              <a:t>x = </a:t>
            </a:r>
            <a:r>
              <a:rPr lang="en-US" sz="2400" b="1" dirty="0" smtClean="0"/>
              <a:t>5 </a:t>
            </a:r>
            <a:r>
              <a:rPr lang="en-US" sz="2400" b="1" dirty="0" smtClean="0"/>
              <a:t>+3</a:t>
            </a:r>
            <a:endParaRPr lang="he-IL" sz="3600" dirty="0"/>
          </a:p>
        </p:txBody>
      </p:sp>
      <p:sp>
        <p:nvSpPr>
          <p:cNvPr id="8" name="מלבן 7"/>
          <p:cNvSpPr/>
          <p:nvPr/>
        </p:nvSpPr>
        <p:spPr>
          <a:xfrm>
            <a:off x="5405030" y="3463021"/>
            <a:ext cx="299244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</a:rPr>
              <a:t> </a:t>
            </a:r>
            <a:endParaRPr lang="he-IL" sz="2800" dirty="0"/>
          </a:p>
        </p:txBody>
      </p:sp>
      <p:sp>
        <p:nvSpPr>
          <p:cNvPr id="9" name="מלבן 8"/>
          <p:cNvSpPr/>
          <p:nvPr/>
        </p:nvSpPr>
        <p:spPr>
          <a:xfrm>
            <a:off x="4859791" y="2647413"/>
            <a:ext cx="357789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b="1" dirty="0" smtClean="0">
                <a:solidFill>
                  <a:srgbClr val="0000FF"/>
                </a:solidFill>
              </a:rPr>
              <a:t/>
            </a:r>
            <a:br>
              <a:rPr lang="he-IL" b="1" dirty="0" smtClean="0">
                <a:solidFill>
                  <a:srgbClr val="0000FF"/>
                </a:solidFill>
              </a:rPr>
            </a:br>
            <a:r>
              <a:rPr lang="he-IL" sz="2800" b="1" dirty="0" smtClean="0">
                <a:solidFill>
                  <a:srgbClr val="0000FF"/>
                </a:solidFill>
                <a:latin typeface="Guttman David" pitchFamily="2" charset="-79"/>
                <a:cs typeface="Guttman David" pitchFamily="2" charset="-79"/>
              </a:rPr>
              <a:t>1. העברת אגפים:</a:t>
            </a:r>
          </a:p>
          <a:p>
            <a:r>
              <a:rPr lang="he-IL" b="1" dirty="0" smtClean="0">
                <a:solidFill>
                  <a:srgbClr val="0000FF"/>
                </a:solidFill>
                <a:latin typeface="Guttman David" pitchFamily="2" charset="-79"/>
                <a:cs typeface="Guttman David" pitchFamily="2" charset="-79"/>
              </a:rPr>
              <a:t>(נעלמים לשמאל מספרים לימין). </a:t>
            </a:r>
            <a:endParaRPr lang="he-IL" dirty="0">
              <a:latin typeface="Guttman David" pitchFamily="2" charset="-79"/>
              <a:cs typeface="Guttman David" pitchFamily="2" charset="-79"/>
            </a:endParaRPr>
          </a:p>
        </p:txBody>
      </p:sp>
      <p:sp>
        <p:nvSpPr>
          <p:cNvPr id="10" name="מלבן 9"/>
          <p:cNvSpPr/>
          <p:nvPr/>
        </p:nvSpPr>
        <p:spPr>
          <a:xfrm>
            <a:off x="5004048" y="3702885"/>
            <a:ext cx="3577896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b="1" dirty="0" smtClean="0">
                <a:solidFill>
                  <a:srgbClr val="0000FF"/>
                </a:solidFill>
              </a:rPr>
              <a:t/>
            </a:r>
            <a:br>
              <a:rPr lang="he-IL" b="1" dirty="0" smtClean="0">
                <a:solidFill>
                  <a:srgbClr val="0000FF"/>
                </a:solidFill>
              </a:rPr>
            </a:br>
            <a:r>
              <a:rPr lang="he-IL" sz="2800" b="1" dirty="0" smtClean="0">
                <a:solidFill>
                  <a:srgbClr val="0000FF"/>
                </a:solidFill>
                <a:latin typeface="Guttman David" pitchFamily="2" charset="-79"/>
                <a:cs typeface="Guttman David" pitchFamily="2" charset="-79"/>
              </a:rPr>
              <a:t>2. כינוס איברים</a:t>
            </a:r>
            <a:endParaRPr lang="he-IL" dirty="0">
              <a:latin typeface="Guttman David" pitchFamily="2" charset="-79"/>
              <a:cs typeface="Guttman David" pitchFamily="2" charset="-79"/>
            </a:endParaRPr>
          </a:p>
        </p:txBody>
      </p:sp>
      <p:sp>
        <p:nvSpPr>
          <p:cNvPr id="11" name="מלבן 10"/>
          <p:cNvSpPr/>
          <p:nvPr/>
        </p:nvSpPr>
        <p:spPr>
          <a:xfrm>
            <a:off x="791321" y="4672380"/>
            <a:ext cx="41044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00"/>
            <a:r>
              <a:rPr lang="en-US" sz="2400" b="1" dirty="0" smtClean="0"/>
              <a:t>x = </a:t>
            </a:r>
            <a:r>
              <a:rPr lang="en-US" sz="2400" b="1" dirty="0" smtClean="0"/>
              <a:t>8</a:t>
            </a:r>
            <a:endParaRPr lang="he-IL" sz="3600" dirty="0"/>
          </a:p>
        </p:txBody>
      </p:sp>
      <p:sp>
        <p:nvSpPr>
          <p:cNvPr id="16" name="מלבן 15"/>
          <p:cNvSpPr/>
          <p:nvPr/>
        </p:nvSpPr>
        <p:spPr>
          <a:xfrm>
            <a:off x="5004048" y="4503104"/>
            <a:ext cx="3577896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b="1" dirty="0" smtClean="0">
                <a:solidFill>
                  <a:srgbClr val="0000FF"/>
                </a:solidFill>
              </a:rPr>
              <a:t/>
            </a:r>
            <a:br>
              <a:rPr lang="he-IL" b="1" dirty="0" smtClean="0">
                <a:solidFill>
                  <a:srgbClr val="0000FF"/>
                </a:solidFill>
              </a:rPr>
            </a:br>
            <a:r>
              <a:rPr lang="he-IL" sz="2800" b="1" dirty="0" smtClean="0">
                <a:solidFill>
                  <a:srgbClr val="0000FF"/>
                </a:solidFill>
                <a:latin typeface="Guttman David" pitchFamily="2" charset="-79"/>
                <a:cs typeface="Guttman David" pitchFamily="2" charset="-79"/>
              </a:rPr>
              <a:t>3. בידוד הנעלם</a:t>
            </a:r>
            <a:endParaRPr lang="he-IL" dirty="0">
              <a:latin typeface="Guttman David" pitchFamily="2" charset="-79"/>
              <a:cs typeface="Guttman David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843014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9" grpId="0"/>
      <p:bldP spid="10" grpId="0"/>
      <p:bldP spid="11" grpId="0"/>
      <p:bldP spid="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1833279" y="646570"/>
            <a:ext cx="5909489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2800" b="1" dirty="0" smtClean="0">
                <a:solidFill>
                  <a:srgbClr val="C00000"/>
                </a:solidFill>
                <a:latin typeface="Guttman David" pitchFamily="2" charset="-79"/>
                <a:cs typeface="Guttman David" pitchFamily="2" charset="-79"/>
              </a:rPr>
              <a:t>פתרו את המשוואה:</a:t>
            </a:r>
          </a:p>
          <a:p>
            <a:endParaRPr lang="he-IL" sz="2800" b="1" dirty="0">
              <a:solidFill>
                <a:srgbClr val="C00000"/>
              </a:solidFill>
              <a:latin typeface="Guttman David" pitchFamily="2" charset="-79"/>
              <a:cs typeface="Guttman David" pitchFamily="2" charset="-79"/>
            </a:endParaRPr>
          </a:p>
          <a:p>
            <a:pPr algn="ctr"/>
            <a:r>
              <a:rPr lang="en-US" sz="3600" b="1" dirty="0" smtClean="0">
                <a:latin typeface="Guttman David" pitchFamily="2" charset="-79"/>
                <a:cs typeface="Guttman David" pitchFamily="2" charset="-79"/>
              </a:rPr>
              <a:t>x </a:t>
            </a:r>
            <a:r>
              <a:rPr lang="en-US" sz="3600" b="1" dirty="0" smtClean="0">
                <a:latin typeface="Guttman David" pitchFamily="2" charset="-79"/>
                <a:cs typeface="Guttman David" pitchFamily="2" charset="-79"/>
              </a:rPr>
              <a:t>+2 </a:t>
            </a:r>
            <a:r>
              <a:rPr lang="en-US" sz="3600" b="1" dirty="0" smtClean="0">
                <a:latin typeface="Guttman David" pitchFamily="2" charset="-79"/>
                <a:cs typeface="Guttman David" pitchFamily="2" charset="-79"/>
              </a:rPr>
              <a:t>= </a:t>
            </a:r>
            <a:r>
              <a:rPr lang="en-US" sz="3600" b="1" dirty="0" smtClean="0">
                <a:latin typeface="Guttman David" pitchFamily="2" charset="-79"/>
                <a:cs typeface="Guttman David" pitchFamily="2" charset="-79"/>
              </a:rPr>
              <a:t>10</a:t>
            </a:r>
            <a:endParaRPr lang="he-IL" sz="3600" b="1" dirty="0" smtClean="0">
              <a:latin typeface="Guttman David" pitchFamily="2" charset="-79"/>
              <a:cs typeface="Guttman David" pitchFamily="2" charset="-79"/>
            </a:endParaRPr>
          </a:p>
          <a:p>
            <a:r>
              <a:rPr lang="he-IL" b="1" dirty="0" smtClean="0">
                <a:solidFill>
                  <a:srgbClr val="0000FF"/>
                </a:solidFill>
              </a:rPr>
              <a:t/>
            </a:r>
            <a:br>
              <a:rPr lang="he-IL" b="1" dirty="0" smtClean="0">
                <a:solidFill>
                  <a:srgbClr val="0000FF"/>
                </a:solidFill>
              </a:rPr>
            </a:br>
            <a:endParaRPr lang="he-IL" dirty="0"/>
          </a:p>
        </p:txBody>
      </p:sp>
      <p:pic>
        <p:nvPicPr>
          <p:cNvPr id="5" name="Picture 2" descr="http://www.unitedrecipes.org/26/animation/COMMUNICATION/31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827" y="764704"/>
            <a:ext cx="2333625" cy="1571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מלבן 6"/>
          <p:cNvSpPr/>
          <p:nvPr/>
        </p:nvSpPr>
        <p:spPr>
          <a:xfrm>
            <a:off x="685727" y="3235341"/>
            <a:ext cx="41044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00"/>
            <a:r>
              <a:rPr lang="en-US" sz="2400" b="1" dirty="0" smtClean="0"/>
              <a:t>x = </a:t>
            </a:r>
            <a:r>
              <a:rPr lang="en-US" sz="2400" b="1" dirty="0" smtClean="0"/>
              <a:t>10 -2</a:t>
            </a:r>
            <a:endParaRPr lang="he-IL" sz="3600" dirty="0"/>
          </a:p>
        </p:txBody>
      </p:sp>
      <p:sp>
        <p:nvSpPr>
          <p:cNvPr id="8" name="מלבן 7"/>
          <p:cNvSpPr/>
          <p:nvPr/>
        </p:nvSpPr>
        <p:spPr>
          <a:xfrm>
            <a:off x="5405030" y="3463021"/>
            <a:ext cx="299244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</a:rPr>
              <a:t> </a:t>
            </a:r>
            <a:endParaRPr lang="he-IL" sz="2800" dirty="0"/>
          </a:p>
        </p:txBody>
      </p:sp>
      <p:sp>
        <p:nvSpPr>
          <p:cNvPr id="9" name="מלבן 8"/>
          <p:cNvSpPr/>
          <p:nvPr/>
        </p:nvSpPr>
        <p:spPr>
          <a:xfrm>
            <a:off x="4859791" y="2647413"/>
            <a:ext cx="357789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b="1" dirty="0" smtClean="0">
                <a:solidFill>
                  <a:srgbClr val="0000FF"/>
                </a:solidFill>
              </a:rPr>
              <a:t/>
            </a:r>
            <a:br>
              <a:rPr lang="he-IL" b="1" dirty="0" smtClean="0">
                <a:solidFill>
                  <a:srgbClr val="0000FF"/>
                </a:solidFill>
              </a:rPr>
            </a:br>
            <a:r>
              <a:rPr lang="he-IL" sz="2800" b="1" dirty="0" smtClean="0">
                <a:solidFill>
                  <a:srgbClr val="0000FF"/>
                </a:solidFill>
                <a:latin typeface="Guttman David" pitchFamily="2" charset="-79"/>
                <a:cs typeface="Guttman David" pitchFamily="2" charset="-79"/>
              </a:rPr>
              <a:t>1. העברת אגפים:</a:t>
            </a:r>
          </a:p>
          <a:p>
            <a:r>
              <a:rPr lang="he-IL" b="1" dirty="0" smtClean="0">
                <a:solidFill>
                  <a:srgbClr val="0000FF"/>
                </a:solidFill>
                <a:latin typeface="Guttman David" pitchFamily="2" charset="-79"/>
                <a:cs typeface="Guttman David" pitchFamily="2" charset="-79"/>
              </a:rPr>
              <a:t>(נעלמים לשמאל מספרים לימין). </a:t>
            </a:r>
            <a:endParaRPr lang="he-IL" dirty="0">
              <a:latin typeface="Guttman David" pitchFamily="2" charset="-79"/>
              <a:cs typeface="Guttman David" pitchFamily="2" charset="-79"/>
            </a:endParaRPr>
          </a:p>
        </p:txBody>
      </p:sp>
      <p:sp>
        <p:nvSpPr>
          <p:cNvPr id="10" name="מלבן 9"/>
          <p:cNvSpPr/>
          <p:nvPr/>
        </p:nvSpPr>
        <p:spPr>
          <a:xfrm>
            <a:off x="5004048" y="3702885"/>
            <a:ext cx="3577896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b="1" dirty="0" smtClean="0">
                <a:solidFill>
                  <a:srgbClr val="0000FF"/>
                </a:solidFill>
              </a:rPr>
              <a:t/>
            </a:r>
            <a:br>
              <a:rPr lang="he-IL" b="1" dirty="0" smtClean="0">
                <a:solidFill>
                  <a:srgbClr val="0000FF"/>
                </a:solidFill>
              </a:rPr>
            </a:br>
            <a:r>
              <a:rPr lang="he-IL" sz="2800" b="1" dirty="0" smtClean="0">
                <a:solidFill>
                  <a:srgbClr val="0000FF"/>
                </a:solidFill>
                <a:latin typeface="Guttman David" pitchFamily="2" charset="-79"/>
                <a:cs typeface="Guttman David" pitchFamily="2" charset="-79"/>
              </a:rPr>
              <a:t>2. כינוס איברים</a:t>
            </a:r>
            <a:endParaRPr lang="he-IL" dirty="0">
              <a:latin typeface="Guttman David" pitchFamily="2" charset="-79"/>
              <a:cs typeface="Guttman David" pitchFamily="2" charset="-79"/>
            </a:endParaRPr>
          </a:p>
        </p:txBody>
      </p:sp>
      <p:sp>
        <p:nvSpPr>
          <p:cNvPr id="11" name="מלבן 10"/>
          <p:cNvSpPr/>
          <p:nvPr/>
        </p:nvSpPr>
        <p:spPr>
          <a:xfrm>
            <a:off x="791321" y="4672380"/>
            <a:ext cx="41044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00"/>
            <a:r>
              <a:rPr lang="en-US" sz="2400" b="1" dirty="0" smtClean="0"/>
              <a:t>x = </a:t>
            </a:r>
            <a:r>
              <a:rPr lang="en-US" sz="2400" b="1" dirty="0" smtClean="0"/>
              <a:t>8</a:t>
            </a:r>
            <a:endParaRPr lang="he-IL" sz="3600" dirty="0"/>
          </a:p>
        </p:txBody>
      </p:sp>
      <p:sp>
        <p:nvSpPr>
          <p:cNvPr id="16" name="מלבן 15"/>
          <p:cNvSpPr/>
          <p:nvPr/>
        </p:nvSpPr>
        <p:spPr>
          <a:xfrm>
            <a:off x="5004048" y="4503104"/>
            <a:ext cx="3577896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b="1" dirty="0" smtClean="0">
                <a:solidFill>
                  <a:srgbClr val="0000FF"/>
                </a:solidFill>
              </a:rPr>
              <a:t/>
            </a:r>
            <a:br>
              <a:rPr lang="he-IL" b="1" dirty="0" smtClean="0">
                <a:solidFill>
                  <a:srgbClr val="0000FF"/>
                </a:solidFill>
              </a:rPr>
            </a:br>
            <a:r>
              <a:rPr lang="he-IL" sz="2800" b="1" dirty="0" smtClean="0">
                <a:solidFill>
                  <a:srgbClr val="0000FF"/>
                </a:solidFill>
                <a:latin typeface="Guttman David" pitchFamily="2" charset="-79"/>
                <a:cs typeface="Guttman David" pitchFamily="2" charset="-79"/>
              </a:rPr>
              <a:t>3. בידוד הנעלם</a:t>
            </a:r>
            <a:endParaRPr lang="he-IL" dirty="0">
              <a:latin typeface="Guttman David" pitchFamily="2" charset="-79"/>
              <a:cs typeface="Guttman David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530371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9" grpId="0"/>
      <p:bldP spid="10" grpId="0"/>
      <p:bldP spid="11" grpId="0"/>
      <p:bldP spid="1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1833279" y="646570"/>
            <a:ext cx="5909489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2800" b="1" dirty="0" smtClean="0">
                <a:solidFill>
                  <a:srgbClr val="C00000"/>
                </a:solidFill>
                <a:latin typeface="Guttman David" pitchFamily="2" charset="-79"/>
                <a:cs typeface="Guttman David" pitchFamily="2" charset="-79"/>
              </a:rPr>
              <a:t>פתרו את המשוואה:</a:t>
            </a:r>
          </a:p>
          <a:p>
            <a:endParaRPr lang="he-IL" sz="2800" b="1" dirty="0">
              <a:solidFill>
                <a:srgbClr val="C00000"/>
              </a:solidFill>
              <a:latin typeface="Guttman David" pitchFamily="2" charset="-79"/>
              <a:cs typeface="Guttman David" pitchFamily="2" charset="-79"/>
            </a:endParaRPr>
          </a:p>
          <a:p>
            <a:pPr algn="ctr"/>
            <a:r>
              <a:rPr lang="en-US" sz="3600" b="1" dirty="0" smtClean="0">
                <a:latin typeface="Guttman David" pitchFamily="2" charset="-79"/>
                <a:cs typeface="Guttman David" pitchFamily="2" charset="-79"/>
              </a:rPr>
              <a:t>x </a:t>
            </a:r>
            <a:r>
              <a:rPr lang="en-US" sz="3600" b="1" dirty="0" smtClean="0">
                <a:latin typeface="Guttman David" pitchFamily="2" charset="-79"/>
                <a:cs typeface="Guttman David" pitchFamily="2" charset="-79"/>
              </a:rPr>
              <a:t>-4 </a:t>
            </a:r>
            <a:r>
              <a:rPr lang="en-US" sz="3600" b="1" dirty="0" smtClean="0">
                <a:latin typeface="Guttman David" pitchFamily="2" charset="-79"/>
                <a:cs typeface="Guttman David" pitchFamily="2" charset="-79"/>
              </a:rPr>
              <a:t>= </a:t>
            </a:r>
            <a:r>
              <a:rPr lang="en-US" sz="3600" b="1" dirty="0" smtClean="0">
                <a:latin typeface="Guttman David" pitchFamily="2" charset="-79"/>
                <a:cs typeface="Guttman David" pitchFamily="2" charset="-79"/>
              </a:rPr>
              <a:t>2</a:t>
            </a:r>
            <a:endParaRPr lang="he-IL" sz="3600" b="1" dirty="0" smtClean="0">
              <a:latin typeface="Guttman David" pitchFamily="2" charset="-79"/>
              <a:cs typeface="Guttman David" pitchFamily="2" charset="-79"/>
            </a:endParaRPr>
          </a:p>
          <a:p>
            <a:r>
              <a:rPr lang="he-IL" b="1" dirty="0" smtClean="0">
                <a:solidFill>
                  <a:srgbClr val="0000FF"/>
                </a:solidFill>
              </a:rPr>
              <a:t/>
            </a:r>
            <a:br>
              <a:rPr lang="he-IL" b="1" dirty="0" smtClean="0">
                <a:solidFill>
                  <a:srgbClr val="0000FF"/>
                </a:solidFill>
              </a:rPr>
            </a:br>
            <a:endParaRPr lang="he-IL" dirty="0"/>
          </a:p>
        </p:txBody>
      </p:sp>
      <p:pic>
        <p:nvPicPr>
          <p:cNvPr id="5" name="Picture 2" descr="http://www.unitedrecipes.org/26/animation/COMMUNICATION/31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827" y="764704"/>
            <a:ext cx="2333625" cy="1571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מלבן 6"/>
          <p:cNvSpPr/>
          <p:nvPr/>
        </p:nvSpPr>
        <p:spPr>
          <a:xfrm>
            <a:off x="685727" y="3235341"/>
            <a:ext cx="41044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00"/>
            <a:r>
              <a:rPr lang="en-US" sz="2400" b="1" dirty="0" smtClean="0"/>
              <a:t>x = </a:t>
            </a:r>
            <a:r>
              <a:rPr lang="en-US" sz="2400" b="1" dirty="0" smtClean="0"/>
              <a:t>+4 +2</a:t>
            </a:r>
            <a:endParaRPr lang="he-IL" sz="3600" dirty="0"/>
          </a:p>
        </p:txBody>
      </p:sp>
      <p:sp>
        <p:nvSpPr>
          <p:cNvPr id="8" name="מלבן 7"/>
          <p:cNvSpPr/>
          <p:nvPr/>
        </p:nvSpPr>
        <p:spPr>
          <a:xfrm>
            <a:off x="5405030" y="3463021"/>
            <a:ext cx="299244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</a:rPr>
              <a:t> </a:t>
            </a:r>
            <a:endParaRPr lang="he-IL" sz="2800" dirty="0"/>
          </a:p>
        </p:txBody>
      </p:sp>
      <p:sp>
        <p:nvSpPr>
          <p:cNvPr id="9" name="מלבן 8"/>
          <p:cNvSpPr/>
          <p:nvPr/>
        </p:nvSpPr>
        <p:spPr>
          <a:xfrm>
            <a:off x="4859791" y="2647413"/>
            <a:ext cx="357789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b="1" dirty="0" smtClean="0">
                <a:solidFill>
                  <a:srgbClr val="0000FF"/>
                </a:solidFill>
              </a:rPr>
              <a:t/>
            </a:r>
            <a:br>
              <a:rPr lang="he-IL" b="1" dirty="0" smtClean="0">
                <a:solidFill>
                  <a:srgbClr val="0000FF"/>
                </a:solidFill>
              </a:rPr>
            </a:br>
            <a:r>
              <a:rPr lang="he-IL" sz="2800" b="1" dirty="0" smtClean="0">
                <a:solidFill>
                  <a:srgbClr val="0000FF"/>
                </a:solidFill>
                <a:latin typeface="Guttman David" pitchFamily="2" charset="-79"/>
                <a:cs typeface="Guttman David" pitchFamily="2" charset="-79"/>
              </a:rPr>
              <a:t>1. העברת אגפים:</a:t>
            </a:r>
          </a:p>
          <a:p>
            <a:r>
              <a:rPr lang="he-IL" b="1" dirty="0" smtClean="0">
                <a:solidFill>
                  <a:srgbClr val="0000FF"/>
                </a:solidFill>
                <a:latin typeface="Guttman David" pitchFamily="2" charset="-79"/>
                <a:cs typeface="Guttman David" pitchFamily="2" charset="-79"/>
              </a:rPr>
              <a:t>(נעלמים לשמאל מספרים לימין). </a:t>
            </a:r>
            <a:endParaRPr lang="he-IL" dirty="0">
              <a:latin typeface="Guttman David" pitchFamily="2" charset="-79"/>
              <a:cs typeface="Guttman David" pitchFamily="2" charset="-79"/>
            </a:endParaRPr>
          </a:p>
        </p:txBody>
      </p:sp>
      <p:sp>
        <p:nvSpPr>
          <p:cNvPr id="10" name="מלבן 9"/>
          <p:cNvSpPr/>
          <p:nvPr/>
        </p:nvSpPr>
        <p:spPr>
          <a:xfrm>
            <a:off x="5004048" y="3702885"/>
            <a:ext cx="3577896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b="1" dirty="0" smtClean="0">
                <a:solidFill>
                  <a:srgbClr val="0000FF"/>
                </a:solidFill>
              </a:rPr>
              <a:t/>
            </a:r>
            <a:br>
              <a:rPr lang="he-IL" b="1" dirty="0" smtClean="0">
                <a:solidFill>
                  <a:srgbClr val="0000FF"/>
                </a:solidFill>
              </a:rPr>
            </a:br>
            <a:r>
              <a:rPr lang="he-IL" sz="2800" b="1" dirty="0" smtClean="0">
                <a:solidFill>
                  <a:srgbClr val="0000FF"/>
                </a:solidFill>
                <a:latin typeface="Guttman David" pitchFamily="2" charset="-79"/>
                <a:cs typeface="Guttman David" pitchFamily="2" charset="-79"/>
              </a:rPr>
              <a:t>2. כינוס איברים</a:t>
            </a:r>
            <a:endParaRPr lang="he-IL" dirty="0">
              <a:latin typeface="Guttman David" pitchFamily="2" charset="-79"/>
              <a:cs typeface="Guttman David" pitchFamily="2" charset="-79"/>
            </a:endParaRPr>
          </a:p>
        </p:txBody>
      </p:sp>
      <p:sp>
        <p:nvSpPr>
          <p:cNvPr id="11" name="מלבן 10"/>
          <p:cNvSpPr/>
          <p:nvPr/>
        </p:nvSpPr>
        <p:spPr>
          <a:xfrm>
            <a:off x="791321" y="4672380"/>
            <a:ext cx="41044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00"/>
            <a:r>
              <a:rPr lang="en-US" sz="2400" b="1" dirty="0" smtClean="0"/>
              <a:t>x = </a:t>
            </a:r>
            <a:r>
              <a:rPr lang="en-US" sz="2400" b="1" dirty="0" smtClean="0"/>
              <a:t>6</a:t>
            </a:r>
            <a:endParaRPr lang="he-IL" sz="3600" dirty="0"/>
          </a:p>
        </p:txBody>
      </p:sp>
      <p:sp>
        <p:nvSpPr>
          <p:cNvPr id="16" name="מלבן 15"/>
          <p:cNvSpPr/>
          <p:nvPr/>
        </p:nvSpPr>
        <p:spPr>
          <a:xfrm>
            <a:off x="5004048" y="4503104"/>
            <a:ext cx="3577896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b="1" dirty="0" smtClean="0">
                <a:solidFill>
                  <a:srgbClr val="0000FF"/>
                </a:solidFill>
              </a:rPr>
              <a:t/>
            </a:r>
            <a:br>
              <a:rPr lang="he-IL" b="1" dirty="0" smtClean="0">
                <a:solidFill>
                  <a:srgbClr val="0000FF"/>
                </a:solidFill>
              </a:rPr>
            </a:br>
            <a:r>
              <a:rPr lang="he-IL" sz="2800" b="1" dirty="0" smtClean="0">
                <a:solidFill>
                  <a:srgbClr val="0000FF"/>
                </a:solidFill>
                <a:latin typeface="Guttman David" pitchFamily="2" charset="-79"/>
                <a:cs typeface="Guttman David" pitchFamily="2" charset="-79"/>
              </a:rPr>
              <a:t>3. בידוד הנעלם</a:t>
            </a:r>
            <a:endParaRPr lang="he-IL" dirty="0">
              <a:latin typeface="Guttman David" pitchFamily="2" charset="-79"/>
              <a:cs typeface="Guttman David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176650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9" grpId="0"/>
      <p:bldP spid="10" grpId="0"/>
      <p:bldP spid="11" grpId="0"/>
      <p:bldP spid="1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1833279" y="646570"/>
            <a:ext cx="5909489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2800" b="1" dirty="0" smtClean="0">
                <a:solidFill>
                  <a:srgbClr val="C00000"/>
                </a:solidFill>
                <a:latin typeface="Guttman David" pitchFamily="2" charset="-79"/>
                <a:cs typeface="Guttman David" pitchFamily="2" charset="-79"/>
              </a:rPr>
              <a:t>פתרו את המשוואה:</a:t>
            </a:r>
          </a:p>
          <a:p>
            <a:endParaRPr lang="he-IL" sz="2800" b="1" dirty="0">
              <a:solidFill>
                <a:srgbClr val="C00000"/>
              </a:solidFill>
              <a:latin typeface="Guttman David" pitchFamily="2" charset="-79"/>
              <a:cs typeface="Guttman David" pitchFamily="2" charset="-79"/>
            </a:endParaRPr>
          </a:p>
          <a:p>
            <a:pPr algn="ctr"/>
            <a:r>
              <a:rPr lang="en-US" sz="3600" b="1" dirty="0" smtClean="0">
                <a:latin typeface="Guttman David" pitchFamily="2" charset="-79"/>
                <a:cs typeface="Guttman David" pitchFamily="2" charset="-79"/>
              </a:rPr>
              <a:t>x </a:t>
            </a:r>
            <a:r>
              <a:rPr lang="en-US" sz="3600" b="1" dirty="0" smtClean="0">
                <a:latin typeface="Guttman David" pitchFamily="2" charset="-79"/>
                <a:cs typeface="Guttman David" pitchFamily="2" charset="-79"/>
              </a:rPr>
              <a:t>-1 </a:t>
            </a:r>
            <a:r>
              <a:rPr lang="en-US" sz="3600" b="1" dirty="0" smtClean="0">
                <a:latin typeface="Guttman David" pitchFamily="2" charset="-79"/>
                <a:cs typeface="Guttman David" pitchFamily="2" charset="-79"/>
              </a:rPr>
              <a:t>= </a:t>
            </a:r>
            <a:r>
              <a:rPr lang="en-US" sz="3600" b="1" dirty="0" smtClean="0">
                <a:latin typeface="Guttman David" pitchFamily="2" charset="-79"/>
                <a:cs typeface="Guttman David" pitchFamily="2" charset="-79"/>
              </a:rPr>
              <a:t>3</a:t>
            </a:r>
            <a:endParaRPr lang="he-IL" sz="3600" b="1" dirty="0" smtClean="0">
              <a:latin typeface="Guttman David" pitchFamily="2" charset="-79"/>
              <a:cs typeface="Guttman David" pitchFamily="2" charset="-79"/>
            </a:endParaRPr>
          </a:p>
          <a:p>
            <a:r>
              <a:rPr lang="he-IL" b="1" dirty="0" smtClean="0">
                <a:solidFill>
                  <a:srgbClr val="0000FF"/>
                </a:solidFill>
              </a:rPr>
              <a:t/>
            </a:r>
            <a:br>
              <a:rPr lang="he-IL" b="1" dirty="0" smtClean="0">
                <a:solidFill>
                  <a:srgbClr val="0000FF"/>
                </a:solidFill>
              </a:rPr>
            </a:br>
            <a:endParaRPr lang="he-IL" dirty="0"/>
          </a:p>
        </p:txBody>
      </p:sp>
      <p:pic>
        <p:nvPicPr>
          <p:cNvPr id="5" name="Picture 2" descr="http://www.unitedrecipes.org/26/animation/COMMUNICATION/31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827" y="764704"/>
            <a:ext cx="2333625" cy="1571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מלבן 6"/>
          <p:cNvSpPr/>
          <p:nvPr/>
        </p:nvSpPr>
        <p:spPr>
          <a:xfrm>
            <a:off x="685727" y="3235341"/>
            <a:ext cx="41044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00"/>
            <a:r>
              <a:rPr lang="en-US" sz="2400" b="1" dirty="0" smtClean="0"/>
              <a:t>x = </a:t>
            </a:r>
            <a:r>
              <a:rPr lang="en-US" sz="2400" b="1" dirty="0" smtClean="0"/>
              <a:t>+1 </a:t>
            </a:r>
            <a:r>
              <a:rPr lang="en-US" sz="2400" b="1" dirty="0" smtClean="0"/>
              <a:t>+3</a:t>
            </a:r>
            <a:endParaRPr lang="he-IL" sz="3600" dirty="0"/>
          </a:p>
        </p:txBody>
      </p:sp>
      <p:sp>
        <p:nvSpPr>
          <p:cNvPr id="8" name="מלבן 7"/>
          <p:cNvSpPr/>
          <p:nvPr/>
        </p:nvSpPr>
        <p:spPr>
          <a:xfrm>
            <a:off x="5405030" y="3463021"/>
            <a:ext cx="299244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</a:rPr>
              <a:t> </a:t>
            </a:r>
            <a:endParaRPr lang="he-IL" sz="2800" dirty="0"/>
          </a:p>
        </p:txBody>
      </p:sp>
      <p:sp>
        <p:nvSpPr>
          <p:cNvPr id="9" name="מלבן 8"/>
          <p:cNvSpPr/>
          <p:nvPr/>
        </p:nvSpPr>
        <p:spPr>
          <a:xfrm>
            <a:off x="4859791" y="2647413"/>
            <a:ext cx="357789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b="1" dirty="0" smtClean="0">
                <a:solidFill>
                  <a:srgbClr val="0000FF"/>
                </a:solidFill>
              </a:rPr>
              <a:t/>
            </a:r>
            <a:br>
              <a:rPr lang="he-IL" b="1" dirty="0" smtClean="0">
                <a:solidFill>
                  <a:srgbClr val="0000FF"/>
                </a:solidFill>
              </a:rPr>
            </a:br>
            <a:r>
              <a:rPr lang="he-IL" sz="2800" b="1" dirty="0" smtClean="0">
                <a:solidFill>
                  <a:srgbClr val="0000FF"/>
                </a:solidFill>
                <a:latin typeface="Guttman David" pitchFamily="2" charset="-79"/>
                <a:cs typeface="Guttman David" pitchFamily="2" charset="-79"/>
              </a:rPr>
              <a:t>1. העברת אגפים:</a:t>
            </a:r>
          </a:p>
          <a:p>
            <a:r>
              <a:rPr lang="he-IL" b="1" dirty="0" smtClean="0">
                <a:solidFill>
                  <a:srgbClr val="0000FF"/>
                </a:solidFill>
                <a:latin typeface="Guttman David" pitchFamily="2" charset="-79"/>
                <a:cs typeface="Guttman David" pitchFamily="2" charset="-79"/>
              </a:rPr>
              <a:t>(נעלמים לשמאל מספרים לימין). </a:t>
            </a:r>
            <a:endParaRPr lang="he-IL" dirty="0">
              <a:latin typeface="Guttman David" pitchFamily="2" charset="-79"/>
              <a:cs typeface="Guttman David" pitchFamily="2" charset="-79"/>
            </a:endParaRPr>
          </a:p>
        </p:txBody>
      </p:sp>
      <p:sp>
        <p:nvSpPr>
          <p:cNvPr id="10" name="מלבן 9"/>
          <p:cNvSpPr/>
          <p:nvPr/>
        </p:nvSpPr>
        <p:spPr>
          <a:xfrm>
            <a:off x="5004048" y="3702885"/>
            <a:ext cx="3577896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b="1" dirty="0" smtClean="0">
                <a:solidFill>
                  <a:srgbClr val="0000FF"/>
                </a:solidFill>
              </a:rPr>
              <a:t/>
            </a:r>
            <a:br>
              <a:rPr lang="he-IL" b="1" dirty="0" smtClean="0">
                <a:solidFill>
                  <a:srgbClr val="0000FF"/>
                </a:solidFill>
              </a:rPr>
            </a:br>
            <a:r>
              <a:rPr lang="he-IL" sz="2800" b="1" dirty="0" smtClean="0">
                <a:solidFill>
                  <a:srgbClr val="0000FF"/>
                </a:solidFill>
                <a:latin typeface="Guttman David" pitchFamily="2" charset="-79"/>
                <a:cs typeface="Guttman David" pitchFamily="2" charset="-79"/>
              </a:rPr>
              <a:t>2. כינוס איברים</a:t>
            </a:r>
            <a:endParaRPr lang="he-IL" dirty="0">
              <a:latin typeface="Guttman David" pitchFamily="2" charset="-79"/>
              <a:cs typeface="Guttman David" pitchFamily="2" charset="-79"/>
            </a:endParaRPr>
          </a:p>
        </p:txBody>
      </p:sp>
      <p:sp>
        <p:nvSpPr>
          <p:cNvPr id="11" name="מלבן 10"/>
          <p:cNvSpPr/>
          <p:nvPr/>
        </p:nvSpPr>
        <p:spPr>
          <a:xfrm>
            <a:off x="791321" y="4672380"/>
            <a:ext cx="41044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00"/>
            <a:r>
              <a:rPr lang="en-US" sz="2400" b="1" dirty="0" smtClean="0"/>
              <a:t>x = </a:t>
            </a:r>
            <a:r>
              <a:rPr lang="en-US" sz="2400" b="1" dirty="0" smtClean="0"/>
              <a:t>4</a:t>
            </a:r>
            <a:endParaRPr lang="he-IL" sz="3600" dirty="0"/>
          </a:p>
        </p:txBody>
      </p:sp>
      <p:sp>
        <p:nvSpPr>
          <p:cNvPr id="16" name="מלבן 15"/>
          <p:cNvSpPr/>
          <p:nvPr/>
        </p:nvSpPr>
        <p:spPr>
          <a:xfrm>
            <a:off x="5004048" y="4503104"/>
            <a:ext cx="3577896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b="1" dirty="0" smtClean="0">
                <a:solidFill>
                  <a:srgbClr val="0000FF"/>
                </a:solidFill>
              </a:rPr>
              <a:t/>
            </a:r>
            <a:br>
              <a:rPr lang="he-IL" b="1" dirty="0" smtClean="0">
                <a:solidFill>
                  <a:srgbClr val="0000FF"/>
                </a:solidFill>
              </a:rPr>
            </a:br>
            <a:r>
              <a:rPr lang="he-IL" sz="2800" b="1" dirty="0" smtClean="0">
                <a:solidFill>
                  <a:srgbClr val="0000FF"/>
                </a:solidFill>
                <a:latin typeface="Guttman David" pitchFamily="2" charset="-79"/>
                <a:cs typeface="Guttman David" pitchFamily="2" charset="-79"/>
              </a:rPr>
              <a:t>3. בידוד הנעלם</a:t>
            </a:r>
            <a:endParaRPr lang="he-IL" dirty="0">
              <a:latin typeface="Guttman David" pitchFamily="2" charset="-79"/>
              <a:cs typeface="Guttman David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499039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9" grpId="0"/>
      <p:bldP spid="10" grpId="0"/>
      <p:bldP spid="11" grpId="0"/>
      <p:bldP spid="1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1833279" y="646570"/>
            <a:ext cx="5909489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2800" b="1" dirty="0" smtClean="0">
                <a:solidFill>
                  <a:srgbClr val="C00000"/>
                </a:solidFill>
                <a:latin typeface="Guttman David" pitchFamily="2" charset="-79"/>
                <a:cs typeface="Guttman David" pitchFamily="2" charset="-79"/>
              </a:rPr>
              <a:t>פתרו את המשוואה:</a:t>
            </a:r>
          </a:p>
          <a:p>
            <a:endParaRPr lang="he-IL" sz="2800" b="1" dirty="0">
              <a:solidFill>
                <a:srgbClr val="C00000"/>
              </a:solidFill>
              <a:latin typeface="Guttman David" pitchFamily="2" charset="-79"/>
              <a:cs typeface="Guttman David" pitchFamily="2" charset="-79"/>
            </a:endParaRPr>
          </a:p>
          <a:p>
            <a:pPr algn="ctr"/>
            <a:r>
              <a:rPr lang="en-US" sz="3600" b="1" dirty="0" smtClean="0">
                <a:latin typeface="Guttman David" pitchFamily="2" charset="-79"/>
                <a:cs typeface="Guttman David" pitchFamily="2" charset="-79"/>
              </a:rPr>
              <a:t>x </a:t>
            </a:r>
            <a:r>
              <a:rPr lang="en-US" sz="3600" b="1" dirty="0" smtClean="0">
                <a:latin typeface="Guttman David" pitchFamily="2" charset="-79"/>
                <a:cs typeface="Guttman David" pitchFamily="2" charset="-79"/>
              </a:rPr>
              <a:t>+7 </a:t>
            </a:r>
            <a:r>
              <a:rPr lang="en-US" sz="3600" b="1" dirty="0" smtClean="0">
                <a:latin typeface="Guttman David" pitchFamily="2" charset="-79"/>
                <a:cs typeface="Guttman David" pitchFamily="2" charset="-79"/>
              </a:rPr>
              <a:t>= </a:t>
            </a:r>
            <a:r>
              <a:rPr lang="en-US" sz="3600" b="1" dirty="0" smtClean="0">
                <a:latin typeface="Guttman David" pitchFamily="2" charset="-79"/>
                <a:cs typeface="Guttman David" pitchFamily="2" charset="-79"/>
              </a:rPr>
              <a:t>-3</a:t>
            </a:r>
            <a:endParaRPr lang="he-IL" sz="3600" b="1" dirty="0" smtClean="0">
              <a:latin typeface="Guttman David" pitchFamily="2" charset="-79"/>
              <a:cs typeface="Guttman David" pitchFamily="2" charset="-79"/>
            </a:endParaRPr>
          </a:p>
          <a:p>
            <a:r>
              <a:rPr lang="he-IL" b="1" dirty="0" smtClean="0">
                <a:solidFill>
                  <a:srgbClr val="0000FF"/>
                </a:solidFill>
              </a:rPr>
              <a:t/>
            </a:r>
            <a:br>
              <a:rPr lang="he-IL" b="1" dirty="0" smtClean="0">
                <a:solidFill>
                  <a:srgbClr val="0000FF"/>
                </a:solidFill>
              </a:rPr>
            </a:br>
            <a:endParaRPr lang="he-IL" dirty="0"/>
          </a:p>
        </p:txBody>
      </p:sp>
      <p:pic>
        <p:nvPicPr>
          <p:cNvPr id="5" name="Picture 2" descr="http://www.unitedrecipes.org/26/animation/COMMUNICATION/31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827" y="764704"/>
            <a:ext cx="2333625" cy="1571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מלבן 6"/>
          <p:cNvSpPr/>
          <p:nvPr/>
        </p:nvSpPr>
        <p:spPr>
          <a:xfrm>
            <a:off x="685727" y="3235341"/>
            <a:ext cx="41044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00"/>
            <a:r>
              <a:rPr lang="en-US" sz="2400" b="1" dirty="0" smtClean="0"/>
              <a:t>x = </a:t>
            </a:r>
            <a:r>
              <a:rPr lang="en-US" sz="2400" b="1" dirty="0" smtClean="0"/>
              <a:t>-7 -3</a:t>
            </a:r>
            <a:endParaRPr lang="he-IL" sz="3600" dirty="0"/>
          </a:p>
        </p:txBody>
      </p:sp>
      <p:sp>
        <p:nvSpPr>
          <p:cNvPr id="8" name="מלבן 7"/>
          <p:cNvSpPr/>
          <p:nvPr/>
        </p:nvSpPr>
        <p:spPr>
          <a:xfrm>
            <a:off x="5405030" y="3463021"/>
            <a:ext cx="299244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</a:rPr>
              <a:t> </a:t>
            </a:r>
            <a:endParaRPr lang="he-IL" sz="2800" dirty="0"/>
          </a:p>
        </p:txBody>
      </p:sp>
      <p:sp>
        <p:nvSpPr>
          <p:cNvPr id="9" name="מלבן 8"/>
          <p:cNvSpPr/>
          <p:nvPr/>
        </p:nvSpPr>
        <p:spPr>
          <a:xfrm>
            <a:off x="4859791" y="2647413"/>
            <a:ext cx="357789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b="1" dirty="0" smtClean="0">
                <a:solidFill>
                  <a:srgbClr val="0000FF"/>
                </a:solidFill>
              </a:rPr>
              <a:t/>
            </a:r>
            <a:br>
              <a:rPr lang="he-IL" b="1" dirty="0" smtClean="0">
                <a:solidFill>
                  <a:srgbClr val="0000FF"/>
                </a:solidFill>
              </a:rPr>
            </a:br>
            <a:r>
              <a:rPr lang="he-IL" sz="2800" b="1" dirty="0" smtClean="0">
                <a:solidFill>
                  <a:srgbClr val="0000FF"/>
                </a:solidFill>
                <a:latin typeface="Guttman David" pitchFamily="2" charset="-79"/>
                <a:cs typeface="Guttman David" pitchFamily="2" charset="-79"/>
              </a:rPr>
              <a:t>1. העברת אגפים:</a:t>
            </a:r>
          </a:p>
          <a:p>
            <a:r>
              <a:rPr lang="he-IL" b="1" dirty="0" smtClean="0">
                <a:solidFill>
                  <a:srgbClr val="0000FF"/>
                </a:solidFill>
                <a:latin typeface="Guttman David" pitchFamily="2" charset="-79"/>
                <a:cs typeface="Guttman David" pitchFamily="2" charset="-79"/>
              </a:rPr>
              <a:t>(נעלמים לשמאל מספרים לימין). </a:t>
            </a:r>
            <a:endParaRPr lang="he-IL" dirty="0">
              <a:latin typeface="Guttman David" pitchFamily="2" charset="-79"/>
              <a:cs typeface="Guttman David" pitchFamily="2" charset="-79"/>
            </a:endParaRPr>
          </a:p>
        </p:txBody>
      </p:sp>
      <p:sp>
        <p:nvSpPr>
          <p:cNvPr id="10" name="מלבן 9"/>
          <p:cNvSpPr/>
          <p:nvPr/>
        </p:nvSpPr>
        <p:spPr>
          <a:xfrm>
            <a:off x="5004048" y="3702885"/>
            <a:ext cx="3577896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b="1" dirty="0" smtClean="0">
                <a:solidFill>
                  <a:srgbClr val="0000FF"/>
                </a:solidFill>
              </a:rPr>
              <a:t/>
            </a:r>
            <a:br>
              <a:rPr lang="he-IL" b="1" dirty="0" smtClean="0">
                <a:solidFill>
                  <a:srgbClr val="0000FF"/>
                </a:solidFill>
              </a:rPr>
            </a:br>
            <a:r>
              <a:rPr lang="he-IL" sz="2800" b="1" dirty="0" smtClean="0">
                <a:solidFill>
                  <a:srgbClr val="0000FF"/>
                </a:solidFill>
                <a:latin typeface="Guttman David" pitchFamily="2" charset="-79"/>
                <a:cs typeface="Guttman David" pitchFamily="2" charset="-79"/>
              </a:rPr>
              <a:t>2. כינוס איברים</a:t>
            </a:r>
            <a:endParaRPr lang="he-IL" dirty="0">
              <a:latin typeface="Guttman David" pitchFamily="2" charset="-79"/>
              <a:cs typeface="Guttman David" pitchFamily="2" charset="-79"/>
            </a:endParaRPr>
          </a:p>
        </p:txBody>
      </p:sp>
      <p:sp>
        <p:nvSpPr>
          <p:cNvPr id="11" name="מלבן 10"/>
          <p:cNvSpPr/>
          <p:nvPr/>
        </p:nvSpPr>
        <p:spPr>
          <a:xfrm>
            <a:off x="791321" y="4672380"/>
            <a:ext cx="41044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00"/>
            <a:r>
              <a:rPr lang="en-US" sz="2400" b="1" dirty="0" smtClean="0"/>
              <a:t>x = </a:t>
            </a:r>
            <a:r>
              <a:rPr lang="en-US" sz="2400" b="1" dirty="0" smtClean="0"/>
              <a:t>-10</a:t>
            </a:r>
            <a:endParaRPr lang="he-IL" sz="3600" dirty="0"/>
          </a:p>
        </p:txBody>
      </p:sp>
      <p:sp>
        <p:nvSpPr>
          <p:cNvPr id="16" name="מלבן 15"/>
          <p:cNvSpPr/>
          <p:nvPr/>
        </p:nvSpPr>
        <p:spPr>
          <a:xfrm>
            <a:off x="5004048" y="4503104"/>
            <a:ext cx="3577896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b="1" dirty="0" smtClean="0">
                <a:solidFill>
                  <a:srgbClr val="0000FF"/>
                </a:solidFill>
              </a:rPr>
              <a:t/>
            </a:r>
            <a:br>
              <a:rPr lang="he-IL" b="1" dirty="0" smtClean="0">
                <a:solidFill>
                  <a:srgbClr val="0000FF"/>
                </a:solidFill>
              </a:rPr>
            </a:br>
            <a:r>
              <a:rPr lang="he-IL" sz="2800" b="1" dirty="0" smtClean="0">
                <a:solidFill>
                  <a:srgbClr val="0000FF"/>
                </a:solidFill>
                <a:latin typeface="Guttman David" pitchFamily="2" charset="-79"/>
                <a:cs typeface="Guttman David" pitchFamily="2" charset="-79"/>
              </a:rPr>
              <a:t>3. בידוד הנעלם</a:t>
            </a:r>
            <a:endParaRPr lang="he-IL" dirty="0">
              <a:latin typeface="Guttman David" pitchFamily="2" charset="-79"/>
              <a:cs typeface="Guttman David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122366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9" grpId="0"/>
      <p:bldP spid="10" grpId="0"/>
      <p:bldP spid="11" grpId="0"/>
      <p:bldP spid="1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1833279" y="646570"/>
            <a:ext cx="5909489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2800" b="1" dirty="0" smtClean="0">
                <a:solidFill>
                  <a:srgbClr val="C00000"/>
                </a:solidFill>
                <a:latin typeface="Guttman David" pitchFamily="2" charset="-79"/>
                <a:cs typeface="Guttman David" pitchFamily="2" charset="-79"/>
              </a:rPr>
              <a:t>פתרו את המשוואה:</a:t>
            </a:r>
          </a:p>
          <a:p>
            <a:endParaRPr lang="he-IL" sz="2800" b="1" dirty="0">
              <a:solidFill>
                <a:srgbClr val="C00000"/>
              </a:solidFill>
              <a:latin typeface="Guttman David" pitchFamily="2" charset="-79"/>
              <a:cs typeface="Guttman David" pitchFamily="2" charset="-79"/>
            </a:endParaRPr>
          </a:p>
          <a:p>
            <a:pPr algn="ctr"/>
            <a:r>
              <a:rPr lang="en-US" sz="3600" b="1" dirty="0" smtClean="0">
                <a:latin typeface="Guttman David" pitchFamily="2" charset="-79"/>
                <a:cs typeface="Guttman David" pitchFamily="2" charset="-79"/>
              </a:rPr>
              <a:t>x </a:t>
            </a:r>
            <a:r>
              <a:rPr lang="en-US" sz="3600" b="1" dirty="0" smtClean="0">
                <a:latin typeface="Guttman David" pitchFamily="2" charset="-79"/>
                <a:cs typeface="Guttman David" pitchFamily="2" charset="-79"/>
              </a:rPr>
              <a:t>-6 </a:t>
            </a:r>
            <a:r>
              <a:rPr lang="en-US" sz="3600" b="1" dirty="0" smtClean="0">
                <a:latin typeface="Guttman David" pitchFamily="2" charset="-79"/>
                <a:cs typeface="Guttman David" pitchFamily="2" charset="-79"/>
              </a:rPr>
              <a:t>= </a:t>
            </a:r>
            <a:r>
              <a:rPr lang="en-US" sz="3600" b="1" dirty="0" smtClean="0">
                <a:latin typeface="Guttman David" pitchFamily="2" charset="-79"/>
                <a:cs typeface="Guttman David" pitchFamily="2" charset="-79"/>
              </a:rPr>
              <a:t>-2</a:t>
            </a:r>
            <a:endParaRPr lang="he-IL" sz="3600" b="1" dirty="0" smtClean="0">
              <a:latin typeface="Guttman David" pitchFamily="2" charset="-79"/>
              <a:cs typeface="Guttman David" pitchFamily="2" charset="-79"/>
            </a:endParaRPr>
          </a:p>
          <a:p>
            <a:r>
              <a:rPr lang="he-IL" b="1" dirty="0" smtClean="0">
                <a:solidFill>
                  <a:srgbClr val="0000FF"/>
                </a:solidFill>
              </a:rPr>
              <a:t/>
            </a:r>
            <a:br>
              <a:rPr lang="he-IL" b="1" dirty="0" smtClean="0">
                <a:solidFill>
                  <a:srgbClr val="0000FF"/>
                </a:solidFill>
              </a:rPr>
            </a:br>
            <a:endParaRPr lang="he-IL" dirty="0"/>
          </a:p>
        </p:txBody>
      </p:sp>
      <p:pic>
        <p:nvPicPr>
          <p:cNvPr id="5" name="Picture 2" descr="http://www.unitedrecipes.org/26/animation/COMMUNICATION/31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827" y="764704"/>
            <a:ext cx="2333625" cy="1571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מלבן 6"/>
          <p:cNvSpPr/>
          <p:nvPr/>
        </p:nvSpPr>
        <p:spPr>
          <a:xfrm>
            <a:off x="685727" y="3235341"/>
            <a:ext cx="41044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00"/>
            <a:r>
              <a:rPr lang="en-US" sz="2400" b="1" dirty="0" smtClean="0"/>
              <a:t>x = </a:t>
            </a:r>
            <a:r>
              <a:rPr lang="en-US" sz="2400" b="1" dirty="0" smtClean="0"/>
              <a:t>+6 -2</a:t>
            </a:r>
            <a:endParaRPr lang="he-IL" sz="3600" dirty="0"/>
          </a:p>
        </p:txBody>
      </p:sp>
      <p:sp>
        <p:nvSpPr>
          <p:cNvPr id="8" name="מלבן 7"/>
          <p:cNvSpPr/>
          <p:nvPr/>
        </p:nvSpPr>
        <p:spPr>
          <a:xfrm>
            <a:off x="5405030" y="3463021"/>
            <a:ext cx="299244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</a:rPr>
              <a:t> </a:t>
            </a:r>
            <a:endParaRPr lang="he-IL" sz="2800" dirty="0"/>
          </a:p>
        </p:txBody>
      </p:sp>
      <p:sp>
        <p:nvSpPr>
          <p:cNvPr id="9" name="מלבן 8"/>
          <p:cNvSpPr/>
          <p:nvPr/>
        </p:nvSpPr>
        <p:spPr>
          <a:xfrm>
            <a:off x="4859791" y="2647413"/>
            <a:ext cx="357789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b="1" dirty="0" smtClean="0">
                <a:solidFill>
                  <a:srgbClr val="0000FF"/>
                </a:solidFill>
              </a:rPr>
              <a:t/>
            </a:r>
            <a:br>
              <a:rPr lang="he-IL" b="1" dirty="0" smtClean="0">
                <a:solidFill>
                  <a:srgbClr val="0000FF"/>
                </a:solidFill>
              </a:rPr>
            </a:br>
            <a:r>
              <a:rPr lang="he-IL" sz="2800" b="1" dirty="0" smtClean="0">
                <a:solidFill>
                  <a:srgbClr val="0000FF"/>
                </a:solidFill>
                <a:latin typeface="Guttman David" pitchFamily="2" charset="-79"/>
                <a:cs typeface="Guttman David" pitchFamily="2" charset="-79"/>
              </a:rPr>
              <a:t>1. העברת אגפים:</a:t>
            </a:r>
          </a:p>
          <a:p>
            <a:r>
              <a:rPr lang="he-IL" b="1" dirty="0" smtClean="0">
                <a:solidFill>
                  <a:srgbClr val="0000FF"/>
                </a:solidFill>
                <a:latin typeface="Guttman David" pitchFamily="2" charset="-79"/>
                <a:cs typeface="Guttman David" pitchFamily="2" charset="-79"/>
              </a:rPr>
              <a:t>(נעלמים לשמאל מספרים לימין). </a:t>
            </a:r>
            <a:endParaRPr lang="he-IL" dirty="0">
              <a:latin typeface="Guttman David" pitchFamily="2" charset="-79"/>
              <a:cs typeface="Guttman David" pitchFamily="2" charset="-79"/>
            </a:endParaRPr>
          </a:p>
        </p:txBody>
      </p:sp>
      <p:sp>
        <p:nvSpPr>
          <p:cNvPr id="10" name="מלבן 9"/>
          <p:cNvSpPr/>
          <p:nvPr/>
        </p:nvSpPr>
        <p:spPr>
          <a:xfrm>
            <a:off x="5004048" y="3702885"/>
            <a:ext cx="3577896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b="1" dirty="0" smtClean="0">
                <a:solidFill>
                  <a:srgbClr val="0000FF"/>
                </a:solidFill>
              </a:rPr>
              <a:t/>
            </a:r>
            <a:br>
              <a:rPr lang="he-IL" b="1" dirty="0" smtClean="0">
                <a:solidFill>
                  <a:srgbClr val="0000FF"/>
                </a:solidFill>
              </a:rPr>
            </a:br>
            <a:r>
              <a:rPr lang="he-IL" sz="2800" b="1" dirty="0" smtClean="0">
                <a:solidFill>
                  <a:srgbClr val="0000FF"/>
                </a:solidFill>
                <a:latin typeface="Guttman David" pitchFamily="2" charset="-79"/>
                <a:cs typeface="Guttman David" pitchFamily="2" charset="-79"/>
              </a:rPr>
              <a:t>2. כינוס איברים</a:t>
            </a:r>
            <a:endParaRPr lang="he-IL" dirty="0">
              <a:latin typeface="Guttman David" pitchFamily="2" charset="-79"/>
              <a:cs typeface="Guttman David" pitchFamily="2" charset="-79"/>
            </a:endParaRPr>
          </a:p>
        </p:txBody>
      </p:sp>
      <p:sp>
        <p:nvSpPr>
          <p:cNvPr id="11" name="מלבן 10"/>
          <p:cNvSpPr/>
          <p:nvPr/>
        </p:nvSpPr>
        <p:spPr>
          <a:xfrm>
            <a:off x="791321" y="4672380"/>
            <a:ext cx="41044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00"/>
            <a:r>
              <a:rPr lang="en-US" sz="2400" b="1" dirty="0" smtClean="0"/>
              <a:t>x = </a:t>
            </a:r>
            <a:r>
              <a:rPr lang="en-US" sz="2400" b="1" dirty="0" smtClean="0"/>
              <a:t>4</a:t>
            </a:r>
            <a:endParaRPr lang="he-IL" sz="3600" dirty="0"/>
          </a:p>
        </p:txBody>
      </p:sp>
      <p:sp>
        <p:nvSpPr>
          <p:cNvPr id="16" name="מלבן 15"/>
          <p:cNvSpPr/>
          <p:nvPr/>
        </p:nvSpPr>
        <p:spPr>
          <a:xfrm>
            <a:off x="5004048" y="4503104"/>
            <a:ext cx="3577896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b="1" dirty="0" smtClean="0">
                <a:solidFill>
                  <a:srgbClr val="0000FF"/>
                </a:solidFill>
              </a:rPr>
              <a:t/>
            </a:r>
            <a:br>
              <a:rPr lang="he-IL" b="1" dirty="0" smtClean="0">
                <a:solidFill>
                  <a:srgbClr val="0000FF"/>
                </a:solidFill>
              </a:rPr>
            </a:br>
            <a:r>
              <a:rPr lang="he-IL" sz="2800" b="1" dirty="0" smtClean="0">
                <a:solidFill>
                  <a:srgbClr val="0000FF"/>
                </a:solidFill>
                <a:latin typeface="Guttman David" pitchFamily="2" charset="-79"/>
                <a:cs typeface="Guttman David" pitchFamily="2" charset="-79"/>
              </a:rPr>
              <a:t>3. בידוד הנעלם</a:t>
            </a:r>
            <a:endParaRPr lang="he-IL" dirty="0">
              <a:latin typeface="Guttman David" pitchFamily="2" charset="-79"/>
              <a:cs typeface="Guttman David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267346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9" grpId="0"/>
      <p:bldP spid="10" grpId="0"/>
      <p:bldP spid="11" grpId="0"/>
      <p:bldP spid="1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1833279" y="646570"/>
            <a:ext cx="5909489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2800" b="1" dirty="0" smtClean="0">
                <a:solidFill>
                  <a:srgbClr val="C00000"/>
                </a:solidFill>
                <a:latin typeface="Guttman David" pitchFamily="2" charset="-79"/>
                <a:cs typeface="Guttman David" pitchFamily="2" charset="-79"/>
              </a:rPr>
              <a:t>פתרו את המשוואה:</a:t>
            </a:r>
          </a:p>
          <a:p>
            <a:endParaRPr lang="he-IL" sz="2800" b="1" dirty="0">
              <a:solidFill>
                <a:srgbClr val="C00000"/>
              </a:solidFill>
              <a:latin typeface="Guttman David" pitchFamily="2" charset="-79"/>
              <a:cs typeface="Guttman David" pitchFamily="2" charset="-79"/>
            </a:endParaRPr>
          </a:p>
          <a:p>
            <a:pPr algn="ctr"/>
            <a:r>
              <a:rPr lang="en-US" sz="3600" b="1" dirty="0" smtClean="0">
                <a:latin typeface="Guttman David" pitchFamily="2" charset="-79"/>
                <a:cs typeface="Guttman David" pitchFamily="2" charset="-79"/>
              </a:rPr>
              <a:t>2x = 10</a:t>
            </a:r>
            <a:endParaRPr lang="he-IL" sz="3600" b="1" dirty="0" smtClean="0">
              <a:latin typeface="Guttman David" pitchFamily="2" charset="-79"/>
              <a:cs typeface="Guttman David" pitchFamily="2" charset="-79"/>
            </a:endParaRPr>
          </a:p>
          <a:p>
            <a:r>
              <a:rPr lang="he-IL" b="1" dirty="0" smtClean="0">
                <a:solidFill>
                  <a:srgbClr val="0000FF"/>
                </a:solidFill>
              </a:rPr>
              <a:t/>
            </a:r>
            <a:br>
              <a:rPr lang="he-IL" b="1" dirty="0" smtClean="0">
                <a:solidFill>
                  <a:srgbClr val="0000FF"/>
                </a:solidFill>
              </a:rPr>
            </a:br>
            <a:endParaRPr lang="he-IL" dirty="0"/>
          </a:p>
        </p:txBody>
      </p:sp>
      <p:pic>
        <p:nvPicPr>
          <p:cNvPr id="5" name="Picture 2" descr="http://www.unitedrecipes.org/26/animation/COMMUNICATION/31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827" y="764704"/>
            <a:ext cx="2333625" cy="1571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מלבן 6"/>
          <p:cNvSpPr/>
          <p:nvPr/>
        </p:nvSpPr>
        <p:spPr>
          <a:xfrm>
            <a:off x="685727" y="3235341"/>
            <a:ext cx="41044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00"/>
            <a:r>
              <a:rPr lang="en-US" sz="2400" b="1" dirty="0" smtClean="0"/>
              <a:t>x = 5</a:t>
            </a:r>
            <a:endParaRPr lang="he-IL" sz="3600" dirty="0"/>
          </a:p>
        </p:txBody>
      </p:sp>
      <p:sp>
        <p:nvSpPr>
          <p:cNvPr id="8" name="מלבן 7"/>
          <p:cNvSpPr/>
          <p:nvPr/>
        </p:nvSpPr>
        <p:spPr>
          <a:xfrm>
            <a:off x="5405030" y="3463021"/>
            <a:ext cx="299244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</a:rPr>
              <a:t> </a:t>
            </a:r>
            <a:endParaRPr lang="he-IL" sz="2800" dirty="0"/>
          </a:p>
        </p:txBody>
      </p:sp>
    </p:spTree>
    <p:extLst>
      <p:ext uri="{BB962C8B-B14F-4D97-AF65-F5344CB8AC3E}">
        <p14:creationId xmlns:p14="http://schemas.microsoft.com/office/powerpoint/2010/main" val="4180543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1833279" y="646570"/>
            <a:ext cx="5909489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2800" b="1" dirty="0" smtClean="0">
                <a:solidFill>
                  <a:srgbClr val="C00000"/>
                </a:solidFill>
                <a:latin typeface="Guttman David" pitchFamily="2" charset="-79"/>
                <a:cs typeface="Guttman David" pitchFamily="2" charset="-79"/>
              </a:rPr>
              <a:t>פתרו את המשוואה:</a:t>
            </a:r>
          </a:p>
          <a:p>
            <a:endParaRPr lang="he-IL" sz="2800" b="1" dirty="0">
              <a:solidFill>
                <a:srgbClr val="C00000"/>
              </a:solidFill>
              <a:latin typeface="Guttman David" pitchFamily="2" charset="-79"/>
              <a:cs typeface="Guttman David" pitchFamily="2" charset="-79"/>
            </a:endParaRPr>
          </a:p>
          <a:p>
            <a:pPr algn="ctr"/>
            <a:r>
              <a:rPr lang="en-US" sz="3600" b="1" dirty="0" smtClean="0">
                <a:latin typeface="Guttman David" pitchFamily="2" charset="-79"/>
                <a:cs typeface="Guttman David" pitchFamily="2" charset="-79"/>
              </a:rPr>
              <a:t>16x +15 = 4x -9</a:t>
            </a:r>
            <a:endParaRPr lang="he-IL" sz="3600" b="1" dirty="0" smtClean="0">
              <a:latin typeface="Guttman David" pitchFamily="2" charset="-79"/>
              <a:cs typeface="Guttman David" pitchFamily="2" charset="-79"/>
            </a:endParaRPr>
          </a:p>
          <a:p>
            <a:r>
              <a:rPr lang="he-IL" b="1" dirty="0" smtClean="0">
                <a:solidFill>
                  <a:srgbClr val="0000FF"/>
                </a:solidFill>
              </a:rPr>
              <a:t/>
            </a:r>
            <a:br>
              <a:rPr lang="he-IL" b="1" dirty="0" smtClean="0">
                <a:solidFill>
                  <a:srgbClr val="0000FF"/>
                </a:solidFill>
              </a:rPr>
            </a:br>
            <a:endParaRPr lang="he-IL" dirty="0"/>
          </a:p>
        </p:txBody>
      </p:sp>
      <p:pic>
        <p:nvPicPr>
          <p:cNvPr id="5" name="Picture 2" descr="http://www.unitedrecipes.org/26/animation/COMMUNICATION/31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827" y="764704"/>
            <a:ext cx="2333625" cy="1571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מלבן 6"/>
          <p:cNvSpPr/>
          <p:nvPr/>
        </p:nvSpPr>
        <p:spPr>
          <a:xfrm>
            <a:off x="467544" y="2831450"/>
            <a:ext cx="41044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00"/>
            <a:r>
              <a:rPr lang="en-US" sz="2400" b="1" dirty="0" smtClean="0"/>
              <a:t>16x – 4x = -15 - 9</a:t>
            </a:r>
            <a:endParaRPr lang="he-IL" sz="3600" dirty="0"/>
          </a:p>
        </p:txBody>
      </p:sp>
      <p:sp>
        <p:nvSpPr>
          <p:cNvPr id="8" name="מלבן 7"/>
          <p:cNvSpPr/>
          <p:nvPr/>
        </p:nvSpPr>
        <p:spPr>
          <a:xfrm>
            <a:off x="5405030" y="3463021"/>
            <a:ext cx="299244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</a:rPr>
              <a:t> </a:t>
            </a:r>
            <a:endParaRPr lang="he-IL" sz="2800" dirty="0"/>
          </a:p>
        </p:txBody>
      </p:sp>
      <p:sp>
        <p:nvSpPr>
          <p:cNvPr id="9" name="מלבן 8"/>
          <p:cNvSpPr/>
          <p:nvPr/>
        </p:nvSpPr>
        <p:spPr>
          <a:xfrm>
            <a:off x="4859791" y="2647413"/>
            <a:ext cx="357789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b="1" dirty="0" smtClean="0">
                <a:solidFill>
                  <a:srgbClr val="0000FF"/>
                </a:solidFill>
              </a:rPr>
              <a:t/>
            </a:r>
            <a:br>
              <a:rPr lang="he-IL" b="1" dirty="0" smtClean="0">
                <a:solidFill>
                  <a:srgbClr val="0000FF"/>
                </a:solidFill>
              </a:rPr>
            </a:br>
            <a:r>
              <a:rPr lang="he-IL" sz="2800" b="1" dirty="0" smtClean="0">
                <a:solidFill>
                  <a:srgbClr val="0000FF"/>
                </a:solidFill>
                <a:latin typeface="Guttman David" pitchFamily="2" charset="-79"/>
                <a:cs typeface="Guttman David" pitchFamily="2" charset="-79"/>
              </a:rPr>
              <a:t>1. העברת אגפים:</a:t>
            </a:r>
          </a:p>
          <a:p>
            <a:r>
              <a:rPr lang="he-IL" b="1" dirty="0" smtClean="0">
                <a:solidFill>
                  <a:srgbClr val="0000FF"/>
                </a:solidFill>
                <a:latin typeface="Guttman David" pitchFamily="2" charset="-79"/>
                <a:cs typeface="Guttman David" pitchFamily="2" charset="-79"/>
              </a:rPr>
              <a:t>(נעלמים לשמאל מספרים לימין). </a:t>
            </a:r>
            <a:endParaRPr lang="he-IL" dirty="0">
              <a:latin typeface="Guttman David" pitchFamily="2" charset="-79"/>
              <a:cs typeface="Guttman David" pitchFamily="2" charset="-79"/>
            </a:endParaRPr>
          </a:p>
        </p:txBody>
      </p:sp>
      <p:sp>
        <p:nvSpPr>
          <p:cNvPr id="10" name="מלבן 9"/>
          <p:cNvSpPr/>
          <p:nvPr/>
        </p:nvSpPr>
        <p:spPr>
          <a:xfrm>
            <a:off x="4811702" y="3724631"/>
            <a:ext cx="3577896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b="1" dirty="0" smtClean="0">
                <a:solidFill>
                  <a:srgbClr val="0000FF"/>
                </a:solidFill>
              </a:rPr>
              <a:t/>
            </a:r>
            <a:br>
              <a:rPr lang="he-IL" b="1" dirty="0" smtClean="0">
                <a:solidFill>
                  <a:srgbClr val="0000FF"/>
                </a:solidFill>
              </a:rPr>
            </a:br>
            <a:r>
              <a:rPr lang="he-IL" sz="2800" b="1" dirty="0" smtClean="0">
                <a:solidFill>
                  <a:srgbClr val="0000FF"/>
                </a:solidFill>
                <a:latin typeface="Guttman David" pitchFamily="2" charset="-79"/>
                <a:cs typeface="Guttman David" pitchFamily="2" charset="-79"/>
              </a:rPr>
              <a:t>2. כינוס איברים</a:t>
            </a:r>
            <a:endParaRPr lang="he-IL" dirty="0">
              <a:latin typeface="Guttman David" pitchFamily="2" charset="-79"/>
              <a:cs typeface="Guttman David" pitchFamily="2" charset="-79"/>
            </a:endParaRPr>
          </a:p>
        </p:txBody>
      </p:sp>
      <p:sp>
        <p:nvSpPr>
          <p:cNvPr id="11" name="מלבן 10"/>
          <p:cNvSpPr/>
          <p:nvPr/>
        </p:nvSpPr>
        <p:spPr>
          <a:xfrm>
            <a:off x="-324544" y="3973373"/>
            <a:ext cx="41044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00"/>
            <a:r>
              <a:rPr lang="en-US" sz="2400" b="1" dirty="0" smtClean="0"/>
              <a:t>12x = -24 </a:t>
            </a:r>
            <a:endParaRPr lang="he-IL" sz="3600" dirty="0"/>
          </a:p>
        </p:txBody>
      </p:sp>
      <p:sp>
        <p:nvSpPr>
          <p:cNvPr id="14" name="מלבן 13"/>
          <p:cNvSpPr/>
          <p:nvPr/>
        </p:nvSpPr>
        <p:spPr>
          <a:xfrm>
            <a:off x="-720589" y="5001591"/>
            <a:ext cx="41044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00"/>
            <a:r>
              <a:rPr lang="en-US" sz="2400" b="1" dirty="0" smtClean="0"/>
              <a:t>X = -2</a:t>
            </a:r>
            <a:endParaRPr lang="he-IL" sz="3600" dirty="0"/>
          </a:p>
        </p:txBody>
      </p:sp>
      <p:sp>
        <p:nvSpPr>
          <p:cNvPr id="15" name="מלבן 14"/>
          <p:cNvSpPr/>
          <p:nvPr/>
        </p:nvSpPr>
        <p:spPr>
          <a:xfrm>
            <a:off x="5004048" y="4601481"/>
            <a:ext cx="3577896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b="1" dirty="0" smtClean="0">
                <a:solidFill>
                  <a:srgbClr val="0000FF"/>
                </a:solidFill>
              </a:rPr>
              <a:t/>
            </a:r>
            <a:br>
              <a:rPr lang="he-IL" b="1" dirty="0" smtClean="0">
                <a:solidFill>
                  <a:srgbClr val="0000FF"/>
                </a:solidFill>
              </a:rPr>
            </a:br>
            <a:r>
              <a:rPr lang="he-IL" sz="2800" b="1" dirty="0" smtClean="0">
                <a:solidFill>
                  <a:srgbClr val="0000FF"/>
                </a:solidFill>
                <a:latin typeface="Guttman David" pitchFamily="2" charset="-79"/>
                <a:cs typeface="Guttman David" pitchFamily="2" charset="-79"/>
              </a:rPr>
              <a:t>3. בידוד הנעלם</a:t>
            </a:r>
            <a:endParaRPr lang="he-IL" dirty="0">
              <a:latin typeface="Guttman David" pitchFamily="2" charset="-79"/>
              <a:cs typeface="Guttman David" pitchFamily="2" charset="-79"/>
            </a:endParaRPr>
          </a:p>
        </p:txBody>
      </p:sp>
      <p:sp>
        <p:nvSpPr>
          <p:cNvPr id="12" name="מלבן 11"/>
          <p:cNvSpPr/>
          <p:nvPr/>
        </p:nvSpPr>
        <p:spPr>
          <a:xfrm>
            <a:off x="5031676" y="5543646"/>
            <a:ext cx="35778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2800" b="1" dirty="0" smtClean="0">
                <a:solidFill>
                  <a:srgbClr val="0000FF"/>
                </a:solidFill>
                <a:latin typeface="Guttman David" pitchFamily="2" charset="-79"/>
                <a:cs typeface="Guttman David" pitchFamily="2" charset="-79"/>
              </a:rPr>
              <a:t>4. בדיקה</a:t>
            </a:r>
            <a:endParaRPr lang="he-IL" dirty="0">
              <a:latin typeface="Guttman David" pitchFamily="2" charset="-79"/>
              <a:cs typeface="Guttman David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18053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9" grpId="0"/>
      <p:bldP spid="10" grpId="0"/>
      <p:bldP spid="11" grpId="0"/>
      <p:bldP spid="14" grpId="0"/>
      <p:bldP spid="15" grpId="0"/>
      <p:bldP spid="1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5076056" y="2492896"/>
            <a:ext cx="3169021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b="1" dirty="0" smtClean="0">
                <a:solidFill>
                  <a:srgbClr val="0000FF"/>
                </a:solidFill>
              </a:rPr>
              <a:t/>
            </a:r>
            <a:br>
              <a:rPr lang="he-IL" b="1" dirty="0" smtClean="0">
                <a:solidFill>
                  <a:srgbClr val="0000FF"/>
                </a:solidFill>
              </a:rPr>
            </a:br>
            <a:r>
              <a:rPr lang="he-IL" sz="2800" b="1" dirty="0" smtClean="0">
                <a:solidFill>
                  <a:srgbClr val="0000FF"/>
                </a:solidFill>
                <a:latin typeface="Guttman David" pitchFamily="2" charset="-79"/>
                <a:cs typeface="Guttman David" pitchFamily="2" charset="-79"/>
              </a:rPr>
              <a:t>1. פתיחת סוגריים. </a:t>
            </a:r>
            <a:endParaRPr lang="he-IL" sz="2800" dirty="0">
              <a:latin typeface="Guttman David" pitchFamily="2" charset="-79"/>
              <a:cs typeface="Guttman David" pitchFamily="2" charset="-79"/>
            </a:endParaRPr>
          </a:p>
        </p:txBody>
      </p:sp>
      <p:sp>
        <p:nvSpPr>
          <p:cNvPr id="4" name="מלבן 3"/>
          <p:cNvSpPr/>
          <p:nvPr/>
        </p:nvSpPr>
        <p:spPr>
          <a:xfrm>
            <a:off x="1833279" y="646570"/>
            <a:ext cx="5909489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2800" b="1" dirty="0" smtClean="0">
                <a:solidFill>
                  <a:srgbClr val="C00000"/>
                </a:solidFill>
                <a:latin typeface="Guttman David" pitchFamily="2" charset="-79"/>
                <a:cs typeface="Guttman David" pitchFamily="2" charset="-79"/>
              </a:rPr>
              <a:t>פתרו את המשוואה:</a:t>
            </a:r>
          </a:p>
          <a:p>
            <a:endParaRPr lang="he-IL" sz="2800" b="1" dirty="0">
              <a:solidFill>
                <a:srgbClr val="C00000"/>
              </a:solidFill>
              <a:latin typeface="Guttman David" pitchFamily="2" charset="-79"/>
              <a:cs typeface="Guttman David" pitchFamily="2" charset="-79"/>
            </a:endParaRPr>
          </a:p>
          <a:p>
            <a:pPr algn="ctr"/>
            <a:r>
              <a:rPr lang="en-US" sz="3600" b="1" dirty="0" smtClean="0">
                <a:latin typeface="Guttman David" pitchFamily="2" charset="-79"/>
                <a:cs typeface="Guttman David" pitchFamily="2" charset="-79"/>
              </a:rPr>
              <a:t>7(x-3)-4=3x-(1-x)</a:t>
            </a:r>
            <a:endParaRPr lang="he-IL" sz="3600" b="1" dirty="0" smtClean="0">
              <a:latin typeface="Guttman David" pitchFamily="2" charset="-79"/>
              <a:cs typeface="Guttman David" pitchFamily="2" charset="-79"/>
            </a:endParaRPr>
          </a:p>
          <a:p>
            <a:r>
              <a:rPr lang="he-IL" b="1" dirty="0" smtClean="0">
                <a:solidFill>
                  <a:srgbClr val="0000FF"/>
                </a:solidFill>
              </a:rPr>
              <a:t/>
            </a:r>
            <a:br>
              <a:rPr lang="he-IL" b="1" dirty="0" smtClean="0">
                <a:solidFill>
                  <a:srgbClr val="0000FF"/>
                </a:solidFill>
              </a:rPr>
            </a:br>
            <a:endParaRPr lang="he-IL" dirty="0"/>
          </a:p>
        </p:txBody>
      </p:sp>
      <p:pic>
        <p:nvPicPr>
          <p:cNvPr id="5" name="Picture 2" descr="http://www.unitedrecipes.org/26/animation/COMMUNICATION/31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827" y="764704"/>
            <a:ext cx="2333625" cy="1571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מלבן 6"/>
          <p:cNvSpPr/>
          <p:nvPr/>
        </p:nvSpPr>
        <p:spPr>
          <a:xfrm>
            <a:off x="467544" y="2831450"/>
            <a:ext cx="41044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00"/>
            <a:r>
              <a:rPr lang="en-US" sz="2400" b="1" dirty="0" smtClean="0"/>
              <a:t>7X- 21- 4= 3X - 1+X</a:t>
            </a:r>
            <a:endParaRPr lang="he-IL" sz="3600" dirty="0"/>
          </a:p>
        </p:txBody>
      </p:sp>
      <p:sp>
        <p:nvSpPr>
          <p:cNvPr id="8" name="מלבן 7"/>
          <p:cNvSpPr/>
          <p:nvPr/>
        </p:nvSpPr>
        <p:spPr>
          <a:xfrm>
            <a:off x="5405030" y="3463021"/>
            <a:ext cx="299244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</a:rPr>
              <a:t> </a:t>
            </a:r>
            <a:endParaRPr lang="he-IL" sz="2800" dirty="0"/>
          </a:p>
        </p:txBody>
      </p:sp>
      <p:sp>
        <p:nvSpPr>
          <p:cNvPr id="9" name="מלבן 8"/>
          <p:cNvSpPr/>
          <p:nvPr/>
        </p:nvSpPr>
        <p:spPr>
          <a:xfrm>
            <a:off x="4788024" y="3463021"/>
            <a:ext cx="357789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b="1" dirty="0" smtClean="0">
                <a:solidFill>
                  <a:srgbClr val="0000FF"/>
                </a:solidFill>
              </a:rPr>
              <a:t/>
            </a:r>
            <a:br>
              <a:rPr lang="he-IL" b="1" dirty="0" smtClean="0">
                <a:solidFill>
                  <a:srgbClr val="0000FF"/>
                </a:solidFill>
              </a:rPr>
            </a:br>
            <a:r>
              <a:rPr lang="he-IL" sz="2800" b="1" dirty="0" smtClean="0">
                <a:solidFill>
                  <a:srgbClr val="0000FF"/>
                </a:solidFill>
                <a:latin typeface="Guttman David" pitchFamily="2" charset="-79"/>
                <a:cs typeface="Guttman David" pitchFamily="2" charset="-79"/>
              </a:rPr>
              <a:t>2. העברת אגפים:</a:t>
            </a:r>
          </a:p>
          <a:p>
            <a:r>
              <a:rPr lang="he-IL" b="1" dirty="0" smtClean="0">
                <a:solidFill>
                  <a:srgbClr val="0000FF"/>
                </a:solidFill>
                <a:latin typeface="Guttman David" pitchFamily="2" charset="-79"/>
                <a:cs typeface="Guttman David" pitchFamily="2" charset="-79"/>
              </a:rPr>
              <a:t>(נעלמים לשמאל מספרים לימין). </a:t>
            </a:r>
            <a:endParaRPr lang="he-IL" dirty="0">
              <a:latin typeface="Guttman David" pitchFamily="2" charset="-79"/>
              <a:cs typeface="Guttman David" pitchFamily="2" charset="-79"/>
            </a:endParaRPr>
          </a:p>
        </p:txBody>
      </p:sp>
      <p:sp>
        <p:nvSpPr>
          <p:cNvPr id="10" name="מלבן 9"/>
          <p:cNvSpPr/>
          <p:nvPr/>
        </p:nvSpPr>
        <p:spPr>
          <a:xfrm>
            <a:off x="4871618" y="4677093"/>
            <a:ext cx="3577896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b="1" dirty="0" smtClean="0">
                <a:solidFill>
                  <a:srgbClr val="0000FF"/>
                </a:solidFill>
              </a:rPr>
              <a:t/>
            </a:r>
            <a:br>
              <a:rPr lang="he-IL" b="1" dirty="0" smtClean="0">
                <a:solidFill>
                  <a:srgbClr val="0000FF"/>
                </a:solidFill>
              </a:rPr>
            </a:br>
            <a:r>
              <a:rPr lang="he-IL" sz="2800" b="1" dirty="0" smtClean="0">
                <a:solidFill>
                  <a:srgbClr val="0000FF"/>
                </a:solidFill>
                <a:latin typeface="Guttman David" pitchFamily="2" charset="-79"/>
                <a:cs typeface="Guttman David" pitchFamily="2" charset="-79"/>
              </a:rPr>
              <a:t>3. כינוס איברים</a:t>
            </a:r>
            <a:endParaRPr lang="he-IL" dirty="0">
              <a:latin typeface="Guttman David" pitchFamily="2" charset="-79"/>
              <a:cs typeface="Guttman David" pitchFamily="2" charset="-79"/>
            </a:endParaRPr>
          </a:p>
        </p:txBody>
      </p:sp>
      <p:sp>
        <p:nvSpPr>
          <p:cNvPr id="11" name="מלבן 10"/>
          <p:cNvSpPr/>
          <p:nvPr/>
        </p:nvSpPr>
        <p:spPr>
          <a:xfrm>
            <a:off x="251520" y="3770797"/>
            <a:ext cx="41044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00"/>
            <a:r>
              <a:rPr lang="en-US" sz="2400" b="1" dirty="0" smtClean="0"/>
              <a:t>7X- 3x –x = 1 +21 +4</a:t>
            </a:r>
            <a:endParaRPr lang="he-IL" sz="3600" dirty="0"/>
          </a:p>
        </p:txBody>
      </p:sp>
      <p:sp>
        <p:nvSpPr>
          <p:cNvPr id="13" name="מלבן 12"/>
          <p:cNvSpPr/>
          <p:nvPr/>
        </p:nvSpPr>
        <p:spPr>
          <a:xfrm>
            <a:off x="-907525" y="4645967"/>
            <a:ext cx="41044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00"/>
            <a:r>
              <a:rPr lang="en-US" sz="2400" b="1" dirty="0" smtClean="0"/>
              <a:t>3x = 24</a:t>
            </a:r>
            <a:endParaRPr lang="he-IL" sz="3600" dirty="0"/>
          </a:p>
        </p:txBody>
      </p:sp>
      <p:sp>
        <p:nvSpPr>
          <p:cNvPr id="14" name="מלבן 13"/>
          <p:cNvSpPr/>
          <p:nvPr/>
        </p:nvSpPr>
        <p:spPr>
          <a:xfrm>
            <a:off x="-940082" y="5132544"/>
            <a:ext cx="41044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00"/>
            <a:r>
              <a:rPr lang="en-US" sz="2400" b="1" dirty="0" smtClean="0"/>
              <a:t>X = 8</a:t>
            </a:r>
            <a:endParaRPr lang="he-IL" sz="3600" dirty="0"/>
          </a:p>
        </p:txBody>
      </p:sp>
      <p:sp>
        <p:nvSpPr>
          <p:cNvPr id="15" name="מלבן 14"/>
          <p:cNvSpPr/>
          <p:nvPr/>
        </p:nvSpPr>
        <p:spPr>
          <a:xfrm>
            <a:off x="4906150" y="5495108"/>
            <a:ext cx="3577896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b="1" dirty="0" smtClean="0">
                <a:solidFill>
                  <a:srgbClr val="0000FF"/>
                </a:solidFill>
              </a:rPr>
              <a:t/>
            </a:r>
            <a:br>
              <a:rPr lang="he-IL" b="1" dirty="0" smtClean="0">
                <a:solidFill>
                  <a:srgbClr val="0000FF"/>
                </a:solidFill>
              </a:rPr>
            </a:br>
            <a:r>
              <a:rPr lang="he-IL" sz="2800" b="1" dirty="0" smtClean="0">
                <a:solidFill>
                  <a:srgbClr val="0000FF"/>
                </a:solidFill>
                <a:latin typeface="Guttman David" pitchFamily="2" charset="-79"/>
                <a:cs typeface="Guttman David" pitchFamily="2" charset="-79"/>
              </a:rPr>
              <a:t>4. בדיקה</a:t>
            </a:r>
            <a:endParaRPr lang="he-IL" dirty="0">
              <a:latin typeface="Guttman David" pitchFamily="2" charset="-79"/>
              <a:cs typeface="Guttman David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356799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7" grpId="0"/>
      <p:bldP spid="8" grpId="0"/>
      <p:bldP spid="9" grpId="0"/>
      <p:bldP spid="10" grpId="0"/>
      <p:bldP spid="11" grpId="0"/>
      <p:bldP spid="13" grpId="0"/>
      <p:bldP spid="14" grpId="0"/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971600" y="1628800"/>
            <a:ext cx="6785960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uttman David" pitchFamily="2" charset="-79"/>
                <a:cs typeface="Guttman David" pitchFamily="2" charset="-79"/>
              </a:rPr>
              <a:t>מאיזה מילה בנויה המילה משוואה ?</a:t>
            </a:r>
            <a:endParaRPr lang="he-IL" sz="4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uttman David" pitchFamily="2" charset="-79"/>
              <a:cs typeface="Guttman David" pitchFamily="2" charset="-79"/>
            </a:endParaRPr>
          </a:p>
        </p:txBody>
      </p:sp>
      <p:pic>
        <p:nvPicPr>
          <p:cNvPr id="3074" name="Picture 2" descr="http://kids.gov.il/sababa/sababa_pool/images/water_pil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778" b="92889" l="3000" r="93667">
                        <a14:foregroundMark x1="29333" y1="67556" x2="29333" y2="67556"/>
                        <a14:foregroundMark x1="28667" y1="60444" x2="28667" y2="60444"/>
                        <a14:foregroundMark x1="28667" y1="49778" x2="28667" y2="49778"/>
                        <a14:foregroundMark x1="16667" y1="51556" x2="16667" y2="51556"/>
                        <a14:foregroundMark x1="19000" y1="49333" x2="19000" y2="49333"/>
                        <a14:foregroundMark x1="17000" y1="58222" x2="17000" y2="58222"/>
                        <a14:foregroundMark x1="10000" y1="73333" x2="10000" y2="7333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4320" y="2398241"/>
            <a:ext cx="4680520" cy="3510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3715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1187624" y="620688"/>
            <a:ext cx="678596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uttman David" pitchFamily="2" charset="-79"/>
                <a:cs typeface="Guttman David" pitchFamily="2" charset="-79"/>
              </a:rPr>
              <a:t>מהי משוואה?</a:t>
            </a:r>
            <a:endParaRPr lang="he-IL" sz="4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uttman David" pitchFamily="2" charset="-79"/>
              <a:cs typeface="Guttman David" pitchFamily="2" charset="-79"/>
            </a:endParaRPr>
          </a:p>
        </p:txBody>
      </p:sp>
      <p:sp>
        <p:nvSpPr>
          <p:cNvPr id="3" name="מלבן מעוגל 2"/>
          <p:cNvSpPr/>
          <p:nvPr/>
        </p:nvSpPr>
        <p:spPr>
          <a:xfrm>
            <a:off x="683568" y="1400480"/>
            <a:ext cx="8064896" cy="1956512"/>
          </a:xfrm>
          <a:prstGeom prst="roundRect">
            <a:avLst/>
          </a:prstGeom>
          <a:solidFill>
            <a:schemeClr val="accent1"/>
          </a:solidFill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" name="TextBox 1"/>
          <p:cNvSpPr txBox="1"/>
          <p:nvPr/>
        </p:nvSpPr>
        <p:spPr>
          <a:xfrm>
            <a:off x="971600" y="1628800"/>
            <a:ext cx="7632848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ct val="200000"/>
              </a:lnSpc>
            </a:pPr>
            <a:r>
              <a:rPr lang="he-IL" b="1" dirty="0" smtClean="0">
                <a:latin typeface="Guttman David" pitchFamily="2" charset="-79"/>
                <a:cs typeface="Guttman David" pitchFamily="2" charset="-79"/>
              </a:rPr>
              <a:t>משוואה היא ביטוי מתמטי, בעל שני צדדים ובו משתנה אחד לפחות.   </a:t>
            </a:r>
          </a:p>
          <a:p>
            <a:pPr algn="ctr">
              <a:lnSpc>
                <a:spcPct val="200000"/>
              </a:lnSpc>
            </a:pPr>
            <a:r>
              <a:rPr lang="he-IL" b="1" dirty="0" smtClean="0">
                <a:latin typeface="Guttman David" pitchFamily="2" charset="-79"/>
                <a:cs typeface="Guttman David" pitchFamily="2" charset="-79"/>
              </a:rPr>
              <a:t>בין שני הצדדים מופיע סימן השוויון. </a:t>
            </a:r>
            <a:endParaRPr lang="he-IL" b="1" dirty="0">
              <a:latin typeface="Guttman David" pitchFamily="2" charset="-79"/>
              <a:cs typeface="Guttman David" pitchFamily="2" charset="-79"/>
            </a:endParaRPr>
          </a:p>
        </p:txBody>
      </p:sp>
      <p:sp>
        <p:nvSpPr>
          <p:cNvPr id="5" name="מלבן 4"/>
          <p:cNvSpPr/>
          <p:nvPr/>
        </p:nvSpPr>
        <p:spPr>
          <a:xfrm>
            <a:off x="2843808" y="3717032"/>
            <a:ext cx="3888432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6600" b="1" dirty="0" smtClean="0">
                <a:solidFill>
                  <a:schemeClr val="tx1"/>
                </a:solidFill>
              </a:rPr>
              <a:t>X+2  =  5</a:t>
            </a:r>
            <a:endParaRPr lang="he-IL" sz="6600" b="1" dirty="0">
              <a:solidFill>
                <a:schemeClr val="tx1"/>
              </a:solidFill>
            </a:endParaRPr>
          </a:p>
        </p:txBody>
      </p:sp>
      <p:sp>
        <p:nvSpPr>
          <p:cNvPr id="6" name="סוגר מסולסל שמאלי 5"/>
          <p:cNvSpPr/>
          <p:nvPr/>
        </p:nvSpPr>
        <p:spPr>
          <a:xfrm rot="16200000">
            <a:off x="3334164" y="4324804"/>
            <a:ext cx="756084" cy="1736796"/>
          </a:xfrm>
          <a:prstGeom prst="leftBrac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2141" y="4815159"/>
            <a:ext cx="792088" cy="785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חץ ימינה 7"/>
          <p:cNvSpPr/>
          <p:nvPr/>
        </p:nvSpPr>
        <p:spPr>
          <a:xfrm>
            <a:off x="6084168" y="5571244"/>
            <a:ext cx="1512167" cy="697782"/>
          </a:xfrm>
          <a:prstGeom prst="rightArrow">
            <a:avLst/>
          </a:prstGeom>
          <a:solidFill>
            <a:srgbClr val="F0A9F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 smtClean="0">
                <a:solidFill>
                  <a:schemeClr val="tx1"/>
                </a:solidFill>
                <a:latin typeface="Guttman David" pitchFamily="2" charset="-79"/>
                <a:cs typeface="Guttman David" pitchFamily="2" charset="-79"/>
              </a:rPr>
              <a:t>צד ימין</a:t>
            </a:r>
            <a:endParaRPr lang="he-IL" b="1" dirty="0">
              <a:solidFill>
                <a:schemeClr val="tx1"/>
              </a:solidFill>
              <a:latin typeface="Guttman David" pitchFamily="2" charset="-79"/>
              <a:cs typeface="Guttman David" pitchFamily="2" charset="-79"/>
            </a:endParaRPr>
          </a:p>
        </p:txBody>
      </p:sp>
      <p:sp>
        <p:nvSpPr>
          <p:cNvPr id="14" name="חץ ימינה 13"/>
          <p:cNvSpPr/>
          <p:nvPr/>
        </p:nvSpPr>
        <p:spPr>
          <a:xfrm flipH="1">
            <a:off x="2202633" y="5622163"/>
            <a:ext cx="1584175" cy="74536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 smtClean="0">
                <a:solidFill>
                  <a:schemeClr val="tx1"/>
                </a:solidFill>
                <a:latin typeface="Guttman David" pitchFamily="2" charset="-79"/>
                <a:cs typeface="Guttman David" pitchFamily="2" charset="-79"/>
              </a:rPr>
              <a:t>צד שמאל </a:t>
            </a:r>
            <a:endParaRPr lang="he-IL" b="1" dirty="0">
              <a:solidFill>
                <a:schemeClr val="tx1"/>
              </a:solidFill>
              <a:latin typeface="Guttman David" pitchFamily="2" charset="-79"/>
              <a:cs typeface="Guttman David" pitchFamily="2" charset="-79"/>
            </a:endParaRPr>
          </a:p>
        </p:txBody>
      </p:sp>
      <p:sp>
        <p:nvSpPr>
          <p:cNvPr id="11" name="חץ למעלה 10"/>
          <p:cNvSpPr/>
          <p:nvPr/>
        </p:nvSpPr>
        <p:spPr>
          <a:xfrm>
            <a:off x="4067944" y="4992627"/>
            <a:ext cx="2016224" cy="1259071"/>
          </a:xfrm>
          <a:prstGeom prst="upArrow">
            <a:avLst/>
          </a:prstGeom>
          <a:solidFill>
            <a:srgbClr val="FDA1A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 smtClean="0">
                <a:solidFill>
                  <a:schemeClr val="tx1"/>
                </a:solidFill>
                <a:latin typeface="Guttman David" pitchFamily="2" charset="-79"/>
                <a:cs typeface="Guttman David" pitchFamily="2" charset="-79"/>
              </a:rPr>
              <a:t>סימן </a:t>
            </a:r>
          </a:p>
          <a:p>
            <a:pPr algn="ctr"/>
            <a:r>
              <a:rPr lang="he-IL" b="1" dirty="0" smtClean="0">
                <a:solidFill>
                  <a:schemeClr val="tx1"/>
                </a:solidFill>
                <a:latin typeface="Guttman David" pitchFamily="2" charset="-79"/>
                <a:cs typeface="Guttman David" pitchFamily="2" charset="-79"/>
              </a:rPr>
              <a:t>השוויון </a:t>
            </a:r>
            <a:endParaRPr lang="he-IL" b="1" dirty="0">
              <a:solidFill>
                <a:schemeClr val="tx1"/>
              </a:solidFill>
              <a:latin typeface="Guttman David" pitchFamily="2" charset="-79"/>
              <a:cs typeface="Guttman David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15822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1187624" y="1005408"/>
            <a:ext cx="678596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e-IL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uttman David" pitchFamily="2" charset="-79"/>
                <a:cs typeface="Guttman David" pitchFamily="2" charset="-79"/>
              </a:rPr>
              <a:t>האם זה משוואה?</a:t>
            </a:r>
            <a:endParaRPr lang="he-IL" sz="4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uttman David" pitchFamily="2" charset="-79"/>
              <a:cs typeface="Guttman David" pitchFamily="2" charset="-79"/>
            </a:endParaRPr>
          </a:p>
        </p:txBody>
      </p:sp>
      <p:sp>
        <p:nvSpPr>
          <p:cNvPr id="5" name="מלבן 4"/>
          <p:cNvSpPr/>
          <p:nvPr/>
        </p:nvSpPr>
        <p:spPr>
          <a:xfrm>
            <a:off x="2636388" y="2420888"/>
            <a:ext cx="3888432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6600" b="1" dirty="0" smtClean="0">
                <a:solidFill>
                  <a:schemeClr val="tx1"/>
                </a:solidFill>
              </a:rPr>
              <a:t>X+3</a:t>
            </a:r>
            <a:endParaRPr lang="he-IL" sz="6600" b="1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Users\soffy\AppData\Local\Microsoft\Windows\Temporary Internet Files\Content.IE5\F4CV5TYT\MC90041149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0108" y="4361447"/>
            <a:ext cx="1584325" cy="1844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999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3265732" y="260648"/>
            <a:ext cx="244169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Guttman David" pitchFamily="2" charset="-79"/>
                <a:cs typeface="Guttman David" pitchFamily="2" charset="-79"/>
              </a:rPr>
              <a:t>מושגים</a:t>
            </a:r>
            <a:endParaRPr lang="he-IL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Guttman David" pitchFamily="2" charset="-79"/>
              <a:cs typeface="Guttman David" pitchFamily="2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3528" y="3789040"/>
            <a:ext cx="7920879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4400" b="1" dirty="0" smtClean="0">
                <a:solidFill>
                  <a:srgbClr val="C00000"/>
                </a:solidFill>
                <a:latin typeface="David" pitchFamily="34" charset="-79"/>
                <a:cs typeface="David" pitchFamily="34" charset="-79"/>
              </a:rPr>
              <a:t>נעלם : </a:t>
            </a:r>
            <a:r>
              <a:rPr lang="he-IL" sz="4000" b="1" dirty="0" smtClean="0">
                <a:latin typeface="David" pitchFamily="34" charset="-79"/>
                <a:cs typeface="David" pitchFamily="34" charset="-79"/>
              </a:rPr>
              <a:t>האות המופיעה במשוואה נקראת נעלם.</a:t>
            </a:r>
            <a:endParaRPr lang="he-IL" sz="2800" b="1" dirty="0">
              <a:latin typeface="David" pitchFamily="34" charset="-79"/>
              <a:cs typeface="David" pitchFamily="34" charset="-79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470355" y="2420888"/>
                <a:ext cx="4032448" cy="92333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e-IL" sz="5400" b="0" i="1" smtClean="0">
                          <a:latin typeface="Cambria Math"/>
                        </a:rPr>
                        <m:t>24</m:t>
                      </m:r>
                      <m:r>
                        <a:rPr lang="he-IL" sz="5400" b="0" i="1" smtClean="0">
                          <a:latin typeface="Cambria Math"/>
                        </a:rPr>
                        <m:t>+</m:t>
                      </m:r>
                      <m:r>
                        <a:rPr lang="en-US" sz="5400" b="1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𝑿</m:t>
                      </m:r>
                      <m:r>
                        <a:rPr lang="he-IL" sz="5400" b="0" i="1" smtClean="0">
                          <a:latin typeface="Cambria Math"/>
                        </a:rPr>
                        <m:t>=</m:t>
                      </m:r>
                      <m:r>
                        <a:rPr lang="he-IL" sz="5400" b="0" i="1" smtClean="0">
                          <a:latin typeface="Cambria Math"/>
                        </a:rPr>
                        <m:t>36</m:t>
                      </m:r>
                    </m:oMath>
                  </m:oMathPara>
                </a14:m>
                <a:endParaRPr lang="he-IL" sz="5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0355" y="2420888"/>
                <a:ext cx="4032448" cy="92333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1572320" y="1484783"/>
            <a:ext cx="5958084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4000" b="1" dirty="0" smtClean="0">
                <a:solidFill>
                  <a:srgbClr val="002060"/>
                </a:solidFill>
                <a:latin typeface="David" pitchFamily="34" charset="-79"/>
                <a:cs typeface="David" pitchFamily="34" charset="-79"/>
              </a:rPr>
              <a:t>מה משוואה מכילה בתוכה ?</a:t>
            </a:r>
            <a:endParaRPr lang="he-IL" sz="2400" b="1" dirty="0">
              <a:solidFill>
                <a:srgbClr val="002060"/>
              </a:solidFill>
              <a:latin typeface="David" pitchFamily="34" charset="-79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19030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755576" y="3068960"/>
                <a:ext cx="7200800" cy="1200329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e-IL" sz="7200" b="1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𝟐𝟒</m:t>
                      </m:r>
                      <m:r>
                        <a:rPr lang="he-IL" sz="7200" b="1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7200" b="1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𝑿</m:t>
                      </m:r>
                      <m:r>
                        <a:rPr lang="he-IL" sz="7200" b="0" i="1" smtClean="0">
                          <a:latin typeface="Cambria Math"/>
                        </a:rPr>
                        <m:t>=</m:t>
                      </m:r>
                      <m:r>
                        <a:rPr lang="he-IL" sz="7200" b="0" i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mbria Math"/>
                        </a:rPr>
                        <m:t>36</m:t>
                      </m:r>
                    </m:oMath>
                  </m:oMathPara>
                </a14:m>
                <a:endParaRPr lang="he-IL" sz="7200" dirty="0">
                  <a:solidFill>
                    <a:schemeClr val="accent6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3068960"/>
                <a:ext cx="7200800" cy="120032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62915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27584" y="620688"/>
            <a:ext cx="6665451" cy="181588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200" b="1" dirty="0" smtClean="0">
                <a:solidFill>
                  <a:srgbClr val="002060"/>
                </a:solidFill>
                <a:latin typeface="David" pitchFamily="34" charset="-79"/>
                <a:cs typeface="David" pitchFamily="34" charset="-79"/>
              </a:rPr>
              <a:t>איך פותרים משוואה ? </a:t>
            </a:r>
          </a:p>
          <a:p>
            <a:endParaRPr lang="he-IL" sz="3200" b="1" dirty="0" smtClean="0">
              <a:solidFill>
                <a:srgbClr val="002060"/>
              </a:solidFill>
              <a:latin typeface="David" pitchFamily="34" charset="-79"/>
              <a:cs typeface="David" pitchFamily="34" charset="-79"/>
            </a:endParaRPr>
          </a:p>
          <a:p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נצטרך למצוא מספר או מספרים שאם נחליף אותם במקום הנעלמים יתקיים שוויון בין שני </a:t>
            </a:r>
            <a:r>
              <a:rPr lang="he-IL" sz="2400" b="1" dirty="0" err="1" smtClean="0">
                <a:latin typeface="David" pitchFamily="34" charset="-79"/>
                <a:cs typeface="David" pitchFamily="34" charset="-79"/>
              </a:rPr>
              <a:t>צידי</a:t>
            </a:r>
            <a:r>
              <a:rPr lang="he-IL" sz="2400" b="1" dirty="0" smtClean="0">
                <a:latin typeface="David" pitchFamily="34" charset="-79"/>
                <a:cs typeface="David" pitchFamily="34" charset="-79"/>
              </a:rPr>
              <a:t> המשוואה.</a:t>
            </a:r>
            <a:endParaRPr lang="he-IL" sz="2400" b="1" dirty="0">
              <a:latin typeface="David" pitchFamily="34" charset="-79"/>
              <a:cs typeface="David" pitchFamily="34" charset="-79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91356" y="2879358"/>
                <a:ext cx="4668676" cy="243143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e-IL" sz="4800" b="1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𝟒</m:t>
                      </m:r>
                      <m:r>
                        <a:rPr lang="he-IL" sz="4800" b="1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4800" b="1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𝑿</m:t>
                      </m:r>
                      <m:r>
                        <a:rPr lang="he-IL" sz="4800" b="0" i="1" smtClean="0">
                          <a:latin typeface="Cambria Math"/>
                        </a:rPr>
                        <m:t>=</m:t>
                      </m:r>
                      <m:r>
                        <a:rPr lang="he-IL" sz="4800" b="0" i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mbria Math"/>
                        </a:rPr>
                        <m:t>10</m:t>
                      </m:r>
                    </m:oMath>
                  </m:oMathPara>
                </a14:m>
                <a:endParaRPr lang="he-IL" sz="4800" dirty="0" smtClean="0">
                  <a:solidFill>
                    <a:schemeClr val="accent6">
                      <a:lumMod val="50000"/>
                    </a:schemeClr>
                  </a:solidFill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US" sz="4800" b="1" i="1">
                        <a:solidFill>
                          <a:srgbClr val="C00000"/>
                        </a:solidFill>
                        <a:latin typeface="Cambria Math"/>
                      </a:rPr>
                      <m:t>𝑿</m:t>
                    </m:r>
                    <m:r>
                      <a:rPr lang="he-IL" sz="4800" i="1">
                        <a:latin typeface="Cambria Math"/>
                      </a:rPr>
                      <m:t>=</m:t>
                    </m:r>
                  </m:oMath>
                </a14:m>
                <a:r>
                  <a:rPr lang="en-US" sz="4800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?</a:t>
                </a:r>
                <a:endParaRPr lang="he-IL" sz="4800" dirty="0">
                  <a:solidFill>
                    <a:schemeClr val="accent6">
                      <a:lumMod val="50000"/>
                    </a:schemeClr>
                  </a:solidFill>
                </a:endParaRPr>
              </a:p>
              <a:p>
                <a:endParaRPr lang="he-IL" sz="2800" dirty="0" smtClean="0">
                  <a:solidFill>
                    <a:schemeClr val="accent6">
                      <a:lumMod val="50000"/>
                    </a:schemeClr>
                  </a:solidFill>
                </a:endParaRPr>
              </a:p>
              <a:p>
                <a:endParaRPr lang="he-IL" sz="2800" dirty="0">
                  <a:solidFill>
                    <a:schemeClr val="accent6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356" y="2879358"/>
                <a:ext cx="4668676" cy="243143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הסבר ענן 4"/>
          <p:cNvSpPr/>
          <p:nvPr/>
        </p:nvSpPr>
        <p:spPr>
          <a:xfrm>
            <a:off x="4860032" y="2610490"/>
            <a:ext cx="3096344" cy="1584176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 smtClean="0">
                <a:solidFill>
                  <a:schemeClr val="tx1"/>
                </a:solidFill>
                <a:latin typeface="Guttman David" pitchFamily="2" charset="-79"/>
                <a:cs typeface="Guttman David" pitchFamily="2" charset="-79"/>
              </a:rPr>
              <a:t>במקרה הזה,</a:t>
            </a:r>
          </a:p>
          <a:p>
            <a:pPr algn="ctr"/>
            <a:r>
              <a:rPr lang="he-IL" b="1" dirty="0" smtClean="0">
                <a:solidFill>
                  <a:schemeClr val="tx1"/>
                </a:solidFill>
                <a:latin typeface="Guttman David" pitchFamily="2" charset="-79"/>
                <a:cs typeface="Guttman David" pitchFamily="2" charset="-79"/>
              </a:rPr>
              <a:t>איזה מספר נצטרך להחליף?</a:t>
            </a:r>
            <a:endParaRPr lang="he-IL" b="1" dirty="0">
              <a:solidFill>
                <a:schemeClr val="tx1"/>
              </a:solidFill>
              <a:latin typeface="Guttman David" pitchFamily="2" charset="-79"/>
              <a:cs typeface="Guttman David" pitchFamily="2" charset="-79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22918" y="4194666"/>
                <a:ext cx="4668676" cy="243143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5400" b="1" i="1">
                        <a:solidFill>
                          <a:srgbClr val="C00000"/>
                        </a:solidFill>
                        <a:latin typeface="Cambria Math"/>
                      </a:rPr>
                      <m:t>𝑿</m:t>
                    </m:r>
                    <m:r>
                      <a:rPr lang="he-IL" sz="5400" i="1">
                        <a:latin typeface="Cambria Math"/>
                      </a:rPr>
                      <m:t>=</m:t>
                    </m:r>
                  </m:oMath>
                </a14:m>
                <a:r>
                  <a:rPr lang="en-US" sz="9600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6</a:t>
                </a:r>
                <a:endParaRPr lang="he-IL" sz="9600" dirty="0">
                  <a:solidFill>
                    <a:schemeClr val="accent6">
                      <a:lumMod val="50000"/>
                    </a:schemeClr>
                  </a:solidFill>
                </a:endParaRPr>
              </a:p>
              <a:p>
                <a:endParaRPr lang="he-IL" sz="2800" dirty="0" smtClean="0">
                  <a:solidFill>
                    <a:schemeClr val="accent6">
                      <a:lumMod val="50000"/>
                    </a:schemeClr>
                  </a:solidFill>
                </a:endParaRPr>
              </a:p>
              <a:p>
                <a:endParaRPr lang="he-IL" sz="2800" dirty="0">
                  <a:solidFill>
                    <a:schemeClr val="accent6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918" y="4194666"/>
                <a:ext cx="4668676" cy="2431435"/>
              </a:xfrm>
              <a:prstGeom prst="rect">
                <a:avLst/>
              </a:prstGeom>
              <a:blipFill rotWithShape="1">
                <a:blip r:embed="rId3"/>
                <a:stretch>
                  <a:fillRect t="-12782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17714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58033" y="2132856"/>
                <a:ext cx="4668676" cy="280076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e-IL" sz="6000" b="1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𝟏𝟓</m:t>
                      </m:r>
                      <m:r>
                        <a:rPr lang="he-IL" sz="6000" b="1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6000" b="1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𝑿</m:t>
                      </m:r>
                      <m:r>
                        <a:rPr lang="he-IL" sz="6000" b="0" i="1" smtClean="0">
                          <a:latin typeface="Cambria Math"/>
                        </a:rPr>
                        <m:t>=</m:t>
                      </m:r>
                      <m:r>
                        <a:rPr lang="he-IL" sz="6000" b="0" i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mbria Math"/>
                        </a:rPr>
                        <m:t>30</m:t>
                      </m:r>
                    </m:oMath>
                  </m:oMathPara>
                </a14:m>
                <a:endParaRPr lang="he-IL" sz="6000" dirty="0" smtClean="0">
                  <a:solidFill>
                    <a:schemeClr val="accent6">
                      <a:lumMod val="50000"/>
                    </a:schemeClr>
                  </a:solidFill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US" sz="6000" b="1" i="1">
                        <a:solidFill>
                          <a:srgbClr val="C00000"/>
                        </a:solidFill>
                        <a:latin typeface="Cambria Math"/>
                      </a:rPr>
                      <m:t>𝑿</m:t>
                    </m:r>
                    <m:r>
                      <a:rPr lang="he-IL" sz="6000" i="1">
                        <a:latin typeface="Cambria Math"/>
                      </a:rPr>
                      <m:t>=</m:t>
                    </m:r>
                  </m:oMath>
                </a14:m>
                <a:r>
                  <a:rPr lang="en-US" sz="6000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?</a:t>
                </a:r>
                <a:endParaRPr lang="he-IL" sz="6000" dirty="0">
                  <a:solidFill>
                    <a:schemeClr val="accent6">
                      <a:lumMod val="50000"/>
                    </a:schemeClr>
                  </a:solidFill>
                </a:endParaRPr>
              </a:p>
              <a:p>
                <a:endParaRPr lang="he-IL" sz="2800" dirty="0" smtClean="0">
                  <a:solidFill>
                    <a:schemeClr val="accent6">
                      <a:lumMod val="50000"/>
                    </a:schemeClr>
                  </a:solidFill>
                </a:endParaRPr>
              </a:p>
              <a:p>
                <a:endParaRPr lang="he-IL" sz="2800" dirty="0">
                  <a:solidFill>
                    <a:schemeClr val="accent6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033" y="2132856"/>
                <a:ext cx="4668676" cy="280076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הסבר ענן 4"/>
          <p:cNvSpPr/>
          <p:nvPr/>
        </p:nvSpPr>
        <p:spPr>
          <a:xfrm>
            <a:off x="5076056" y="1026314"/>
            <a:ext cx="3096344" cy="1584176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 smtClean="0">
                <a:solidFill>
                  <a:schemeClr val="tx1"/>
                </a:solidFill>
                <a:latin typeface="Guttman David" pitchFamily="2" charset="-79"/>
                <a:cs typeface="Guttman David" pitchFamily="2" charset="-79"/>
              </a:rPr>
              <a:t>במקרה הזה,</a:t>
            </a:r>
          </a:p>
          <a:p>
            <a:pPr algn="ctr"/>
            <a:r>
              <a:rPr lang="he-IL" b="1" dirty="0" smtClean="0">
                <a:solidFill>
                  <a:schemeClr val="tx1"/>
                </a:solidFill>
                <a:latin typeface="Guttman David" pitchFamily="2" charset="-79"/>
                <a:cs typeface="Guttman David" pitchFamily="2" charset="-79"/>
              </a:rPr>
              <a:t>איזה מספר נצטרך להחליף?</a:t>
            </a:r>
            <a:endParaRPr lang="he-IL" b="1" dirty="0">
              <a:solidFill>
                <a:schemeClr val="tx1"/>
              </a:solidFill>
              <a:latin typeface="Guttman David" pitchFamily="2" charset="-79"/>
              <a:cs typeface="Guttman David" pitchFamily="2" charset="-79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07380" y="4194666"/>
                <a:ext cx="4668676" cy="2431435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5400" b="1" i="1">
                        <a:solidFill>
                          <a:srgbClr val="C00000"/>
                        </a:solidFill>
                        <a:latin typeface="Cambria Math"/>
                      </a:rPr>
                      <m:t>𝑿</m:t>
                    </m:r>
                    <m:r>
                      <a:rPr lang="he-IL" sz="5400" i="1">
                        <a:latin typeface="Cambria Math"/>
                      </a:rPr>
                      <m:t>=</m:t>
                    </m:r>
                  </m:oMath>
                </a14:m>
                <a:r>
                  <a:rPr lang="en-US" sz="9600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5</a:t>
                </a:r>
                <a:endParaRPr lang="he-IL" sz="9600" dirty="0">
                  <a:solidFill>
                    <a:schemeClr val="accent6">
                      <a:lumMod val="50000"/>
                    </a:schemeClr>
                  </a:solidFill>
                </a:endParaRPr>
              </a:p>
              <a:p>
                <a:endParaRPr lang="he-IL" sz="2800" dirty="0" smtClean="0">
                  <a:solidFill>
                    <a:schemeClr val="accent6">
                      <a:lumMod val="50000"/>
                    </a:schemeClr>
                  </a:solidFill>
                </a:endParaRPr>
              </a:p>
              <a:p>
                <a:endParaRPr lang="he-IL" sz="2800" dirty="0">
                  <a:solidFill>
                    <a:schemeClr val="accent6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380" y="4194666"/>
                <a:ext cx="4668676" cy="2431435"/>
              </a:xfrm>
              <a:prstGeom prst="rect">
                <a:avLst/>
              </a:prstGeom>
              <a:blipFill rotWithShape="1">
                <a:blip r:embed="rId3"/>
                <a:stretch>
                  <a:fillRect t="-12782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41049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34762" y="1990527"/>
                <a:ext cx="5273342" cy="2985433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e-IL" sz="6600" b="1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𝟏𝟎</m:t>
                      </m:r>
                      <m:r>
                        <a:rPr lang="he-IL" sz="6600" b="1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6600" b="1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𝑿</m:t>
                      </m:r>
                      <m:r>
                        <a:rPr lang="he-IL" sz="6600" b="0" i="1" smtClean="0">
                          <a:latin typeface="Cambria Math"/>
                        </a:rPr>
                        <m:t>=</m:t>
                      </m:r>
                      <m:r>
                        <a:rPr lang="he-IL" sz="6600" b="0" i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mbria Math"/>
                        </a:rPr>
                        <m:t>30</m:t>
                      </m:r>
                    </m:oMath>
                  </m:oMathPara>
                </a14:m>
                <a:endParaRPr lang="he-IL" sz="6600" dirty="0" smtClean="0">
                  <a:solidFill>
                    <a:schemeClr val="accent6">
                      <a:lumMod val="50000"/>
                    </a:schemeClr>
                  </a:solidFill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US" sz="6600" b="1" i="1">
                        <a:solidFill>
                          <a:srgbClr val="C00000"/>
                        </a:solidFill>
                        <a:latin typeface="Cambria Math"/>
                      </a:rPr>
                      <m:t>𝑿</m:t>
                    </m:r>
                    <m:r>
                      <a:rPr lang="he-IL" sz="6600" i="1">
                        <a:latin typeface="Cambria Math"/>
                      </a:rPr>
                      <m:t>=</m:t>
                    </m:r>
                  </m:oMath>
                </a14:m>
                <a:r>
                  <a:rPr lang="en-US" sz="6600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?</a:t>
                </a:r>
                <a:endParaRPr lang="he-IL" sz="6600" dirty="0">
                  <a:solidFill>
                    <a:schemeClr val="accent6">
                      <a:lumMod val="50000"/>
                    </a:schemeClr>
                  </a:solidFill>
                </a:endParaRPr>
              </a:p>
              <a:p>
                <a:endParaRPr lang="he-IL" sz="2800" dirty="0" smtClean="0">
                  <a:solidFill>
                    <a:schemeClr val="accent6">
                      <a:lumMod val="50000"/>
                    </a:schemeClr>
                  </a:solidFill>
                </a:endParaRPr>
              </a:p>
              <a:p>
                <a:endParaRPr lang="he-IL" sz="2800" dirty="0">
                  <a:solidFill>
                    <a:schemeClr val="accent6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762" y="1990527"/>
                <a:ext cx="5273342" cy="2985433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הסבר ענן 4"/>
          <p:cNvSpPr/>
          <p:nvPr/>
        </p:nvSpPr>
        <p:spPr>
          <a:xfrm>
            <a:off x="4903438" y="1196752"/>
            <a:ext cx="3096344" cy="1584176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 smtClean="0">
                <a:solidFill>
                  <a:schemeClr val="tx1"/>
                </a:solidFill>
                <a:latin typeface="Guttman David" pitchFamily="2" charset="-79"/>
                <a:cs typeface="Guttman David" pitchFamily="2" charset="-79"/>
              </a:rPr>
              <a:t>במקרה הזה,</a:t>
            </a:r>
          </a:p>
          <a:p>
            <a:pPr algn="ctr"/>
            <a:r>
              <a:rPr lang="he-IL" b="1" dirty="0" smtClean="0">
                <a:solidFill>
                  <a:schemeClr val="tx1"/>
                </a:solidFill>
                <a:latin typeface="Guttman David" pitchFamily="2" charset="-79"/>
                <a:cs typeface="Guttman David" pitchFamily="2" charset="-79"/>
              </a:rPr>
              <a:t>איזה מספר נצטרך להציב?</a:t>
            </a:r>
            <a:endParaRPr lang="he-IL" b="1" dirty="0">
              <a:solidFill>
                <a:schemeClr val="tx1"/>
              </a:solidFill>
              <a:latin typeface="Guttman David" pitchFamily="2" charset="-79"/>
              <a:cs typeface="Guttman David" pitchFamily="2" charset="-79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22918" y="4194666"/>
                <a:ext cx="4668676" cy="2308324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4800" b="1" i="1">
                        <a:solidFill>
                          <a:srgbClr val="C00000"/>
                        </a:solidFill>
                        <a:latin typeface="Cambria Math"/>
                      </a:rPr>
                      <m:t>𝑿</m:t>
                    </m:r>
                    <m:r>
                      <a:rPr lang="he-IL" sz="4800" i="1">
                        <a:latin typeface="Cambria Math"/>
                      </a:rPr>
                      <m:t>=</m:t>
                    </m:r>
                  </m:oMath>
                </a14:m>
                <a:r>
                  <a:rPr lang="en-US" sz="8800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20</a:t>
                </a:r>
                <a:endParaRPr lang="he-IL" sz="8800" dirty="0">
                  <a:solidFill>
                    <a:schemeClr val="accent6">
                      <a:lumMod val="50000"/>
                    </a:schemeClr>
                  </a:solidFill>
                </a:endParaRPr>
              </a:p>
              <a:p>
                <a:endParaRPr lang="he-IL" sz="2800" dirty="0" smtClean="0">
                  <a:solidFill>
                    <a:schemeClr val="accent6">
                      <a:lumMod val="50000"/>
                    </a:schemeClr>
                  </a:solidFill>
                </a:endParaRPr>
              </a:p>
              <a:p>
                <a:endParaRPr lang="he-IL" sz="2800" dirty="0">
                  <a:solidFill>
                    <a:schemeClr val="accent6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918" y="4194666"/>
                <a:ext cx="4668676" cy="2308324"/>
              </a:xfrm>
              <a:prstGeom prst="rect">
                <a:avLst/>
              </a:prstGeom>
              <a:blipFill rotWithShape="1">
                <a:blip r:embed="rId3"/>
                <a:stretch>
                  <a:fillRect t="-12401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75253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version>
  <revision id="1.1.46558.0"/>
</version>
</file>

<file path=customXml/itemProps1.xml><?xml version="1.0" encoding="utf-8"?>
<ds:datastoreItem xmlns:ds="http://schemas.openxmlformats.org/officeDocument/2006/customXml" ds:itemID="{08248BD1-BE54-4BA4-9B05-FADAC4E49624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401</Words>
  <Application>Microsoft Office PowerPoint</Application>
  <PresentationFormat>‫הצגה על המסך (4:3)</PresentationFormat>
  <Paragraphs>144</Paragraphs>
  <Slides>19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6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19</vt:i4>
      </vt:variant>
    </vt:vector>
  </HeadingPairs>
  <TitlesOfParts>
    <vt:vector size="26" baseType="lpstr">
      <vt:lpstr>Arial</vt:lpstr>
      <vt:lpstr>Calibri</vt:lpstr>
      <vt:lpstr>Cambria Math</vt:lpstr>
      <vt:lpstr>David</vt:lpstr>
      <vt:lpstr>Guttman David</vt:lpstr>
      <vt:lpstr>Times New Roman</vt:lpstr>
      <vt:lpstr>ערכת נושא Office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תקנון התנהגות</dc:title>
  <dc:creator>ben-dayan-office</dc:creator>
  <cp:lastModifiedBy>User</cp:lastModifiedBy>
  <cp:revision>37</cp:revision>
  <dcterms:created xsi:type="dcterms:W3CDTF">2014-08-20T11:03:20Z</dcterms:created>
  <dcterms:modified xsi:type="dcterms:W3CDTF">2019-12-12T11:04:04Z</dcterms:modified>
</cp:coreProperties>
</file>