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2"/>
  </p:sldMasterIdLst>
  <p:notesMasterIdLst>
    <p:notesMasterId r:id="rId22"/>
  </p:notesMasterIdLst>
  <p:sldIdLst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300" r:id="rId12"/>
    <p:sldId id="297" r:id="rId13"/>
    <p:sldId id="313" r:id="rId14"/>
    <p:sldId id="315" r:id="rId15"/>
    <p:sldId id="314" r:id="rId16"/>
    <p:sldId id="316" r:id="rId17"/>
    <p:sldId id="317" r:id="rId18"/>
    <p:sldId id="312" r:id="rId19"/>
    <p:sldId id="298" r:id="rId20"/>
    <p:sldId id="299" r:id="rId21"/>
  </p:sldIdLst>
  <p:sldSz cx="9144000" cy="6858000" type="screen4x3"/>
  <p:notesSz cx="6858000" cy="9144000"/>
  <p:custDataLst>
    <p:custData r:id="rId1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6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0EA740D-A03E-40BF-B211-F102B87FC18E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0FC561-CA54-464E-8E96-13796E78CE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197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47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114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781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294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5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868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73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918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994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984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191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FC61-5B82-4DE0-AD4A-3BA752087F45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CA1AD-D71C-4A8E-A0AB-952CADDDD9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382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971600" y="1628800"/>
            <a:ext cx="67859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uttman David" pitchFamily="2" charset="-79"/>
                <a:cs typeface="Guttman David" pitchFamily="2" charset="-79"/>
              </a:rPr>
              <a:t>פתרון משוואה בנעלם אחד</a:t>
            </a:r>
            <a:endParaRPr lang="he-IL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uttman David" pitchFamily="2" charset="-79"/>
              <a:cs typeface="Guttman David" pitchFamily="2" charset="-79"/>
            </a:endParaRPr>
          </a:p>
        </p:txBody>
      </p:sp>
      <p:pic>
        <p:nvPicPr>
          <p:cNvPr id="3074" name="Picture 2" descr="http://kids.gov.il/sababa/sababa_pool/images/water_pil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78" b="92889" l="3000" r="93667">
                        <a14:foregroundMark x1="29333" y1="67556" x2="29333" y2="67556"/>
                        <a14:foregroundMark x1="28667" y1="60444" x2="28667" y2="60444"/>
                        <a14:foregroundMark x1="28667" y1="49778" x2="28667" y2="49778"/>
                        <a14:foregroundMark x1="16667" y1="51556" x2="16667" y2="51556"/>
                        <a14:foregroundMark x1="19000" y1="49333" x2="19000" y2="49333"/>
                        <a14:foregroundMark x1="17000" y1="58222" x2="17000" y2="58222"/>
                        <a14:foregroundMark x1="10000" y1="73333" x2="10000" y2="7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320" y="2398241"/>
            <a:ext cx="4680520" cy="351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4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-645696" y="907252"/>
            <a:ext cx="612068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400" b="1" dirty="0" smtClean="0">
                <a:solidFill>
                  <a:schemeClr val="accent2"/>
                </a:solidFill>
              </a:rPr>
              <a:t>מו</a:t>
            </a:r>
            <a:r>
              <a:rPr lang="he-IL" sz="4400" b="1" dirty="0" smtClean="0">
                <a:solidFill>
                  <a:schemeClr val="accent2"/>
                </a:solidFill>
              </a:rPr>
              <a:t>שגים</a:t>
            </a:r>
            <a:r>
              <a:rPr lang="en-US" sz="48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en-US" sz="48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</a:br>
            <a:endParaRPr lang="he-IL" sz="4800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9324" y="2094240"/>
            <a:ext cx="545854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נעלם </a:t>
            </a:r>
            <a:r>
              <a:rPr lang="he-IL" sz="28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: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האות המופיעה במשוואה נקראת נעלם</a:t>
            </a:r>
            <a:endParaRPr lang="he-IL" sz="16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3049" y="2492896"/>
            <a:ext cx="5964821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 smtClean="0"/>
          </a:p>
          <a:p>
            <a:r>
              <a:rPr lang="he-IL" sz="2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משוואה :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משוואה בנויה מביטוי אלגברי  </a:t>
            </a:r>
          </a:p>
          <a:p>
            <a:r>
              <a:rPr lang="he-IL" sz="24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               ומספר שביניהם יש סימן שוויון </a:t>
            </a:r>
            <a:endParaRPr lang="en-US" sz="2400" b="1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5430" y="3600892"/>
            <a:ext cx="5360763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אגפים : </a:t>
            </a:r>
            <a:r>
              <a:rPr lang="he-IL" sz="2400" b="1" u="sng" dirty="0" smtClean="0">
                <a:latin typeface="David" pitchFamily="34" charset="-79"/>
                <a:cs typeface="David" pitchFamily="34" charset="-79"/>
              </a:rPr>
              <a:t>לביטוי מימין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לסימן השוויון קוראים </a:t>
            </a:r>
          </a:p>
          <a:p>
            <a:r>
              <a:rPr lang="he-IL" sz="24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             אגף ימין של המשוואה</a:t>
            </a:r>
          </a:p>
          <a:p>
            <a:r>
              <a:rPr lang="he-IL" sz="24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           </a:t>
            </a:r>
            <a:r>
              <a:rPr lang="he-IL" sz="2400" b="1" u="sng" dirty="0" smtClean="0">
                <a:latin typeface="David" pitchFamily="34" charset="-79"/>
                <a:cs typeface="David" pitchFamily="34" charset="-79"/>
              </a:rPr>
              <a:t>לביטוי משמאל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לסימן השוויון קוראים </a:t>
            </a:r>
          </a:p>
          <a:p>
            <a:r>
              <a:rPr lang="he-IL" sz="24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           אגף שמאל של המשוואה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5091" y="5170551"/>
            <a:ext cx="587336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פתרון משוואה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: מציאת מספר או מספרים שאם נציב אותם במקום הנעלמים יתקיים שוויון בין שני אגפי המשוואה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6146" name="Picture 2" descr="http://img2.tapuz.co.il/forums/1_1582901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121" y="34764"/>
            <a:ext cx="3415879" cy="186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00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833279" y="646570"/>
            <a:ext cx="59094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C00000"/>
                </a:solidFill>
                <a:latin typeface="Guttman David" pitchFamily="2" charset="-79"/>
                <a:cs typeface="Guttman David" pitchFamily="2" charset="-79"/>
              </a:rPr>
              <a:t>פתרו את המשוואה:</a:t>
            </a:r>
          </a:p>
          <a:p>
            <a:endParaRPr lang="he-IL" sz="2800" b="1" dirty="0">
              <a:solidFill>
                <a:srgbClr val="C00000"/>
              </a:solidFill>
              <a:latin typeface="Guttman David" pitchFamily="2" charset="-79"/>
              <a:cs typeface="Guttman David" pitchFamily="2" charset="-79"/>
            </a:endParaRPr>
          </a:p>
          <a:p>
            <a:pPr algn="ctr"/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x -3 =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5</a:t>
            </a:r>
            <a:endParaRPr lang="he-IL" sz="3600" b="1" dirty="0" smtClean="0">
              <a:latin typeface="Guttman David" pitchFamily="2" charset="-79"/>
              <a:cs typeface="Guttman David" pitchFamily="2" charset="-79"/>
            </a:endParaRPr>
          </a:p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endParaRPr lang="he-IL" dirty="0"/>
          </a:p>
        </p:txBody>
      </p:sp>
      <p:pic>
        <p:nvPicPr>
          <p:cNvPr id="5" name="Picture 2" descr="http://www.unitedrecipes.org/26/animation/COMMUNICATION/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7" y="764704"/>
            <a:ext cx="2333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>
          <a:xfrm>
            <a:off x="685727" y="3235341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5 </a:t>
            </a:r>
            <a:r>
              <a:rPr lang="en-US" sz="2400" b="1" dirty="0" smtClean="0"/>
              <a:t>+3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5405030" y="3463021"/>
            <a:ext cx="299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he-IL" sz="2800" dirty="0"/>
          </a:p>
        </p:txBody>
      </p:sp>
      <p:sp>
        <p:nvSpPr>
          <p:cNvPr id="9" name="מלבן 8"/>
          <p:cNvSpPr/>
          <p:nvPr/>
        </p:nvSpPr>
        <p:spPr>
          <a:xfrm>
            <a:off x="4859791" y="2647413"/>
            <a:ext cx="3577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1. העברת אגפים:</a:t>
            </a:r>
          </a:p>
          <a:p>
            <a:r>
              <a:rPr lang="he-IL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(נעלמים לשמאל מספרים לימין). 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004048" y="3702885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2. כינוס איברים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791321" y="467238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8</a:t>
            </a:r>
            <a:endParaRPr lang="he-IL" sz="3600" dirty="0"/>
          </a:p>
        </p:txBody>
      </p:sp>
      <p:sp>
        <p:nvSpPr>
          <p:cNvPr id="16" name="מלבן 15"/>
          <p:cNvSpPr/>
          <p:nvPr/>
        </p:nvSpPr>
        <p:spPr>
          <a:xfrm>
            <a:off x="5004048" y="4503104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3. בידוד הנעלם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430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833279" y="646570"/>
            <a:ext cx="59094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C00000"/>
                </a:solidFill>
                <a:latin typeface="Guttman David" pitchFamily="2" charset="-79"/>
                <a:cs typeface="Guttman David" pitchFamily="2" charset="-79"/>
              </a:rPr>
              <a:t>פתרו את המשוואה:</a:t>
            </a:r>
          </a:p>
          <a:p>
            <a:endParaRPr lang="he-IL" sz="2800" b="1" dirty="0">
              <a:solidFill>
                <a:srgbClr val="C00000"/>
              </a:solidFill>
              <a:latin typeface="Guttman David" pitchFamily="2" charset="-79"/>
              <a:cs typeface="Guttman David" pitchFamily="2" charset="-79"/>
            </a:endParaRPr>
          </a:p>
          <a:p>
            <a:pPr algn="ctr"/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x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+2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=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10</a:t>
            </a:r>
            <a:endParaRPr lang="he-IL" sz="3600" b="1" dirty="0" smtClean="0">
              <a:latin typeface="Guttman David" pitchFamily="2" charset="-79"/>
              <a:cs typeface="Guttman David" pitchFamily="2" charset="-79"/>
            </a:endParaRPr>
          </a:p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endParaRPr lang="he-IL" dirty="0"/>
          </a:p>
        </p:txBody>
      </p:sp>
      <p:pic>
        <p:nvPicPr>
          <p:cNvPr id="5" name="Picture 2" descr="http://www.unitedrecipes.org/26/animation/COMMUNICATION/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7" y="764704"/>
            <a:ext cx="2333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>
          <a:xfrm>
            <a:off x="685727" y="3235341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10 -2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5405030" y="3463021"/>
            <a:ext cx="299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he-IL" sz="2800" dirty="0"/>
          </a:p>
        </p:txBody>
      </p:sp>
      <p:sp>
        <p:nvSpPr>
          <p:cNvPr id="9" name="מלבן 8"/>
          <p:cNvSpPr/>
          <p:nvPr/>
        </p:nvSpPr>
        <p:spPr>
          <a:xfrm>
            <a:off x="4859791" y="2647413"/>
            <a:ext cx="3577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1. העברת אגפים:</a:t>
            </a:r>
          </a:p>
          <a:p>
            <a:r>
              <a:rPr lang="he-IL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(נעלמים לשמאל מספרים לימין). 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004048" y="3702885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2. כינוס איברים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791321" y="467238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8</a:t>
            </a:r>
            <a:endParaRPr lang="he-IL" sz="3600" dirty="0"/>
          </a:p>
        </p:txBody>
      </p:sp>
      <p:sp>
        <p:nvSpPr>
          <p:cNvPr id="16" name="מלבן 15"/>
          <p:cNvSpPr/>
          <p:nvPr/>
        </p:nvSpPr>
        <p:spPr>
          <a:xfrm>
            <a:off x="5004048" y="4503104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3. בידוד הנעלם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037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833279" y="646570"/>
            <a:ext cx="59094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C00000"/>
                </a:solidFill>
                <a:latin typeface="Guttman David" pitchFamily="2" charset="-79"/>
                <a:cs typeface="Guttman David" pitchFamily="2" charset="-79"/>
              </a:rPr>
              <a:t>פתרו את המשוואה:</a:t>
            </a:r>
          </a:p>
          <a:p>
            <a:endParaRPr lang="he-IL" sz="2800" b="1" dirty="0">
              <a:solidFill>
                <a:srgbClr val="C00000"/>
              </a:solidFill>
              <a:latin typeface="Guttman David" pitchFamily="2" charset="-79"/>
              <a:cs typeface="Guttman David" pitchFamily="2" charset="-79"/>
            </a:endParaRPr>
          </a:p>
          <a:p>
            <a:pPr algn="ctr"/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x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-4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=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2</a:t>
            </a:r>
            <a:endParaRPr lang="he-IL" sz="3600" b="1" dirty="0" smtClean="0">
              <a:latin typeface="Guttman David" pitchFamily="2" charset="-79"/>
              <a:cs typeface="Guttman David" pitchFamily="2" charset="-79"/>
            </a:endParaRPr>
          </a:p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endParaRPr lang="he-IL" dirty="0"/>
          </a:p>
        </p:txBody>
      </p:sp>
      <p:pic>
        <p:nvPicPr>
          <p:cNvPr id="5" name="Picture 2" descr="http://www.unitedrecipes.org/26/animation/COMMUNICATION/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7" y="764704"/>
            <a:ext cx="2333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>
          <a:xfrm>
            <a:off x="685727" y="3235341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+4 +2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5405030" y="3463021"/>
            <a:ext cx="299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he-IL" sz="2800" dirty="0"/>
          </a:p>
        </p:txBody>
      </p:sp>
      <p:sp>
        <p:nvSpPr>
          <p:cNvPr id="9" name="מלבן 8"/>
          <p:cNvSpPr/>
          <p:nvPr/>
        </p:nvSpPr>
        <p:spPr>
          <a:xfrm>
            <a:off x="4859791" y="2647413"/>
            <a:ext cx="3577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1. העברת אגפים:</a:t>
            </a:r>
          </a:p>
          <a:p>
            <a:r>
              <a:rPr lang="he-IL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(נעלמים לשמאל מספרים לימין). 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004048" y="3702885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2. כינוס איברים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791321" y="467238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6</a:t>
            </a:r>
            <a:endParaRPr lang="he-IL" sz="3600" dirty="0"/>
          </a:p>
        </p:txBody>
      </p:sp>
      <p:sp>
        <p:nvSpPr>
          <p:cNvPr id="16" name="מלבן 15"/>
          <p:cNvSpPr/>
          <p:nvPr/>
        </p:nvSpPr>
        <p:spPr>
          <a:xfrm>
            <a:off x="5004048" y="4503104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3. בידוד הנעלם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665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833279" y="646570"/>
            <a:ext cx="59094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C00000"/>
                </a:solidFill>
                <a:latin typeface="Guttman David" pitchFamily="2" charset="-79"/>
                <a:cs typeface="Guttman David" pitchFamily="2" charset="-79"/>
              </a:rPr>
              <a:t>פתרו את המשוואה:</a:t>
            </a:r>
          </a:p>
          <a:p>
            <a:endParaRPr lang="he-IL" sz="2800" b="1" dirty="0">
              <a:solidFill>
                <a:srgbClr val="C00000"/>
              </a:solidFill>
              <a:latin typeface="Guttman David" pitchFamily="2" charset="-79"/>
              <a:cs typeface="Guttman David" pitchFamily="2" charset="-79"/>
            </a:endParaRPr>
          </a:p>
          <a:p>
            <a:pPr algn="ctr"/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x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-1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=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3</a:t>
            </a:r>
            <a:endParaRPr lang="he-IL" sz="3600" b="1" dirty="0" smtClean="0">
              <a:latin typeface="Guttman David" pitchFamily="2" charset="-79"/>
              <a:cs typeface="Guttman David" pitchFamily="2" charset="-79"/>
            </a:endParaRPr>
          </a:p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endParaRPr lang="he-IL" dirty="0"/>
          </a:p>
        </p:txBody>
      </p:sp>
      <p:pic>
        <p:nvPicPr>
          <p:cNvPr id="5" name="Picture 2" descr="http://www.unitedrecipes.org/26/animation/COMMUNICATION/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7" y="764704"/>
            <a:ext cx="2333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>
          <a:xfrm>
            <a:off x="685727" y="3235341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+1 </a:t>
            </a:r>
            <a:r>
              <a:rPr lang="en-US" sz="2400" b="1" dirty="0" smtClean="0"/>
              <a:t>+3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5405030" y="3463021"/>
            <a:ext cx="299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he-IL" sz="2800" dirty="0"/>
          </a:p>
        </p:txBody>
      </p:sp>
      <p:sp>
        <p:nvSpPr>
          <p:cNvPr id="9" name="מלבן 8"/>
          <p:cNvSpPr/>
          <p:nvPr/>
        </p:nvSpPr>
        <p:spPr>
          <a:xfrm>
            <a:off x="4859791" y="2647413"/>
            <a:ext cx="3577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1. העברת אגפים:</a:t>
            </a:r>
          </a:p>
          <a:p>
            <a:r>
              <a:rPr lang="he-IL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(נעלמים לשמאל מספרים לימין). 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004048" y="3702885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2. כינוס איברים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791321" y="467238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4</a:t>
            </a:r>
            <a:endParaRPr lang="he-IL" sz="3600" dirty="0"/>
          </a:p>
        </p:txBody>
      </p:sp>
      <p:sp>
        <p:nvSpPr>
          <p:cNvPr id="16" name="מלבן 15"/>
          <p:cNvSpPr/>
          <p:nvPr/>
        </p:nvSpPr>
        <p:spPr>
          <a:xfrm>
            <a:off x="5004048" y="4503104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3. בידוד הנעלם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903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833279" y="646570"/>
            <a:ext cx="59094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C00000"/>
                </a:solidFill>
                <a:latin typeface="Guttman David" pitchFamily="2" charset="-79"/>
                <a:cs typeface="Guttman David" pitchFamily="2" charset="-79"/>
              </a:rPr>
              <a:t>פתרו את המשוואה:</a:t>
            </a:r>
          </a:p>
          <a:p>
            <a:endParaRPr lang="he-IL" sz="2800" b="1" dirty="0">
              <a:solidFill>
                <a:srgbClr val="C00000"/>
              </a:solidFill>
              <a:latin typeface="Guttman David" pitchFamily="2" charset="-79"/>
              <a:cs typeface="Guttman David" pitchFamily="2" charset="-79"/>
            </a:endParaRPr>
          </a:p>
          <a:p>
            <a:pPr algn="ctr"/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x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+7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=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-3</a:t>
            </a:r>
            <a:endParaRPr lang="he-IL" sz="3600" b="1" dirty="0" smtClean="0">
              <a:latin typeface="Guttman David" pitchFamily="2" charset="-79"/>
              <a:cs typeface="Guttman David" pitchFamily="2" charset="-79"/>
            </a:endParaRPr>
          </a:p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endParaRPr lang="he-IL" dirty="0"/>
          </a:p>
        </p:txBody>
      </p:sp>
      <p:pic>
        <p:nvPicPr>
          <p:cNvPr id="5" name="Picture 2" descr="http://www.unitedrecipes.org/26/animation/COMMUNICATION/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7" y="764704"/>
            <a:ext cx="2333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>
          <a:xfrm>
            <a:off x="685727" y="3235341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-7 -3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5405030" y="3463021"/>
            <a:ext cx="299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he-IL" sz="2800" dirty="0"/>
          </a:p>
        </p:txBody>
      </p:sp>
      <p:sp>
        <p:nvSpPr>
          <p:cNvPr id="9" name="מלבן 8"/>
          <p:cNvSpPr/>
          <p:nvPr/>
        </p:nvSpPr>
        <p:spPr>
          <a:xfrm>
            <a:off x="4859791" y="2647413"/>
            <a:ext cx="3577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1. העברת אגפים:</a:t>
            </a:r>
          </a:p>
          <a:p>
            <a:r>
              <a:rPr lang="he-IL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(נעלמים לשמאל מספרים לימין). 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004048" y="3702885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2. כינוס איברים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791321" y="467238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-10</a:t>
            </a:r>
            <a:endParaRPr lang="he-IL" sz="3600" dirty="0"/>
          </a:p>
        </p:txBody>
      </p:sp>
      <p:sp>
        <p:nvSpPr>
          <p:cNvPr id="16" name="מלבן 15"/>
          <p:cNvSpPr/>
          <p:nvPr/>
        </p:nvSpPr>
        <p:spPr>
          <a:xfrm>
            <a:off x="5004048" y="4503104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3. בידוד הנעלם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236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833279" y="646570"/>
            <a:ext cx="59094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C00000"/>
                </a:solidFill>
                <a:latin typeface="Guttman David" pitchFamily="2" charset="-79"/>
                <a:cs typeface="Guttman David" pitchFamily="2" charset="-79"/>
              </a:rPr>
              <a:t>פתרו את המשוואה:</a:t>
            </a:r>
          </a:p>
          <a:p>
            <a:endParaRPr lang="he-IL" sz="2800" b="1" dirty="0">
              <a:solidFill>
                <a:srgbClr val="C00000"/>
              </a:solidFill>
              <a:latin typeface="Guttman David" pitchFamily="2" charset="-79"/>
              <a:cs typeface="Guttman David" pitchFamily="2" charset="-79"/>
            </a:endParaRPr>
          </a:p>
          <a:p>
            <a:pPr algn="ctr"/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x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-6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= </a:t>
            </a:r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-2</a:t>
            </a:r>
            <a:endParaRPr lang="he-IL" sz="3600" b="1" dirty="0" smtClean="0">
              <a:latin typeface="Guttman David" pitchFamily="2" charset="-79"/>
              <a:cs typeface="Guttman David" pitchFamily="2" charset="-79"/>
            </a:endParaRPr>
          </a:p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endParaRPr lang="he-IL" dirty="0"/>
          </a:p>
        </p:txBody>
      </p:sp>
      <p:pic>
        <p:nvPicPr>
          <p:cNvPr id="5" name="Picture 2" descr="http://www.unitedrecipes.org/26/animation/COMMUNICATION/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7" y="764704"/>
            <a:ext cx="2333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>
          <a:xfrm>
            <a:off x="685727" y="3235341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+6 -2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5405030" y="3463021"/>
            <a:ext cx="299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he-IL" sz="2800" dirty="0"/>
          </a:p>
        </p:txBody>
      </p:sp>
      <p:sp>
        <p:nvSpPr>
          <p:cNvPr id="9" name="מלבן 8"/>
          <p:cNvSpPr/>
          <p:nvPr/>
        </p:nvSpPr>
        <p:spPr>
          <a:xfrm>
            <a:off x="4859791" y="2647413"/>
            <a:ext cx="3577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1. העברת אגפים:</a:t>
            </a:r>
          </a:p>
          <a:p>
            <a:r>
              <a:rPr lang="he-IL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(נעלמים לשמאל מספרים לימין). 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004048" y="3702885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2. כינוס איברים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791321" y="467238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</a:t>
            </a:r>
            <a:r>
              <a:rPr lang="en-US" sz="2400" b="1" dirty="0" smtClean="0"/>
              <a:t>4</a:t>
            </a:r>
            <a:endParaRPr lang="he-IL" sz="3600" dirty="0"/>
          </a:p>
        </p:txBody>
      </p:sp>
      <p:sp>
        <p:nvSpPr>
          <p:cNvPr id="16" name="מלבן 15"/>
          <p:cNvSpPr/>
          <p:nvPr/>
        </p:nvSpPr>
        <p:spPr>
          <a:xfrm>
            <a:off x="5004048" y="4503104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3. בידוד הנעלם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734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833279" y="646570"/>
            <a:ext cx="59094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C00000"/>
                </a:solidFill>
                <a:latin typeface="Guttman David" pitchFamily="2" charset="-79"/>
                <a:cs typeface="Guttman David" pitchFamily="2" charset="-79"/>
              </a:rPr>
              <a:t>פתרו את המשוואה:</a:t>
            </a:r>
          </a:p>
          <a:p>
            <a:endParaRPr lang="he-IL" sz="2800" b="1" dirty="0">
              <a:solidFill>
                <a:srgbClr val="C00000"/>
              </a:solidFill>
              <a:latin typeface="Guttman David" pitchFamily="2" charset="-79"/>
              <a:cs typeface="Guttman David" pitchFamily="2" charset="-79"/>
            </a:endParaRPr>
          </a:p>
          <a:p>
            <a:pPr algn="ctr"/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2x = 10</a:t>
            </a:r>
            <a:endParaRPr lang="he-IL" sz="3600" b="1" dirty="0" smtClean="0">
              <a:latin typeface="Guttman David" pitchFamily="2" charset="-79"/>
              <a:cs typeface="Guttman David" pitchFamily="2" charset="-79"/>
            </a:endParaRPr>
          </a:p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endParaRPr lang="he-IL" dirty="0"/>
          </a:p>
        </p:txBody>
      </p:sp>
      <p:pic>
        <p:nvPicPr>
          <p:cNvPr id="5" name="Picture 2" descr="http://www.unitedrecipes.org/26/animation/COMMUNICATION/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7" y="764704"/>
            <a:ext cx="2333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>
          <a:xfrm>
            <a:off x="685727" y="3235341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5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5405030" y="3463021"/>
            <a:ext cx="299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418054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833279" y="646570"/>
            <a:ext cx="59094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C00000"/>
                </a:solidFill>
                <a:latin typeface="Guttman David" pitchFamily="2" charset="-79"/>
                <a:cs typeface="Guttman David" pitchFamily="2" charset="-79"/>
              </a:rPr>
              <a:t>פתרו את המשוואה:</a:t>
            </a:r>
          </a:p>
          <a:p>
            <a:endParaRPr lang="he-IL" sz="2800" b="1" dirty="0">
              <a:solidFill>
                <a:srgbClr val="C00000"/>
              </a:solidFill>
              <a:latin typeface="Guttman David" pitchFamily="2" charset="-79"/>
              <a:cs typeface="Guttman David" pitchFamily="2" charset="-79"/>
            </a:endParaRPr>
          </a:p>
          <a:p>
            <a:pPr algn="ctr"/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16x +15 = 4x -9</a:t>
            </a:r>
            <a:endParaRPr lang="he-IL" sz="3600" b="1" dirty="0" smtClean="0">
              <a:latin typeface="Guttman David" pitchFamily="2" charset="-79"/>
              <a:cs typeface="Guttman David" pitchFamily="2" charset="-79"/>
            </a:endParaRPr>
          </a:p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endParaRPr lang="he-IL" dirty="0"/>
          </a:p>
        </p:txBody>
      </p:sp>
      <p:pic>
        <p:nvPicPr>
          <p:cNvPr id="5" name="Picture 2" descr="http://www.unitedrecipes.org/26/animation/COMMUNICATION/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7" y="764704"/>
            <a:ext cx="2333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>
          <a:xfrm>
            <a:off x="467544" y="283145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16x – 4x = -15 - 9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5405030" y="3463021"/>
            <a:ext cx="299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he-IL" sz="2800" dirty="0"/>
          </a:p>
        </p:txBody>
      </p:sp>
      <p:sp>
        <p:nvSpPr>
          <p:cNvPr id="9" name="מלבן 8"/>
          <p:cNvSpPr/>
          <p:nvPr/>
        </p:nvSpPr>
        <p:spPr>
          <a:xfrm>
            <a:off x="4859791" y="2647413"/>
            <a:ext cx="3577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1. העברת אגפים:</a:t>
            </a:r>
          </a:p>
          <a:p>
            <a:r>
              <a:rPr lang="he-IL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(נעלמים לשמאל מספרים לימין). 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4811702" y="3724631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2. כינוס איברים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-324544" y="3973373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12x = -24 </a:t>
            </a:r>
            <a:endParaRPr lang="he-IL" sz="3600" dirty="0"/>
          </a:p>
        </p:txBody>
      </p:sp>
      <p:sp>
        <p:nvSpPr>
          <p:cNvPr id="14" name="מלבן 13"/>
          <p:cNvSpPr/>
          <p:nvPr/>
        </p:nvSpPr>
        <p:spPr>
          <a:xfrm>
            <a:off x="-720589" y="5001591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-2</a:t>
            </a:r>
            <a:endParaRPr lang="he-IL" sz="3600" dirty="0"/>
          </a:p>
        </p:txBody>
      </p:sp>
      <p:sp>
        <p:nvSpPr>
          <p:cNvPr id="15" name="מלבן 14"/>
          <p:cNvSpPr/>
          <p:nvPr/>
        </p:nvSpPr>
        <p:spPr>
          <a:xfrm>
            <a:off x="5004048" y="4601481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3. בידוד הנעלם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031676" y="5543646"/>
            <a:ext cx="3577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4. בדיקה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05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076056" y="2492896"/>
            <a:ext cx="316902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1. פתיחת סוגריים. </a:t>
            </a:r>
            <a:endParaRPr lang="he-IL" sz="2800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833279" y="646570"/>
            <a:ext cx="59094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C00000"/>
                </a:solidFill>
                <a:latin typeface="Guttman David" pitchFamily="2" charset="-79"/>
                <a:cs typeface="Guttman David" pitchFamily="2" charset="-79"/>
              </a:rPr>
              <a:t>פתרו את המשוואה:</a:t>
            </a:r>
          </a:p>
          <a:p>
            <a:endParaRPr lang="he-IL" sz="2800" b="1" dirty="0">
              <a:solidFill>
                <a:srgbClr val="C00000"/>
              </a:solidFill>
              <a:latin typeface="Guttman David" pitchFamily="2" charset="-79"/>
              <a:cs typeface="Guttman David" pitchFamily="2" charset="-79"/>
            </a:endParaRPr>
          </a:p>
          <a:p>
            <a:pPr algn="ctr"/>
            <a:r>
              <a:rPr lang="en-US" sz="3600" b="1" dirty="0" smtClean="0">
                <a:latin typeface="Guttman David" pitchFamily="2" charset="-79"/>
                <a:cs typeface="Guttman David" pitchFamily="2" charset="-79"/>
              </a:rPr>
              <a:t>7(x-3)-4=3x-(1-x)</a:t>
            </a:r>
            <a:endParaRPr lang="he-IL" sz="3600" b="1" dirty="0" smtClean="0">
              <a:latin typeface="Guttman David" pitchFamily="2" charset="-79"/>
              <a:cs typeface="Guttman David" pitchFamily="2" charset="-79"/>
            </a:endParaRPr>
          </a:p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endParaRPr lang="he-IL" dirty="0"/>
          </a:p>
        </p:txBody>
      </p:sp>
      <p:pic>
        <p:nvPicPr>
          <p:cNvPr id="5" name="Picture 2" descr="http://www.unitedrecipes.org/26/animation/COMMUNICATION/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7" y="764704"/>
            <a:ext cx="2333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>
          <a:xfrm>
            <a:off x="467544" y="283145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7X- 21- 4= 3X - 1+X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5405030" y="3463021"/>
            <a:ext cx="299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he-IL" sz="2800" dirty="0"/>
          </a:p>
        </p:txBody>
      </p:sp>
      <p:sp>
        <p:nvSpPr>
          <p:cNvPr id="9" name="מלבן 8"/>
          <p:cNvSpPr/>
          <p:nvPr/>
        </p:nvSpPr>
        <p:spPr>
          <a:xfrm>
            <a:off x="4788024" y="3463021"/>
            <a:ext cx="3577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2. העברת אגפים:</a:t>
            </a:r>
          </a:p>
          <a:p>
            <a:r>
              <a:rPr lang="he-IL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(נעלמים לשמאל מספרים לימין). 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4871618" y="4677093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3. כינוס איברים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251520" y="3770797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7X- 3x –x = 1 +21 +4</a:t>
            </a:r>
            <a:endParaRPr lang="he-IL" sz="3600" dirty="0"/>
          </a:p>
        </p:txBody>
      </p:sp>
      <p:sp>
        <p:nvSpPr>
          <p:cNvPr id="13" name="מלבן 12"/>
          <p:cNvSpPr/>
          <p:nvPr/>
        </p:nvSpPr>
        <p:spPr>
          <a:xfrm>
            <a:off x="-907525" y="4645967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3x = 24</a:t>
            </a:r>
            <a:endParaRPr lang="he-IL" sz="3600" dirty="0"/>
          </a:p>
        </p:txBody>
      </p:sp>
      <p:sp>
        <p:nvSpPr>
          <p:cNvPr id="14" name="מלבן 13"/>
          <p:cNvSpPr/>
          <p:nvPr/>
        </p:nvSpPr>
        <p:spPr>
          <a:xfrm>
            <a:off x="-940082" y="5132544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en-US" sz="2400" b="1" dirty="0" smtClean="0"/>
              <a:t>X = 8</a:t>
            </a:r>
            <a:endParaRPr lang="he-IL" sz="3600" dirty="0"/>
          </a:p>
        </p:txBody>
      </p:sp>
      <p:sp>
        <p:nvSpPr>
          <p:cNvPr id="15" name="מלבן 14"/>
          <p:cNvSpPr/>
          <p:nvPr/>
        </p:nvSpPr>
        <p:spPr>
          <a:xfrm>
            <a:off x="4906150" y="5495108"/>
            <a:ext cx="3577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2800" b="1" dirty="0" smtClean="0">
                <a:solidFill>
                  <a:srgbClr val="0000FF"/>
                </a:solidFill>
                <a:latin typeface="Guttman David" pitchFamily="2" charset="-79"/>
                <a:cs typeface="Guttman David" pitchFamily="2" charset="-79"/>
              </a:rPr>
              <a:t>4. בדיקה</a:t>
            </a:r>
            <a:endParaRPr lang="he-IL" dirty="0">
              <a:latin typeface="Guttman David" pitchFamily="2" charset="-79"/>
              <a:cs typeface="Guttman 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679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971600" y="1628800"/>
            <a:ext cx="6785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uttman David" pitchFamily="2" charset="-79"/>
                <a:cs typeface="Guttman David" pitchFamily="2" charset="-79"/>
              </a:rPr>
              <a:t>מאיזה מילה בנויה המילה משוואה ?</a:t>
            </a:r>
            <a:endParaRPr lang="he-IL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uttman David" pitchFamily="2" charset="-79"/>
              <a:cs typeface="Guttman David" pitchFamily="2" charset="-79"/>
            </a:endParaRPr>
          </a:p>
        </p:txBody>
      </p:sp>
      <p:pic>
        <p:nvPicPr>
          <p:cNvPr id="3074" name="Picture 2" descr="http://kids.gov.il/sababa/sababa_pool/images/water_pil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78" b="92889" l="3000" r="93667">
                        <a14:foregroundMark x1="29333" y1="67556" x2="29333" y2="67556"/>
                        <a14:foregroundMark x1="28667" y1="60444" x2="28667" y2="60444"/>
                        <a14:foregroundMark x1="28667" y1="49778" x2="28667" y2="49778"/>
                        <a14:foregroundMark x1="16667" y1="51556" x2="16667" y2="51556"/>
                        <a14:foregroundMark x1="19000" y1="49333" x2="19000" y2="49333"/>
                        <a14:foregroundMark x1="17000" y1="58222" x2="17000" y2="58222"/>
                        <a14:foregroundMark x1="10000" y1="73333" x2="10000" y2="7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320" y="2398241"/>
            <a:ext cx="4680520" cy="351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7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87624" y="620688"/>
            <a:ext cx="67859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uttman David" pitchFamily="2" charset="-79"/>
                <a:cs typeface="Guttman David" pitchFamily="2" charset="-79"/>
              </a:rPr>
              <a:t>מהי משוואה?</a:t>
            </a:r>
            <a:endParaRPr lang="he-IL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683568" y="1400480"/>
            <a:ext cx="8064896" cy="1956512"/>
          </a:xfrm>
          <a:prstGeom prst="roundRect">
            <a:avLst/>
          </a:prstGeom>
          <a:solidFill>
            <a:schemeClr val="accent1"/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971600" y="1628800"/>
            <a:ext cx="763284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e-IL" b="1" dirty="0" smtClean="0">
                <a:latin typeface="Guttman David" pitchFamily="2" charset="-79"/>
                <a:cs typeface="Guttman David" pitchFamily="2" charset="-79"/>
              </a:rPr>
              <a:t>משוואה היא ביטוי מתמטי, בעל שני צדדים ובו משתנה אחד לפחות.   </a:t>
            </a:r>
          </a:p>
          <a:p>
            <a:pPr algn="ctr">
              <a:lnSpc>
                <a:spcPct val="200000"/>
              </a:lnSpc>
            </a:pPr>
            <a:r>
              <a:rPr lang="he-IL" b="1" dirty="0" smtClean="0">
                <a:latin typeface="Guttman David" pitchFamily="2" charset="-79"/>
                <a:cs typeface="Guttman David" pitchFamily="2" charset="-79"/>
              </a:rPr>
              <a:t>בין שני הצדדים מופיע סימן השוויון. </a:t>
            </a:r>
            <a:endParaRPr lang="he-IL" b="1" dirty="0"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843808" y="3717032"/>
            <a:ext cx="38884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X+2  =  5</a:t>
            </a:r>
            <a:endParaRPr lang="he-IL" sz="6600" b="1" dirty="0">
              <a:solidFill>
                <a:schemeClr val="tx1"/>
              </a:solidFill>
            </a:endParaRPr>
          </a:p>
        </p:txBody>
      </p:sp>
      <p:sp>
        <p:nvSpPr>
          <p:cNvPr id="6" name="סוגר מסולסל שמאלי 5"/>
          <p:cNvSpPr/>
          <p:nvPr/>
        </p:nvSpPr>
        <p:spPr>
          <a:xfrm rot="16200000">
            <a:off x="3334164" y="4324804"/>
            <a:ext cx="756084" cy="1736796"/>
          </a:xfrm>
          <a:prstGeom prst="leftBrac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41" y="4815159"/>
            <a:ext cx="792088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חץ ימינה 7"/>
          <p:cNvSpPr/>
          <p:nvPr/>
        </p:nvSpPr>
        <p:spPr>
          <a:xfrm>
            <a:off x="6084168" y="5571244"/>
            <a:ext cx="1512167" cy="697782"/>
          </a:xfrm>
          <a:prstGeom prst="rightArrow">
            <a:avLst/>
          </a:prstGeom>
          <a:solidFill>
            <a:srgbClr val="F0A9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Guttman David" pitchFamily="2" charset="-79"/>
                <a:cs typeface="Guttman David" pitchFamily="2" charset="-79"/>
              </a:rPr>
              <a:t>צד ימין</a:t>
            </a:r>
            <a:endParaRPr lang="he-IL" b="1" dirty="0">
              <a:solidFill>
                <a:schemeClr val="tx1"/>
              </a:solidFill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4" name="חץ ימינה 13"/>
          <p:cNvSpPr/>
          <p:nvPr/>
        </p:nvSpPr>
        <p:spPr>
          <a:xfrm flipH="1">
            <a:off x="2202633" y="5622163"/>
            <a:ext cx="1584175" cy="7453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Guttman David" pitchFamily="2" charset="-79"/>
                <a:cs typeface="Guttman David" pitchFamily="2" charset="-79"/>
              </a:rPr>
              <a:t>צד שמאל </a:t>
            </a:r>
            <a:endParaRPr lang="he-IL" b="1" dirty="0">
              <a:solidFill>
                <a:schemeClr val="tx1"/>
              </a:solidFill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11" name="חץ למעלה 10"/>
          <p:cNvSpPr/>
          <p:nvPr/>
        </p:nvSpPr>
        <p:spPr>
          <a:xfrm>
            <a:off x="4067944" y="4992627"/>
            <a:ext cx="2016224" cy="1259071"/>
          </a:xfrm>
          <a:prstGeom prst="upArrow">
            <a:avLst/>
          </a:prstGeom>
          <a:solidFill>
            <a:srgbClr val="FDA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Guttman David" pitchFamily="2" charset="-79"/>
                <a:cs typeface="Guttman David" pitchFamily="2" charset="-79"/>
              </a:rPr>
              <a:t>סימן 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latin typeface="Guttman David" pitchFamily="2" charset="-79"/>
                <a:cs typeface="Guttman David" pitchFamily="2" charset="-79"/>
              </a:rPr>
              <a:t>השוויון </a:t>
            </a:r>
            <a:endParaRPr lang="he-IL" b="1" dirty="0">
              <a:solidFill>
                <a:schemeClr val="tx1"/>
              </a:solidFill>
              <a:latin typeface="Guttman David" pitchFamily="2" charset="-79"/>
              <a:cs typeface="Guttman 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582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87624" y="1005408"/>
            <a:ext cx="67859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uttman David" pitchFamily="2" charset="-79"/>
                <a:cs typeface="Guttman David" pitchFamily="2" charset="-79"/>
              </a:rPr>
              <a:t>האם זה משוואה?</a:t>
            </a:r>
            <a:endParaRPr lang="he-IL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636388" y="2420888"/>
            <a:ext cx="38884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X+3</a:t>
            </a:r>
            <a:endParaRPr lang="he-IL" sz="6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offy\AppData\Local\Microsoft\Windows\Temporary Internet Files\Content.IE5\F4CV5TYT\MC900411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108" y="4361447"/>
            <a:ext cx="1584325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9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265732" y="260648"/>
            <a:ext cx="2441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uttman David" pitchFamily="2" charset="-79"/>
                <a:cs typeface="Guttman David" pitchFamily="2" charset="-79"/>
              </a:rPr>
              <a:t>מושגים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uttman David" pitchFamily="2" charset="-79"/>
              <a:cs typeface="Guttman David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789040"/>
            <a:ext cx="7920879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נעלם : </a:t>
            </a:r>
            <a:r>
              <a:rPr lang="he-IL" sz="4000" b="1" dirty="0" smtClean="0">
                <a:latin typeface="David" pitchFamily="34" charset="-79"/>
                <a:cs typeface="David" pitchFamily="34" charset="-79"/>
              </a:rPr>
              <a:t>האות המופיעה במשוואה נקראת נעלם.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70355" y="2420888"/>
                <a:ext cx="4032448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5400" b="0" i="1" smtClean="0">
                          <a:latin typeface="Cambria Math"/>
                        </a:rPr>
                        <m:t>24</m:t>
                      </m:r>
                      <m:r>
                        <a:rPr lang="he-IL" sz="5400" b="0" i="1" smtClean="0">
                          <a:latin typeface="Cambria Math"/>
                        </a:rPr>
                        <m:t>+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𝑿</m:t>
                      </m:r>
                      <m:r>
                        <a:rPr lang="he-IL" sz="5400" b="0" i="1" smtClean="0">
                          <a:latin typeface="Cambria Math"/>
                        </a:rPr>
                        <m:t>=</m:t>
                      </m:r>
                      <m:r>
                        <a:rPr lang="he-IL" sz="5400" b="0" i="1" smtClean="0">
                          <a:latin typeface="Cambria Math"/>
                        </a:rPr>
                        <m:t>36</m:t>
                      </m:r>
                    </m:oMath>
                  </m:oMathPara>
                </a14:m>
                <a:endParaRPr lang="he-IL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355" y="2420888"/>
                <a:ext cx="4032448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572320" y="1484783"/>
            <a:ext cx="59580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מה משוואה מכילה בתוכה ?</a:t>
            </a:r>
            <a:endParaRPr lang="he-IL" sz="2400" b="1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0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55576" y="3068960"/>
                <a:ext cx="7200800" cy="12003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7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𝟐𝟒</m:t>
                      </m:r>
                      <m:r>
                        <a:rPr lang="he-IL" sz="7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7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𝑿</m:t>
                      </m:r>
                      <m:r>
                        <a:rPr lang="he-IL" sz="7200" b="0" i="1" smtClean="0">
                          <a:latin typeface="Cambria Math"/>
                        </a:rPr>
                        <m:t>=</m:t>
                      </m:r>
                      <m:r>
                        <a:rPr lang="he-IL" sz="7200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/>
                        </a:rPr>
                        <m:t>36</m:t>
                      </m:r>
                    </m:oMath>
                  </m:oMathPara>
                </a14:m>
                <a:endParaRPr lang="he-IL" sz="72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068960"/>
                <a:ext cx="7200800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9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620688"/>
            <a:ext cx="6665451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איך פותרים משוואה ? </a:t>
            </a:r>
          </a:p>
          <a:p>
            <a:endParaRPr lang="he-IL" sz="3200" b="1" dirty="0" smtClean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נצטרך למצוא מספר או מספרים שאם נחליף אותם במקום הנעלמים יתקיים שוויון בין שני </a:t>
            </a:r>
            <a:r>
              <a:rPr lang="he-IL" sz="2400" b="1" dirty="0" err="1" smtClean="0">
                <a:latin typeface="David" pitchFamily="34" charset="-79"/>
                <a:cs typeface="David" pitchFamily="34" charset="-79"/>
              </a:rPr>
              <a:t>צידי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 המשוואה.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356" y="2879358"/>
                <a:ext cx="4668676" cy="243143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4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𝟒</m:t>
                      </m:r>
                      <m:r>
                        <a:rPr lang="he-IL" sz="4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𝑿</m:t>
                      </m:r>
                      <m:r>
                        <a:rPr lang="he-IL" sz="4800" b="0" i="1" smtClean="0">
                          <a:latin typeface="Cambria Math"/>
                        </a:rPr>
                        <m:t>=</m:t>
                      </m:r>
                      <m:r>
                        <a:rPr lang="he-IL" sz="4800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he-IL" sz="4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rgbClr val="C00000"/>
                        </a:solidFill>
                        <a:latin typeface="Cambria Math"/>
                      </a:rPr>
                      <m:t>𝑿</m:t>
                    </m:r>
                    <m:r>
                      <a:rPr lang="he-IL" sz="48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4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?</a:t>
                </a:r>
                <a:endParaRPr lang="he-IL" sz="4800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56" y="2879358"/>
                <a:ext cx="4668676" cy="24314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הסבר ענן 4"/>
          <p:cNvSpPr/>
          <p:nvPr/>
        </p:nvSpPr>
        <p:spPr>
          <a:xfrm>
            <a:off x="4860032" y="2610490"/>
            <a:ext cx="3096344" cy="15841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Guttman David" pitchFamily="2" charset="-79"/>
                <a:cs typeface="Guttman David" pitchFamily="2" charset="-79"/>
              </a:rPr>
              <a:t>במקרה הזה,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latin typeface="Guttman David" pitchFamily="2" charset="-79"/>
                <a:cs typeface="Guttman David" pitchFamily="2" charset="-79"/>
              </a:rPr>
              <a:t>איזה מספר נצטרך להחליף?</a:t>
            </a:r>
            <a:endParaRPr lang="he-IL" b="1" dirty="0">
              <a:solidFill>
                <a:schemeClr val="tx1"/>
              </a:solidFill>
              <a:latin typeface="Guttman David" pitchFamily="2" charset="-79"/>
              <a:cs typeface="Guttman David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2918" y="4194666"/>
                <a:ext cx="4668676" cy="243143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rgbClr val="C00000"/>
                        </a:solidFill>
                        <a:latin typeface="Cambria Math"/>
                      </a:rPr>
                      <m:t>𝑿</m:t>
                    </m:r>
                    <m:r>
                      <a:rPr lang="he-IL" sz="54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9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6</a:t>
                </a:r>
                <a:endParaRPr lang="he-IL" sz="9600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18" y="4194666"/>
                <a:ext cx="4668676" cy="2431435"/>
              </a:xfrm>
              <a:prstGeom prst="rect">
                <a:avLst/>
              </a:prstGeom>
              <a:blipFill rotWithShape="1">
                <a:blip r:embed="rId3"/>
                <a:stretch>
                  <a:fillRect t="-1278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77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8033" y="2132856"/>
                <a:ext cx="4668676" cy="28007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6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𝟏𝟓</m:t>
                      </m:r>
                      <m:r>
                        <a:rPr lang="he-IL" sz="6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6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𝑿</m:t>
                      </m:r>
                      <m:r>
                        <a:rPr lang="he-IL" sz="6000" b="0" i="1" smtClean="0">
                          <a:latin typeface="Cambria Math"/>
                        </a:rPr>
                        <m:t>=</m:t>
                      </m:r>
                      <m:r>
                        <a:rPr lang="he-IL" sz="6000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he-IL" sz="60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6000" b="1" i="1">
                        <a:solidFill>
                          <a:srgbClr val="C00000"/>
                        </a:solidFill>
                        <a:latin typeface="Cambria Math"/>
                      </a:rPr>
                      <m:t>𝑿</m:t>
                    </m:r>
                    <m:r>
                      <a:rPr lang="he-IL" sz="60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6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?</a:t>
                </a:r>
                <a:endParaRPr lang="he-IL" sz="6000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33" y="2132856"/>
                <a:ext cx="4668676" cy="28007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הסבר ענן 4"/>
          <p:cNvSpPr/>
          <p:nvPr/>
        </p:nvSpPr>
        <p:spPr>
          <a:xfrm>
            <a:off x="5076056" y="1026314"/>
            <a:ext cx="3096344" cy="15841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Guttman David" pitchFamily="2" charset="-79"/>
                <a:cs typeface="Guttman David" pitchFamily="2" charset="-79"/>
              </a:rPr>
              <a:t>במקרה הזה,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latin typeface="Guttman David" pitchFamily="2" charset="-79"/>
                <a:cs typeface="Guttman David" pitchFamily="2" charset="-79"/>
              </a:rPr>
              <a:t>איזה מספר נצטרך להחליף?</a:t>
            </a:r>
            <a:endParaRPr lang="he-IL" b="1" dirty="0">
              <a:solidFill>
                <a:schemeClr val="tx1"/>
              </a:solidFill>
              <a:latin typeface="Guttman David" pitchFamily="2" charset="-79"/>
              <a:cs typeface="Guttman David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7380" y="4194666"/>
                <a:ext cx="4668676" cy="243143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rgbClr val="C00000"/>
                        </a:solidFill>
                        <a:latin typeface="Cambria Math"/>
                      </a:rPr>
                      <m:t>𝑿</m:t>
                    </m:r>
                    <m:r>
                      <a:rPr lang="he-IL" sz="54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9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5</a:t>
                </a:r>
                <a:endParaRPr lang="he-IL" sz="9600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80" y="4194666"/>
                <a:ext cx="4668676" cy="2431435"/>
              </a:xfrm>
              <a:prstGeom prst="rect">
                <a:avLst/>
              </a:prstGeom>
              <a:blipFill rotWithShape="1">
                <a:blip r:embed="rId3"/>
                <a:stretch>
                  <a:fillRect t="-1278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0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4762" y="1990527"/>
                <a:ext cx="5273342" cy="298543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6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𝟏𝟎</m:t>
                      </m:r>
                      <m:r>
                        <a:rPr lang="he-IL" sz="6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6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𝑿</m:t>
                      </m:r>
                      <m:r>
                        <a:rPr lang="he-IL" sz="6600" b="0" i="1" smtClean="0">
                          <a:latin typeface="Cambria Math"/>
                        </a:rPr>
                        <m:t>=</m:t>
                      </m:r>
                      <m:r>
                        <a:rPr lang="he-IL" sz="6600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he-IL" sz="66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6600" b="1" i="1">
                        <a:solidFill>
                          <a:srgbClr val="C00000"/>
                        </a:solidFill>
                        <a:latin typeface="Cambria Math"/>
                      </a:rPr>
                      <m:t>𝑿</m:t>
                    </m:r>
                    <m:r>
                      <a:rPr lang="he-IL" sz="66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6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?</a:t>
                </a:r>
                <a:endParaRPr lang="he-IL" sz="6600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62" y="1990527"/>
                <a:ext cx="5273342" cy="29854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הסבר ענן 4"/>
          <p:cNvSpPr/>
          <p:nvPr/>
        </p:nvSpPr>
        <p:spPr>
          <a:xfrm>
            <a:off x="4903438" y="1196752"/>
            <a:ext cx="3096344" cy="15841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Guttman David" pitchFamily="2" charset="-79"/>
                <a:cs typeface="Guttman David" pitchFamily="2" charset="-79"/>
              </a:rPr>
              <a:t>במקרה הזה,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latin typeface="Guttman David" pitchFamily="2" charset="-79"/>
                <a:cs typeface="Guttman David" pitchFamily="2" charset="-79"/>
              </a:rPr>
              <a:t>איזה מספר נצטרך להציב?</a:t>
            </a:r>
            <a:endParaRPr lang="he-IL" b="1" dirty="0">
              <a:solidFill>
                <a:schemeClr val="tx1"/>
              </a:solidFill>
              <a:latin typeface="Guttman David" pitchFamily="2" charset="-79"/>
              <a:cs typeface="Guttman David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2918" y="4194666"/>
                <a:ext cx="4668676" cy="23083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rgbClr val="C00000"/>
                        </a:solidFill>
                        <a:latin typeface="Cambria Math"/>
                      </a:rPr>
                      <m:t>𝑿</m:t>
                    </m:r>
                    <m:r>
                      <a:rPr lang="he-IL" sz="48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8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20</a:t>
                </a:r>
                <a:endParaRPr lang="he-IL" sz="8800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he-IL" sz="28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18" y="4194666"/>
                <a:ext cx="4668676" cy="2308324"/>
              </a:xfrm>
              <a:prstGeom prst="rect">
                <a:avLst/>
              </a:prstGeom>
              <a:blipFill rotWithShape="1">
                <a:blip r:embed="rId3"/>
                <a:stretch>
                  <a:fillRect t="-1240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2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46558.0"/>
</version>
</file>

<file path=customXml/itemProps1.xml><?xml version="1.0" encoding="utf-8"?>
<ds:datastoreItem xmlns:ds="http://schemas.openxmlformats.org/officeDocument/2006/customXml" ds:itemID="{08248BD1-BE54-4BA4-9B05-FADAC4E4962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401</Words>
  <Application>Microsoft Office PowerPoint</Application>
  <PresentationFormat>‫הצגה על המסך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David</vt:lpstr>
      <vt:lpstr>Guttman David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תקנון התנהגות</dc:title>
  <dc:creator>ben-dayan-office</dc:creator>
  <cp:lastModifiedBy>User</cp:lastModifiedBy>
  <cp:revision>37</cp:revision>
  <dcterms:created xsi:type="dcterms:W3CDTF">2014-08-20T11:03:20Z</dcterms:created>
  <dcterms:modified xsi:type="dcterms:W3CDTF">2019-12-12T11:04:04Z</dcterms:modified>
</cp:coreProperties>
</file>