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324" r:id="rId2"/>
    <p:sldId id="343" r:id="rId3"/>
    <p:sldId id="336" r:id="rId4"/>
    <p:sldId id="330" r:id="rId5"/>
    <p:sldId id="344" r:id="rId6"/>
    <p:sldId id="346" r:id="rId7"/>
    <p:sldId id="345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6" r:id="rId26"/>
    <p:sldId id="364" r:id="rId27"/>
    <p:sldId id="365" r:id="rId2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66FF"/>
    <a:srgbClr val="008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19" autoAdjust="0"/>
    <p:restoredTop sz="84943" autoAdjust="0"/>
  </p:normalViewPr>
  <p:slideViewPr>
    <p:cSldViewPr snapToGrid="0" showGuides="1">
      <p:cViewPr varScale="1">
        <p:scale>
          <a:sx n="99" d="100"/>
          <a:sy n="99" d="100"/>
        </p:scale>
        <p:origin x="8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651D-6593-47F0-90D9-6A8C928E0294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A0842-1ABC-44FB-B29A-D3F512F4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4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6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2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4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38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11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7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 userDrawn="1"/>
        </p:nvSpPr>
        <p:spPr>
          <a:xfrm>
            <a:off x="-702711" y="-1"/>
            <a:ext cx="13597423" cy="6008915"/>
          </a:xfrm>
          <a:prstGeom prst="rect">
            <a:avLst/>
          </a:prstGeom>
          <a:gradFill flip="none" rotWithShape="1">
            <a:gsLst>
              <a:gs pos="35000">
                <a:srgbClr val="D1D1D1"/>
              </a:gs>
              <a:gs pos="100000">
                <a:srgbClr val="DCDCDC"/>
              </a:gs>
              <a:gs pos="0">
                <a:srgbClr val="C6C6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870692" y="-1"/>
            <a:ext cx="10450616" cy="52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588" y="6185075"/>
            <a:ext cx="1060923" cy="555168"/>
          </a:xfrm>
          <a:prstGeom prst="rect">
            <a:avLst/>
          </a:prstGeom>
        </p:spPr>
      </p:pic>
      <p:pic>
        <p:nvPicPr>
          <p:cNvPr id="17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135488" y="6165721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מלבן 17"/>
          <p:cNvSpPr/>
          <p:nvPr userDrawn="1"/>
        </p:nvSpPr>
        <p:spPr>
          <a:xfrm>
            <a:off x="2109826" y="4249384"/>
            <a:ext cx="7972348" cy="146838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109826" y="4249383"/>
            <a:ext cx="7972348" cy="975374"/>
          </a:xfrm>
        </p:spPr>
        <p:txBody>
          <a:bodyPr vert="horz" lIns="91440" tIns="45720" rIns="91440" bIns="45720" rtlCol="1" anchor="b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כותרת ראשית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09826" y="5316832"/>
            <a:ext cx="7972348" cy="3561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cxnSp>
        <p:nvCxnSpPr>
          <p:cNvPr id="19" name="מחבר ישר 18"/>
          <p:cNvCxnSpPr/>
          <p:nvPr userDrawn="1"/>
        </p:nvCxnSpPr>
        <p:spPr>
          <a:xfrm>
            <a:off x="3026229" y="5259528"/>
            <a:ext cx="6139543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8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472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412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511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7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2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414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4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82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30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216" y="6121857"/>
            <a:ext cx="1060923" cy="555168"/>
          </a:xfrm>
          <a:prstGeom prst="rect">
            <a:avLst/>
          </a:prstGeom>
        </p:spPr>
      </p:pic>
      <p:pic>
        <p:nvPicPr>
          <p:cNvPr id="9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203560" y="6156044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כותרת 1"/>
          <p:cNvSpPr>
            <a:spLocks noGrp="1"/>
          </p:cNvSpPr>
          <p:nvPr>
            <p:ph type="ctrTitle" hasCustomPrompt="1"/>
          </p:nvPr>
        </p:nvSpPr>
        <p:spPr>
          <a:xfrm>
            <a:off x="3934407" y="1885560"/>
            <a:ext cx="4218993" cy="1939992"/>
          </a:xfrm>
        </p:spPr>
        <p:txBody>
          <a:bodyPr vert="horz" lIns="91440" tIns="45720" rIns="91440" bIns="45720" rtlCol="1" anchor="ctr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תודה ולהתראות!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07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840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מחבר ישר 6"/>
          <p:cNvCxnSpPr/>
          <p:nvPr userDrawn="1"/>
        </p:nvCxnSpPr>
        <p:spPr>
          <a:xfrm>
            <a:off x="2015412" y="1409877"/>
            <a:ext cx="10176588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381000" y="6356350"/>
            <a:ext cx="1251697" cy="395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50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6M4BpSACPb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מבוא לחינוך פיננסי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שיעור פתיחה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83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פיתרון השאלון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461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1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29939" y="1825625"/>
            <a:ext cx="6223861" cy="4351338"/>
          </a:xfrm>
          <a:ln>
            <a:noFill/>
          </a:ln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קיבלתם במתנה סכום כסף של 10,000ש"ח. החלטתם להפקיד אותו בתכנית חיסכון לשנתיים בריבית שנתית של 10%. כמה כסף תקבלו בסך הכל כעבור שנתיים?</a:t>
            </a:r>
            <a:endParaRPr lang="en-US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/>
              <a:t>10,000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11,000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b="1" u="sng" dirty="0" smtClean="0"/>
              <a:t>12,100</a:t>
            </a:r>
            <a:endParaRPr lang="en-US" b="1" u="sng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12,000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186" y="2380792"/>
            <a:ext cx="3113627" cy="32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</a:t>
            </a:r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נכנסתם </a:t>
            </a:r>
            <a:r>
              <a:rPr lang="he-IL" dirty="0"/>
              <a:t>לחנות במטרה לקנות חולצה אחת בלא יותר מ-₪60. כשנכנסתם לחנות ראיתם את החולצה שאתם רוצים בדיוק במחיר של ₪60  אבל מעליו שלט גדול המכריז על מבצע: "קנו 2 חולצות וקבלו את השלישית בחצי מחיר!" התפתיתם וקניתם 3 חולצות במחיר כולל של ₪150. כמה עלתה החולצה שרציתם?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b="1" u="sng" dirty="0"/>
              <a:t>150 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60 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50 </a:t>
            </a:r>
            <a:r>
              <a:rPr lang="he-IL" dirty="0"/>
              <a:t>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30 ₪</a:t>
            </a:r>
          </a:p>
        </p:txBody>
      </p:sp>
      <p:pic>
        <p:nvPicPr>
          <p:cNvPr id="1026" name="Picture 2" descr="×ª××× × ×§×©××¨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739231"/>
            <a:ext cx="25146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94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</a:t>
            </a:r>
            <a:r>
              <a:rPr lang="he-IL" dirty="0"/>
              <a:t> </a:t>
            </a:r>
            <a:r>
              <a:rPr lang="en-US" dirty="0" smtClean="0"/>
              <a:t>  3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יאיר </a:t>
            </a:r>
            <a:r>
              <a:rPr lang="he-IL" dirty="0"/>
              <a:t>בן 16 עבד בחופשת הקיץ בקייטנה. בסוף החודש הוא קיבל תלוש משכורת וצ'ק על סך 3,000 ₪. בתלוש המשכורת הורידו לו 270 ₪ על ביטוח לאומי וביטוח בריאות. מה לא בסדר?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הורידו </a:t>
            </a:r>
            <a:r>
              <a:rPr lang="he-IL" dirty="0"/>
              <a:t>לו יותר מדי, האחוז הנכון הוא 4% ולא 8%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הורידו </a:t>
            </a:r>
            <a:r>
              <a:rPr lang="he-IL" dirty="0"/>
              <a:t>לו מעט מדי, האחוז הנכון הוא 10% ולא 8%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אין </a:t>
            </a:r>
            <a:r>
              <a:rPr lang="he-IL" dirty="0"/>
              <a:t>שום בעיה, זה האחוז הנכון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b="1" u="sng" dirty="0" smtClean="0"/>
              <a:t>יאיר </a:t>
            </a:r>
            <a:r>
              <a:rPr lang="he-IL" b="1" u="sng" dirty="0"/>
              <a:t>קטין, הוא לא אמור לשלם בכלל ביטוח לאומי וביטוח בריאות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70" y="2619213"/>
            <a:ext cx="4388402" cy="27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4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דנה</a:t>
            </a:r>
            <a:r>
              <a:rPr lang="he-IL" dirty="0"/>
              <a:t>, בת 17, עובדת בחנות בגדים יומיים בשבוע ומשתכרת 1,500 ₪ בחודש. היא רוצה לחסוך 3,000 ש"ח₪ ללימודי רישיון נהיגה בעוד חצי שנה. היא מתלבטת בין האפשרויות הבאות, מה מהן נכונה יותר?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b="1" u="sng" dirty="0"/>
              <a:t>לחסוך בכל חודש 500 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לא </a:t>
            </a:r>
            <a:r>
              <a:rPr lang="he-IL" dirty="0"/>
              <a:t>להוציא אף שקל בחודשיים הקרובים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לדחות </a:t>
            </a:r>
            <a:r>
              <a:rPr lang="he-IL" dirty="0"/>
              <a:t>את החיסכון לחודשיים לפני הרישיון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להשתדל </a:t>
            </a:r>
            <a:r>
              <a:rPr lang="he-IL" dirty="0"/>
              <a:t>להוציא מעט פחות ולראות בסוף החודש כמה </a:t>
            </a:r>
            <a:r>
              <a:rPr lang="he-IL" dirty="0" smtClean="0"/>
              <a:t>נשאר</a:t>
            </a:r>
            <a:endParaRPr lang="he-IL" dirty="0"/>
          </a:p>
        </p:txBody>
      </p:sp>
      <p:pic>
        <p:nvPicPr>
          <p:cNvPr id="3074" name="Picture 2" descr="×ª××¦××ª ×ª××× × ×¢×××¨ ×¨×× ××××× × ××××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96" y="3101294"/>
            <a:ext cx="180360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5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5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משפחת </a:t>
            </a:r>
            <a:r>
              <a:rPr lang="he-IL" dirty="0"/>
              <a:t>לוי היא משפחה ממוצעת בישראל. מה מהנתונים הבאים נכון לגביה?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למשפחת </a:t>
            </a:r>
            <a:r>
              <a:rPr lang="he-IL" dirty="0"/>
              <a:t>לוי חוב כולל של 755,842 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בבעלות </a:t>
            </a:r>
            <a:r>
              <a:rPr lang="he-IL" dirty="0"/>
              <a:t>משפחת לוי דירת 5 חדרים בשטח 120מ"ר במרכז הארץ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b="1" u="sng" dirty="0"/>
              <a:t>למשפחת לוי הכנסה חודשית נטו של ₪15,427 והוצאה חודשית של ₪12,323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בבית </a:t>
            </a:r>
            <a:r>
              <a:rPr lang="he-IL" dirty="0"/>
              <a:t>משפחת לוי מתגוררים זוג הורים, 3 ילדים, סבתא </a:t>
            </a:r>
            <a:r>
              <a:rPr lang="he-IL" dirty="0" smtClean="0"/>
              <a:t>וחתול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698" y="1690688"/>
            <a:ext cx="3737890" cy="44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</a:t>
            </a:r>
            <a:r>
              <a:rPr lang="en-US" dirty="0" smtClean="0"/>
              <a:t>6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משפחת </a:t>
            </a:r>
            <a:r>
              <a:rPr lang="he-IL" dirty="0"/>
              <a:t>חרוב היא משפחה ישראלית ממוצעת עם שני הורים ושני ילדים בגילאי 12 ו-15. בשנה האחרונה הם קנו ריהוט חדש, תיקנו את הרכב ויצאו לחופשה לחו"ל. בעקבות ההוצאות הרבות הצטבר חוב משמעותי. באילו מהדרכים הבאות יוכלו ילדי המשפחה לעזור?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הילדים </a:t>
            </a:r>
            <a:r>
              <a:rPr lang="he-IL" dirty="0"/>
              <a:t>יעזבו את בית הספר ויצאו לחפש עבודה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b="1" u="sng" dirty="0"/>
              <a:t>הילדים יכולים לעזור בתכנון הוצאות על קניות וחיסכון בחשמל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הילדים </a:t>
            </a:r>
            <a:r>
              <a:rPr lang="he-IL" dirty="0"/>
              <a:t>ימכרו את הצעצועים הישנים שלהם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הילדים </a:t>
            </a:r>
            <a:r>
              <a:rPr lang="he-IL" dirty="0"/>
              <a:t>לא יכולים </a:t>
            </a:r>
            <a:r>
              <a:rPr lang="he-IL" dirty="0" smtClean="0"/>
              <a:t>לעזור</a:t>
            </a:r>
            <a:endParaRPr lang="he-IL" dirty="0"/>
          </a:p>
        </p:txBody>
      </p:sp>
      <p:pic>
        <p:nvPicPr>
          <p:cNvPr id="6" name="Picture 2" descr="×ª××¦××ª ×ª××× × ×¢×××¨ âªfamilyâ¬â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9337"/>
            <a:ext cx="4763062" cy="3363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מהו כסף?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2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מהו כסף עבורכם?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5" name="Sun 4"/>
          <p:cNvSpPr/>
          <p:nvPr/>
        </p:nvSpPr>
        <p:spPr>
          <a:xfrm>
            <a:off x="4656000" y="1952488"/>
            <a:ext cx="2880000" cy="2880000"/>
          </a:xfrm>
          <a:prstGeom prst="sun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4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מהו כסף עבורכם?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3" name="6M4BpSACPb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4000" y="1836000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2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המטרה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בשביל מה חינוך פיננסי?</a:t>
            </a:r>
          </a:p>
          <a:p>
            <a:r>
              <a:rPr lang="he-IL" dirty="0"/>
              <a:t>להצליח לנהל את הכסף שלנו ולקבל החלטות בעלות משמעות פיננסית (ובכלל) באופן המתאים עבורנו. </a:t>
            </a: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מה </a:t>
            </a:r>
            <a:r>
              <a:rPr lang="he-IL" dirty="0" smtClean="0"/>
              <a:t>נעשה כאן?</a:t>
            </a:r>
          </a:p>
          <a:p>
            <a:r>
              <a:rPr lang="he-IL" dirty="0" smtClean="0"/>
              <a:t>נלמד כלים וידע מהעולם הפיננסי שדרושים לניהול הכיס האישי והמשפחתי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מה </a:t>
            </a:r>
            <a:r>
              <a:rPr lang="he-IL" dirty="0" smtClean="0"/>
              <a:t>לא נעשה כאן</a:t>
            </a:r>
            <a:r>
              <a:rPr lang="he-IL" dirty="0" smtClean="0"/>
              <a:t>?</a:t>
            </a:r>
            <a:endParaRPr lang="he-IL" dirty="0" smtClean="0"/>
          </a:p>
          <a:p>
            <a:r>
              <a:rPr lang="he-IL" dirty="0" smtClean="0"/>
              <a:t>ניהול עסקי ויזמות</a:t>
            </a: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312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ערך השימוש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כמה שווה כסף</a:t>
            </a:r>
            <a:r>
              <a:rPr lang="he-IL" dirty="0" smtClean="0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מה אנחנו יכולים לקנות באמצעותו</a:t>
            </a:r>
            <a:r>
              <a:rPr lang="en-US" dirty="0"/>
              <a:t>?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מוצרים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שירותים</a:t>
            </a:r>
            <a:endParaRPr lang="he-IL" dirty="0"/>
          </a:p>
        </p:txBody>
      </p:sp>
      <p:pic>
        <p:nvPicPr>
          <p:cNvPr id="5122" name="Picture 2" descr="×ª××¦××ª ×ª××× × ×¢×××¨ ××¡×£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21" y="1690688"/>
            <a:ext cx="335147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כסף ואמצעי תשלום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אילו סוגים של אמצעי תשלום אתם מכירים?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1.	מזומן – מטבעות ושטרות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2.	המחאות (צ'ק)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3.	כרטיסי חיוב – אשראי, חיוב מיידי, נטען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4.	העברה דיגיטלית מהסמארטפון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5.	מטבעות וירטואליים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9909"/>
            <a:ext cx="4546282" cy="30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היצע וביקו</a:t>
            </a:r>
            <a:r>
              <a:rPr lang="he-IL" dirty="0"/>
              <a:t>ש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1. שווקים </a:t>
            </a:r>
            <a:r>
              <a:rPr lang="he-IL" dirty="0"/>
              <a:t>של מוצרים, למשל: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חנויות בגדים ונעליים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סופרמרקט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חנויות מקוונות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2. שווקים לשירותים, למשל: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מספרה (מה השירות</a:t>
            </a:r>
            <a:r>
              <a:rPr lang="he-IL" dirty="0" smtClean="0"/>
              <a:t>?)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אוטובוס (מה השירות</a:t>
            </a:r>
            <a:r>
              <a:rPr lang="he-IL" dirty="0" smtClean="0"/>
              <a:t>?)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אפליקצייה השוואת מחירים</a:t>
            </a:r>
          </a:p>
        </p:txBody>
      </p:sp>
      <p:pic>
        <p:nvPicPr>
          <p:cNvPr id="15362" name="Picture 2" descr="×ª××¦××ª ×ª××× × ×¢×××¨ ×©××§ ××× × ×××××\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990" y="2372545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היצע וביקו</a:t>
            </a:r>
            <a:r>
              <a:rPr lang="he-IL" dirty="0"/>
              <a:t>ש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1. שווקים </a:t>
            </a:r>
            <a:r>
              <a:rPr lang="he-IL" dirty="0"/>
              <a:t>של מוצרים, למשל: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חנויות בגדים ונעליים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סופרמרקט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חנויות מקוונות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2. שווקים לשירותים, למשל: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מספרה (מה השירות</a:t>
            </a:r>
            <a:r>
              <a:rPr lang="he-IL" dirty="0" smtClean="0"/>
              <a:t>?)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אוטובוס (מה השירות</a:t>
            </a:r>
            <a:r>
              <a:rPr lang="he-IL" dirty="0" smtClean="0"/>
              <a:t>?)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אפליקצייה השוואת מחירים</a:t>
            </a:r>
          </a:p>
        </p:txBody>
      </p:sp>
      <p:pic>
        <p:nvPicPr>
          <p:cNvPr id="16388" name="Picture 4" descr="×ª××¦××ª ×ª××× × ×¢×××¨ âªwall street floor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458243"/>
            <a:ext cx="44577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9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היצע וביקו</a:t>
            </a:r>
            <a:r>
              <a:rPr lang="he-IL" dirty="0"/>
              <a:t>ש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60936" y="1825625"/>
            <a:ext cx="6192864" cy="48386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אלונה</a:t>
            </a:r>
            <a:r>
              <a:rPr lang="he-IL" dirty="0"/>
              <a:t>, בעלת חנות למטריות, מציעה את המטריות שלה בחנות שפתוחה בכל השנה.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מה יהיה מחיר המטריה בקיץ?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מה </a:t>
            </a:r>
            <a:r>
              <a:rPr lang="he-IL" dirty="0"/>
              <a:t>יהיה מחיר המטרייה בחורף?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מה </a:t>
            </a:r>
            <a:r>
              <a:rPr lang="he-IL" dirty="0"/>
              <a:t>יהיה מחיר המטרייה ביום חורף גשום?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מה </a:t>
            </a:r>
            <a:r>
              <a:rPr lang="he-IL" dirty="0"/>
              <a:t>יהיה מחיר המטרייה ביום חורף בהיר ללא גשם?</a:t>
            </a:r>
            <a:endParaRPr lang="en-US" dirty="0"/>
          </a:p>
        </p:txBody>
      </p:sp>
      <p:pic>
        <p:nvPicPr>
          <p:cNvPr id="17410" name="Picture 2" descr="×ª××¦××ª ×ª××× × ×¢×××¨ âªumbrellaâ¬â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0" y="2471001"/>
            <a:ext cx="4431936" cy="29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1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76413" y="1825625"/>
            <a:ext cx="9977387" cy="4838646"/>
          </a:xfrm>
        </p:spPr>
        <p:txBody>
          <a:bodyPr>
            <a:normAutofit/>
          </a:bodyPr>
          <a:lstStyle/>
          <a:p>
            <a:r>
              <a:rPr lang="he-IL" dirty="0"/>
              <a:t>מהו כסף ומהם אמצעי תשלום – דנו במשמעויות התרבותיות והרגשיות של כסף לצד ערך השימוש ואמצעי תשלום</a:t>
            </a:r>
            <a:endParaRPr lang="en-US" dirty="0"/>
          </a:p>
          <a:p>
            <a:r>
              <a:rPr lang="he-IL" dirty="0"/>
              <a:t>מוצרים ושירותים – הבחנו מהם מוצרים ושירותים</a:t>
            </a:r>
            <a:endParaRPr lang="en-US" dirty="0"/>
          </a:p>
          <a:p>
            <a:r>
              <a:rPr lang="he-IL" dirty="0"/>
              <a:t>היצע, ביקוש – הגדרנו מהם המושגים אותם נפגוש במהלך התוכנית</a:t>
            </a:r>
            <a:endParaRPr lang="en-US" dirty="0"/>
          </a:p>
          <a:p>
            <a:r>
              <a:rPr lang="he-IL" dirty="0"/>
              <a:t>שוק – הבנו מהו שוק וכיצד הוא </a:t>
            </a:r>
            <a:r>
              <a:rPr lang="he-IL" dirty="0" smtClean="0"/>
              <a:t>פועל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93304" y="1825625"/>
            <a:ext cx="4760495" cy="4838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בתכנית </a:t>
            </a:r>
            <a:r>
              <a:rPr lang="he-IL" dirty="0"/>
              <a:t>נלמד על הנושאים </a:t>
            </a:r>
            <a:r>
              <a:rPr lang="he-IL" dirty="0" smtClean="0"/>
              <a:t>הבאים</a:t>
            </a:r>
            <a:r>
              <a:rPr lang="he-IL" dirty="0"/>
              <a:t>:</a:t>
            </a:r>
            <a:endParaRPr lang="en-US" dirty="0"/>
          </a:p>
          <a:p>
            <a:pPr lvl="0"/>
            <a:r>
              <a:rPr lang="he-IL" dirty="0" smtClean="0"/>
              <a:t>כסף ואמצעי תשלום</a:t>
            </a:r>
            <a:endParaRPr lang="en-US" dirty="0" smtClean="0"/>
          </a:p>
          <a:p>
            <a:pPr lvl="0"/>
            <a:r>
              <a:rPr lang="he-IL" dirty="0" smtClean="0"/>
              <a:t>הבנק</a:t>
            </a:r>
            <a:endParaRPr lang="en-US" dirty="0"/>
          </a:p>
          <a:p>
            <a:pPr lvl="0"/>
            <a:r>
              <a:rPr lang="he-IL" dirty="0"/>
              <a:t>חיסכון</a:t>
            </a:r>
            <a:endParaRPr lang="en-US" dirty="0"/>
          </a:p>
          <a:p>
            <a:pPr lvl="0"/>
            <a:r>
              <a:rPr lang="he-IL" dirty="0" smtClean="0"/>
              <a:t>צרכנות נבונה</a:t>
            </a:r>
          </a:p>
          <a:p>
            <a:r>
              <a:rPr lang="he-IL" dirty="0"/>
              <a:t>ניהול תקציב אישי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10074" y="1825625"/>
            <a:ext cx="4760495" cy="483864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 smtClean="0"/>
          </a:p>
          <a:p>
            <a:r>
              <a:rPr lang="he-IL" dirty="0" smtClean="0"/>
              <a:t>הכנסות</a:t>
            </a:r>
            <a:endParaRPr lang="en-US" dirty="0" smtClean="0"/>
          </a:p>
          <a:p>
            <a:r>
              <a:rPr lang="he-IL" dirty="0" smtClean="0"/>
              <a:t>שיח משפחתי פיננסי</a:t>
            </a:r>
            <a:endParaRPr lang="en-US" dirty="0" smtClean="0"/>
          </a:p>
          <a:p>
            <a:r>
              <a:rPr lang="he-IL" dirty="0" smtClean="0"/>
              <a:t>מגשימים חלום פיננסי</a:t>
            </a:r>
            <a:endParaRPr lang="en-US" dirty="0" smtClean="0"/>
          </a:p>
          <a:p>
            <a:r>
              <a:rPr lang="he-IL" dirty="0" smtClean="0"/>
              <a:t>שוק ההון</a:t>
            </a:r>
            <a:endParaRPr lang="en-US" dirty="0" smtClean="0"/>
          </a:p>
          <a:p>
            <a:r>
              <a:rPr lang="he-IL" dirty="0" smtClean="0"/>
              <a:t>תקשורת כלכלית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סקר העולם הפיננסי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12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1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29939" y="1825625"/>
            <a:ext cx="6223861" cy="4351338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קיבלתם במתנה סכום כסף של 10,000ש"ח. החלטתם להפקיד אותו בתכנית חיסכון לשנתיים בריבית שנתית של 10%. כמה כסף תקבלו בסך הכל כעבור שנתיים?</a:t>
            </a:r>
            <a:endParaRPr lang="en-US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/>
              <a:t>10,000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11,000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12,100</a:t>
            </a:r>
            <a:endParaRPr lang="en-US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12,000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186" y="2380792"/>
            <a:ext cx="3113627" cy="32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</a:t>
            </a:r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נכנסתם </a:t>
            </a:r>
            <a:r>
              <a:rPr lang="he-IL" dirty="0"/>
              <a:t>לחנות במטרה לקנות חולצה אחת בלא יותר מ-₪60. כשנכנסתם לחנות ראיתם את החולצה שאתם רוצים בדיוק במחיר של ₪60  אבל מעליו שלט גדול המכריז על מבצע: "קנו 2 חולצות וקבלו את השלישית בחצי מחיר!" התפתיתם וקניתם 3 חולצות במחיר כולל של ₪150. כמה עלתה החולצה שרציתם?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/>
              <a:t>150 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60 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50 </a:t>
            </a:r>
            <a:r>
              <a:rPr lang="he-IL" dirty="0"/>
              <a:t>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30 ₪</a:t>
            </a:r>
          </a:p>
        </p:txBody>
      </p:sp>
      <p:pic>
        <p:nvPicPr>
          <p:cNvPr id="1026" name="Picture 2" descr="×ª××× × ×§×©××¨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739231"/>
            <a:ext cx="25146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</a:t>
            </a:r>
            <a:r>
              <a:rPr lang="he-IL" dirty="0"/>
              <a:t> </a:t>
            </a:r>
            <a:r>
              <a:rPr lang="en-US" dirty="0" smtClean="0"/>
              <a:t>  3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יאיר </a:t>
            </a:r>
            <a:r>
              <a:rPr lang="he-IL" dirty="0"/>
              <a:t>בן 16 עבד בחופשת הקיץ בקייטנה. בסוף החודש הוא קיבל תלוש משכורת וצ'ק על סך 3,000 ₪. בתלוש המשכורת הורידו לו 270 ₪ על ביטוח לאומי וביטוח בריאות. מה לא בסדר?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הורידו </a:t>
            </a:r>
            <a:r>
              <a:rPr lang="he-IL" dirty="0"/>
              <a:t>לו יותר מדי, האחוז הנכון הוא 4% ולא 8%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הורידו </a:t>
            </a:r>
            <a:r>
              <a:rPr lang="he-IL" dirty="0"/>
              <a:t>לו מעט מדי, האחוז הנכון הוא 10% ולא 8%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אין </a:t>
            </a:r>
            <a:r>
              <a:rPr lang="he-IL" dirty="0"/>
              <a:t>שום בעיה, זה האחוז הנכון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יאיר </a:t>
            </a:r>
            <a:r>
              <a:rPr lang="he-IL" dirty="0"/>
              <a:t>קטין, הוא לא אמור לשלם בכלל ביטוח לאומי וביטוח בריאות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70" y="2619213"/>
            <a:ext cx="4388402" cy="27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1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4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דנה</a:t>
            </a:r>
            <a:r>
              <a:rPr lang="he-IL" dirty="0"/>
              <a:t>, בת 17, עובדת בחנות בגדים יומיים בשבוע ומשתכרת 1,500 ₪ בחודש. היא רוצה לחסוך 3,000 ש"ח₪ ללימודי רישיון נהיגה בעוד חצי שנה. היא מתלבטת בין האפשרויות הבאות, מה מהן נכונה יותר?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/>
              <a:t>לחסוך בכל חודש 500 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לא </a:t>
            </a:r>
            <a:r>
              <a:rPr lang="he-IL" dirty="0"/>
              <a:t>להוציא אף שקל בחודשיים הקרובים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לדחות </a:t>
            </a:r>
            <a:r>
              <a:rPr lang="he-IL" dirty="0"/>
              <a:t>את החיסכון לחודשיים לפני הרישיון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להשתדל </a:t>
            </a:r>
            <a:r>
              <a:rPr lang="he-IL" dirty="0"/>
              <a:t>להוציא מעט פחות ולראות בסוף החודש כמה </a:t>
            </a:r>
            <a:r>
              <a:rPr lang="he-IL" dirty="0" smtClean="0"/>
              <a:t>נשאר</a:t>
            </a:r>
            <a:endParaRPr lang="he-IL" dirty="0"/>
          </a:p>
        </p:txBody>
      </p:sp>
      <p:pic>
        <p:nvPicPr>
          <p:cNvPr id="3074" name="Picture 2" descr="×ª××¦××ª ×ª××× × ×¢×××¨ ×¨×× ××××× × ××××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96" y="3101294"/>
            <a:ext cx="180360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5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משפחת </a:t>
            </a:r>
            <a:r>
              <a:rPr lang="he-IL" dirty="0"/>
              <a:t>לוי היא משפחה ממוצעת בישראל. מה מהנתונים הבאים נכון לגביה?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למשפחת </a:t>
            </a:r>
            <a:r>
              <a:rPr lang="he-IL" dirty="0"/>
              <a:t>לוי חוב כולל של 755,842 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בבעלות </a:t>
            </a:r>
            <a:r>
              <a:rPr lang="he-IL" dirty="0"/>
              <a:t>משפחת לוי דירת 5 חדרים בשטח 120מ"ר במרכז הארץ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/>
              <a:t>למשפחת לוי הכנסה חודשית נטו של ₪15,427 והוצאה חודשית של ₪12,323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בבית </a:t>
            </a:r>
            <a:r>
              <a:rPr lang="he-IL" dirty="0"/>
              <a:t>משפחת לוי מתגוררים זוג הורים, 3 ילדים, סבתא </a:t>
            </a:r>
            <a:r>
              <a:rPr lang="he-IL" dirty="0" smtClean="0"/>
              <a:t>וחתול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698" y="1690688"/>
            <a:ext cx="3737890" cy="44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6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</a:t>
            </a:r>
            <a:r>
              <a:rPr lang="en-US" dirty="0" smtClean="0"/>
              <a:t>6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משפחת </a:t>
            </a:r>
            <a:r>
              <a:rPr lang="he-IL" dirty="0"/>
              <a:t>חרוב היא משפחה ישראלית ממוצעת עם שני הורים ושני ילדים בגילאי 12 ו-15. בשנה האחרונה הם קנו ריהוט חדש, תיקנו את הרכב ויצאו לחופשה לחו"ל. בעקבות ההוצאות הרבות הצטבר חוב משמעותי. באילו מהדרכים הבאות יוכלו ילדי המשפחה לעזור?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הילדים </a:t>
            </a:r>
            <a:r>
              <a:rPr lang="he-IL" dirty="0"/>
              <a:t>יעזבו את בית הספר ויצאו לחפש עבודה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/>
              <a:t>הילדים יכולים לעזור בתכנון הוצאות על קניות וחיסכון בחשמל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הילדים </a:t>
            </a:r>
            <a:r>
              <a:rPr lang="he-IL" dirty="0"/>
              <a:t>ימכרו את הצעצועים הישנים שלהם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הילדים </a:t>
            </a:r>
            <a:r>
              <a:rPr lang="he-IL" dirty="0"/>
              <a:t>לא יכולים </a:t>
            </a:r>
            <a:r>
              <a:rPr lang="he-IL" dirty="0" smtClean="0"/>
              <a:t>לעזור</a:t>
            </a:r>
            <a:endParaRPr lang="he-IL" dirty="0"/>
          </a:p>
        </p:txBody>
      </p:sp>
      <p:pic>
        <p:nvPicPr>
          <p:cNvPr id="6" name="Picture 2" descr="×ª××¦××ª ×ª××× × ×¢×××¨ âªfamilyâ¬â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9337"/>
            <a:ext cx="4763062" cy="3363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32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פיננס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791EF"/>
      </a:hlink>
      <a:folHlink>
        <a:srgbClr val="954F72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1054</Words>
  <Application>Microsoft Office PowerPoint</Application>
  <PresentationFormat>מסך רחב</PresentationFormat>
  <Paragraphs>154</Paragraphs>
  <Slides>27</Slides>
  <Notes>11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0" baseType="lpstr">
      <vt:lpstr>Arial</vt:lpstr>
      <vt:lpstr>Calibri</vt:lpstr>
      <vt:lpstr>ערכת נושא Office</vt:lpstr>
      <vt:lpstr>מבוא לחינוך פיננסי</vt:lpstr>
      <vt:lpstr>המטרה</vt:lpstr>
      <vt:lpstr>סקר העולם הפיננסי</vt:lpstr>
      <vt:lpstr>שאלה 1</vt:lpstr>
      <vt:lpstr>שאלה 2</vt:lpstr>
      <vt:lpstr>שאלה   3</vt:lpstr>
      <vt:lpstr>שאלה 4</vt:lpstr>
      <vt:lpstr>שאלה 5</vt:lpstr>
      <vt:lpstr>שאלה 6</vt:lpstr>
      <vt:lpstr>פיתרון השאלון</vt:lpstr>
      <vt:lpstr>שאלה 1</vt:lpstr>
      <vt:lpstr>שאלה 2</vt:lpstr>
      <vt:lpstr>שאלה   3</vt:lpstr>
      <vt:lpstr>שאלה 4</vt:lpstr>
      <vt:lpstr>שאלה 5</vt:lpstr>
      <vt:lpstr>שאלה 6</vt:lpstr>
      <vt:lpstr>מהו כסף?</vt:lpstr>
      <vt:lpstr>מהו כסף עבורכם?</vt:lpstr>
      <vt:lpstr>מהו כסף עבורכם?</vt:lpstr>
      <vt:lpstr>ערך השימוש</vt:lpstr>
      <vt:lpstr>כסף ואמצעי תשלום</vt:lpstr>
      <vt:lpstr>היצע וביקוש</vt:lpstr>
      <vt:lpstr>היצע וביקוש</vt:lpstr>
      <vt:lpstr>היצע וביקוש</vt:lpstr>
      <vt:lpstr>סיכום</vt:lpstr>
      <vt:lpstr>סיכום</vt:lpstr>
      <vt:lpstr>סיכום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Yarden Pinto Mossensohn</cp:lastModifiedBy>
  <cp:revision>61</cp:revision>
  <dcterms:created xsi:type="dcterms:W3CDTF">2017-11-26T09:36:56Z</dcterms:created>
  <dcterms:modified xsi:type="dcterms:W3CDTF">2018-06-11T10:20:52Z</dcterms:modified>
</cp:coreProperties>
</file>