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8"/>
  </p:notesMasterIdLst>
  <p:sldIdLst>
    <p:sldId id="324" r:id="rId2"/>
    <p:sldId id="343" r:id="rId3"/>
    <p:sldId id="375" r:id="rId4"/>
    <p:sldId id="396" r:id="rId5"/>
    <p:sldId id="376" r:id="rId6"/>
    <p:sldId id="336" r:id="rId7"/>
    <p:sldId id="330" r:id="rId8"/>
    <p:sldId id="367" r:id="rId9"/>
    <p:sldId id="397" r:id="rId10"/>
    <p:sldId id="398" r:id="rId11"/>
    <p:sldId id="399" r:id="rId12"/>
    <p:sldId id="377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381" r:id="rId21"/>
    <p:sldId id="378" r:id="rId22"/>
    <p:sldId id="379" r:id="rId23"/>
    <p:sldId id="388" r:id="rId24"/>
    <p:sldId id="395" r:id="rId25"/>
    <p:sldId id="364" r:id="rId26"/>
    <p:sldId id="407" r:id="rId2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19" autoAdjust="0"/>
    <p:restoredTop sz="84943" autoAdjust="0"/>
  </p:normalViewPr>
  <p:slideViewPr>
    <p:cSldViewPr snapToGrid="0" showGuides="1">
      <p:cViewPr varScale="1">
        <p:scale>
          <a:sx n="98" d="100"/>
          <a:sy n="98" d="100"/>
        </p:scale>
        <p:origin x="900" y="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3F5B1-F031-4E20-9423-8267C18F5C6E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0A0508-49EB-4C94-A93E-38D52995B207}">
      <dgm:prSet phldrT="[Text]"/>
      <dgm:spPr/>
      <dgm:t>
        <a:bodyPr/>
        <a:lstStyle/>
        <a:p>
          <a:pPr algn="r" rtl="1"/>
          <a:r>
            <a:rPr lang="he-IL" dirty="0" smtClean="0"/>
            <a:t>ריבית בנק ישראל</a:t>
          </a:r>
          <a:endParaRPr lang="en-US" dirty="0"/>
        </a:p>
      </dgm:t>
    </dgm:pt>
    <dgm:pt modelId="{7A7CF771-D554-4363-82D0-8F1863726D42}" type="parTrans" cxnId="{63943D0D-FCB7-4A5F-8FF6-1014F99E9076}">
      <dgm:prSet/>
      <dgm:spPr/>
      <dgm:t>
        <a:bodyPr/>
        <a:lstStyle/>
        <a:p>
          <a:pPr algn="r" rtl="1"/>
          <a:endParaRPr lang="en-US"/>
        </a:p>
      </dgm:t>
    </dgm:pt>
    <dgm:pt modelId="{90EC88F5-FAF7-4B88-803F-3664475F7732}" type="sibTrans" cxnId="{63943D0D-FCB7-4A5F-8FF6-1014F99E9076}">
      <dgm:prSet/>
      <dgm:spPr/>
      <dgm:t>
        <a:bodyPr/>
        <a:lstStyle/>
        <a:p>
          <a:pPr algn="r" rtl="1"/>
          <a:endParaRPr lang="en-US"/>
        </a:p>
      </dgm:t>
    </dgm:pt>
    <dgm:pt modelId="{E6CF8FC7-6923-4948-A0D8-73D731886EF6}">
      <dgm:prSet phldrT="[Text]"/>
      <dgm:spPr/>
      <dgm:t>
        <a:bodyPr/>
        <a:lstStyle/>
        <a:p>
          <a:pPr algn="r" rtl="1"/>
          <a:r>
            <a:rPr lang="he-IL" dirty="0" smtClean="0"/>
            <a:t>ריבית בסיסית</a:t>
          </a:r>
          <a:endParaRPr lang="en-US" dirty="0"/>
        </a:p>
      </dgm:t>
    </dgm:pt>
    <dgm:pt modelId="{FDA906C4-69A3-44D3-9575-0A211F636BCD}" type="parTrans" cxnId="{12D91CB6-14B3-47CD-AB71-9FA40A7C5A34}">
      <dgm:prSet/>
      <dgm:spPr/>
      <dgm:t>
        <a:bodyPr/>
        <a:lstStyle/>
        <a:p>
          <a:pPr algn="r" rtl="1"/>
          <a:endParaRPr lang="en-US"/>
        </a:p>
      </dgm:t>
    </dgm:pt>
    <dgm:pt modelId="{C2F162CD-E6F3-4655-A9EA-AD16F6C72159}" type="sibTrans" cxnId="{12D91CB6-14B3-47CD-AB71-9FA40A7C5A34}">
      <dgm:prSet/>
      <dgm:spPr/>
      <dgm:t>
        <a:bodyPr/>
        <a:lstStyle/>
        <a:p>
          <a:pPr algn="r" rtl="1"/>
          <a:endParaRPr lang="en-US"/>
        </a:p>
      </dgm:t>
    </dgm:pt>
    <dgm:pt modelId="{81D74001-04EC-49A4-AEF3-381C1D8EC7B9}">
      <dgm:prSet phldrT="[Text]"/>
      <dgm:spPr/>
      <dgm:t>
        <a:bodyPr/>
        <a:lstStyle/>
        <a:p>
          <a:pPr algn="r" rtl="1"/>
          <a:r>
            <a:rPr lang="he-IL" dirty="0" smtClean="0"/>
            <a:t>נכון לאפריל 2018 0.1%</a:t>
          </a:r>
          <a:endParaRPr lang="en-US" dirty="0"/>
        </a:p>
      </dgm:t>
    </dgm:pt>
    <dgm:pt modelId="{1D34BA48-2D58-4C74-88C2-E83AFA1287CD}" type="parTrans" cxnId="{4D8144E9-FB41-43CF-99E6-6E7F4DC407AD}">
      <dgm:prSet/>
      <dgm:spPr/>
      <dgm:t>
        <a:bodyPr/>
        <a:lstStyle/>
        <a:p>
          <a:pPr algn="r" rtl="1"/>
          <a:endParaRPr lang="en-US"/>
        </a:p>
      </dgm:t>
    </dgm:pt>
    <dgm:pt modelId="{C0779470-A065-4398-92FA-19564E707FAD}" type="sibTrans" cxnId="{4D8144E9-FB41-43CF-99E6-6E7F4DC407AD}">
      <dgm:prSet/>
      <dgm:spPr/>
      <dgm:t>
        <a:bodyPr/>
        <a:lstStyle/>
        <a:p>
          <a:pPr algn="r" rtl="1"/>
          <a:endParaRPr lang="en-US"/>
        </a:p>
      </dgm:t>
    </dgm:pt>
    <dgm:pt modelId="{5AB5EA1A-BF6A-4B7D-8853-22A7222D5D7A}">
      <dgm:prSet phldrT="[Text]"/>
      <dgm:spPr/>
      <dgm:t>
        <a:bodyPr/>
        <a:lstStyle/>
        <a:p>
          <a:pPr algn="r" rtl="1"/>
          <a:r>
            <a:rPr lang="he-IL" dirty="0" smtClean="0"/>
            <a:t>ריבית פריים</a:t>
          </a:r>
          <a:endParaRPr lang="en-US" dirty="0"/>
        </a:p>
      </dgm:t>
    </dgm:pt>
    <dgm:pt modelId="{5AB3F4EC-D089-48A5-A69C-A4DBE2B4E969}" type="parTrans" cxnId="{3F00BAC3-F26C-451B-B694-C6570BE3A2EE}">
      <dgm:prSet/>
      <dgm:spPr/>
      <dgm:t>
        <a:bodyPr/>
        <a:lstStyle/>
        <a:p>
          <a:pPr algn="r" rtl="1"/>
          <a:endParaRPr lang="en-US"/>
        </a:p>
      </dgm:t>
    </dgm:pt>
    <dgm:pt modelId="{D48061B7-B689-4D30-94A9-5C52B5ADE938}" type="sibTrans" cxnId="{3F00BAC3-F26C-451B-B694-C6570BE3A2EE}">
      <dgm:prSet/>
      <dgm:spPr/>
      <dgm:t>
        <a:bodyPr/>
        <a:lstStyle/>
        <a:p>
          <a:pPr algn="r" rtl="1"/>
          <a:endParaRPr lang="en-US"/>
        </a:p>
      </dgm:t>
    </dgm:pt>
    <dgm:pt modelId="{8D368B49-66EC-4842-A0A1-9CB6B416E867}">
      <dgm:prSet phldrT="[Text]"/>
      <dgm:spPr/>
      <dgm:t>
        <a:bodyPr/>
        <a:lstStyle/>
        <a:p>
          <a:pPr algn="r" rtl="1"/>
          <a:r>
            <a:rPr lang="he-IL" dirty="0" smtClean="0"/>
            <a:t>התוספת של הבנקים לריבית בנק ישראל</a:t>
          </a:r>
          <a:endParaRPr lang="en-US" dirty="0"/>
        </a:p>
      </dgm:t>
    </dgm:pt>
    <dgm:pt modelId="{EF6899C3-39DA-4402-AD5C-5713E74842A4}" type="parTrans" cxnId="{8E00D732-603C-4280-9BB3-DE35DB695EA6}">
      <dgm:prSet/>
      <dgm:spPr/>
      <dgm:t>
        <a:bodyPr/>
        <a:lstStyle/>
        <a:p>
          <a:pPr algn="r" rtl="1"/>
          <a:endParaRPr lang="en-US"/>
        </a:p>
      </dgm:t>
    </dgm:pt>
    <dgm:pt modelId="{9F0A2AFC-4A11-4A14-9F0F-D869B14987A6}" type="sibTrans" cxnId="{8E00D732-603C-4280-9BB3-DE35DB695EA6}">
      <dgm:prSet/>
      <dgm:spPr/>
      <dgm:t>
        <a:bodyPr/>
        <a:lstStyle/>
        <a:p>
          <a:pPr algn="r" rtl="1"/>
          <a:endParaRPr lang="en-US"/>
        </a:p>
      </dgm:t>
    </dgm:pt>
    <dgm:pt modelId="{5C4DA589-02F8-4125-8B30-DE537FD7330E}">
      <dgm:prSet phldrT="[Text]"/>
      <dgm:spPr/>
      <dgm:t>
        <a:bodyPr/>
        <a:lstStyle/>
        <a:p>
          <a:pPr algn="r" rtl="1"/>
          <a:r>
            <a:rPr lang="he-IL" dirty="0" smtClean="0"/>
            <a:t>נכון לאפריל 2018 1.6%</a:t>
          </a:r>
          <a:endParaRPr lang="en-US" dirty="0"/>
        </a:p>
      </dgm:t>
    </dgm:pt>
    <dgm:pt modelId="{D52EC1F0-2C59-4B1B-B00B-F92BAE5DBEF2}" type="parTrans" cxnId="{F2474B2D-69B0-4773-8F85-7FE80A3BDDBF}">
      <dgm:prSet/>
      <dgm:spPr/>
      <dgm:t>
        <a:bodyPr/>
        <a:lstStyle/>
        <a:p>
          <a:pPr algn="r" rtl="1"/>
          <a:endParaRPr lang="en-US"/>
        </a:p>
      </dgm:t>
    </dgm:pt>
    <dgm:pt modelId="{85C1EA72-CB80-492A-A01D-5EDAE457AC7E}" type="sibTrans" cxnId="{F2474B2D-69B0-4773-8F85-7FE80A3BDDBF}">
      <dgm:prSet/>
      <dgm:spPr/>
      <dgm:t>
        <a:bodyPr/>
        <a:lstStyle/>
        <a:p>
          <a:pPr algn="r" rtl="1"/>
          <a:endParaRPr lang="en-US"/>
        </a:p>
      </dgm:t>
    </dgm:pt>
    <dgm:pt modelId="{643AE43D-230B-48AF-92B5-E4737C8F121D}">
      <dgm:prSet phldrT="[Text]"/>
      <dgm:spPr/>
      <dgm:t>
        <a:bodyPr/>
        <a:lstStyle/>
        <a:p>
          <a:pPr algn="r" rtl="1"/>
          <a:r>
            <a:rPr lang="he-IL" dirty="0" smtClean="0"/>
            <a:t>ריבית לצרכן</a:t>
          </a:r>
          <a:endParaRPr lang="en-US" dirty="0"/>
        </a:p>
      </dgm:t>
    </dgm:pt>
    <dgm:pt modelId="{84C486E2-455A-4E5E-B0F2-4FB6CB9937FE}" type="parTrans" cxnId="{3CEC8418-2892-4E5F-A0C7-7A34C2B2044B}">
      <dgm:prSet/>
      <dgm:spPr/>
      <dgm:t>
        <a:bodyPr/>
        <a:lstStyle/>
        <a:p>
          <a:pPr algn="r" rtl="1"/>
          <a:endParaRPr lang="en-US"/>
        </a:p>
      </dgm:t>
    </dgm:pt>
    <dgm:pt modelId="{6A61FFCA-24EF-4833-8E4A-834B91874A7D}" type="sibTrans" cxnId="{3CEC8418-2892-4E5F-A0C7-7A34C2B2044B}">
      <dgm:prSet/>
      <dgm:spPr/>
      <dgm:t>
        <a:bodyPr/>
        <a:lstStyle/>
        <a:p>
          <a:pPr algn="r" rtl="1"/>
          <a:endParaRPr lang="en-US"/>
        </a:p>
      </dgm:t>
    </dgm:pt>
    <dgm:pt modelId="{C1D4B731-96E0-4914-BE81-4FE65C3B2440}">
      <dgm:prSet phldrT="[Text]"/>
      <dgm:spPr/>
      <dgm:t>
        <a:bodyPr/>
        <a:lstStyle/>
        <a:p>
          <a:pPr algn="r" rtl="1"/>
          <a:r>
            <a:rPr lang="he-IL" dirty="0" smtClean="0"/>
            <a:t>בתוספת מרווח להלוואה</a:t>
          </a:r>
          <a:endParaRPr lang="en-US" dirty="0"/>
        </a:p>
      </dgm:t>
    </dgm:pt>
    <dgm:pt modelId="{D03E42DD-EA1D-4CCA-B9A2-B75AB6BACD3F}" type="parTrans" cxnId="{B7E8B6ED-BF47-4CB2-9AE1-D62889F28675}">
      <dgm:prSet/>
      <dgm:spPr/>
      <dgm:t>
        <a:bodyPr/>
        <a:lstStyle/>
        <a:p>
          <a:pPr algn="r" rtl="1"/>
          <a:endParaRPr lang="en-US"/>
        </a:p>
      </dgm:t>
    </dgm:pt>
    <dgm:pt modelId="{260BBA43-7108-4272-9401-57B03B50C177}" type="sibTrans" cxnId="{B7E8B6ED-BF47-4CB2-9AE1-D62889F28675}">
      <dgm:prSet/>
      <dgm:spPr/>
      <dgm:t>
        <a:bodyPr/>
        <a:lstStyle/>
        <a:p>
          <a:pPr algn="r" rtl="1"/>
          <a:endParaRPr lang="en-US"/>
        </a:p>
      </dgm:t>
    </dgm:pt>
    <dgm:pt modelId="{3C4B6343-867F-4DB7-9E50-1F03EE7F5FAF}">
      <dgm:prSet phldrT="[Text]"/>
      <dgm:spPr/>
      <dgm:t>
        <a:bodyPr/>
        <a:lstStyle/>
        <a:p>
          <a:pPr algn="r" rtl="1"/>
          <a:r>
            <a:rPr lang="he-IL" dirty="0" smtClean="0"/>
            <a:t>בניכוי מרווח לחיסכון</a:t>
          </a:r>
          <a:endParaRPr lang="en-US" dirty="0"/>
        </a:p>
      </dgm:t>
    </dgm:pt>
    <dgm:pt modelId="{296F5492-1890-40C8-8873-D7A049DC9BD1}" type="parTrans" cxnId="{3C3429D2-C184-47CA-B901-BA2F65BD679A}">
      <dgm:prSet/>
      <dgm:spPr/>
      <dgm:t>
        <a:bodyPr/>
        <a:lstStyle/>
        <a:p>
          <a:pPr algn="r" rtl="1"/>
          <a:endParaRPr lang="en-US"/>
        </a:p>
      </dgm:t>
    </dgm:pt>
    <dgm:pt modelId="{9419C34B-11EC-4F94-A161-017351A46472}" type="sibTrans" cxnId="{3C3429D2-C184-47CA-B901-BA2F65BD679A}">
      <dgm:prSet/>
      <dgm:spPr/>
      <dgm:t>
        <a:bodyPr/>
        <a:lstStyle/>
        <a:p>
          <a:pPr algn="r" rtl="1"/>
          <a:endParaRPr lang="en-US"/>
        </a:p>
      </dgm:t>
    </dgm:pt>
    <dgm:pt modelId="{C2F1FB7A-2FB8-4BDA-B262-7CA0779C3B93}">
      <dgm:prSet phldrT="[Text]"/>
      <dgm:spPr/>
      <dgm:t>
        <a:bodyPr/>
        <a:lstStyle/>
        <a:p>
          <a:pPr algn="r" rtl="1"/>
          <a:r>
            <a:rPr lang="he-IL" dirty="0" smtClean="0"/>
            <a:t>בהתחשב בתנאים של כל צרכן</a:t>
          </a:r>
          <a:endParaRPr lang="en-US" dirty="0"/>
        </a:p>
      </dgm:t>
    </dgm:pt>
    <dgm:pt modelId="{050831B4-1986-490A-A29B-C9CE270FD15B}" type="parTrans" cxnId="{7755F8B4-7AA1-4892-891F-B3C64D0341E6}">
      <dgm:prSet/>
      <dgm:spPr/>
      <dgm:t>
        <a:bodyPr/>
        <a:lstStyle/>
        <a:p>
          <a:endParaRPr lang="en-US"/>
        </a:p>
      </dgm:t>
    </dgm:pt>
    <dgm:pt modelId="{36D472D7-8311-4F57-8B5E-FD288D02CB23}" type="sibTrans" cxnId="{7755F8B4-7AA1-4892-891F-B3C64D0341E6}">
      <dgm:prSet/>
      <dgm:spPr/>
      <dgm:t>
        <a:bodyPr/>
        <a:lstStyle/>
        <a:p>
          <a:endParaRPr lang="en-US"/>
        </a:p>
      </dgm:t>
    </dgm:pt>
    <dgm:pt modelId="{9FC054DF-DE5E-48C0-95C7-55480E167D81}" type="pres">
      <dgm:prSet presAssocID="{C023F5B1-F031-4E20-9423-8267C18F5C6E}" presName="theList" presStyleCnt="0">
        <dgm:presLayoutVars>
          <dgm:dir val="rev"/>
          <dgm:animLvl val="lvl"/>
          <dgm:resizeHandles val="exact"/>
        </dgm:presLayoutVars>
      </dgm:prSet>
      <dgm:spPr/>
    </dgm:pt>
    <dgm:pt modelId="{0D5E374C-7F44-48E0-A811-CFAED007BD48}" type="pres">
      <dgm:prSet presAssocID="{A50A0508-49EB-4C94-A93E-38D52995B207}" presName="compNode" presStyleCnt="0"/>
      <dgm:spPr/>
    </dgm:pt>
    <dgm:pt modelId="{0FD111C8-82F3-49B4-97D6-1C1C419B48C9}" type="pres">
      <dgm:prSet presAssocID="{A50A0508-49EB-4C94-A93E-38D52995B207}" presName="noGeometry" presStyleCnt="0"/>
      <dgm:spPr/>
    </dgm:pt>
    <dgm:pt modelId="{37896F89-2C89-4F9B-8320-5026F56E78C1}" type="pres">
      <dgm:prSet presAssocID="{A50A0508-49EB-4C94-A93E-38D52995B207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BCC702-68C3-4674-A74F-0E096896C51F}" type="pres">
      <dgm:prSet presAssocID="{A50A0508-49EB-4C94-A93E-38D52995B207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203731F1-B614-44FB-A4D1-EF0F58D10523}" type="pres">
      <dgm:prSet presAssocID="{A50A0508-49EB-4C94-A93E-38D52995B20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8E9827-6515-4EAB-8974-698F415DA702}" type="pres">
      <dgm:prSet presAssocID="{A50A0508-49EB-4C94-A93E-38D52995B207}" presName="aSpace" presStyleCnt="0"/>
      <dgm:spPr/>
    </dgm:pt>
    <dgm:pt modelId="{742C8281-5271-4770-AEFA-848CFAC2C009}" type="pres">
      <dgm:prSet presAssocID="{5AB5EA1A-BF6A-4B7D-8853-22A7222D5D7A}" presName="compNode" presStyleCnt="0"/>
      <dgm:spPr/>
    </dgm:pt>
    <dgm:pt modelId="{141A5C9E-638C-430B-916A-08FB663BE86C}" type="pres">
      <dgm:prSet presAssocID="{5AB5EA1A-BF6A-4B7D-8853-22A7222D5D7A}" presName="noGeometry" presStyleCnt="0"/>
      <dgm:spPr/>
    </dgm:pt>
    <dgm:pt modelId="{872E322E-F9DD-4651-9EFE-BAE2EE4A0507}" type="pres">
      <dgm:prSet presAssocID="{5AB5EA1A-BF6A-4B7D-8853-22A7222D5D7A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EE722-C45C-430C-8FD2-F6BE07F2BC7D}" type="pres">
      <dgm:prSet presAssocID="{5AB5EA1A-BF6A-4B7D-8853-22A7222D5D7A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3D8ADE8C-53B6-4A52-9A32-F15F236A7B9E}" type="pres">
      <dgm:prSet presAssocID="{5AB5EA1A-BF6A-4B7D-8853-22A7222D5D7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B3A4567-97DC-44C3-8705-11D89545D2FA}" type="pres">
      <dgm:prSet presAssocID="{5AB5EA1A-BF6A-4B7D-8853-22A7222D5D7A}" presName="aSpace" presStyleCnt="0"/>
      <dgm:spPr/>
    </dgm:pt>
    <dgm:pt modelId="{2478609C-0886-4E7D-A446-C95F8197907A}" type="pres">
      <dgm:prSet presAssocID="{643AE43D-230B-48AF-92B5-E4737C8F121D}" presName="compNode" presStyleCnt="0"/>
      <dgm:spPr/>
    </dgm:pt>
    <dgm:pt modelId="{C2543009-ADF9-4EA4-B35C-54BB6027662B}" type="pres">
      <dgm:prSet presAssocID="{643AE43D-230B-48AF-92B5-E4737C8F121D}" presName="noGeometry" presStyleCnt="0"/>
      <dgm:spPr/>
    </dgm:pt>
    <dgm:pt modelId="{ABB0977C-A18C-448B-89BC-7F60EEDEC20E}" type="pres">
      <dgm:prSet presAssocID="{643AE43D-230B-48AF-92B5-E4737C8F121D}" presName="childTextVisible" presStyleLbl="bgAccFollowNode1" presStyleIdx="2" presStyleCnt="3">
        <dgm:presLayoutVars>
          <dgm:bulletEnabled val="1"/>
        </dgm:presLayoutVars>
      </dgm:prSet>
      <dgm:spPr/>
    </dgm:pt>
    <dgm:pt modelId="{A870E690-E3C9-4D65-87D6-35869C0E8C36}" type="pres">
      <dgm:prSet presAssocID="{643AE43D-230B-48AF-92B5-E4737C8F121D}" presName="childTextHidden" presStyleLbl="bgAccFollowNode1" presStyleIdx="2" presStyleCnt="3"/>
      <dgm:spPr/>
    </dgm:pt>
    <dgm:pt modelId="{789AE452-A350-40DC-85F2-6395B4E6A61F}" type="pres">
      <dgm:prSet presAssocID="{643AE43D-230B-48AF-92B5-E4737C8F121D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3C3429D2-C184-47CA-B901-BA2F65BD679A}" srcId="{643AE43D-230B-48AF-92B5-E4737C8F121D}" destId="{3C4B6343-867F-4DB7-9E50-1F03EE7F5FAF}" srcOrd="1" destOrd="0" parTransId="{296F5492-1890-40C8-8873-D7A049DC9BD1}" sibTransId="{9419C34B-11EC-4F94-A161-017351A46472}"/>
    <dgm:cxn modelId="{99F7B73D-7A6A-4742-A10E-78D37CBB9973}" type="presOf" srcId="{5AB5EA1A-BF6A-4B7D-8853-22A7222D5D7A}" destId="{3D8ADE8C-53B6-4A52-9A32-F15F236A7B9E}" srcOrd="0" destOrd="0" presId="urn:microsoft.com/office/officeart/2005/8/layout/hProcess6"/>
    <dgm:cxn modelId="{8E071B69-EF75-4AD1-BD2E-9125F714CC14}" type="presOf" srcId="{C1D4B731-96E0-4914-BE81-4FE65C3B2440}" destId="{A870E690-E3C9-4D65-87D6-35869C0E8C36}" srcOrd="1" destOrd="0" presId="urn:microsoft.com/office/officeart/2005/8/layout/hProcess6"/>
    <dgm:cxn modelId="{5C8C5529-111D-43DE-A6BD-37B24228A385}" type="presOf" srcId="{C1D4B731-96E0-4914-BE81-4FE65C3B2440}" destId="{ABB0977C-A18C-448B-89BC-7F60EEDEC20E}" srcOrd="0" destOrd="0" presId="urn:microsoft.com/office/officeart/2005/8/layout/hProcess6"/>
    <dgm:cxn modelId="{69CAE202-55A4-4241-90DD-567FAB31FC66}" type="presOf" srcId="{A50A0508-49EB-4C94-A93E-38D52995B207}" destId="{203731F1-B614-44FB-A4D1-EF0F58D10523}" srcOrd="0" destOrd="0" presId="urn:microsoft.com/office/officeart/2005/8/layout/hProcess6"/>
    <dgm:cxn modelId="{A9555786-6025-4FFA-AFF9-2536F995870D}" type="presOf" srcId="{643AE43D-230B-48AF-92B5-E4737C8F121D}" destId="{789AE452-A350-40DC-85F2-6395B4E6A61F}" srcOrd="0" destOrd="0" presId="urn:microsoft.com/office/officeart/2005/8/layout/hProcess6"/>
    <dgm:cxn modelId="{63943D0D-FCB7-4A5F-8FF6-1014F99E9076}" srcId="{C023F5B1-F031-4E20-9423-8267C18F5C6E}" destId="{A50A0508-49EB-4C94-A93E-38D52995B207}" srcOrd="0" destOrd="0" parTransId="{7A7CF771-D554-4363-82D0-8F1863726D42}" sibTransId="{90EC88F5-FAF7-4B88-803F-3664475F7732}"/>
    <dgm:cxn modelId="{3CEC8418-2892-4E5F-A0C7-7A34C2B2044B}" srcId="{C023F5B1-F031-4E20-9423-8267C18F5C6E}" destId="{643AE43D-230B-48AF-92B5-E4737C8F121D}" srcOrd="2" destOrd="0" parTransId="{84C486E2-455A-4E5E-B0F2-4FB6CB9937FE}" sibTransId="{6A61FFCA-24EF-4833-8E4A-834B91874A7D}"/>
    <dgm:cxn modelId="{95FD4095-1D2C-499D-A68B-5D120A5C3475}" type="presOf" srcId="{3C4B6343-867F-4DB7-9E50-1F03EE7F5FAF}" destId="{A870E690-E3C9-4D65-87D6-35869C0E8C36}" srcOrd="1" destOrd="1" presId="urn:microsoft.com/office/officeart/2005/8/layout/hProcess6"/>
    <dgm:cxn modelId="{C92E5CF4-95D1-4327-B08B-DA25A09D8ABA}" type="presOf" srcId="{81D74001-04EC-49A4-AEF3-381C1D8EC7B9}" destId="{72BCC702-68C3-4674-A74F-0E096896C51F}" srcOrd="1" destOrd="1" presId="urn:microsoft.com/office/officeart/2005/8/layout/hProcess6"/>
    <dgm:cxn modelId="{E1CBB8F8-CC48-48D9-9037-DB4DC115BDBA}" type="presOf" srcId="{C2F1FB7A-2FB8-4BDA-B262-7CA0779C3B93}" destId="{A870E690-E3C9-4D65-87D6-35869C0E8C36}" srcOrd="1" destOrd="2" presId="urn:microsoft.com/office/officeart/2005/8/layout/hProcess6"/>
    <dgm:cxn modelId="{1A2D1FF1-40DC-407B-A828-D11C451CDFFA}" type="presOf" srcId="{8D368B49-66EC-4842-A0A1-9CB6B416E867}" destId="{0B5EE722-C45C-430C-8FD2-F6BE07F2BC7D}" srcOrd="1" destOrd="0" presId="urn:microsoft.com/office/officeart/2005/8/layout/hProcess6"/>
    <dgm:cxn modelId="{BABC138B-BDD9-430D-8643-EF6A4EF3EB6F}" type="presOf" srcId="{E6CF8FC7-6923-4948-A0D8-73D731886EF6}" destId="{72BCC702-68C3-4674-A74F-0E096896C51F}" srcOrd="1" destOrd="0" presId="urn:microsoft.com/office/officeart/2005/8/layout/hProcess6"/>
    <dgm:cxn modelId="{12D91CB6-14B3-47CD-AB71-9FA40A7C5A34}" srcId="{A50A0508-49EB-4C94-A93E-38D52995B207}" destId="{E6CF8FC7-6923-4948-A0D8-73D731886EF6}" srcOrd="0" destOrd="0" parTransId="{FDA906C4-69A3-44D3-9575-0A211F636BCD}" sibTransId="{C2F162CD-E6F3-4655-A9EA-AD16F6C72159}"/>
    <dgm:cxn modelId="{BAEABEB8-2190-43D0-BE7A-5DB4505C31AE}" type="presOf" srcId="{8D368B49-66EC-4842-A0A1-9CB6B416E867}" destId="{872E322E-F9DD-4651-9EFE-BAE2EE4A0507}" srcOrd="0" destOrd="0" presId="urn:microsoft.com/office/officeart/2005/8/layout/hProcess6"/>
    <dgm:cxn modelId="{DBE6DACB-9854-4ED7-B4C2-FA1F7DB3B121}" type="presOf" srcId="{C023F5B1-F031-4E20-9423-8267C18F5C6E}" destId="{9FC054DF-DE5E-48C0-95C7-55480E167D81}" srcOrd="0" destOrd="0" presId="urn:microsoft.com/office/officeart/2005/8/layout/hProcess6"/>
    <dgm:cxn modelId="{7755F8B4-7AA1-4892-891F-B3C64D0341E6}" srcId="{643AE43D-230B-48AF-92B5-E4737C8F121D}" destId="{C2F1FB7A-2FB8-4BDA-B262-7CA0779C3B93}" srcOrd="2" destOrd="0" parTransId="{050831B4-1986-490A-A29B-C9CE270FD15B}" sibTransId="{36D472D7-8311-4F57-8B5E-FD288D02CB23}"/>
    <dgm:cxn modelId="{15A4C983-025B-4465-94E6-A35F07B36884}" type="presOf" srcId="{C2F1FB7A-2FB8-4BDA-B262-7CA0779C3B93}" destId="{ABB0977C-A18C-448B-89BC-7F60EEDEC20E}" srcOrd="0" destOrd="2" presId="urn:microsoft.com/office/officeart/2005/8/layout/hProcess6"/>
    <dgm:cxn modelId="{F2474B2D-69B0-4773-8F85-7FE80A3BDDBF}" srcId="{5AB5EA1A-BF6A-4B7D-8853-22A7222D5D7A}" destId="{5C4DA589-02F8-4125-8B30-DE537FD7330E}" srcOrd="1" destOrd="0" parTransId="{D52EC1F0-2C59-4B1B-B00B-F92BAE5DBEF2}" sibTransId="{85C1EA72-CB80-492A-A01D-5EDAE457AC7E}"/>
    <dgm:cxn modelId="{4F3A8F99-CDC6-479B-A4F3-4DCE3D156742}" type="presOf" srcId="{81D74001-04EC-49A4-AEF3-381C1D8EC7B9}" destId="{37896F89-2C89-4F9B-8320-5026F56E78C1}" srcOrd="0" destOrd="1" presId="urn:microsoft.com/office/officeart/2005/8/layout/hProcess6"/>
    <dgm:cxn modelId="{4D8144E9-FB41-43CF-99E6-6E7F4DC407AD}" srcId="{A50A0508-49EB-4C94-A93E-38D52995B207}" destId="{81D74001-04EC-49A4-AEF3-381C1D8EC7B9}" srcOrd="1" destOrd="0" parTransId="{1D34BA48-2D58-4C74-88C2-E83AFA1287CD}" sibTransId="{C0779470-A065-4398-92FA-19564E707FAD}"/>
    <dgm:cxn modelId="{6CD51969-DE29-4687-A08A-CA6B0ACD7BF8}" type="presOf" srcId="{E6CF8FC7-6923-4948-A0D8-73D731886EF6}" destId="{37896F89-2C89-4F9B-8320-5026F56E78C1}" srcOrd="0" destOrd="0" presId="urn:microsoft.com/office/officeart/2005/8/layout/hProcess6"/>
    <dgm:cxn modelId="{939912AA-E5A2-4BA5-8207-B1D5BE76B91F}" type="presOf" srcId="{5C4DA589-02F8-4125-8B30-DE537FD7330E}" destId="{872E322E-F9DD-4651-9EFE-BAE2EE4A0507}" srcOrd="0" destOrd="1" presId="urn:microsoft.com/office/officeart/2005/8/layout/hProcess6"/>
    <dgm:cxn modelId="{3F00BAC3-F26C-451B-B694-C6570BE3A2EE}" srcId="{C023F5B1-F031-4E20-9423-8267C18F5C6E}" destId="{5AB5EA1A-BF6A-4B7D-8853-22A7222D5D7A}" srcOrd="1" destOrd="0" parTransId="{5AB3F4EC-D089-48A5-A69C-A4DBE2B4E969}" sibTransId="{D48061B7-B689-4D30-94A9-5C52B5ADE938}"/>
    <dgm:cxn modelId="{B7E8B6ED-BF47-4CB2-9AE1-D62889F28675}" srcId="{643AE43D-230B-48AF-92B5-E4737C8F121D}" destId="{C1D4B731-96E0-4914-BE81-4FE65C3B2440}" srcOrd="0" destOrd="0" parTransId="{D03E42DD-EA1D-4CCA-B9A2-B75AB6BACD3F}" sibTransId="{260BBA43-7108-4272-9401-57B03B50C177}"/>
    <dgm:cxn modelId="{ED6167C7-86EC-4DB8-8625-94EA7AD581A6}" type="presOf" srcId="{3C4B6343-867F-4DB7-9E50-1F03EE7F5FAF}" destId="{ABB0977C-A18C-448B-89BC-7F60EEDEC20E}" srcOrd="0" destOrd="1" presId="urn:microsoft.com/office/officeart/2005/8/layout/hProcess6"/>
    <dgm:cxn modelId="{8E00D732-603C-4280-9BB3-DE35DB695EA6}" srcId="{5AB5EA1A-BF6A-4B7D-8853-22A7222D5D7A}" destId="{8D368B49-66EC-4842-A0A1-9CB6B416E867}" srcOrd="0" destOrd="0" parTransId="{EF6899C3-39DA-4402-AD5C-5713E74842A4}" sibTransId="{9F0A2AFC-4A11-4A14-9F0F-D869B14987A6}"/>
    <dgm:cxn modelId="{C6602418-20B6-4065-863D-9738B629C41D}" type="presOf" srcId="{5C4DA589-02F8-4125-8B30-DE537FD7330E}" destId="{0B5EE722-C45C-430C-8FD2-F6BE07F2BC7D}" srcOrd="1" destOrd="1" presId="urn:microsoft.com/office/officeart/2005/8/layout/hProcess6"/>
    <dgm:cxn modelId="{00A2B2D4-1548-40D5-B873-1EB3D8C3C81D}" type="presParOf" srcId="{9FC054DF-DE5E-48C0-95C7-55480E167D81}" destId="{0D5E374C-7F44-48E0-A811-CFAED007BD48}" srcOrd="0" destOrd="0" presId="urn:microsoft.com/office/officeart/2005/8/layout/hProcess6"/>
    <dgm:cxn modelId="{A26ECE2C-7847-4E14-9568-734ED7EEEA09}" type="presParOf" srcId="{0D5E374C-7F44-48E0-A811-CFAED007BD48}" destId="{0FD111C8-82F3-49B4-97D6-1C1C419B48C9}" srcOrd="0" destOrd="0" presId="urn:microsoft.com/office/officeart/2005/8/layout/hProcess6"/>
    <dgm:cxn modelId="{87A9A696-D98D-4601-BE24-DC4F8A1BFB49}" type="presParOf" srcId="{0D5E374C-7F44-48E0-A811-CFAED007BD48}" destId="{37896F89-2C89-4F9B-8320-5026F56E78C1}" srcOrd="1" destOrd="0" presId="urn:microsoft.com/office/officeart/2005/8/layout/hProcess6"/>
    <dgm:cxn modelId="{FE15D94E-DDB8-431C-8ECE-6907120C34F6}" type="presParOf" srcId="{0D5E374C-7F44-48E0-A811-CFAED007BD48}" destId="{72BCC702-68C3-4674-A74F-0E096896C51F}" srcOrd="2" destOrd="0" presId="urn:microsoft.com/office/officeart/2005/8/layout/hProcess6"/>
    <dgm:cxn modelId="{5E7F569A-ED6E-4F34-A837-B679C8D58B96}" type="presParOf" srcId="{0D5E374C-7F44-48E0-A811-CFAED007BD48}" destId="{203731F1-B614-44FB-A4D1-EF0F58D10523}" srcOrd="3" destOrd="0" presId="urn:microsoft.com/office/officeart/2005/8/layout/hProcess6"/>
    <dgm:cxn modelId="{B3C29BA3-2FA6-4045-8B86-734A86AD42CB}" type="presParOf" srcId="{9FC054DF-DE5E-48C0-95C7-55480E167D81}" destId="{9D8E9827-6515-4EAB-8974-698F415DA702}" srcOrd="1" destOrd="0" presId="urn:microsoft.com/office/officeart/2005/8/layout/hProcess6"/>
    <dgm:cxn modelId="{9805BA11-9588-4720-8540-1F0529424BFF}" type="presParOf" srcId="{9FC054DF-DE5E-48C0-95C7-55480E167D81}" destId="{742C8281-5271-4770-AEFA-848CFAC2C009}" srcOrd="2" destOrd="0" presId="urn:microsoft.com/office/officeart/2005/8/layout/hProcess6"/>
    <dgm:cxn modelId="{F090BAF1-5FEE-46B5-948C-9B0315D849D2}" type="presParOf" srcId="{742C8281-5271-4770-AEFA-848CFAC2C009}" destId="{141A5C9E-638C-430B-916A-08FB663BE86C}" srcOrd="0" destOrd="0" presId="urn:microsoft.com/office/officeart/2005/8/layout/hProcess6"/>
    <dgm:cxn modelId="{B7231B68-FAD8-4191-984E-857068C4E259}" type="presParOf" srcId="{742C8281-5271-4770-AEFA-848CFAC2C009}" destId="{872E322E-F9DD-4651-9EFE-BAE2EE4A0507}" srcOrd="1" destOrd="0" presId="urn:microsoft.com/office/officeart/2005/8/layout/hProcess6"/>
    <dgm:cxn modelId="{FBEACD0C-328B-4E67-9BA9-09E4C05F7604}" type="presParOf" srcId="{742C8281-5271-4770-AEFA-848CFAC2C009}" destId="{0B5EE722-C45C-430C-8FD2-F6BE07F2BC7D}" srcOrd="2" destOrd="0" presId="urn:microsoft.com/office/officeart/2005/8/layout/hProcess6"/>
    <dgm:cxn modelId="{9B1C1DD1-2CF5-424B-9A8B-23057AD1DD6A}" type="presParOf" srcId="{742C8281-5271-4770-AEFA-848CFAC2C009}" destId="{3D8ADE8C-53B6-4A52-9A32-F15F236A7B9E}" srcOrd="3" destOrd="0" presId="urn:microsoft.com/office/officeart/2005/8/layout/hProcess6"/>
    <dgm:cxn modelId="{A1C85D5E-AE3C-46D1-B2BD-9D64A39A1EFF}" type="presParOf" srcId="{9FC054DF-DE5E-48C0-95C7-55480E167D81}" destId="{CB3A4567-97DC-44C3-8705-11D89545D2FA}" srcOrd="3" destOrd="0" presId="urn:microsoft.com/office/officeart/2005/8/layout/hProcess6"/>
    <dgm:cxn modelId="{CAC7350B-A62C-42C7-B1DA-F68841D2F12A}" type="presParOf" srcId="{9FC054DF-DE5E-48C0-95C7-55480E167D81}" destId="{2478609C-0886-4E7D-A446-C95F8197907A}" srcOrd="4" destOrd="0" presId="urn:microsoft.com/office/officeart/2005/8/layout/hProcess6"/>
    <dgm:cxn modelId="{3F74E0CE-3FF0-4FF6-8319-CD953A9661CD}" type="presParOf" srcId="{2478609C-0886-4E7D-A446-C95F8197907A}" destId="{C2543009-ADF9-4EA4-B35C-54BB6027662B}" srcOrd="0" destOrd="0" presId="urn:microsoft.com/office/officeart/2005/8/layout/hProcess6"/>
    <dgm:cxn modelId="{039E996A-55C1-4E0E-B010-84A246BD7A02}" type="presParOf" srcId="{2478609C-0886-4E7D-A446-C95F8197907A}" destId="{ABB0977C-A18C-448B-89BC-7F60EEDEC20E}" srcOrd="1" destOrd="0" presId="urn:microsoft.com/office/officeart/2005/8/layout/hProcess6"/>
    <dgm:cxn modelId="{4F2755B1-6072-4739-820B-76C80B765682}" type="presParOf" srcId="{2478609C-0886-4E7D-A446-C95F8197907A}" destId="{A870E690-E3C9-4D65-87D6-35869C0E8C36}" srcOrd="2" destOrd="0" presId="urn:microsoft.com/office/officeart/2005/8/layout/hProcess6"/>
    <dgm:cxn modelId="{F5865480-7A15-4005-9583-966F682C66AB}" type="presParOf" srcId="{2478609C-0886-4E7D-A446-C95F8197907A}" destId="{789AE452-A350-40DC-85F2-6395B4E6A61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96F89-2C89-4F9B-8320-5026F56E78C1}">
      <dsp:nvSpPr>
        <dsp:cNvPr id="0" name=""/>
        <dsp:cNvSpPr/>
      </dsp:nvSpPr>
      <dsp:spPr>
        <a:xfrm>
          <a:off x="6325596" y="1651835"/>
          <a:ext cx="2408013" cy="2104907"/>
        </a:xfrm>
        <a:prstGeom prst="lef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300" kern="1200" dirty="0" smtClean="0"/>
            <a:t>ריבית בסיסית</a:t>
          </a:r>
          <a:endParaRPr lang="en-US" sz="1300" kern="1200" dirty="0"/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300" kern="1200" dirty="0" smtClean="0"/>
            <a:t>נכון לאפריל 2018 0.1%</a:t>
          </a:r>
          <a:endParaRPr lang="en-US" sz="1300" kern="1200" dirty="0"/>
        </a:p>
      </dsp:txBody>
      <dsp:txXfrm>
        <a:off x="6957700" y="1967571"/>
        <a:ext cx="1173906" cy="1473435"/>
      </dsp:txXfrm>
    </dsp:sp>
    <dsp:sp modelId="{203731F1-B614-44FB-A4D1-EF0F58D10523}">
      <dsp:nvSpPr>
        <dsp:cNvPr id="0" name=""/>
        <dsp:cNvSpPr/>
      </dsp:nvSpPr>
      <dsp:spPr>
        <a:xfrm>
          <a:off x="8131606" y="2102285"/>
          <a:ext cx="1204006" cy="1204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ריבית בנק ישראל</a:t>
          </a:r>
          <a:endParaRPr lang="en-US" sz="2000" kern="1200" dirty="0"/>
        </a:p>
      </dsp:txBody>
      <dsp:txXfrm>
        <a:off x="8307929" y="2278608"/>
        <a:ext cx="851360" cy="851360"/>
      </dsp:txXfrm>
    </dsp:sp>
    <dsp:sp modelId="{872E322E-F9DD-4651-9EFE-BAE2EE4A0507}">
      <dsp:nvSpPr>
        <dsp:cNvPr id="0" name=""/>
        <dsp:cNvSpPr/>
      </dsp:nvSpPr>
      <dsp:spPr>
        <a:xfrm>
          <a:off x="3165078" y="1651835"/>
          <a:ext cx="2408013" cy="2104907"/>
        </a:xfrm>
        <a:prstGeom prst="lef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300" kern="1200" dirty="0" smtClean="0"/>
            <a:t>התוספת של הבנקים לריבית בנק ישראל</a:t>
          </a:r>
          <a:endParaRPr lang="en-US" sz="1300" kern="1200" dirty="0"/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300" kern="1200" dirty="0" smtClean="0"/>
            <a:t>נכון לאפריל 2018 1.6%</a:t>
          </a:r>
          <a:endParaRPr lang="en-US" sz="1300" kern="1200" dirty="0"/>
        </a:p>
      </dsp:txBody>
      <dsp:txXfrm>
        <a:off x="3797182" y="1967571"/>
        <a:ext cx="1173906" cy="1473435"/>
      </dsp:txXfrm>
    </dsp:sp>
    <dsp:sp modelId="{3D8ADE8C-53B6-4A52-9A32-F15F236A7B9E}">
      <dsp:nvSpPr>
        <dsp:cNvPr id="0" name=""/>
        <dsp:cNvSpPr/>
      </dsp:nvSpPr>
      <dsp:spPr>
        <a:xfrm>
          <a:off x="4971088" y="2102285"/>
          <a:ext cx="1204006" cy="1204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ריבית פריים</a:t>
          </a:r>
          <a:endParaRPr lang="en-US" sz="2000" kern="1200" dirty="0"/>
        </a:p>
      </dsp:txBody>
      <dsp:txXfrm>
        <a:off x="5147411" y="2278608"/>
        <a:ext cx="851360" cy="851360"/>
      </dsp:txXfrm>
    </dsp:sp>
    <dsp:sp modelId="{ABB0977C-A18C-448B-89BC-7F60EEDEC20E}">
      <dsp:nvSpPr>
        <dsp:cNvPr id="0" name=""/>
        <dsp:cNvSpPr/>
      </dsp:nvSpPr>
      <dsp:spPr>
        <a:xfrm>
          <a:off x="4560" y="1651835"/>
          <a:ext cx="2408013" cy="2104907"/>
        </a:xfrm>
        <a:prstGeom prst="lef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300" kern="1200" dirty="0" smtClean="0"/>
            <a:t>בתוספת מרווח להלוואה</a:t>
          </a:r>
          <a:endParaRPr lang="en-US" sz="1300" kern="1200" dirty="0"/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300" kern="1200" dirty="0" smtClean="0"/>
            <a:t>בניכוי מרווח לחיסכון</a:t>
          </a:r>
          <a:endParaRPr lang="en-US" sz="1300" kern="1200" dirty="0"/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300" kern="1200" dirty="0" smtClean="0"/>
            <a:t>בהתחשב בתנאים של כל צרכן</a:t>
          </a:r>
          <a:endParaRPr lang="en-US" sz="1300" kern="1200" dirty="0"/>
        </a:p>
      </dsp:txBody>
      <dsp:txXfrm>
        <a:off x="636664" y="1967571"/>
        <a:ext cx="1173906" cy="1473435"/>
      </dsp:txXfrm>
    </dsp:sp>
    <dsp:sp modelId="{789AE452-A350-40DC-85F2-6395B4E6A61F}">
      <dsp:nvSpPr>
        <dsp:cNvPr id="0" name=""/>
        <dsp:cNvSpPr/>
      </dsp:nvSpPr>
      <dsp:spPr>
        <a:xfrm>
          <a:off x="1810570" y="2102285"/>
          <a:ext cx="1204006" cy="1204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ריבית לצרכן</a:t>
          </a:r>
          <a:endParaRPr lang="en-US" sz="2000" kern="1200" dirty="0"/>
        </a:p>
      </dsp:txBody>
      <dsp:txXfrm>
        <a:off x="1986893" y="2278608"/>
        <a:ext cx="851360" cy="85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8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9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79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9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לשיעור רציף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93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34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ד'/תמוז/תשע"ח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MhvjCWfy-lw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9E%D7%97%D7%A9%D7%91%D7%95%D7%9F-%D7%97%D7%99%D7%A1%D7%9B%D7%95%D7%9F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oNaLcbPzGt8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NkkiIYTEzhY" TargetMode="External"/><Relationship Id="rId4" Type="http://schemas.openxmlformats.org/officeDocument/2006/relationships/image" Target="../media/image1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oney.ort.org.il/3-%D7%A6%D7%A2%D7%93%D7%99%D7%9D-%D7%9C%D7%97%D7%99%D7%A1%D7%9B%D7%95%D7%9F-%D7%9E%D7%95%D7%A6%D7%9C%D7%97-2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6Hxani4GrY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חיסכון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חיסכון כהתנהגות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התנהגות וחיסכון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מה היו 4 הדרכים השונות לעידוד חיסכון?</a:t>
            </a:r>
          </a:p>
          <a:p>
            <a:r>
              <a:rPr lang="he-IL" dirty="0" smtClean="0"/>
              <a:t>תזכורת </a:t>
            </a:r>
            <a:r>
              <a:rPr lang="he-IL" dirty="0"/>
              <a:t>שבועית לחוסך: אם תחסכו 100 ש"ח תקבלו 10 ש"ח נוספים</a:t>
            </a:r>
          </a:p>
          <a:p>
            <a:r>
              <a:rPr lang="he-IL" dirty="0" smtClean="0"/>
              <a:t>תזכורת </a:t>
            </a:r>
            <a:r>
              <a:rPr lang="he-IL" dirty="0"/>
              <a:t>שבועית לחוסך: קיבלתם 10 ש"ח ואתם צריכים לחסוך עוד 100 ש"ח</a:t>
            </a:r>
          </a:p>
          <a:p>
            <a:r>
              <a:rPr lang="he-IL" dirty="0" smtClean="0"/>
              <a:t>תזכורת </a:t>
            </a:r>
            <a:r>
              <a:rPr lang="he-IL" dirty="0"/>
              <a:t>רגשית</a:t>
            </a:r>
          </a:p>
          <a:p>
            <a:r>
              <a:rPr lang="he-IL" dirty="0" smtClean="0"/>
              <a:t>תזכורת </a:t>
            </a:r>
            <a:r>
              <a:rPr lang="he-IL" dirty="0"/>
              <a:t>בצורת המחשה ויזואלית</a:t>
            </a:r>
          </a:p>
          <a:p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858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איזו שיטה הייתה אפקטיבית, כלומר טובה, ביותר?</a:t>
            </a:r>
          </a:p>
          <a:p>
            <a:pPr marL="0" indent="0">
              <a:buNone/>
            </a:pPr>
            <a:r>
              <a:rPr lang="he-IL" dirty="0"/>
              <a:t>ההמחשה הויזואלית הייתה האפקטיבית ביותר. </a:t>
            </a:r>
          </a:p>
          <a:p>
            <a:pPr marL="0" indent="0">
              <a:buNone/>
            </a:pPr>
            <a:r>
              <a:rPr lang="he-IL" dirty="0"/>
              <a:t>מה ההסבר של פרופ' דן אריאלי לכך?</a:t>
            </a:r>
          </a:p>
          <a:p>
            <a:pPr marL="0" indent="0">
              <a:buNone/>
            </a:pPr>
            <a:r>
              <a:rPr lang="he-IL" dirty="0"/>
              <a:t>משום שאנחנו מוצפים בתזכורות להוצאות, פרסומות למשל, אבל אין לנו שום תזכורת לחיסכון.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5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ריבית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2693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מהי ריבית?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6" name="MhvjCWfy-lw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06412" y="1690688"/>
            <a:ext cx="6979175" cy="392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מהי ריבית?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33081" y="1825625"/>
            <a:ext cx="9320719" cy="4351338"/>
          </a:xfrm>
        </p:spPr>
        <p:txBody>
          <a:bodyPr/>
          <a:lstStyle/>
          <a:p>
            <a:r>
              <a:rPr lang="he-IL" dirty="0"/>
              <a:t>ריבית היא מחיר </a:t>
            </a:r>
            <a:r>
              <a:rPr lang="he-IL" dirty="0" smtClean="0"/>
              <a:t>הכסף</a:t>
            </a:r>
          </a:p>
          <a:p>
            <a:r>
              <a:rPr lang="he-IL" dirty="0"/>
              <a:t>איך מחשבים ריבית?</a:t>
            </a:r>
            <a:endParaRPr lang="en-US" dirty="0"/>
          </a:p>
          <a:p>
            <a:pPr lvl="1"/>
            <a:r>
              <a:rPr lang="he-IL" dirty="0"/>
              <a:t>קרן, שיעור הריבית </a:t>
            </a:r>
            <a:r>
              <a:rPr lang="he-IL" dirty="0" smtClean="0"/>
              <a:t>וזמן</a:t>
            </a:r>
          </a:p>
          <a:p>
            <a:r>
              <a:rPr lang="he-IL" dirty="0"/>
              <a:t>נניח שקיבלתם מתנה נדיבה בסך 10,000ש"ח. אתם רוצים לחסוך את הכסף לעוד שנה. כמה כסף נקבל בסוף השנה?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391935"/>
              </p:ext>
            </p:extLst>
          </p:nvPr>
        </p:nvGraphicFramePr>
        <p:xfrm>
          <a:off x="3233102" y="3853709"/>
          <a:ext cx="5725795" cy="101841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31290">
                  <a:extLst>
                    <a:ext uri="{9D8B030D-6E8A-4147-A177-3AD203B41FA5}">
                      <a16:colId xmlns:a16="http://schemas.microsoft.com/office/drawing/2014/main" val="3349768116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3782636696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3163928150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4197545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קרן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שיעור הריבית השנתית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רווח ריבית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ריבית + קרן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059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10,500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95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03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מהי ריבית?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33081" y="1825625"/>
            <a:ext cx="9320719" cy="4351338"/>
          </a:xfrm>
        </p:spPr>
        <p:txBody>
          <a:bodyPr/>
          <a:lstStyle/>
          <a:p>
            <a:r>
              <a:rPr lang="he-IL" dirty="0"/>
              <a:t>אבל אם נמשוך את הכסף באמצע השנה?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092090"/>
              </p:ext>
            </p:extLst>
          </p:nvPr>
        </p:nvGraphicFramePr>
        <p:xfrm>
          <a:off x="3233102" y="2449565"/>
          <a:ext cx="5725795" cy="101841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31290">
                  <a:extLst>
                    <a:ext uri="{9D8B030D-6E8A-4147-A177-3AD203B41FA5}">
                      <a16:colId xmlns:a16="http://schemas.microsoft.com/office/drawing/2014/main" val="476683659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237909471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492613413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36620264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קרן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שיעור הריבית השנתית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רווח ריבית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ריבית + קרן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617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250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10,250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67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31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איך נקבעת הריבית?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58284724"/>
              </p:ext>
            </p:extLst>
          </p:nvPr>
        </p:nvGraphicFramePr>
        <p:xfrm>
          <a:off x="1425913" y="1410512"/>
          <a:ext cx="9340174" cy="5408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17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ריבית דריבית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94170" y="1825625"/>
            <a:ext cx="9359630" cy="4351338"/>
          </a:xfrm>
        </p:spPr>
        <p:txBody>
          <a:bodyPr/>
          <a:lstStyle/>
          <a:p>
            <a:r>
              <a:rPr lang="he-IL" dirty="0" smtClean="0"/>
              <a:t>מה </a:t>
            </a:r>
            <a:r>
              <a:rPr lang="he-IL" dirty="0"/>
              <a:t>אם נחסוך לתקופה של יותר </a:t>
            </a:r>
            <a:r>
              <a:rPr lang="he-IL" dirty="0" smtClean="0"/>
              <a:t>משנה</a:t>
            </a:r>
            <a:r>
              <a:rPr lang="he-IL" dirty="0"/>
              <a:t>? </a:t>
            </a:r>
            <a:endParaRPr lang="he-IL" dirty="0" smtClean="0"/>
          </a:p>
          <a:p>
            <a:r>
              <a:rPr lang="he-IL" dirty="0"/>
              <a:t>בתום השנה רווחי הריבית מצטרפים לקרן, כלומר שבשנה השנייה נקבל ריבית לא רק על הכסף שהפקדנו אלא גם על הרווחים מהשנה הקודמת. </a:t>
            </a:r>
            <a:endParaRPr lang="he-IL" dirty="0" smtClean="0"/>
          </a:p>
          <a:p>
            <a:r>
              <a:rPr lang="he-IL" dirty="0" smtClean="0"/>
              <a:t>וכך </a:t>
            </a:r>
            <a:r>
              <a:rPr lang="he-IL" dirty="0"/>
              <a:t>הלאה כל שנה.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42855"/>
              </p:ext>
            </p:extLst>
          </p:nvPr>
        </p:nvGraphicFramePr>
        <p:xfrm>
          <a:off x="3233102" y="3465513"/>
          <a:ext cx="5725795" cy="203682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39495">
                  <a:extLst>
                    <a:ext uri="{9D8B030D-6E8A-4147-A177-3AD203B41FA5}">
                      <a16:colId xmlns:a16="http://schemas.microsoft.com/office/drawing/2014/main" val="3656870169"/>
                    </a:ext>
                  </a:extLst>
                </a:gridCol>
                <a:gridCol w="1180465">
                  <a:extLst>
                    <a:ext uri="{9D8B030D-6E8A-4147-A177-3AD203B41FA5}">
                      <a16:colId xmlns:a16="http://schemas.microsoft.com/office/drawing/2014/main" val="2206003413"/>
                    </a:ext>
                  </a:extLst>
                </a:gridCol>
                <a:gridCol w="1185545">
                  <a:extLst>
                    <a:ext uri="{9D8B030D-6E8A-4147-A177-3AD203B41FA5}">
                      <a16:colId xmlns:a16="http://schemas.microsoft.com/office/drawing/2014/main" val="1401525017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3993030747"/>
                    </a:ext>
                  </a:extLst>
                </a:gridCol>
                <a:gridCol w="1180465">
                  <a:extLst>
                    <a:ext uri="{9D8B030D-6E8A-4147-A177-3AD203B41FA5}">
                      <a16:colId xmlns:a16="http://schemas.microsoft.com/office/drawing/2014/main" val="34263504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תקופה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קרן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שיעור הריבית השנתית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רווח ריבית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ריבית + קרן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076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שנה 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1530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שנה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11,025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445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שנה 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11,025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551.25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11,576.25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0866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5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ריבית דריבית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94170" y="1825625"/>
            <a:ext cx="9359630" cy="4351338"/>
          </a:xfrm>
        </p:spPr>
        <p:txBody>
          <a:bodyPr/>
          <a:lstStyle/>
          <a:p>
            <a:r>
              <a:rPr lang="he-IL" dirty="0"/>
              <a:t>כיצד מחשבים ריבית דריבית?</a:t>
            </a:r>
            <a:endParaRPr lang="en-US" dirty="0"/>
          </a:p>
          <a:p>
            <a:r>
              <a:rPr lang="he-IL" dirty="0"/>
              <a:t>מעלים את הריבית בחזקה, כאשר מספר השנים הוא המספר בחזקה. בדוגמה שלנו: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836061" y="3157280"/>
                <a:ext cx="298480" cy="844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</a:rPr>
                        <m:t>ר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יבית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קרן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קרן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ריבית</m:t>
                          </m:r>
                        </m:e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שנים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061" y="3157280"/>
                <a:ext cx="298480" cy="844014"/>
              </a:xfrm>
              <a:prstGeom prst="rect">
                <a:avLst/>
              </a:prstGeom>
              <a:blipFill>
                <a:blip r:embed="rId2"/>
                <a:stretch>
                  <a:fillRect r="-1595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390088" y="4071185"/>
                <a:ext cx="2984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05</m:t>
                          </m:r>
                        </m:e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088" y="4071185"/>
                <a:ext cx="298480" cy="584775"/>
              </a:xfrm>
              <a:prstGeom prst="rect">
                <a:avLst/>
              </a:prstGeom>
              <a:blipFill>
                <a:blip r:embed="rId3"/>
                <a:stretch>
                  <a:fillRect r="-1736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909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ריבית דריבית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94170" y="1825625"/>
            <a:ext cx="9359630" cy="4351338"/>
          </a:xfrm>
        </p:spPr>
        <p:txBody>
          <a:bodyPr/>
          <a:lstStyle/>
          <a:p>
            <a:r>
              <a:rPr lang="he-IL" dirty="0"/>
              <a:t>כיצד מחשבים ריבית דריבית?</a:t>
            </a:r>
            <a:endParaRPr lang="en-US" dirty="0"/>
          </a:p>
          <a:p>
            <a:r>
              <a:rPr lang="he-IL" dirty="0"/>
              <a:t>מעלים את הריבית בחזקה, כאשר מספר השנים הוא המספר בחזקה. בדוגמה שלנו: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836061" y="3157280"/>
                <a:ext cx="298480" cy="844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</a:rPr>
                        <m:t>ר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יבית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קרן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קרן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ריבית</m:t>
                          </m:r>
                        </m:e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שנים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061" y="3157280"/>
                <a:ext cx="298480" cy="844014"/>
              </a:xfrm>
              <a:prstGeom prst="rect">
                <a:avLst/>
              </a:prstGeom>
              <a:blipFill>
                <a:blip r:embed="rId2"/>
                <a:stretch>
                  <a:fillRect r="-1595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380360" y="4333832"/>
                <a:ext cx="2984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05</m:t>
                          </m:r>
                        </m:e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025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360" y="4333832"/>
                <a:ext cx="298480" cy="584775"/>
              </a:xfrm>
              <a:prstGeom prst="rect">
                <a:avLst/>
              </a:prstGeom>
              <a:blipFill>
                <a:blip r:embed="rId3"/>
                <a:stretch>
                  <a:fillRect r="-23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6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מחשבון ריבית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94170" y="1825625"/>
            <a:ext cx="9359630" cy="4351338"/>
          </a:xfrm>
        </p:spPr>
        <p:txBody>
          <a:bodyPr/>
          <a:lstStyle/>
          <a:p>
            <a:pPr marL="0" indent="0">
              <a:buNone/>
            </a:pPr>
            <a:r>
              <a:rPr lang="he-IL" u="sng" dirty="0">
                <a:hlinkClick r:id="rId2"/>
              </a:rPr>
              <a:t>מחשבון ריבית מקוון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49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"לשבור את החזיר" מאת אתגר קרת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כיצד </a:t>
            </a:r>
            <a:r>
              <a:rPr lang="he-IL" dirty="0"/>
              <a:t>יואב הרוויח כסף?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מה </a:t>
            </a:r>
            <a:r>
              <a:rPr lang="he-IL" dirty="0"/>
              <a:t>היה הלקח שההורים של יואב ניסו ללמד את אותו?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למה יואב העדיף את החזיר על פני הבובה?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אפיקי חיסכון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837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מערכת הבנקאות בישראל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4" name="oNaLcbPzGt8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0097" y="1690688"/>
            <a:ext cx="7711805" cy="433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2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תוכנית חיסכון או קופת גמל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52537" y="1825625"/>
            <a:ext cx="9301264" cy="48386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הסרטון מסביר על שתי האפשרויות שניתנות להורים לחיסכון לילדיהם. הדילמות שעולות בו נכונות לכל תכנון חיסכון. מהם?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he-IL" dirty="0"/>
              <a:t>מעט ובטוח לעומת יותר ומסוכן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he-IL" dirty="0"/>
              <a:t>לטווח קצר או לטווח ארוך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he-IL" dirty="0"/>
              <a:t>פשוט ומוכר או חדש ומורכב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אלו הן השאלות העיקריות שנשאל את עצמנו לפני שניגש לבדוק את אפיק החיסכון המתאים לנו.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6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91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החלום שלי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62265" y="1825625"/>
            <a:ext cx="9291536" cy="48386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כיתבו בפתק מה החלום שלכם וכיצד אתם מתכננים להגשים אותו מבחינה פיננסית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נחזור לפתקים אלו לקראת סיום התוכנית</a:t>
            </a:r>
            <a:endParaRPr lang="he-IL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451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4" name="NkkiIYTEzhY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28591" y="1458845"/>
            <a:ext cx="7134818" cy="401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0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e-IL" dirty="0" smtClean="0"/>
              <a:t>אינטראקציות </a:t>
            </a:r>
            <a:r>
              <a:rPr lang="he-IL" u="sng" dirty="0">
                <a:hlinkClick r:id="rId3"/>
              </a:rPr>
              <a:t>מפרק חיסכון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7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מהו חיסכון?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94562" y="1690688"/>
            <a:ext cx="865923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החלק מההכנסה שאנחנו לא מוציאים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כסף שאנחנו צוברים בהווה למען שימוש עתידי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אילו אירועים בלתי צפויים עלולים לקרות שיש להם משמעות כלכלית?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he-IL" dirty="0"/>
              <a:t>חיסכון מאפשר לנו לתכנן רכישה גדולה כמו גם להתמודד עם אירועים בלתי צפויים מבלי להיכנס לחובות.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893" y="1545770"/>
            <a:ext cx="2104619" cy="10523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84" y="2453153"/>
            <a:ext cx="1928407" cy="14706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3026" y="3556382"/>
            <a:ext cx="1375542" cy="137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מהו חיסכון?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94562" y="1690688"/>
            <a:ext cx="865923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אילו דברים אתם רוצים לקנות?</a:t>
            </a: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650231"/>
              </p:ext>
            </p:extLst>
          </p:nvPr>
        </p:nvGraphicFramePr>
        <p:xfrm>
          <a:off x="2032000" y="2422007"/>
          <a:ext cx="8127999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2412158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613572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37875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e-IL" dirty="0" smtClean="0"/>
                        <a:t>מעל 5,000ש"ח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1,000-5,000ש"ח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עד</a:t>
                      </a:r>
                      <a:r>
                        <a:rPr lang="he-IL" baseline="0" dirty="0" smtClean="0"/>
                        <a:t> 1,000ש"ח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408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99538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46617" y="2962568"/>
            <a:ext cx="1005890" cy="1005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56353" y="2817206"/>
            <a:ext cx="1113716" cy="11137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8479" y="2887214"/>
            <a:ext cx="1152166" cy="11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חופשה באילת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מתכננים חופשה בת 4 ימים באילת: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כרטיס טיסה/אוטובוס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מלון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אוכל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הוצאות תחבורה נוספות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בילויים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קניות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937" y="1604861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2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חיסכון כהתנהגות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12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אתגר אפליקציית החיסכון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עליכם לתכנן: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1.</a:t>
            </a:r>
            <a:r>
              <a:rPr lang="en-US" dirty="0" smtClean="0"/>
              <a:t> </a:t>
            </a:r>
            <a:r>
              <a:rPr lang="he-IL" dirty="0" smtClean="0"/>
              <a:t>מתי</a:t>
            </a:r>
            <a:r>
              <a:rPr lang="he-IL" dirty="0"/>
              <a:t>, כלומר באיזו תדירות תופיע התזכורת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2.</a:t>
            </a:r>
            <a:r>
              <a:rPr lang="en-US" dirty="0" smtClean="0"/>
              <a:t> </a:t>
            </a:r>
            <a:r>
              <a:rPr lang="he-IL" dirty="0" smtClean="0"/>
              <a:t>איך</a:t>
            </a:r>
            <a:r>
              <a:rPr lang="he-IL" dirty="0"/>
              <a:t>, כלומר באיזה אמצעי (תמונה, טקסט, וידיאו)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3.</a:t>
            </a:r>
            <a:r>
              <a:rPr lang="en-US" dirty="0" smtClean="0"/>
              <a:t> </a:t>
            </a:r>
            <a:r>
              <a:rPr lang="he-IL" dirty="0" smtClean="0"/>
              <a:t>תוכן </a:t>
            </a:r>
            <a:r>
              <a:rPr lang="he-IL" dirty="0"/>
              <a:t>– מה יופיע בתזכורת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לרשותכם גיליון נייר וטושים.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לרשותכם 10 דקות</a:t>
            </a:r>
            <a:r>
              <a:rPr lang="he-IL" dirty="0" smtClean="0"/>
              <a:t>.</a:t>
            </a:r>
            <a:endParaRPr lang="he-I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2147381"/>
            <a:ext cx="22193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הצגת אפליקציות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התנהגות וחיסכון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3" name="6Hxani4GrYg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67419" y="1532309"/>
            <a:ext cx="8257162" cy="464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7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590</Words>
  <Application>Microsoft Office PowerPoint</Application>
  <PresentationFormat>Widescreen</PresentationFormat>
  <Paragraphs>148</Paragraphs>
  <Slides>26</Slides>
  <Notes>7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Cambria Math</vt:lpstr>
      <vt:lpstr>ערכת נושא Office</vt:lpstr>
      <vt:lpstr>חיסכון</vt:lpstr>
      <vt:lpstr>"לשבור את החזיר" מאת אתגר קרת</vt:lpstr>
      <vt:lpstr>מהו חיסכון?</vt:lpstr>
      <vt:lpstr>מהו חיסכון?</vt:lpstr>
      <vt:lpstr>חופשה באילת</vt:lpstr>
      <vt:lpstr>חיסכון כהתנהגות</vt:lpstr>
      <vt:lpstr>אתגר אפליקציית החיסכון</vt:lpstr>
      <vt:lpstr>הצגת אפליקציות</vt:lpstr>
      <vt:lpstr>התנהגות וחיסכון</vt:lpstr>
      <vt:lpstr>התנהגות וחיסכון</vt:lpstr>
      <vt:lpstr>ריבית</vt:lpstr>
      <vt:lpstr>מהי ריבית?</vt:lpstr>
      <vt:lpstr>מהי ריבית?</vt:lpstr>
      <vt:lpstr>מהי ריבית?</vt:lpstr>
      <vt:lpstr>איך נקבעת הריבית?</vt:lpstr>
      <vt:lpstr>מהי ריבית דריבית</vt:lpstr>
      <vt:lpstr>מהי ריבית דריבית</vt:lpstr>
      <vt:lpstr>מהי ריבית דריבית</vt:lpstr>
      <vt:lpstr>מחשבון ריבית</vt:lpstr>
      <vt:lpstr>אפיקי חיסכון</vt:lpstr>
      <vt:lpstr>מערכת הבנקאות בישראל</vt:lpstr>
      <vt:lpstr>תוכנית חיסכון או קופת גמל</vt:lpstr>
      <vt:lpstr>סיכום</vt:lpstr>
      <vt:lpstr>החלום שלי</vt:lpstr>
      <vt:lpstr>סיכום</vt:lpstr>
      <vt:lpstr>סיכום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David Rosenberg</cp:lastModifiedBy>
  <cp:revision>82</cp:revision>
  <dcterms:created xsi:type="dcterms:W3CDTF">2017-11-26T09:36:56Z</dcterms:created>
  <dcterms:modified xsi:type="dcterms:W3CDTF">2018-06-17T12:12:59Z</dcterms:modified>
</cp:coreProperties>
</file>