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1" r:id="rId2"/>
  </p:sldMasterIdLst>
  <p:notesMasterIdLst>
    <p:notesMasterId r:id="rId60"/>
  </p:notesMasterIdLst>
  <p:sldIdLst>
    <p:sldId id="256" r:id="rId3"/>
    <p:sldId id="260" r:id="rId4"/>
    <p:sldId id="261" r:id="rId5"/>
    <p:sldId id="31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262" r:id="rId47"/>
    <p:sldId id="320" r:id="rId48"/>
    <p:sldId id="310" r:id="rId49"/>
    <p:sldId id="306" r:id="rId50"/>
    <p:sldId id="322" r:id="rId51"/>
    <p:sldId id="311" r:id="rId52"/>
    <p:sldId id="312" r:id="rId53"/>
    <p:sldId id="323" r:id="rId54"/>
    <p:sldId id="313" r:id="rId55"/>
    <p:sldId id="315" r:id="rId56"/>
    <p:sldId id="316" r:id="rId57"/>
    <p:sldId id="318" r:id="rId58"/>
    <p:sldId id="258" r:id="rId5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  <a:srgbClr val="0066FF"/>
    <a:srgbClr val="008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2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D651D-6593-47F0-90D9-6A8C928E0294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A0842-1ABC-44FB-B29A-D3F512F45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0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5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66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מציין מיקום של הערות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מציין מיקום של מספר שקופית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4DCC21B-E09E-46F4-A75A-1AC8E521AA4D}" type="slidenum">
              <a:rPr lang="he-IL" altLang="he-IL" smtClean="0"/>
              <a:pPr algn="l">
                <a:spcBef>
                  <a:spcPct val="0"/>
                </a:spcBef>
              </a:pPr>
              <a:t>54</a:t>
            </a:fld>
            <a:endParaRPr lang="en-US" altLang="he-IL" smtClean="0"/>
          </a:p>
        </p:txBody>
      </p:sp>
    </p:spTree>
    <p:extLst>
      <p:ext uri="{BB962C8B-B14F-4D97-AF65-F5344CB8AC3E}">
        <p14:creationId xmlns:p14="http://schemas.microsoft.com/office/powerpoint/2010/main" val="350075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מציין מיקום של הערות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מציין מיקום של מספר שקופית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4DCC21B-E09E-46F4-A75A-1AC8E521AA4D}" type="slidenum">
              <a:rPr lang="he-IL" altLang="he-IL" smtClean="0"/>
              <a:pPr algn="l">
                <a:spcBef>
                  <a:spcPct val="0"/>
                </a:spcBef>
              </a:pPr>
              <a:t>55</a:t>
            </a:fld>
            <a:endParaRPr lang="en-US" altLang="he-IL" smtClean="0"/>
          </a:p>
        </p:txBody>
      </p:sp>
    </p:spTree>
    <p:extLst>
      <p:ext uri="{BB962C8B-B14F-4D97-AF65-F5344CB8AC3E}">
        <p14:creationId xmlns:p14="http://schemas.microsoft.com/office/powerpoint/2010/main" val="332210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9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6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20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10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26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12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31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51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39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מציין מיקום של הערות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מציין מיקום של מספר שקופית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4DCC21B-E09E-46F4-A75A-1AC8E521AA4D}" type="slidenum">
              <a:rPr lang="he-IL" altLang="he-IL" smtClean="0"/>
              <a:pPr algn="l">
                <a:spcBef>
                  <a:spcPct val="0"/>
                </a:spcBef>
              </a:pPr>
              <a:t>48</a:t>
            </a:fld>
            <a:endParaRPr lang="en-US" altLang="he-IL" smtClean="0"/>
          </a:p>
        </p:txBody>
      </p:sp>
    </p:spTree>
    <p:extLst>
      <p:ext uri="{BB962C8B-B14F-4D97-AF65-F5344CB8AC3E}">
        <p14:creationId xmlns:p14="http://schemas.microsoft.com/office/powerpoint/2010/main" val="168065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 userDrawn="1"/>
        </p:nvSpPr>
        <p:spPr>
          <a:xfrm>
            <a:off x="-702711" y="-1"/>
            <a:ext cx="13597423" cy="6008915"/>
          </a:xfrm>
          <a:prstGeom prst="rect">
            <a:avLst/>
          </a:prstGeom>
          <a:gradFill flip="none" rotWithShape="1">
            <a:gsLst>
              <a:gs pos="35000">
                <a:srgbClr val="D1D1D1"/>
              </a:gs>
              <a:gs pos="100000">
                <a:srgbClr val="DCDCDC"/>
              </a:gs>
              <a:gs pos="0">
                <a:srgbClr val="C6C6C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"/>
          <a:stretch/>
        </p:blipFill>
        <p:spPr bwMode="auto">
          <a:xfrm>
            <a:off x="870692" y="-1"/>
            <a:ext cx="10450616" cy="525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  <p:pic>
        <p:nvPicPr>
          <p:cNvPr id="15" name="תמונה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60" y="6175398"/>
            <a:ext cx="1060923" cy="555168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2" y="6268335"/>
            <a:ext cx="1944628" cy="481585"/>
          </a:xfrm>
          <a:prstGeom prst="rect">
            <a:avLst/>
          </a:prstGeom>
        </p:spPr>
      </p:pic>
      <p:pic>
        <p:nvPicPr>
          <p:cNvPr id="17" name="Picture 1"/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"/>
          <a:stretch/>
        </p:blipFill>
        <p:spPr bwMode="auto">
          <a:xfrm>
            <a:off x="10182147" y="6175398"/>
            <a:ext cx="1817020" cy="574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מלבן 17"/>
          <p:cNvSpPr/>
          <p:nvPr userDrawn="1"/>
        </p:nvSpPr>
        <p:spPr>
          <a:xfrm>
            <a:off x="2109826" y="4249384"/>
            <a:ext cx="7972348" cy="146838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109826" y="4249383"/>
            <a:ext cx="7972348" cy="975374"/>
          </a:xfrm>
        </p:spPr>
        <p:txBody>
          <a:bodyPr vert="horz" lIns="91440" tIns="45720" rIns="91440" bIns="45720" rtlCol="1" anchor="b">
            <a:normAutofit/>
          </a:bodyPr>
          <a:lstStyle>
            <a:lvl1pPr algn="ctr">
              <a:defRPr lang="he-IL" sz="3200" dirty="0" smtClean="0">
                <a:solidFill>
                  <a:srgbClr val="B01A1A"/>
                </a:solidFill>
                <a:effectLst/>
                <a:cs typeface="+mn-cs"/>
              </a:defRPr>
            </a:lvl1pPr>
          </a:lstStyle>
          <a:p>
            <a:pPr lvl="0" algn="ctr"/>
            <a:r>
              <a:rPr lang="he-IL" dirty="0" smtClean="0"/>
              <a:t>כותרת ראשית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2109826" y="5316832"/>
            <a:ext cx="7972348" cy="3561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 smtClean="0"/>
              <a:t>לחץ כדי לערוך סגנון כותרת משנה של תבנית בסיס</a:t>
            </a:r>
            <a:endParaRPr lang="he-IL" dirty="0"/>
          </a:p>
        </p:txBody>
      </p:sp>
      <p:cxnSp>
        <p:nvCxnSpPr>
          <p:cNvPr id="19" name="מחבר ישר 18"/>
          <p:cNvCxnSpPr/>
          <p:nvPr userDrawn="1"/>
        </p:nvCxnSpPr>
        <p:spPr>
          <a:xfrm>
            <a:off x="3026229" y="5259528"/>
            <a:ext cx="6139543" cy="0"/>
          </a:xfrm>
          <a:prstGeom prst="line">
            <a:avLst/>
          </a:prstGeom>
          <a:ln>
            <a:solidFill>
              <a:srgbClr val="B01A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8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472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4127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5118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61EF-2732-4863-865D-21B14D0640D3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BD44-1701-4FB8-8584-475C306532A7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3511" y="1253331"/>
            <a:ext cx="11627556" cy="435133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40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lang="he-IL" sz="3600" b="1">
                <a:solidFill>
                  <a:srgbClr val="022B5E"/>
                </a:solidFill>
                <a:cs typeface="+mn-cs"/>
              </a:defRPr>
            </a:lvl1pPr>
          </a:lstStyle>
          <a:p>
            <a:pPr marL="0" lvl="0"/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7904-9187-4C35-A30B-7C358B992BB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5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B50C-214C-44A4-B604-386B5D1307BC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96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3D8A5-6C1E-4A8C-A567-AB505A5D3D5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7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7A13-8507-4285-9A15-788719C69C75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0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535A-C7E3-4B0A-BE30-F34AE7C570BA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3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1730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  <a:lvl2pPr>
              <a:defRPr sz="2800">
                <a:solidFill>
                  <a:srgbClr val="404040"/>
                </a:solidFill>
              </a:defRPr>
            </a:lvl2pPr>
            <a:lvl3pPr>
              <a:defRPr sz="2400">
                <a:solidFill>
                  <a:srgbClr val="404040"/>
                </a:solidFill>
              </a:defRPr>
            </a:lvl3pPr>
            <a:lvl4pPr>
              <a:defRPr sz="2000">
                <a:solidFill>
                  <a:srgbClr val="404040"/>
                </a:solidFill>
              </a:defRPr>
            </a:lvl4pPr>
            <a:lvl5pPr>
              <a:defRPr sz="2000">
                <a:solidFill>
                  <a:srgbClr val="40404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B7A1-B430-4D0C-B639-E9A9FA0A4868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5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C1F2-31F8-40EC-A8D7-031D4C12B0E1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8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1976-4944-4044-A960-2010AF53633F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6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8FFF-84DF-4E81-B13A-423C7CC18DF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3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60" y="6175398"/>
            <a:ext cx="1060923" cy="55516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2" y="6268335"/>
            <a:ext cx="1944628" cy="481585"/>
          </a:xfrm>
          <a:prstGeom prst="rect">
            <a:avLst/>
          </a:prstGeom>
        </p:spPr>
      </p:pic>
      <p:pic>
        <p:nvPicPr>
          <p:cNvPr id="9" name="Picture 1"/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"/>
          <a:stretch/>
        </p:blipFill>
        <p:spPr bwMode="auto">
          <a:xfrm>
            <a:off x="10182147" y="6175398"/>
            <a:ext cx="1817020" cy="574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 hasCustomPrompt="1"/>
          </p:nvPr>
        </p:nvSpPr>
        <p:spPr>
          <a:xfrm>
            <a:off x="3934407" y="1885560"/>
            <a:ext cx="4218993" cy="1939992"/>
          </a:xfrm>
        </p:spPr>
        <p:txBody>
          <a:bodyPr vert="horz" lIns="91440" tIns="45720" rIns="91440" bIns="45720" rtlCol="1" anchor="ctr">
            <a:normAutofit/>
          </a:bodyPr>
          <a:lstStyle>
            <a:lvl1pPr algn="ctr">
              <a:defRPr lang="he-IL" sz="3200" dirty="0" smtClean="0">
                <a:solidFill>
                  <a:srgbClr val="B01A1A"/>
                </a:solidFill>
                <a:effectLst/>
                <a:cs typeface="+mn-cs"/>
              </a:defRPr>
            </a:lvl1pPr>
          </a:lstStyle>
          <a:p>
            <a:pPr lvl="0" algn="ctr"/>
            <a:r>
              <a:rPr lang="he-IL" dirty="0" smtClean="0"/>
              <a:t>תודה ולהתראות!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0550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72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414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4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282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305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60" y="6175398"/>
            <a:ext cx="1060923" cy="55516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2" y="6268335"/>
            <a:ext cx="1944628" cy="481585"/>
          </a:xfrm>
          <a:prstGeom prst="rect">
            <a:avLst/>
          </a:prstGeom>
        </p:spPr>
      </p:pic>
      <p:pic>
        <p:nvPicPr>
          <p:cNvPr id="9" name="Picture 1"/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"/>
          <a:stretch/>
        </p:blipFill>
        <p:spPr bwMode="auto">
          <a:xfrm>
            <a:off x="10182147" y="6175398"/>
            <a:ext cx="1817020" cy="574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 hasCustomPrompt="1"/>
          </p:nvPr>
        </p:nvSpPr>
        <p:spPr>
          <a:xfrm>
            <a:off x="3934407" y="1885560"/>
            <a:ext cx="4218993" cy="1939992"/>
          </a:xfrm>
        </p:spPr>
        <p:txBody>
          <a:bodyPr vert="horz" lIns="91440" tIns="45720" rIns="91440" bIns="45720" rtlCol="1" anchor="ctr">
            <a:normAutofit/>
          </a:bodyPr>
          <a:lstStyle>
            <a:lvl1pPr algn="ctr">
              <a:defRPr lang="he-IL" sz="3200" dirty="0" smtClean="0">
                <a:solidFill>
                  <a:srgbClr val="B01A1A"/>
                </a:solidFill>
                <a:effectLst/>
                <a:cs typeface="+mn-cs"/>
              </a:defRPr>
            </a:lvl1pPr>
          </a:lstStyle>
          <a:p>
            <a:pPr lvl="0" algn="ctr"/>
            <a:r>
              <a:rPr lang="he-IL" dirty="0" smtClean="0"/>
              <a:t>תודה ולהתראות!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407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840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63B89-5A57-44D2-AE9F-B71FACF867A4}" type="datetimeFigureOut">
              <a:rPr lang="he-IL" smtClean="0"/>
              <a:t>ו'/ניסן/תשע"ח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  <p:cxnSp>
        <p:nvCxnSpPr>
          <p:cNvPr id="7" name="מחבר ישר 6"/>
          <p:cNvCxnSpPr/>
          <p:nvPr userDrawn="1"/>
        </p:nvCxnSpPr>
        <p:spPr>
          <a:xfrm>
            <a:off x="2015412" y="1409877"/>
            <a:ext cx="10176588" cy="0"/>
          </a:xfrm>
          <a:prstGeom prst="line">
            <a:avLst/>
          </a:prstGeom>
          <a:ln>
            <a:solidFill>
              <a:srgbClr val="B01A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/>
          <p:cNvPicPr/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"/>
          <a:stretch/>
        </p:blipFill>
        <p:spPr bwMode="auto">
          <a:xfrm>
            <a:off x="381000" y="6356350"/>
            <a:ext cx="1251697" cy="395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506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DBB0-552F-4D3E-8B27-187807B2F56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מרץ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1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s://goo.gl/iQeTxP" TargetMode="Externa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iQeTx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ניהול תקציב אישי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981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248" y="2735942"/>
            <a:ext cx="7291642" cy="412205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62" y="228315"/>
            <a:ext cx="1821437" cy="2105014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08" y="208725"/>
            <a:ext cx="9474824" cy="3942321"/>
          </a:xfrm>
        </p:spPr>
      </p:pic>
    </p:spTree>
    <p:extLst>
      <p:ext uri="{BB962C8B-B14F-4D97-AF65-F5344CB8AC3E}">
        <p14:creationId xmlns:p14="http://schemas.microsoft.com/office/powerpoint/2010/main" val="26328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27" y="1689555"/>
            <a:ext cx="9156481" cy="61316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90" y="228315"/>
            <a:ext cx="1838094" cy="2124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05" y="228316"/>
            <a:ext cx="8718036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529322"/>
            <a:ext cx="9143999" cy="572291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57346"/>
            <a:ext cx="2382439" cy="2761627"/>
          </a:xfrm>
          <a:prstGeom prst="rect">
            <a:avLst/>
          </a:prstGeom>
        </p:spPr>
      </p:pic>
      <p:sp>
        <p:nvSpPr>
          <p:cNvPr id="17" name="מלבן מעוגל 16"/>
          <p:cNvSpPr/>
          <p:nvPr/>
        </p:nvSpPr>
        <p:spPr>
          <a:xfrm rot="2700000">
            <a:off x="2692818" y="6047451"/>
            <a:ext cx="410298" cy="410298"/>
          </a:xfrm>
          <a:prstGeom prst="roundRect">
            <a:avLst>
              <a:gd name="adj" fmla="val 39648"/>
            </a:avLst>
          </a:prstGeom>
          <a:solidFill>
            <a:srgbClr val="5F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67" y="306331"/>
            <a:ext cx="9000000" cy="278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5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210143"/>
            <a:ext cx="9107081" cy="26476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072041" cy="23946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45" y="299264"/>
            <a:ext cx="87180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6" y="2506740"/>
            <a:ext cx="8724132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8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E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87B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46" y="281423"/>
            <a:ext cx="8724132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64" y="2520667"/>
            <a:ext cx="841901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85" y="259606"/>
            <a:ext cx="8724132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r="1470"/>
          <a:stretch>
            <a:fillRect/>
          </a:stretch>
        </p:blipFill>
        <p:spPr>
          <a:xfrm>
            <a:off x="1043693" y="1255381"/>
            <a:ext cx="9009607" cy="6074385"/>
          </a:xfrm>
          <a:custGeom>
            <a:avLst/>
            <a:gdLst>
              <a:gd name="connsiteX0" fmla="*/ 5305310 w 9009607"/>
              <a:gd name="connsiteY0" fmla="*/ 968 h 6074385"/>
              <a:gd name="connsiteX1" fmla="*/ 5614762 w 9009607"/>
              <a:gd name="connsiteY1" fmla="*/ 194340 h 6074385"/>
              <a:gd name="connsiteX2" fmla="*/ 9009607 w 9009607"/>
              <a:gd name="connsiteY2" fmla="*/ 6074385 h 6074385"/>
              <a:gd name="connsiteX3" fmla="*/ 260437 w 9009607"/>
              <a:gd name="connsiteY3" fmla="*/ 6074385 h 6074385"/>
              <a:gd name="connsiteX4" fmla="*/ 0 w 9009607"/>
              <a:gd name="connsiteY4" fmla="*/ 5623296 h 6074385"/>
              <a:gd name="connsiteX5" fmla="*/ 0 w 9009607"/>
              <a:gd name="connsiteY5" fmla="*/ 2987366 h 6074385"/>
              <a:gd name="connsiteX6" fmla="*/ 5083994 w 9009607"/>
              <a:gd name="connsiteY6" fmla="*/ 52121 h 6074385"/>
              <a:gd name="connsiteX7" fmla="*/ 5305310 w 9009607"/>
              <a:gd name="connsiteY7" fmla="*/ 968 h 607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9607" h="6074385">
                <a:moveTo>
                  <a:pt x="5305310" y="968"/>
                </a:moveTo>
                <a:cubicBezTo>
                  <a:pt x="5429730" y="9761"/>
                  <a:pt x="5547702" y="78189"/>
                  <a:pt x="5614762" y="194340"/>
                </a:cubicBezTo>
                <a:lnTo>
                  <a:pt x="9009607" y="6074385"/>
                </a:lnTo>
                <a:lnTo>
                  <a:pt x="260437" y="6074385"/>
                </a:lnTo>
                <a:lnTo>
                  <a:pt x="0" y="5623296"/>
                </a:lnTo>
                <a:lnTo>
                  <a:pt x="0" y="2987366"/>
                </a:lnTo>
                <a:lnTo>
                  <a:pt x="5083994" y="52121"/>
                </a:lnTo>
                <a:cubicBezTo>
                  <a:pt x="5153684" y="11885"/>
                  <a:pt x="5230657" y="-4308"/>
                  <a:pt x="5305310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8586218" y="-1629489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8ED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68" y="13035"/>
            <a:ext cx="8718036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30" y="2137885"/>
            <a:ext cx="7595890" cy="472011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48" y="195991"/>
            <a:ext cx="2197953" cy="2540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64" y="223096"/>
            <a:ext cx="9144000" cy="27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529322"/>
            <a:ext cx="9143999" cy="572291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57346"/>
            <a:ext cx="2382439" cy="276162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91" y="225100"/>
            <a:ext cx="9144000" cy="312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6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איזה דבר גדול אתם חולמים לעשות או לקנות כשתהיו גדולים</a:t>
            </a:r>
            <a:r>
              <a:rPr lang="ar-SA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9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210143"/>
            <a:ext cx="9107081" cy="26476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072041" cy="2394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78" y="228643"/>
            <a:ext cx="87180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6" y="2506740"/>
            <a:ext cx="8724132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7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8ED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2" y="243996"/>
            <a:ext cx="8724132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64" y="2520667"/>
            <a:ext cx="841901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6178"/>
            <a:ext cx="8724132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D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4924"/>
            <a:ext cx="8750318" cy="6057748"/>
          </a:xfrm>
          <a:custGeom>
            <a:avLst/>
            <a:gdLst>
              <a:gd name="connsiteX0" fmla="*/ 5033806 w 8783145"/>
              <a:gd name="connsiteY0" fmla="*/ 968 h 6188649"/>
              <a:gd name="connsiteX1" fmla="*/ 5343258 w 8783145"/>
              <a:gd name="connsiteY1" fmla="*/ 194340 h 6188649"/>
              <a:gd name="connsiteX2" fmla="*/ 8743210 w 8783145"/>
              <a:gd name="connsiteY2" fmla="*/ 6083231 h 6188649"/>
              <a:gd name="connsiteX3" fmla="*/ 8775527 w 8783145"/>
              <a:gd name="connsiteY3" fmla="*/ 6154993 h 6188649"/>
              <a:gd name="connsiteX4" fmla="*/ 8783145 w 8783145"/>
              <a:gd name="connsiteY4" fmla="*/ 6188649 h 6188649"/>
              <a:gd name="connsiteX5" fmla="*/ 54903 w 8783145"/>
              <a:gd name="connsiteY5" fmla="*/ 6188649 h 6188649"/>
              <a:gd name="connsiteX6" fmla="*/ 0 w 8783145"/>
              <a:gd name="connsiteY6" fmla="*/ 6093554 h 6188649"/>
              <a:gd name="connsiteX7" fmla="*/ 0 w 8783145"/>
              <a:gd name="connsiteY7" fmla="*/ 2830613 h 6188649"/>
              <a:gd name="connsiteX8" fmla="*/ 4812490 w 8783145"/>
              <a:gd name="connsiteY8" fmla="*/ 52121 h 6188649"/>
              <a:gd name="connsiteX9" fmla="*/ 5033806 w 8783145"/>
              <a:gd name="connsiteY9" fmla="*/ 968 h 61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3145" h="6188649">
                <a:moveTo>
                  <a:pt x="5033806" y="968"/>
                </a:moveTo>
                <a:cubicBezTo>
                  <a:pt x="5158226" y="9761"/>
                  <a:pt x="5276198" y="78189"/>
                  <a:pt x="5343258" y="194340"/>
                </a:cubicBezTo>
                <a:lnTo>
                  <a:pt x="8743210" y="6083231"/>
                </a:lnTo>
                <a:cubicBezTo>
                  <a:pt x="8756622" y="6106461"/>
                  <a:pt x="8767362" y="6130500"/>
                  <a:pt x="8775527" y="6154993"/>
                </a:cubicBezTo>
                <a:lnTo>
                  <a:pt x="8783145" y="6188649"/>
                </a:lnTo>
                <a:lnTo>
                  <a:pt x="54903" y="6188649"/>
                </a:lnTo>
                <a:lnTo>
                  <a:pt x="0" y="6093554"/>
                </a:lnTo>
                <a:lnTo>
                  <a:pt x="0" y="2830613"/>
                </a:lnTo>
                <a:lnTo>
                  <a:pt x="4812490" y="52121"/>
                </a:lnTo>
                <a:cubicBezTo>
                  <a:pt x="4882180" y="11885"/>
                  <a:pt x="4959153" y="-4308"/>
                  <a:pt x="5033806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8586218" y="-1629489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CFB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87" y="13035"/>
            <a:ext cx="8718036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29321"/>
            <a:ext cx="9144000" cy="57229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57346"/>
            <a:ext cx="2382439" cy="2761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08" y="215407"/>
            <a:ext cx="9577646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8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77" y="2319958"/>
            <a:ext cx="6807063" cy="453804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382439" cy="2753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70" y="240056"/>
            <a:ext cx="9053345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84" y="1199945"/>
            <a:ext cx="9335523" cy="622553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58" y="290286"/>
            <a:ext cx="1861370" cy="2157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42" y="290286"/>
            <a:ext cx="9144000" cy="26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6" y="2506740"/>
            <a:ext cx="8724132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D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CFB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4399"/>
            <a:ext cx="8724132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altLang="he-IL" dirty="0">
                <a:solidFill>
                  <a:srgbClr val="7030A0"/>
                </a:solidFill>
              </a:rPr>
              <a:t>כיצד אתם מתכננים להגשים אותו?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4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64" y="2520667"/>
            <a:ext cx="841901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68" y="276634"/>
            <a:ext cx="872413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68" y="1648009"/>
            <a:ext cx="8956045" cy="5978636"/>
          </a:xfrm>
          <a:custGeom>
            <a:avLst/>
            <a:gdLst>
              <a:gd name="connsiteX0" fmla="*/ 5194521 w 8956045"/>
              <a:gd name="connsiteY0" fmla="*/ 968 h 6531847"/>
              <a:gd name="connsiteX1" fmla="*/ 5503973 w 8956045"/>
              <a:gd name="connsiteY1" fmla="*/ 194340 h 6531847"/>
              <a:gd name="connsiteX2" fmla="*/ 8903925 w 8956045"/>
              <a:gd name="connsiteY2" fmla="*/ 6083231 h 6531847"/>
              <a:gd name="connsiteX3" fmla="*/ 8877418 w 8956045"/>
              <a:gd name="connsiteY3" fmla="*/ 6511935 h 6531847"/>
              <a:gd name="connsiteX4" fmla="*/ 8859008 w 8956045"/>
              <a:gd name="connsiteY4" fmla="*/ 6531847 h 6531847"/>
              <a:gd name="connsiteX5" fmla="*/ 413764 w 8956045"/>
              <a:gd name="connsiteY5" fmla="*/ 6531847 h 6531847"/>
              <a:gd name="connsiteX6" fmla="*/ 0 w 8956045"/>
              <a:gd name="connsiteY6" fmla="*/ 5815188 h 6531847"/>
              <a:gd name="connsiteX7" fmla="*/ 0 w 8956045"/>
              <a:gd name="connsiteY7" fmla="*/ 2923402 h 6531847"/>
              <a:gd name="connsiteX8" fmla="*/ 4973205 w 8956045"/>
              <a:gd name="connsiteY8" fmla="*/ 52121 h 6531847"/>
              <a:gd name="connsiteX9" fmla="*/ 5194521 w 8956045"/>
              <a:gd name="connsiteY9" fmla="*/ 968 h 65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56045" h="6531847">
                <a:moveTo>
                  <a:pt x="5194521" y="968"/>
                </a:moveTo>
                <a:cubicBezTo>
                  <a:pt x="5318941" y="9761"/>
                  <a:pt x="5436913" y="78189"/>
                  <a:pt x="5503973" y="194340"/>
                </a:cubicBezTo>
                <a:lnTo>
                  <a:pt x="8903925" y="6083231"/>
                </a:lnTo>
                <a:cubicBezTo>
                  <a:pt x="8984396" y="6222611"/>
                  <a:pt x="8968698" y="6391124"/>
                  <a:pt x="8877418" y="6511935"/>
                </a:cubicBezTo>
                <a:lnTo>
                  <a:pt x="8859008" y="6531847"/>
                </a:lnTo>
                <a:lnTo>
                  <a:pt x="413764" y="6531847"/>
                </a:lnTo>
                <a:lnTo>
                  <a:pt x="0" y="5815188"/>
                </a:lnTo>
                <a:lnTo>
                  <a:pt x="0" y="2923402"/>
                </a:lnTo>
                <a:lnTo>
                  <a:pt x="4973205" y="52121"/>
                </a:lnTo>
                <a:cubicBezTo>
                  <a:pt x="5042895" y="11885"/>
                  <a:pt x="5119868" y="-4308"/>
                  <a:pt x="5194521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8586218" y="-1629489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EB8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43" y="123450"/>
            <a:ext cx="8718036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30" y="2137885"/>
            <a:ext cx="7595890" cy="472011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48" y="195991"/>
            <a:ext cx="2197953" cy="2540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64" y="223096"/>
            <a:ext cx="9144000" cy="27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77" y="2319958"/>
            <a:ext cx="6807063" cy="453804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382439" cy="2753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70" y="240056"/>
            <a:ext cx="9053345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6" y="2506740"/>
            <a:ext cx="8724132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EB8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1" y="197581"/>
            <a:ext cx="9096020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64" y="2520667"/>
            <a:ext cx="841901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01" y="213912"/>
            <a:ext cx="9089924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1260835"/>
            <a:ext cx="9048179" cy="6033916"/>
          </a:xfrm>
          <a:custGeom>
            <a:avLst/>
            <a:gdLst>
              <a:gd name="connsiteX0" fmla="*/ 5344190 w 9048179"/>
              <a:gd name="connsiteY0" fmla="*/ 968 h 6073852"/>
              <a:gd name="connsiteX1" fmla="*/ 5653642 w 9048179"/>
              <a:gd name="connsiteY1" fmla="*/ 194340 h 6073852"/>
              <a:gd name="connsiteX2" fmla="*/ 9048179 w 9048179"/>
              <a:gd name="connsiteY2" fmla="*/ 6073852 h 6073852"/>
              <a:gd name="connsiteX3" fmla="*/ 299009 w 9048179"/>
              <a:gd name="connsiteY3" fmla="*/ 6073852 h 6073852"/>
              <a:gd name="connsiteX4" fmla="*/ 0 w 9048179"/>
              <a:gd name="connsiteY4" fmla="*/ 5555954 h 6073852"/>
              <a:gd name="connsiteX5" fmla="*/ 0 w 9048179"/>
              <a:gd name="connsiteY5" fmla="*/ 3009813 h 6073852"/>
              <a:gd name="connsiteX6" fmla="*/ 5122874 w 9048179"/>
              <a:gd name="connsiteY6" fmla="*/ 52121 h 6073852"/>
              <a:gd name="connsiteX7" fmla="*/ 5344190 w 9048179"/>
              <a:gd name="connsiteY7" fmla="*/ 968 h 607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48179" h="6073852">
                <a:moveTo>
                  <a:pt x="5344190" y="968"/>
                </a:moveTo>
                <a:cubicBezTo>
                  <a:pt x="5468610" y="9761"/>
                  <a:pt x="5586582" y="78189"/>
                  <a:pt x="5653642" y="194340"/>
                </a:cubicBezTo>
                <a:lnTo>
                  <a:pt x="9048179" y="6073852"/>
                </a:lnTo>
                <a:lnTo>
                  <a:pt x="299009" y="6073852"/>
                </a:lnTo>
                <a:lnTo>
                  <a:pt x="0" y="5555954"/>
                </a:lnTo>
                <a:lnTo>
                  <a:pt x="0" y="3009813"/>
                </a:lnTo>
                <a:lnTo>
                  <a:pt x="5122874" y="52121"/>
                </a:lnTo>
                <a:cubicBezTo>
                  <a:pt x="5192564" y="11885"/>
                  <a:pt x="5269537" y="-4308"/>
                  <a:pt x="5344190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9021647" y="-1702060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66" y="0"/>
            <a:ext cx="8718036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77" y="2319958"/>
            <a:ext cx="6807063" cy="453804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382439" cy="2753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70" y="240056"/>
            <a:ext cx="9053345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248" y="2735942"/>
            <a:ext cx="7291642" cy="412205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62" y="228315"/>
            <a:ext cx="1821437" cy="2105014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08" y="208725"/>
            <a:ext cx="9474824" cy="3942321"/>
          </a:xfrm>
        </p:spPr>
      </p:pic>
    </p:spTree>
    <p:extLst>
      <p:ext uri="{BB962C8B-B14F-4D97-AF65-F5344CB8AC3E}">
        <p14:creationId xmlns:p14="http://schemas.microsoft.com/office/powerpoint/2010/main" val="22916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משחק התקציב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43377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27" y="1689555"/>
            <a:ext cx="9156481" cy="61316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90" y="228315"/>
            <a:ext cx="1838094" cy="2124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77" y="228316"/>
            <a:ext cx="8718036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210143"/>
            <a:ext cx="9107081" cy="26476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072041" cy="2394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78" y="259435"/>
            <a:ext cx="87180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6" y="2506740"/>
            <a:ext cx="8724132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6" y="205325"/>
            <a:ext cx="8766681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64" y="2520667"/>
            <a:ext cx="841901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06" y="227406"/>
            <a:ext cx="5371042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4000" dirty="0" smtClean="0"/>
              <a:t>כמה שאלות</a:t>
            </a:r>
            <a:endParaRPr lang="en-US" sz="4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0" indent="-742950">
              <a:buAutoNum type="arabicPeriod"/>
            </a:pPr>
            <a:r>
              <a:rPr lang="he-IL" sz="3200" dirty="0"/>
              <a:t>האם אתם בחובה? (כלומר האם ההוצאות עלו על ההכנסות)</a:t>
            </a:r>
          </a:p>
          <a:p>
            <a:pPr marL="742950" lvl="0" indent="-742950">
              <a:buAutoNum type="arabicPeriod"/>
            </a:pPr>
            <a:r>
              <a:rPr lang="he-IL" sz="3200" dirty="0"/>
              <a:t>האם רכשתם את המוצר היקר? ומתי? (</a:t>
            </a:r>
            <a:r>
              <a:rPr lang="he-IL" sz="3200" dirty="0" err="1"/>
              <a:t>סמארטפון</a:t>
            </a:r>
            <a:r>
              <a:rPr lang="he-IL" sz="3200" dirty="0"/>
              <a:t>)</a:t>
            </a:r>
          </a:p>
          <a:p>
            <a:pPr marL="742950" lvl="0" indent="-742950">
              <a:buAutoNum type="arabicPeriod"/>
            </a:pPr>
            <a:r>
              <a:rPr lang="he-IL" sz="3200" dirty="0"/>
              <a:t>כמה פעמים (אם בכלל) יצאתם לבילוי?</a:t>
            </a:r>
          </a:p>
          <a:p>
            <a:pPr marL="742950" lvl="0" indent="-742950">
              <a:buAutoNum type="arabicPeriod"/>
            </a:pPr>
            <a:r>
              <a:rPr lang="he-IL" sz="3200" dirty="0"/>
              <a:t>כמה כסף הקציתם לתרומה? </a:t>
            </a:r>
          </a:p>
          <a:p>
            <a:pPr marL="742950" lvl="0" indent="-742950">
              <a:buAutoNum type="arabicPeriod"/>
            </a:pPr>
            <a:r>
              <a:rPr lang="he-IL" sz="3200" dirty="0"/>
              <a:t>האם שיניתם את ההתנהגות שלהם אחרי חודש מרץ (החודש בו ההכנסות ירדו בצורה דרמטית)? כיצד?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1105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מהו תקציב?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74010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848171" y="2778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lang="he-IL" sz="3600" b="1" kern="1200">
                <a:solidFill>
                  <a:srgbClr val="022B5E"/>
                </a:solidFill>
                <a:latin typeface="+mj-lt"/>
                <a:ea typeface="+mj-ea"/>
                <a:cs typeface="+mn-cs"/>
              </a:defRPr>
            </a:lvl1pPr>
          </a:lstStyle>
          <a:p>
            <a:r>
              <a:rPr lang="he-IL" altLang="he-IL" sz="4800" b="0" dirty="0">
                <a:solidFill>
                  <a:schemeClr val="tx1"/>
                </a:solidFill>
              </a:rPr>
              <a:t>תקציב: </a:t>
            </a:r>
          </a:p>
          <a:p>
            <a:r>
              <a:rPr lang="he-IL" sz="4800" b="0" dirty="0">
                <a:solidFill>
                  <a:schemeClr val="tx1"/>
                </a:solidFill>
              </a:rPr>
              <a:t>כלי ניהולי שמטרתו תכנון הוצאות והכנסות הארגון בתקופה מסוימת לפני תחילת הפעילות.</a:t>
            </a:r>
            <a:r>
              <a:rPr lang="he-IL" altLang="he-IL" sz="4800" b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7917" t="83350" r="83853" b="10474"/>
          <a:stretch/>
        </p:blipFill>
        <p:spPr>
          <a:xfrm>
            <a:off x="61800" y="6121400"/>
            <a:ext cx="1572741" cy="66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0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557" y="2305963"/>
            <a:ext cx="111813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 rtl="1">
              <a:buAutoNum type="arabicPeriod"/>
            </a:pPr>
            <a:r>
              <a:rPr lang="he-IL" sz="3200" dirty="0" smtClean="0"/>
              <a:t>רישום מלא ומסודר של הוצאות: מה קניתם, מתי, כמה עלה?</a:t>
            </a:r>
          </a:p>
          <a:p>
            <a:pPr marL="742950" indent="-742950" algn="r" rtl="1">
              <a:buAutoNum type="arabicPeriod"/>
            </a:pPr>
            <a:r>
              <a:rPr lang="he-IL" sz="3200" dirty="0"/>
              <a:t>רישום מלא ומסודר של הוצאות: מקור ההכנסה, מתי, כמה</a:t>
            </a:r>
            <a:r>
              <a:rPr lang="he-IL" sz="3200" dirty="0" smtClean="0"/>
              <a:t>?</a:t>
            </a:r>
          </a:p>
          <a:p>
            <a:pPr marL="742950" indent="-742950" algn="r" rtl="1">
              <a:buAutoNum type="arabicPeriod"/>
            </a:pPr>
            <a:r>
              <a:rPr lang="he-IL" sz="3200" dirty="0" smtClean="0"/>
              <a:t>סיכום חודשי של סך ההכנסות וההוצאות.</a:t>
            </a:r>
          </a:p>
          <a:p>
            <a:pPr marL="742950" indent="-742950" algn="r" rtl="1">
              <a:buAutoNum type="arabicPeriod"/>
            </a:pPr>
            <a:r>
              <a:rPr lang="he-IL" sz="3200" dirty="0" smtClean="0"/>
              <a:t>יתרה שוטפת בסוף ובתחילת החודש.</a:t>
            </a:r>
            <a:endParaRPr lang="he-IL" sz="32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איך מנהלים תקציב?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848171" y="2778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lang="he-IL" sz="3600" b="1" kern="1200">
                <a:solidFill>
                  <a:srgbClr val="022B5E"/>
                </a:solidFill>
                <a:latin typeface="+mj-lt"/>
                <a:ea typeface="+mj-ea"/>
                <a:cs typeface="+mn-cs"/>
              </a:defRPr>
            </a:lvl1pPr>
          </a:lstStyle>
          <a:p>
            <a:r>
              <a:rPr lang="he-IL" altLang="he-IL" sz="6000" b="0" dirty="0" smtClean="0">
                <a:solidFill>
                  <a:schemeClr val="tx1"/>
                </a:solidFill>
              </a:rPr>
              <a:t>למה לנהל תקציב?</a:t>
            </a:r>
            <a:endParaRPr lang="he-IL" altLang="he-IL" sz="6000" b="0" dirty="0">
              <a:solidFill>
                <a:schemeClr val="tx1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7917" t="83350" r="83853" b="10474"/>
          <a:stretch/>
        </p:blipFill>
        <p:spPr>
          <a:xfrm>
            <a:off x="61800" y="6121400"/>
            <a:ext cx="1572741" cy="66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6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5400000">
            <a:off x="5308954" y="243467"/>
            <a:ext cx="1442133" cy="9972655"/>
          </a:xfrm>
          <a:prstGeom prst="roundRect">
            <a:avLst>
              <a:gd name="adj" fmla="val 11401"/>
            </a:avLst>
          </a:prstGeom>
          <a:solidFill>
            <a:srgbClr val="7840B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3809" y="6069598"/>
            <a:ext cx="44926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fld id="{213D1833-7386-4015-9BDB-81563F96C5F2}" type="slidenum">
              <a:rPr lang="he-IL" sz="1600" b="1">
                <a:solidFill>
                  <a:prstClr val="white"/>
                </a:solidFill>
              </a:rPr>
              <a:pPr algn="ctr"/>
              <a:t>5</a:t>
            </a:fld>
            <a:endParaRPr lang="he-IL" sz="1600" b="1" dirty="0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43" y="4262174"/>
            <a:ext cx="6754953" cy="2145978"/>
          </a:xfrm>
        </p:spPr>
      </p:pic>
    </p:spTree>
    <p:extLst>
      <p:ext uri="{BB962C8B-B14F-4D97-AF65-F5344CB8AC3E}">
        <p14:creationId xmlns:p14="http://schemas.microsoft.com/office/powerpoint/2010/main" val="2052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848171" y="2778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lang="he-IL" sz="3600" b="1" kern="1200">
                <a:solidFill>
                  <a:srgbClr val="022B5E"/>
                </a:solidFill>
                <a:latin typeface="+mj-lt"/>
                <a:ea typeface="+mj-ea"/>
                <a:cs typeface="+mn-cs"/>
              </a:defRPr>
            </a:lvl1pPr>
          </a:lstStyle>
          <a:p>
            <a:r>
              <a:rPr lang="he-IL" altLang="he-IL" sz="6000" b="0" dirty="0" smtClean="0">
                <a:solidFill>
                  <a:schemeClr val="tx1"/>
                </a:solidFill>
              </a:rPr>
              <a:t>למה לנהל תקציב?</a:t>
            </a:r>
            <a:endParaRPr lang="he-IL" altLang="he-IL" sz="6000" b="0" dirty="0">
              <a:solidFill>
                <a:schemeClr val="tx1"/>
              </a:solidFill>
            </a:endParaRPr>
          </a:p>
        </p:txBody>
      </p:sp>
      <p:sp>
        <p:nvSpPr>
          <p:cNvPr id="5" name="חץ למעלה 4"/>
          <p:cNvSpPr/>
          <p:nvPr/>
        </p:nvSpPr>
        <p:spPr>
          <a:xfrm rot="19535226">
            <a:off x="2923947" y="2111352"/>
            <a:ext cx="352743" cy="856744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מלבן 5"/>
          <p:cNvSpPr/>
          <p:nvPr/>
        </p:nvSpPr>
        <p:spPr>
          <a:xfrm>
            <a:off x="1178483" y="1260455"/>
            <a:ext cx="30684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קבלת החלטות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חץ למעלה 6"/>
          <p:cNvSpPr/>
          <p:nvPr/>
        </p:nvSpPr>
        <p:spPr>
          <a:xfrm>
            <a:off x="5980694" y="2100640"/>
            <a:ext cx="301043" cy="892162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לבן 7"/>
          <p:cNvSpPr/>
          <p:nvPr/>
        </p:nvSpPr>
        <p:spPr>
          <a:xfrm>
            <a:off x="5379567" y="1260456"/>
            <a:ext cx="1463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תעדוף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חץ למעלה 8"/>
          <p:cNvSpPr/>
          <p:nvPr/>
        </p:nvSpPr>
        <p:spPr>
          <a:xfrm rot="1190584">
            <a:off x="8909449" y="2217494"/>
            <a:ext cx="352743" cy="856744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9"/>
          <p:cNvSpPr/>
          <p:nvPr/>
        </p:nvSpPr>
        <p:spPr>
          <a:xfrm>
            <a:off x="8072230" y="1260457"/>
            <a:ext cx="2876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מטרות ויעדים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חץ למעלה 10"/>
          <p:cNvSpPr/>
          <p:nvPr/>
        </p:nvSpPr>
        <p:spPr>
          <a:xfrm rot="12618764">
            <a:off x="2886720" y="4133593"/>
            <a:ext cx="387654" cy="994194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11"/>
          <p:cNvSpPr/>
          <p:nvPr/>
        </p:nvSpPr>
        <p:spPr>
          <a:xfrm>
            <a:off x="2004932" y="5176190"/>
            <a:ext cx="13147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בקרה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חץ למעלה 12"/>
          <p:cNvSpPr/>
          <p:nvPr/>
        </p:nvSpPr>
        <p:spPr>
          <a:xfrm rot="8871782">
            <a:off x="8940568" y="4124072"/>
            <a:ext cx="353401" cy="956767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מלבן 13"/>
          <p:cNvSpPr/>
          <p:nvPr/>
        </p:nvSpPr>
        <p:spPr>
          <a:xfrm>
            <a:off x="8917012" y="5316978"/>
            <a:ext cx="11865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תכנון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2"/>
          <a:srcRect l="7917" t="83350" r="83853" b="10474"/>
          <a:stretch/>
        </p:blipFill>
        <p:spPr>
          <a:xfrm>
            <a:off x="61800" y="6121400"/>
            <a:ext cx="1572741" cy="66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18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7917" t="83350" r="83853" b="10474"/>
          <a:stretch/>
        </p:blipFill>
        <p:spPr>
          <a:xfrm>
            <a:off x="61800" y="6121400"/>
            <a:ext cx="1572741" cy="66371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36709" t="40230" r="17764" b="8985"/>
          <a:stretch/>
        </p:blipFill>
        <p:spPr>
          <a:xfrm>
            <a:off x="2230920" y="1276306"/>
            <a:ext cx="7571875" cy="47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13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סיפורי מקרה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43834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בואו נתרגל</a:t>
            </a:r>
            <a:endParaRPr lang="en-US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40576" t="22906" r="40624" b="17644"/>
          <a:stretch/>
        </p:blipFill>
        <p:spPr>
          <a:xfrm>
            <a:off x="8555897" y="1560707"/>
            <a:ext cx="2281031" cy="405516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40690" t="22949" r="40520" b="17698"/>
          <a:stretch/>
        </p:blipFill>
        <p:spPr>
          <a:xfrm>
            <a:off x="5561753" y="1547456"/>
            <a:ext cx="2290970" cy="4068417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/>
          <a:srcRect l="40543" t="23369" r="40653" b="17472"/>
          <a:stretch/>
        </p:blipFill>
        <p:spPr>
          <a:xfrm>
            <a:off x="2565952" y="1547456"/>
            <a:ext cx="2292627" cy="4055165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9814426" y="643601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https://goo.gl/iQeTxP</a:t>
            </a:r>
            <a:endParaRPr lang="en-US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6"/>
          <a:srcRect l="65338" t="27027" r="24324" b="54355"/>
          <a:stretch/>
        </p:blipFill>
        <p:spPr>
          <a:xfrm>
            <a:off x="10623089" y="5665833"/>
            <a:ext cx="760248" cy="7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06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257" y="1690688"/>
            <a:ext cx="11181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200" dirty="0" smtClean="0"/>
              <a:t>בני הנוער שלכם למדו בשנה שעברה בפרויקט חינוך פיננסי.</a:t>
            </a:r>
          </a:p>
          <a:p>
            <a:pPr algn="r" rtl="1"/>
            <a:r>
              <a:rPr lang="he-IL" sz="3200" dirty="0" smtClean="0"/>
              <a:t>במסגרת לימודיהם החליטו לסמן </a:t>
            </a:r>
            <a:r>
              <a:rPr lang="he-IL" sz="3200" dirty="0"/>
              <a:t>יעד פיננסי אישי לקנות עד חודש </a:t>
            </a:r>
            <a:r>
              <a:rPr lang="he-IL" sz="3200" dirty="0" smtClean="0"/>
              <a:t>מרץ. </a:t>
            </a:r>
            <a:r>
              <a:rPr lang="he-IL" sz="3200" dirty="0"/>
              <a:t>את התקציב </a:t>
            </a:r>
            <a:r>
              <a:rPr lang="he-IL" sz="3200" dirty="0" smtClean="0"/>
              <a:t>שלהם הם מנהלים </a:t>
            </a:r>
            <a:r>
              <a:rPr lang="he-IL" sz="3200" dirty="0"/>
              <a:t>באמצעות </a:t>
            </a:r>
            <a:r>
              <a:rPr lang="he-IL" sz="3200" dirty="0" smtClean="0"/>
              <a:t>אפליקציה 'להבין את הכסף'.</a:t>
            </a:r>
            <a:endParaRPr lang="he-IL" sz="3200" dirty="0"/>
          </a:p>
          <a:p>
            <a:pPr algn="r" rtl="1"/>
            <a:r>
              <a:rPr lang="he-IL" sz="3200" dirty="0"/>
              <a:t>קראו את נתוני האפליקציה של </a:t>
            </a:r>
            <a:r>
              <a:rPr lang="he-IL" sz="3200" dirty="0" smtClean="0"/>
              <a:t>בני הנוער שלכם והשיבו </a:t>
            </a:r>
            <a:r>
              <a:rPr lang="he-IL" sz="3200" dirty="0"/>
              <a:t>על השאלות בסיום. </a:t>
            </a:r>
            <a:endParaRPr lang="en-US" sz="32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סיפורי מקרה</a:t>
            </a:r>
            <a:endParaRPr lang="en-US" dirty="0"/>
          </a:p>
        </p:txBody>
      </p:sp>
      <p:sp>
        <p:nvSpPr>
          <p:cNvPr id="9" name="מלבן 8"/>
          <p:cNvSpPr/>
          <p:nvPr/>
        </p:nvSpPr>
        <p:spPr>
          <a:xfrm>
            <a:off x="2589771" y="6429633"/>
            <a:ext cx="2339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goo.gl/iQeTxP</a:t>
            </a:r>
            <a:endParaRPr lang="en-US" dirty="0" smtClean="0"/>
          </a:p>
          <a:p>
            <a:endParaRPr lang="he-IL" dirty="0" smtClean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65338" t="27027" r="24324" b="54355"/>
          <a:stretch/>
        </p:blipFill>
        <p:spPr>
          <a:xfrm>
            <a:off x="2551363" y="4009435"/>
            <a:ext cx="2388973" cy="24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536" y="1957621"/>
            <a:ext cx="111813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/>
              <a:t>1. באיזה חודש היו הכי הרבה הוצאות ועל מה?</a:t>
            </a:r>
          </a:p>
          <a:p>
            <a:r>
              <a:rPr lang="he-IL" sz="3200" dirty="0"/>
              <a:t>2. האם לפי הנתונים הדמות שלכם תצליח לעמוד בקנייה של היעד?</a:t>
            </a:r>
          </a:p>
          <a:p>
            <a:r>
              <a:rPr lang="he-IL" sz="3200" dirty="0"/>
              <a:t>3. הדמות שלכם החליטה להתחיל לעבוד במהלך החופש הגדול כדי להוסיף</a:t>
            </a:r>
            <a:r>
              <a:rPr lang="he-IL" sz="3200"/>
              <a:t> </a:t>
            </a:r>
            <a:r>
              <a:rPr lang="he-IL" sz="3200" smtClean="0"/>
              <a:t>כסף</a:t>
            </a:r>
            <a:r>
              <a:rPr lang="he-IL" sz="3200" dirty="0"/>
              <a:t> לחיסכון. האם המועד בו התחילה הוא </a:t>
            </a:r>
            <a:r>
              <a:rPr lang="he-IL" sz="3200" dirty="0" smtClean="0"/>
              <a:t>האידיאלי?</a:t>
            </a:r>
            <a:endParaRPr lang="he-IL" sz="3200" dirty="0"/>
          </a:p>
          <a:p>
            <a:r>
              <a:rPr lang="he-IL" sz="3200" dirty="0"/>
              <a:t>4. הדמות שלכם קיבלה מתנה מסבא בסך 1500 שקלים, והחליט להוסיפם לקופת החיסכון. האם התשובות לשאלות הקודמות צריכות להשתנות בעקבות זאת?</a:t>
            </a: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שאלות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4000" dirty="0" smtClean="0"/>
              <a:t>סיכום</a:t>
            </a:r>
            <a:endParaRPr lang="en-US" sz="4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he-IL" sz="3200" dirty="0" smtClean="0"/>
              <a:t>החלום שלכם: אנחנו חוסכים טוב יותר כאשר יש לנו יעד</a:t>
            </a:r>
          </a:p>
          <a:p>
            <a:pPr marL="514350" lvl="0" indent="-514350">
              <a:buFont typeface="+mj-lt"/>
              <a:buAutoNum type="arabicPeriod"/>
            </a:pPr>
            <a:endParaRPr lang="he-IL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he-IL" sz="3200" dirty="0" smtClean="0"/>
              <a:t>משחק התקציב: בקרה יכולה </a:t>
            </a:r>
            <a:r>
              <a:rPr lang="he-IL" sz="3200" dirty="0"/>
              <a:t>להשפיע על התנהגותנו</a:t>
            </a:r>
          </a:p>
          <a:p>
            <a:pPr marL="514350" lvl="0" indent="-514350">
              <a:buFont typeface="+mj-lt"/>
              <a:buAutoNum type="arabicPeriod"/>
            </a:pPr>
            <a:endParaRPr lang="he-IL" sz="32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he-IL" sz="3200" dirty="0" smtClean="0"/>
              <a:t>סיפורי מקרה: ניהול תקציב מסייע לנו בקבלת החלטות נבונות</a:t>
            </a:r>
          </a:p>
          <a:p>
            <a:pPr marL="514350" indent="-514350">
              <a:buFont typeface="+mj-lt"/>
              <a:buAutoNum type="arabicPeriod"/>
            </a:pPr>
            <a:endParaRPr lang="he-IL" sz="3200" dirty="0" smtClean="0"/>
          </a:p>
          <a:p>
            <a:pPr marL="0" lvl="0" indent="0">
              <a:buNone/>
            </a:pPr>
            <a:endParaRPr lang="he-IL" sz="3200" dirty="0" smtClean="0"/>
          </a:p>
          <a:p>
            <a:pPr marL="0" lvl="0" indent="0">
              <a:buNone/>
            </a:pPr>
            <a:r>
              <a:rPr lang="he-IL" sz="3200" dirty="0" smtClean="0"/>
              <a:t>שאלה לסיום: איזה </a:t>
            </a:r>
            <a:r>
              <a:rPr lang="he-IL" sz="3200" dirty="0"/>
              <a:t>כלי </a:t>
            </a:r>
            <a:r>
              <a:rPr lang="he-IL" sz="3200" dirty="0" smtClean="0"/>
              <a:t>הוא הטוב ביותר עבורכם לניהול תקציב?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4532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שאלות?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5750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7207" y="3056588"/>
            <a:ext cx="10450285" cy="3801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FBD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19" y="295054"/>
            <a:ext cx="1806111" cy="2093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38" y="3242922"/>
            <a:ext cx="3987130" cy="3188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71" y="1"/>
            <a:ext cx="7267062" cy="2914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6"/>
          <a:srcRect l="42881" t="31006" r="17826" b="22885"/>
          <a:stretch/>
        </p:blipFill>
        <p:spPr>
          <a:xfrm>
            <a:off x="1886171" y="3582106"/>
            <a:ext cx="4278855" cy="28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24114" y="5122600"/>
            <a:ext cx="12032343" cy="1735401"/>
          </a:xfrm>
          <a:prstGeom prst="rect">
            <a:avLst/>
          </a:prstGeom>
          <a:solidFill>
            <a:srgbClr val="B6E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B6E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19" y="295054"/>
            <a:ext cx="1806111" cy="2093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34" y="339574"/>
            <a:ext cx="7920000" cy="77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EC9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19" y="295054"/>
            <a:ext cx="1806111" cy="2093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18" y="213183"/>
            <a:ext cx="8394920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E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3203"/>
          <a:stretch>
            <a:fillRect/>
          </a:stretch>
        </p:blipFill>
        <p:spPr>
          <a:xfrm flipH="1">
            <a:off x="1317970" y="1262552"/>
            <a:ext cx="8693200" cy="5605679"/>
          </a:xfrm>
          <a:custGeom>
            <a:avLst/>
            <a:gdLst>
              <a:gd name="connsiteX0" fmla="*/ 3433691 w 8693200"/>
              <a:gd name="connsiteY0" fmla="*/ 968 h 5605679"/>
              <a:gd name="connsiteX1" fmla="*/ 3124239 w 8693200"/>
              <a:gd name="connsiteY1" fmla="*/ 194340 h 5605679"/>
              <a:gd name="connsiteX2" fmla="*/ 0 w 8693200"/>
              <a:gd name="connsiteY2" fmla="*/ 5605679 h 5605679"/>
              <a:gd name="connsiteX3" fmla="*/ 8693200 w 8693200"/>
              <a:gd name="connsiteY3" fmla="*/ 5605679 h 5605679"/>
              <a:gd name="connsiteX4" fmla="*/ 8693200 w 8693200"/>
              <a:gd name="connsiteY4" fmla="*/ 2960923 h 5605679"/>
              <a:gd name="connsiteX5" fmla="*/ 3655007 w 8693200"/>
              <a:gd name="connsiteY5" fmla="*/ 52121 h 5605679"/>
              <a:gd name="connsiteX6" fmla="*/ 3433691 w 8693200"/>
              <a:gd name="connsiteY6" fmla="*/ 968 h 560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93200" h="5605679">
                <a:moveTo>
                  <a:pt x="3433691" y="968"/>
                </a:moveTo>
                <a:cubicBezTo>
                  <a:pt x="3309271" y="9761"/>
                  <a:pt x="3191298" y="78189"/>
                  <a:pt x="3124239" y="194340"/>
                </a:cubicBezTo>
                <a:lnTo>
                  <a:pt x="0" y="5605679"/>
                </a:lnTo>
                <a:lnTo>
                  <a:pt x="8693200" y="5605679"/>
                </a:lnTo>
                <a:lnTo>
                  <a:pt x="8693200" y="2960923"/>
                </a:lnTo>
                <a:lnTo>
                  <a:pt x="3655007" y="52121"/>
                </a:lnTo>
                <a:cubicBezTo>
                  <a:pt x="3585317" y="11885"/>
                  <a:pt x="3508343" y="-4308"/>
                  <a:pt x="3433691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8803638" y="-1644002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87B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48" y="189562"/>
            <a:ext cx="8718036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ערכת נושא Office">
  <a:themeElements>
    <a:clrScheme name="פיננס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791EF"/>
      </a:hlink>
      <a:folHlink>
        <a:srgbClr val="954F72"/>
      </a:folHlink>
    </a:clrScheme>
    <a:fontScheme name="Ari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פיננס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1">
        <a:spAutoFit/>
      </a:bodyPr>
      <a:lstStyle>
        <a:defPPr>
          <a:defRPr sz="4000" b="1" dirty="0">
            <a:solidFill>
              <a:schemeClr val="bg1"/>
            </a:solidFill>
            <a:latin typeface="Open Sans Hebrew Condensed Ligh" panose="00000406000000000000" pitchFamily="2" charset="-79"/>
            <a:cs typeface="Open Sans Hebrew Condensed Ligh" panose="00000406000000000000" pitchFamily="2" charset="-79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ערכת נושא פיננסי" id="{F58F1434-83AF-4F40-AA70-1E15368683B5}" vid="{63AA0C36-DD4C-4B0F-9FFC-36F5401324C8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290</Words>
  <Application>Microsoft Office PowerPoint</Application>
  <PresentationFormat>מסך רחב</PresentationFormat>
  <Paragraphs>60</Paragraphs>
  <Slides>57</Slides>
  <Notes>11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57</vt:i4>
      </vt:variant>
    </vt:vector>
  </HeadingPairs>
  <TitlesOfParts>
    <vt:vector size="62" baseType="lpstr">
      <vt:lpstr>Arial</vt:lpstr>
      <vt:lpstr>Calibri</vt:lpstr>
      <vt:lpstr>Times New Roman</vt:lpstr>
      <vt:lpstr>ערכת נושא Office</vt:lpstr>
      <vt:lpstr>ערכת נושא פיננסי</vt:lpstr>
      <vt:lpstr>ניהול תקציב אישי</vt:lpstr>
      <vt:lpstr>איזה דבר גדול אתם חולמים לעשות או לקנות כשתהיו גדולים?</vt:lpstr>
      <vt:lpstr>כיצד אתם מתכננים להגשים אותו?</vt:lpstr>
      <vt:lpstr>משחק התקציב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כמה שאלות</vt:lpstr>
      <vt:lpstr>מהו תקציב?</vt:lpstr>
      <vt:lpstr>מצגת של PowerPoint</vt:lpstr>
      <vt:lpstr>איך מנהלים תקציב?</vt:lpstr>
      <vt:lpstr>מצגת של PowerPoint</vt:lpstr>
      <vt:lpstr>מצגת של PowerPoint</vt:lpstr>
      <vt:lpstr>מצגת של PowerPoint</vt:lpstr>
      <vt:lpstr>סיפורי מקרה</vt:lpstr>
      <vt:lpstr>בואו נתרגל</vt:lpstr>
      <vt:lpstr>סיפורי מקרה</vt:lpstr>
      <vt:lpstr>שאלות</vt:lpstr>
      <vt:lpstr>סיכום</vt:lpstr>
      <vt:lpstr>שאלות?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Hagit Matok</dc:creator>
  <cp:lastModifiedBy>Yarden Pinto Mossensohn</cp:lastModifiedBy>
  <cp:revision>17</cp:revision>
  <dcterms:created xsi:type="dcterms:W3CDTF">2017-11-26T09:36:56Z</dcterms:created>
  <dcterms:modified xsi:type="dcterms:W3CDTF">2018-03-22T11:29:59Z</dcterms:modified>
</cp:coreProperties>
</file>