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324" r:id="rId2"/>
    <p:sldId id="396" r:id="rId3"/>
    <p:sldId id="343" r:id="rId4"/>
    <p:sldId id="397" r:id="rId5"/>
    <p:sldId id="398" r:id="rId6"/>
    <p:sldId id="399" r:id="rId7"/>
    <p:sldId id="375" r:id="rId8"/>
    <p:sldId id="400" r:id="rId9"/>
    <p:sldId id="401" r:id="rId10"/>
    <p:sldId id="402" r:id="rId11"/>
    <p:sldId id="403" r:id="rId12"/>
    <p:sldId id="404" r:id="rId13"/>
    <p:sldId id="413" r:id="rId14"/>
    <p:sldId id="388" r:id="rId15"/>
    <p:sldId id="415" r:id="rId16"/>
    <p:sldId id="416" r:id="rId17"/>
    <p:sldId id="417" r:id="rId18"/>
    <p:sldId id="418" r:id="rId19"/>
    <p:sldId id="419" r:id="rId20"/>
    <p:sldId id="428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39" r:id="rId30"/>
    <p:sldId id="414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29" r:id="rId41"/>
    <p:sldId id="395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4943" autoAdjust="0"/>
  </p:normalViewPr>
  <p:slideViewPr>
    <p:cSldViewPr snapToGrid="0" showGuides="1">
      <p:cViewPr varScale="1">
        <p:scale>
          <a:sx n="98" d="100"/>
          <a:sy n="98" d="100"/>
        </p:scale>
        <p:origin x="900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6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7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ey.ort.org.il/wp-content/uploads/2016/09/EmploymentContract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y.ort.org.il/%D7%A7%D7%95%D7%A8%D7%90%D7%99%D7%9D-%D7%90%D7%AA-%D7%AA%D7%9C%D7%95%D7%A9-%D7%94%D7%9E%D7%A9%D7%9B%D7%95%D7%A8%D7%AA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oney.ort.org.il/%d7%99%d7%95%d7%9d-%d7%90%d7%97%d7%93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xUe_zcAOk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L11Ql8E5Vw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ort.org.il/%D7%96%D7%9B%D7%95%D7%99%D7%95%D7%AA-%D7%94%D7%A2%D7%95%D7%91%D7%93%D7%99%D7%9D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נוער עובד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מושגי יסוד מעולם העבודה וזכויות נוער עובד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</a:t>
            </a:r>
            <a:r>
              <a:rPr lang="he-IL" dirty="0" smtClean="0"/>
              <a:t>. שעות וימי עבודה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מותר להעסיק בני נוער בגיל 15 עד 8 שעות ביום. בגיל 16 מותר להעסיק עד 9 שעות, ובלבד ששבוע העבודה לא יעלה על 40 שעות. אסור להעסיק בני נוער שעות נוספות. אסור להעסיק בני נוער ביום מנוחה שבועי.</a:t>
            </a:r>
          </a:p>
          <a:p>
            <a:r>
              <a:rPr lang="he-IL" dirty="0"/>
              <a:t>ביום עבודה שנמשך מעל 6 שעות חייבים לתת לבני נוער 45 דקות הפסקה למנוחה ולאוכל, מתוכן חצי שעה רצופה. </a:t>
            </a:r>
          </a:p>
          <a:p>
            <a:r>
              <a:rPr lang="he-IL" dirty="0"/>
              <a:t>מתחת לגיל 16 אסור להעסיק בני נוער בין השעות 8 בערב ושמונה בבוקר.</a:t>
            </a:r>
          </a:p>
          <a:p>
            <a:r>
              <a:rPr lang="he-IL" dirty="0"/>
              <a:t>בין גיל 16 לגיל 18 מותר להעסיק רק עד השעה 10 בלילה או 11 בלילה לבעלי היתר.</a:t>
            </a:r>
          </a:p>
          <a:p>
            <a:r>
              <a:rPr lang="he-IL" dirty="0"/>
              <a:t>חובה לרשום שעות עבודה. אם הרישום ידני חייבים להחתים את העובד על פנקס השעות.</a:t>
            </a:r>
          </a:p>
        </p:txBody>
      </p:sp>
    </p:spTree>
    <p:extLst>
      <p:ext uri="{BB962C8B-B14F-4D97-AF65-F5344CB8AC3E}">
        <p14:creationId xmlns:p14="http://schemas.microsoft.com/office/powerpoint/2010/main" val="37997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4</a:t>
            </a:r>
            <a:r>
              <a:rPr lang="he-IL" dirty="0" smtClean="0"/>
              <a:t>. שכר, קנסות ומיסים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שכר המינימום לבני נוער (ינואר 2018</a:t>
            </a:r>
            <a:r>
              <a:rPr lang="he-IL" dirty="0" smtClean="0"/>
              <a:t>):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04725"/>
              </p:ext>
            </p:extLst>
          </p:nvPr>
        </p:nvGraphicFramePr>
        <p:xfrm>
          <a:off x="1631004" y="2169270"/>
          <a:ext cx="8929991" cy="37743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369150768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227445534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3499939580"/>
                    </a:ext>
                  </a:extLst>
                </a:gridCol>
                <a:gridCol w="2233241">
                  <a:extLst>
                    <a:ext uri="{9D8B030D-6E8A-4147-A177-3AD203B41FA5}">
                      <a16:colId xmlns:a16="http://schemas.microsoft.com/office/drawing/2014/main" val="1277025537"/>
                    </a:ext>
                  </a:extLst>
                </a:gridCol>
              </a:tblGrid>
              <a:tr h="109860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גיל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אחוז משכר המינימום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שכר חודשי (40 שעות בשבוע) בש"ח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שכר לשעה בש"ח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676397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3,710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21.45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079855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3,975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22.98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26698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4,399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25.43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993852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חניך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18.38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74900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מגיל 18 (בוגר)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5,300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30.64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4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4</a:t>
            </a:r>
            <a:r>
              <a:rPr lang="he-IL" dirty="0" smtClean="0"/>
              <a:t>. שכר, קנסות ומיסים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שכר המינימום לבני נוער (ינואר 2018):</a:t>
            </a:r>
            <a:endParaRPr lang="en-US" dirty="0"/>
          </a:p>
          <a:p>
            <a:r>
              <a:rPr lang="he-IL" dirty="0"/>
              <a:t>אסור על פי חוק לחייב בני נוער מועסקים בקנסות, עונשים או נזקים. </a:t>
            </a:r>
            <a:endParaRPr lang="en-US" dirty="0"/>
          </a:p>
          <a:p>
            <a:r>
              <a:rPr lang="he-IL" dirty="0"/>
              <a:t>חובה לשלם שכר על כל שעות התלמדות, נסיון, השתלמות, ימי הכנה וישיבות עבודה.</a:t>
            </a:r>
            <a:endParaRPr lang="en-US" dirty="0"/>
          </a:p>
          <a:p>
            <a:r>
              <a:rPr lang="he-IL" dirty="0"/>
              <a:t>חובה לשלם לבני נוער החזר נסיעות אל מקום העבודה ובחזרה עד תקרה של 25.20ש"ח. יחד עם זאת חובה על המעסיק לוודא שיש לבן הנוער אמצעי לחזור לביתו בשלום.</a:t>
            </a:r>
            <a:endParaRPr lang="en-US" dirty="0"/>
          </a:p>
          <a:p>
            <a:r>
              <a:rPr lang="he-IL" dirty="0"/>
              <a:t>בני נוער עד גיל 18 פטורים מתשלום דמי ביטוח לאומי ומס בריאות. </a:t>
            </a:r>
            <a:endParaRPr lang="en-US" dirty="0"/>
          </a:p>
          <a:p>
            <a:r>
              <a:rPr lang="he-IL" dirty="0"/>
              <a:t>לבני נוער יש 3.25 נקודות זיכוי במס הכנסה ולבנות נוער 3.75 נקודות זיכוי. המשמעות היא שעד לשכר של 6,800ש"ח לחודש לנערים ו-7,572ש"ח לחודש לנערות הם בפועל פטורים ממס הכנסה</a:t>
            </a:r>
            <a:r>
              <a:rPr lang="he-I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חוזה העסקה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768379" y="193110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לדף חוזה העסקה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82" y="1886795"/>
            <a:ext cx="3157436" cy="31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תלוש המשכורת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9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תלוש המשכורת – איך קוראים את זה?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725098" y="1931100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מבנה תלוש השכר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איזון עבודה ולימודים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2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חשוב יותר, עבודה או לימודים?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634001" y="1931100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hlinkClick r:id="rId2"/>
              </a:rPr>
              <a:t>יום </a:t>
            </a:r>
            <a:r>
              <a:rPr lang="he-IL" u="sng" dirty="0" smtClean="0">
                <a:hlinkClick r:id="rId2"/>
              </a:rPr>
              <a:t>אחד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88" y="2189635"/>
            <a:ext cx="40599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סימולציות מעולם </a:t>
            </a:r>
            <a:r>
              <a:rPr lang="he-IL" dirty="0" smtClean="0"/>
              <a:t>העבודה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זכויות נוער עובד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GxUe_zcAOk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000" y="1690688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ברוכים הבאים לעולם העבודה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37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התלמדות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098" name="Picture 2" descr="×ª××¦××ª ×ª××× × ×¢×××¨ âªwait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00" y="1690688"/>
            <a:ext cx="265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2. חוזה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5122" name="Picture 2" descr="×ª××¦××ª ×ª××× × ×¢×××¨ âªcontract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1" y="1825625"/>
            <a:ext cx="3971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3. נסיעות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665513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513"/>
            <a:ext cx="1800000" cy="1800000"/>
          </a:xfrm>
          <a:prstGeom prst="rect">
            <a:avLst/>
          </a:prstGeom>
        </p:spPr>
      </p:pic>
      <p:pic>
        <p:nvPicPr>
          <p:cNvPr id="6146" name="Picture 2" descr="×ª××¦××ª ×ª××× × ×¢×××¨ âªtrain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34655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4. שעות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7170" name="Picture 2" descr="×ª××¦××ª ×ª××× × ×¢×××¨ âªclock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1" y="1690688"/>
            <a:ext cx="43290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5. הפסקה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8194" name="Picture 2" descr="×ª××¦××ª ×ª××× × ×¢×××¨ âªlunch break empire state build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25625"/>
            <a:ext cx="3905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6. קייטנה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9218" name="Picture 2" descr="×ª××¦××ª ×ª××× × ×¢×××¨ âªsummer camp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94" y="2360340"/>
            <a:ext cx="4314606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7. מאוחר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00" y="1690688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8. התמקחות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0242" name="Picture 2" descr="×ª××¦××ª ×ª××× × ×¢×××¨ âªnegoti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1" y="1611852"/>
            <a:ext cx="484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9. קייטרינג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1266" name="Picture 2" descr="×ª××¦××ª ×ª××× × ×¢×××¨ âªtipp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0" y="2325079"/>
            <a:ext cx="53737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10. קנס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2290" name="Picture 2" descr="×ª××¦××ª ×ª××× × ×¢×××¨ âªbroken plates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44" y="1690688"/>
            <a:ext cx="64972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כללים בבית הספר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אילו כללים יש לנו כאן בבית הספר</a:t>
            </a:r>
            <a:r>
              <a:rPr lang="he-IL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1026" name="Picture 2" descr="×ª××¦××ª ×ª××× × ×¢×××¨ âªschool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7" y="1892469"/>
            <a:ext cx="4244522" cy="31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עבודה</a:t>
            </a:r>
            <a:br>
              <a:rPr lang="he-IL" dirty="0" smtClean="0"/>
            </a:br>
            <a:r>
              <a:rPr lang="he-IL" dirty="0" smtClean="0"/>
              <a:t>איפה מחפשים ולמי פונים?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55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איפה מחפשים עבודה?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אתרי אינטרנט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לשכות עבודה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עיתונות מקומית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לוחות מודעות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מפה לאוזן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בבתי העסק עצמם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  <p:pic>
        <p:nvPicPr>
          <p:cNvPr id="13314" name="Picture 2" descr="hand advertising brand font job skills interview cartoon employ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5" y="1825625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זהירות! שיווק פירמידה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" name="zL11Ql8E5Vw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6000" y="1856963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זהירות! שיווק פירמידה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בעבודה יש חוזה ויש עבודה ברורה. </a:t>
            </a:r>
            <a:endParaRPr lang="he-IL" dirty="0" smtClean="0"/>
          </a:p>
          <a:p>
            <a:r>
              <a:rPr lang="he-IL" dirty="0" smtClean="0"/>
              <a:t>עובד </a:t>
            </a:r>
            <a:r>
              <a:rPr lang="he-IL" dirty="0"/>
              <a:t>לא צריך לקנות את הסחורה ולמכור </a:t>
            </a:r>
            <a:r>
              <a:rPr lang="he-IL" dirty="0" smtClean="0"/>
              <a:t>אותה.</a:t>
            </a:r>
          </a:p>
          <a:p>
            <a:r>
              <a:rPr lang="he-IL" dirty="0" smtClean="0"/>
              <a:t>זו </a:t>
            </a:r>
            <a:r>
              <a:rPr lang="he-IL" dirty="0"/>
              <a:t>רמאות ודרך בטוחה להפסיד כסף במקרה הטוב וגם לרמות את החברים שלכם במקרה הרע.</a:t>
            </a:r>
            <a:endParaRPr lang="en-US" dirty="0"/>
          </a:p>
        </p:txBody>
      </p:sp>
      <p:pic>
        <p:nvPicPr>
          <p:cNvPr id="14338" name="Picture 2" descr="×ª××¦××ª ×ª××× × ×¢×××¨ âªpyramid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6" y="1690688"/>
            <a:ext cx="433288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79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בעבודה יש חוזה ויש עבודה ברורה. </a:t>
            </a:r>
            <a:endParaRPr lang="he-IL" dirty="0" smtClean="0"/>
          </a:p>
          <a:p>
            <a:r>
              <a:rPr lang="he-IL" dirty="0" smtClean="0"/>
              <a:t>עובד </a:t>
            </a:r>
            <a:r>
              <a:rPr lang="he-IL" dirty="0"/>
              <a:t>לא צריך לקנות את הסחורה ולמכור </a:t>
            </a:r>
            <a:r>
              <a:rPr lang="he-IL" dirty="0" smtClean="0"/>
              <a:t>אותה.</a:t>
            </a:r>
          </a:p>
          <a:p>
            <a:r>
              <a:rPr lang="he-IL" dirty="0" smtClean="0"/>
              <a:t>זו </a:t>
            </a:r>
            <a:r>
              <a:rPr lang="he-IL" dirty="0"/>
              <a:t>רמאות ודרך בטוחה להפסיד כסף במקרה הטוב וגם לרמות את החברים שלכם במקרה הרע.</a:t>
            </a:r>
            <a:endParaRPr lang="en-US" dirty="0"/>
          </a:p>
        </p:txBody>
      </p:sp>
      <p:pic>
        <p:nvPicPr>
          <p:cNvPr id="15362" name="Picture 2" descr="×ª××¦××ª ×ª××× × ×¢×××¨ âªsexual harassmen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" y="1825625"/>
            <a:ext cx="5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מקום עבודה הוא מקום של יחסי כוחות מאוד חדים – יש מעסיק שנותן הוראות לעובד, ובעצם העובד תלוי בעבודתו במעסיק. </a:t>
            </a:r>
            <a:endParaRPr lang="he-IL" dirty="0" smtClean="0"/>
          </a:p>
          <a:p>
            <a:r>
              <a:rPr lang="he-IL" dirty="0" smtClean="0"/>
              <a:t>יש </a:t>
            </a:r>
            <a:r>
              <a:rPr lang="he-IL" dirty="0"/>
              <a:t>מעסיקים שמנצלים את יחסי הכוחות האלו באופן פלילי ופוגעים מינית, בין אם באופן פיזי ובין אם באופן מילולי, בעובדים שלהם. </a:t>
            </a:r>
            <a:endParaRPr lang="he-IL" dirty="0" smtClean="0"/>
          </a:p>
          <a:p>
            <a:r>
              <a:rPr lang="he-IL" dirty="0" smtClean="0"/>
              <a:t>בני </a:t>
            </a:r>
            <a:r>
              <a:rPr lang="he-IL" dirty="0"/>
              <a:t>נוער מאוד פגיעים במקום העבודה ולכן חשופים לזה אפילו יותר.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בכל מקרה שכזה,  גם אם לא ברור, לפנות להורים, למבוגר שאתם סומכים עליו, ולברר יחד מה בעצם קרה, כלומר לתת שם לאירוע, ולבחון כיצד להתמודד איתו. </a:t>
            </a:r>
            <a:endParaRPr lang="he-IL" dirty="0" smtClean="0"/>
          </a:p>
          <a:p>
            <a:r>
              <a:rPr lang="he-IL" dirty="0" smtClean="0"/>
              <a:t>חשוב </a:t>
            </a:r>
            <a:r>
              <a:rPr lang="he-IL" dirty="0"/>
              <a:t>לזכור שלא רק נערות חשופות להטרדה מינית – גם נערים נמצאים בעמדת נחיתות מול הבוס, ואם זה מנצל את סמכותו לדיבור או מגע – זה אסור בדיוק באותה מידה</a:t>
            </a:r>
            <a:r>
              <a:rPr lang="he-I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למי פונים?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2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למי פונים?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המועצה הלאומית לשלום הילד </a:t>
            </a:r>
            <a:endParaRPr lang="he-IL" dirty="0" smtClean="0"/>
          </a:p>
          <a:p>
            <a:r>
              <a:rPr lang="he-IL" dirty="0"/>
              <a:t>הנוער העובד </a:t>
            </a:r>
            <a:r>
              <a:rPr lang="he-IL" dirty="0" smtClean="0"/>
              <a:t>והלומד</a:t>
            </a:r>
          </a:p>
          <a:p>
            <a:r>
              <a:rPr lang="he-IL" dirty="0"/>
              <a:t>משרד העבודה, הרווחה והשירותים </a:t>
            </a:r>
            <a:r>
              <a:rPr lang="he-IL" dirty="0" smtClean="0"/>
              <a:t>החברתיים</a:t>
            </a:r>
          </a:p>
          <a:p>
            <a:r>
              <a:rPr lang="he-IL" dirty="0" smtClean="0"/>
              <a:t>הורה או מבוגר אחר שסומכים עליו</a:t>
            </a:r>
          </a:p>
          <a:p>
            <a:endParaRPr lang="en-US" dirty="0"/>
          </a:p>
        </p:txBody>
      </p:sp>
      <p:pic>
        <p:nvPicPr>
          <p:cNvPr id="16386" name="Picture 2" descr="http://www.children.org.il/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9" y="1478993"/>
            <a:ext cx="19726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981667oth2p9.cloudfront.net/wp-content/uploads/2016/10/13140435/semel_noal-26-9-16-approved-02-e151535702322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52" y="2565513"/>
            <a:ext cx="147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31" y="327899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כללים בבית הספר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מי </a:t>
            </a:r>
            <a:r>
              <a:rPr lang="he-IL" dirty="0"/>
              <a:t>השחקנים בבית הספר וסביבו?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תלמידים </a:t>
            </a:r>
            <a:r>
              <a:rPr lang="he-IL" dirty="0"/>
              <a:t>– באים לבית הספר ללמוד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מורים </a:t>
            </a:r>
            <a:r>
              <a:rPr lang="he-IL" dirty="0"/>
              <a:t>– באים לבית הספר ללמד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הנהלה </a:t>
            </a:r>
            <a:r>
              <a:rPr lang="he-IL" dirty="0"/>
              <a:t>– מנהלת את משאבי המערכת, אוכפת כללים, קביעת מדיניות בית הספר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הורים </a:t>
            </a:r>
            <a:r>
              <a:rPr lang="he-IL" dirty="0"/>
              <a:t>– מעורבים בחינוך ילדיהם ומפקחים על בית הספר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מינהל </a:t>
            </a:r>
            <a:r>
              <a:rPr lang="he-IL" dirty="0"/>
              <a:t>חינוך יישובי – פיקוח והקצאת משאבים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רשת </a:t>
            </a:r>
            <a:r>
              <a:rPr lang="he-IL" dirty="0"/>
              <a:t>אורט – ניהול, מערכות מחשב, משאבים ותמיכה מקצועית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משרד </a:t>
            </a:r>
            <a:r>
              <a:rPr lang="he-IL" dirty="0"/>
              <a:t>החינוך – פיקוח, הקצאת משאבים, קביעת מדיניות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07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3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– </a:t>
            </a:r>
            <a:r>
              <a:rPr lang="he-IL" dirty="0" smtClean="0"/>
              <a:t>זכויות נוער עובד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u="sng" dirty="0">
                <a:hlinkClick r:id="rId3"/>
              </a:rPr>
              <a:t>באמצעות האתר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5451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כללים בבית הספר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מי </a:t>
            </a:r>
            <a:r>
              <a:rPr lang="he-IL" dirty="0"/>
              <a:t>השחקנים </a:t>
            </a:r>
            <a:r>
              <a:rPr lang="he-IL" dirty="0" smtClean="0"/>
              <a:t>בעולם העבודה?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עובדים </a:t>
            </a:r>
            <a:r>
              <a:rPr lang="he-IL" dirty="0"/>
              <a:t>– באים למקום העבודה לעבוד ולקבל שכר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מעסיקים/מעבידים </a:t>
            </a:r>
            <a:r>
              <a:rPr lang="he-IL" dirty="0"/>
              <a:t>– מעסיקים את העובדים בכדי לספק את השירות או לייצר את המוצרים שהעסק או המוסד מספק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לקוחות </a:t>
            </a:r>
            <a:r>
              <a:rPr lang="he-IL" dirty="0"/>
              <a:t>– משלמים על הסחורה או השירות של העסק או המוסד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רשויות </a:t>
            </a:r>
            <a:r>
              <a:rPr lang="he-IL" dirty="0"/>
              <a:t>המדינה – קובעות תקנות ואוכפות אותן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ארגוני </a:t>
            </a:r>
            <a:r>
              <a:rPr lang="he-IL" dirty="0"/>
              <a:t>עובדים – מייצגים את העובדים מול המעסיקים בתלונות ובמיקוח על השכר (לעובדים מאוגדים)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4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סימולציות ראיונות עבודה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33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כניסה לעבודה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מאיזה גיל?</a:t>
            </a:r>
          </a:p>
          <a:p>
            <a:r>
              <a:rPr lang="he-IL" dirty="0"/>
              <a:t>מותר להעסיק בני נוער מגיל 14 רק בחופשות בית הספר, ורק בעבודות קלות.</a:t>
            </a:r>
          </a:p>
          <a:p>
            <a:r>
              <a:rPr lang="he-IL" dirty="0"/>
              <a:t>מותר להעסיק בני נוער מגיל 15 שהם תלמידי כיתות י' רק בחופשות.</a:t>
            </a:r>
          </a:p>
          <a:p>
            <a:r>
              <a:rPr lang="he-IL" dirty="0"/>
              <a:t>מותר להעסיק בני נוער מגיל 15 אחרי כיתה י' כל השנה.</a:t>
            </a:r>
          </a:p>
          <a:p>
            <a:r>
              <a:rPr lang="he-IL" dirty="0"/>
              <a:t>אסור להעסיק בני נוער מתחת לגיל 16 בעבודה עם כלים וחומרים מסוכנים או בעבודה בטמפרטרות שמתחת ל- 4 (מקפיא תעשייתי למשל) או מעל 40 מעלות (חדר דוודים למשל).</a:t>
            </a:r>
          </a:p>
          <a:p>
            <a:pPr marL="0" indent="0">
              <a:buNone/>
            </a:pPr>
            <a:r>
              <a:rPr lang="he-IL" dirty="0"/>
              <a:t>אישור רפואי</a:t>
            </a:r>
          </a:p>
          <a:p>
            <a:r>
              <a:rPr lang="he-IL" dirty="0"/>
              <a:t>בני נוער מתחת לגיל 18 חייבים באישור רפואי כתנאי להעסקתם.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</a:t>
            </a:r>
            <a:r>
              <a:rPr lang="he-IL" dirty="0" smtClean="0"/>
              <a:t>. חוזה עבודה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</a:t>
            </a:r>
            <a:r>
              <a:rPr lang="he-IL" dirty="0" smtClean="0"/>
              <a:t>ממנו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7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</a:t>
            </a:r>
            <a:r>
              <a:rPr lang="he-IL" dirty="0" smtClean="0"/>
              <a:t>. חוזה עבודה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</a:t>
            </a:r>
            <a:r>
              <a:rPr lang="he-IL" dirty="0" smtClean="0"/>
              <a:t>ממנו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8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945</Words>
  <Application>Microsoft Office PowerPoint</Application>
  <PresentationFormat>Widescreen</PresentationFormat>
  <Paragraphs>176</Paragraphs>
  <Slides>41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ערכת נושא Office</vt:lpstr>
      <vt:lpstr>נוער עובד</vt:lpstr>
      <vt:lpstr>ברוכים הבאים לעולם העבודה</vt:lpstr>
      <vt:lpstr>כללים בבית הספר</vt:lpstr>
      <vt:lpstr>כללים בבית הספר</vt:lpstr>
      <vt:lpstr>כללים בבית הספר</vt:lpstr>
      <vt:lpstr>סימולציות ראיונות עבודה</vt:lpstr>
      <vt:lpstr>1. כניסה לעבודה</vt:lpstr>
      <vt:lpstr>2. חוזה עבודה</vt:lpstr>
      <vt:lpstr>2. חוזה עבודה</vt:lpstr>
      <vt:lpstr>3. שעות וימי עבודה</vt:lpstr>
      <vt:lpstr>4. שכר, קנסות ומיסים</vt:lpstr>
      <vt:lpstr>4. שכר, קנסות ומיסים</vt:lpstr>
      <vt:lpstr>חוזה העסקה</vt:lpstr>
      <vt:lpstr>תלוש המשכורת</vt:lpstr>
      <vt:lpstr>תלוש המשכורת – איך קוראים את זה?</vt:lpstr>
      <vt:lpstr>איזון עבודה ולימודים</vt:lpstr>
      <vt:lpstr>מה חשוב יותר, עבודה או לימודים?</vt:lpstr>
      <vt:lpstr>סימולציות מעולם העבודה</vt:lpstr>
      <vt:lpstr>זכויות נוער עובד</vt:lpstr>
      <vt:lpstr>1. התלמדות</vt:lpstr>
      <vt:lpstr>2. חוזה</vt:lpstr>
      <vt:lpstr>3. נסיעות</vt:lpstr>
      <vt:lpstr>4. שעות</vt:lpstr>
      <vt:lpstr>5. הפסקה</vt:lpstr>
      <vt:lpstr>6. קייטנה</vt:lpstr>
      <vt:lpstr>7. מאוחר</vt:lpstr>
      <vt:lpstr>8. התמקחות</vt:lpstr>
      <vt:lpstr>9. קייטרינג</vt:lpstr>
      <vt:lpstr>10. קנס</vt:lpstr>
      <vt:lpstr>עבודה איפה מחפשים ולמי פונים?</vt:lpstr>
      <vt:lpstr>איפה מחפשים עבודה?</vt:lpstr>
      <vt:lpstr>זהירות! שיווק פירמידה</vt:lpstr>
      <vt:lpstr>זהירות! שיווק פירמידה</vt:lpstr>
      <vt:lpstr>הטרדה מינית במקום העבודה</vt:lpstr>
      <vt:lpstr>הטרדה מינית במקום העבודה</vt:lpstr>
      <vt:lpstr>הטרדה מינית במקום העבודה</vt:lpstr>
      <vt:lpstr>הטרדה מינית במקום העבודה</vt:lpstr>
      <vt:lpstr>למי פונים?</vt:lpstr>
      <vt:lpstr>למי פונים?</vt:lpstr>
      <vt:lpstr>סיכום</vt:lpstr>
      <vt:lpstr>סיכום – זכויות נוער עובד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David Rosenberg</cp:lastModifiedBy>
  <cp:revision>86</cp:revision>
  <dcterms:created xsi:type="dcterms:W3CDTF">2017-11-26T09:36:56Z</dcterms:created>
  <dcterms:modified xsi:type="dcterms:W3CDTF">2018-06-28T13:11:23Z</dcterms:modified>
</cp:coreProperties>
</file>