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0"/>
  </p:notesMasterIdLst>
  <p:sldIdLst>
    <p:sldId id="324" r:id="rId2"/>
    <p:sldId id="343" r:id="rId3"/>
    <p:sldId id="375" r:id="rId4"/>
    <p:sldId id="396" r:id="rId5"/>
    <p:sldId id="397" r:id="rId6"/>
    <p:sldId id="398" r:id="rId7"/>
    <p:sldId id="399" r:id="rId8"/>
    <p:sldId id="336" r:id="rId9"/>
    <p:sldId id="376" r:id="rId10"/>
    <p:sldId id="400" r:id="rId11"/>
    <p:sldId id="401" r:id="rId12"/>
    <p:sldId id="402" r:id="rId13"/>
    <p:sldId id="403" r:id="rId14"/>
    <p:sldId id="404" r:id="rId15"/>
    <p:sldId id="405" r:id="rId16"/>
    <p:sldId id="406" r:id="rId17"/>
    <p:sldId id="388" r:id="rId18"/>
    <p:sldId id="395" r:id="rId1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2D"/>
    <a:srgbClr val="0066FF"/>
    <a:srgbClr val="008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019" autoAdjust="0"/>
    <p:restoredTop sz="84943" autoAdjust="0"/>
  </p:normalViewPr>
  <p:slideViewPr>
    <p:cSldViewPr snapToGrid="0" showGuides="1">
      <p:cViewPr varScale="1">
        <p:scale>
          <a:sx n="98" d="100"/>
          <a:sy n="98" d="100"/>
        </p:scale>
        <p:origin x="900" y="8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כלכלת העולם במיליארד דולר ארה"ב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Sheet1!$A$2:$A$19</c:f>
              <c:numCache>
                <c:formatCode>General</c:formatCode>
                <c:ptCount val="18"/>
                <c:pt idx="0">
                  <c:v>2005</c:v>
                </c:pt>
                <c:pt idx="1">
                  <c:v>2000</c:v>
                </c:pt>
                <c:pt idx="2">
                  <c:v>1995</c:v>
                </c:pt>
                <c:pt idx="3">
                  <c:v>1990</c:v>
                </c:pt>
                <c:pt idx="4">
                  <c:v>1985</c:v>
                </c:pt>
                <c:pt idx="5">
                  <c:v>1980</c:v>
                </c:pt>
                <c:pt idx="6">
                  <c:v>1975</c:v>
                </c:pt>
                <c:pt idx="7">
                  <c:v>1970</c:v>
                </c:pt>
                <c:pt idx="8">
                  <c:v>1965</c:v>
                </c:pt>
                <c:pt idx="9">
                  <c:v>1960</c:v>
                </c:pt>
                <c:pt idx="10">
                  <c:v>1955</c:v>
                </c:pt>
                <c:pt idx="11">
                  <c:v>1950</c:v>
                </c:pt>
                <c:pt idx="12">
                  <c:v>1945</c:v>
                </c:pt>
                <c:pt idx="13">
                  <c:v>1940</c:v>
                </c:pt>
                <c:pt idx="14">
                  <c:v>1935</c:v>
                </c:pt>
                <c:pt idx="15">
                  <c:v>1930</c:v>
                </c:pt>
                <c:pt idx="16">
                  <c:v>1925</c:v>
                </c:pt>
                <c:pt idx="17">
                  <c:v>1920</c:v>
                </c:pt>
              </c:numCache>
            </c:numRef>
          </c:xVal>
          <c:yVal>
            <c:numRef>
              <c:f>Sheet1!$B$2:$B$19</c:f>
              <c:numCache>
                <c:formatCode>_ * #,##0_ ;_ * \-#,##0_ ;_ * "-"??_ ;_ @_ </c:formatCode>
                <c:ptCount val="18"/>
                <c:pt idx="0">
                  <c:v>54000</c:v>
                </c:pt>
                <c:pt idx="1">
                  <c:v>41090</c:v>
                </c:pt>
                <c:pt idx="2">
                  <c:v>43070</c:v>
                </c:pt>
                <c:pt idx="3">
                  <c:v>41016.69</c:v>
                </c:pt>
                <c:pt idx="4">
                  <c:v>33644.33</c:v>
                </c:pt>
                <c:pt idx="5">
                  <c:v>27539.57</c:v>
                </c:pt>
                <c:pt idx="6">
                  <c:v>22481.11</c:v>
                </c:pt>
                <c:pt idx="7">
                  <c:v>18818.439999999999</c:v>
                </c:pt>
                <c:pt idx="8">
                  <c:v>15149.42</c:v>
                </c:pt>
                <c:pt idx="9">
                  <c:v>12137.94</c:v>
                </c:pt>
                <c:pt idx="10">
                  <c:v>9126.98</c:v>
                </c:pt>
                <c:pt idx="11">
                  <c:v>6855.25</c:v>
                </c:pt>
                <c:pt idx="12">
                  <c:v>5430.44</c:v>
                </c:pt>
                <c:pt idx="13">
                  <c:v>4081.81</c:v>
                </c:pt>
                <c:pt idx="14">
                  <c:v>3001.36</c:v>
                </c:pt>
                <c:pt idx="15">
                  <c:v>2253.81</c:v>
                </c:pt>
                <c:pt idx="16">
                  <c:v>2102.88</c:v>
                </c:pt>
                <c:pt idx="17">
                  <c:v>1733.67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381-4764-B778-DA37723849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68223103"/>
        <c:axId val="1368226015"/>
      </c:scatterChart>
      <c:valAx>
        <c:axId val="1368223103"/>
        <c:scaling>
          <c:orientation val="minMax"/>
          <c:max val="2005"/>
          <c:min val="19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8226015"/>
        <c:crosses val="autoZero"/>
        <c:crossBetween val="midCat"/>
      </c:valAx>
      <c:valAx>
        <c:axId val="13682260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 * #,##0_ ;_ * \-#,##0_ ;_ * &quot;-&quot;??_ ;_ @_ 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822310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923004-EA72-4974-887A-D2816626344E}" type="doc">
      <dgm:prSet loTypeId="urn:microsoft.com/office/officeart/2005/8/layout/funnel1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F3EC455-C233-45D1-BFCA-86E921B69B5D}">
      <dgm:prSet phldrT="[Text]"/>
      <dgm:spPr/>
      <dgm:t>
        <a:bodyPr/>
        <a:lstStyle/>
        <a:p>
          <a:r>
            <a:rPr lang="he-IL"/>
            <a:t>הון</a:t>
          </a:r>
          <a:endParaRPr lang="en-US"/>
        </a:p>
      </dgm:t>
    </dgm:pt>
    <dgm:pt modelId="{76366043-6637-4255-A2A1-00A3B107F2F7}" type="parTrans" cxnId="{1BF050A8-74BC-4E9B-8FBF-ABAA8847004C}">
      <dgm:prSet/>
      <dgm:spPr/>
      <dgm:t>
        <a:bodyPr/>
        <a:lstStyle/>
        <a:p>
          <a:endParaRPr lang="en-US"/>
        </a:p>
      </dgm:t>
    </dgm:pt>
    <dgm:pt modelId="{BB5E3CD7-9BD8-403F-B4C5-FB496C666E38}" type="sibTrans" cxnId="{1BF050A8-74BC-4E9B-8FBF-ABAA8847004C}">
      <dgm:prSet/>
      <dgm:spPr/>
      <dgm:t>
        <a:bodyPr/>
        <a:lstStyle/>
        <a:p>
          <a:endParaRPr lang="en-US"/>
        </a:p>
      </dgm:t>
    </dgm:pt>
    <dgm:pt modelId="{6B6A3C6C-C49B-49F1-AEC2-44C9896E95C0}">
      <dgm:prSet phldrT="[Text]"/>
      <dgm:spPr/>
      <dgm:t>
        <a:bodyPr/>
        <a:lstStyle/>
        <a:p>
          <a:r>
            <a:rPr lang="he-IL"/>
            <a:t>ידע</a:t>
          </a:r>
          <a:endParaRPr lang="en-US"/>
        </a:p>
      </dgm:t>
    </dgm:pt>
    <dgm:pt modelId="{BFC6CFB2-EB21-4FF2-9FE9-52D55A135C56}" type="parTrans" cxnId="{5DF1334E-BA8E-4FF6-948A-BB439E11CAC1}">
      <dgm:prSet/>
      <dgm:spPr/>
      <dgm:t>
        <a:bodyPr/>
        <a:lstStyle/>
        <a:p>
          <a:endParaRPr lang="en-US"/>
        </a:p>
      </dgm:t>
    </dgm:pt>
    <dgm:pt modelId="{721A2CDA-787B-43E0-A92F-4C6F83D7CDAF}" type="sibTrans" cxnId="{5DF1334E-BA8E-4FF6-948A-BB439E11CAC1}">
      <dgm:prSet/>
      <dgm:spPr/>
      <dgm:t>
        <a:bodyPr/>
        <a:lstStyle/>
        <a:p>
          <a:endParaRPr lang="en-US"/>
        </a:p>
      </dgm:t>
    </dgm:pt>
    <dgm:pt modelId="{6245F5EA-A009-4544-BE15-040BEA1F528A}">
      <dgm:prSet phldrT="[Text]"/>
      <dgm:spPr/>
      <dgm:t>
        <a:bodyPr/>
        <a:lstStyle/>
        <a:p>
          <a:r>
            <a:rPr lang="he-IL"/>
            <a:t>עבודה</a:t>
          </a:r>
          <a:endParaRPr lang="en-US"/>
        </a:p>
      </dgm:t>
    </dgm:pt>
    <dgm:pt modelId="{2CB350F7-A4B3-48F6-807B-FD4BC6A8CAE1}" type="parTrans" cxnId="{F5584D76-5EF1-4D20-8650-42642414EF1E}">
      <dgm:prSet/>
      <dgm:spPr/>
      <dgm:t>
        <a:bodyPr/>
        <a:lstStyle/>
        <a:p>
          <a:endParaRPr lang="en-US"/>
        </a:p>
      </dgm:t>
    </dgm:pt>
    <dgm:pt modelId="{E6623046-5F38-4709-99A6-0623694482DF}" type="sibTrans" cxnId="{F5584D76-5EF1-4D20-8650-42642414EF1E}">
      <dgm:prSet/>
      <dgm:spPr/>
      <dgm:t>
        <a:bodyPr/>
        <a:lstStyle/>
        <a:p>
          <a:endParaRPr lang="en-US"/>
        </a:p>
      </dgm:t>
    </dgm:pt>
    <dgm:pt modelId="{EF8E8722-BB33-4F56-9638-B3A0AD6BC6D3}">
      <dgm:prSet phldrT="[Text]"/>
      <dgm:spPr/>
      <dgm:t>
        <a:bodyPr/>
        <a:lstStyle/>
        <a:p>
          <a:r>
            <a:rPr lang="he-IL"/>
            <a:t>פעילות כלכלית</a:t>
          </a:r>
          <a:endParaRPr lang="en-US"/>
        </a:p>
      </dgm:t>
    </dgm:pt>
    <dgm:pt modelId="{D1E80F06-B20D-4360-BAB9-0CBFC5139438}" type="parTrans" cxnId="{F38CA56F-1948-47BA-B561-408B22F3D8B8}">
      <dgm:prSet/>
      <dgm:spPr/>
      <dgm:t>
        <a:bodyPr/>
        <a:lstStyle/>
        <a:p>
          <a:endParaRPr lang="en-US"/>
        </a:p>
      </dgm:t>
    </dgm:pt>
    <dgm:pt modelId="{B6A5B3DC-9185-4FB5-970B-333B77770E2C}" type="sibTrans" cxnId="{F38CA56F-1948-47BA-B561-408B22F3D8B8}">
      <dgm:prSet/>
      <dgm:spPr/>
      <dgm:t>
        <a:bodyPr/>
        <a:lstStyle/>
        <a:p>
          <a:endParaRPr lang="en-US"/>
        </a:p>
      </dgm:t>
    </dgm:pt>
    <dgm:pt modelId="{B6634B0B-6CD3-40E0-AD41-54ECB047CD07}" type="pres">
      <dgm:prSet presAssocID="{F9923004-EA72-4974-887A-D2816626344E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818CD4-C93E-4DC8-8BA3-39D3300A5DA3}" type="pres">
      <dgm:prSet presAssocID="{F9923004-EA72-4974-887A-D2816626344E}" presName="ellipse" presStyleLbl="trBgShp" presStyleIdx="0" presStyleCnt="1"/>
      <dgm:spPr/>
    </dgm:pt>
    <dgm:pt modelId="{FEE2C9C8-7B2B-4B33-90B3-EA87EE7C6B77}" type="pres">
      <dgm:prSet presAssocID="{F9923004-EA72-4974-887A-D2816626344E}" presName="arrow1" presStyleLbl="fgShp" presStyleIdx="0" presStyleCnt="1"/>
      <dgm:spPr/>
    </dgm:pt>
    <dgm:pt modelId="{13CEC3C3-9474-493C-A3DD-48952868F5E3}" type="pres">
      <dgm:prSet presAssocID="{F9923004-EA72-4974-887A-D2816626344E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1FBC3-42A5-4250-B889-664AF914E05E}" type="pres">
      <dgm:prSet presAssocID="{6B6A3C6C-C49B-49F1-AEC2-44C9896E95C0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607804-9FB6-4904-ADC1-D6460785B5A8}" type="pres">
      <dgm:prSet presAssocID="{6245F5EA-A009-4544-BE15-040BEA1F528A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EFA052-31EA-480B-8383-CF2417A4C9D1}" type="pres">
      <dgm:prSet presAssocID="{EF8E8722-BB33-4F56-9638-B3A0AD6BC6D3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8AA956-B253-4F2B-8968-E9F75F93B0D9}" type="pres">
      <dgm:prSet presAssocID="{F9923004-EA72-4974-887A-D2816626344E}" presName="funnel" presStyleLbl="trAlignAcc1" presStyleIdx="0" presStyleCnt="1"/>
      <dgm:spPr/>
      <dgm:t>
        <a:bodyPr/>
        <a:lstStyle/>
        <a:p>
          <a:endParaRPr lang="en-US"/>
        </a:p>
      </dgm:t>
    </dgm:pt>
  </dgm:ptLst>
  <dgm:cxnLst>
    <dgm:cxn modelId="{A1AFC025-4A48-4D77-A22B-24644E4C7352}" type="presOf" srcId="{6B6A3C6C-C49B-49F1-AEC2-44C9896E95C0}" destId="{E8607804-9FB6-4904-ADC1-D6460785B5A8}" srcOrd="0" destOrd="0" presId="urn:microsoft.com/office/officeart/2005/8/layout/funnel1"/>
    <dgm:cxn modelId="{1BF050A8-74BC-4E9B-8FBF-ABAA8847004C}" srcId="{F9923004-EA72-4974-887A-D2816626344E}" destId="{3F3EC455-C233-45D1-BFCA-86E921B69B5D}" srcOrd="0" destOrd="0" parTransId="{76366043-6637-4255-A2A1-00A3B107F2F7}" sibTransId="{BB5E3CD7-9BD8-403F-B4C5-FB496C666E38}"/>
    <dgm:cxn modelId="{1E366101-0A17-4852-B64F-2FCF41B4088F}" type="presOf" srcId="{EF8E8722-BB33-4F56-9638-B3A0AD6BC6D3}" destId="{13CEC3C3-9474-493C-A3DD-48952868F5E3}" srcOrd="0" destOrd="0" presId="urn:microsoft.com/office/officeart/2005/8/layout/funnel1"/>
    <dgm:cxn modelId="{F5584D76-5EF1-4D20-8650-42642414EF1E}" srcId="{F9923004-EA72-4974-887A-D2816626344E}" destId="{6245F5EA-A009-4544-BE15-040BEA1F528A}" srcOrd="2" destOrd="0" parTransId="{2CB350F7-A4B3-48F6-807B-FD4BC6A8CAE1}" sibTransId="{E6623046-5F38-4709-99A6-0623694482DF}"/>
    <dgm:cxn modelId="{F38CA56F-1948-47BA-B561-408B22F3D8B8}" srcId="{F9923004-EA72-4974-887A-D2816626344E}" destId="{EF8E8722-BB33-4F56-9638-B3A0AD6BC6D3}" srcOrd="3" destOrd="0" parTransId="{D1E80F06-B20D-4360-BAB9-0CBFC5139438}" sibTransId="{B6A5B3DC-9185-4FB5-970B-333B77770E2C}"/>
    <dgm:cxn modelId="{5DF1334E-BA8E-4FF6-948A-BB439E11CAC1}" srcId="{F9923004-EA72-4974-887A-D2816626344E}" destId="{6B6A3C6C-C49B-49F1-AEC2-44C9896E95C0}" srcOrd="1" destOrd="0" parTransId="{BFC6CFB2-EB21-4FF2-9FE9-52D55A135C56}" sibTransId="{721A2CDA-787B-43E0-A92F-4C6F83D7CDAF}"/>
    <dgm:cxn modelId="{46F08586-0319-47C7-AB2F-2D3CF52AD116}" type="presOf" srcId="{3F3EC455-C233-45D1-BFCA-86E921B69B5D}" destId="{A2EFA052-31EA-480B-8383-CF2417A4C9D1}" srcOrd="0" destOrd="0" presId="urn:microsoft.com/office/officeart/2005/8/layout/funnel1"/>
    <dgm:cxn modelId="{90DCB0D3-DE17-42F2-99DE-C4BDB6B7C9AE}" type="presOf" srcId="{6245F5EA-A009-4544-BE15-040BEA1F528A}" destId="{44D1FBC3-42A5-4250-B889-664AF914E05E}" srcOrd="0" destOrd="0" presId="urn:microsoft.com/office/officeart/2005/8/layout/funnel1"/>
    <dgm:cxn modelId="{067D628E-25CE-4277-BC07-749A447BC5B4}" type="presOf" srcId="{F9923004-EA72-4974-887A-D2816626344E}" destId="{B6634B0B-6CD3-40E0-AD41-54ECB047CD07}" srcOrd="0" destOrd="0" presId="urn:microsoft.com/office/officeart/2005/8/layout/funnel1"/>
    <dgm:cxn modelId="{BFDFE001-A4DB-4F1E-9EE8-1480B1E9C0C8}" type="presParOf" srcId="{B6634B0B-6CD3-40E0-AD41-54ECB047CD07}" destId="{B2818CD4-C93E-4DC8-8BA3-39D3300A5DA3}" srcOrd="0" destOrd="0" presId="urn:microsoft.com/office/officeart/2005/8/layout/funnel1"/>
    <dgm:cxn modelId="{E1EDFE0B-8CDE-4A78-A70D-77BBD57835A1}" type="presParOf" srcId="{B6634B0B-6CD3-40E0-AD41-54ECB047CD07}" destId="{FEE2C9C8-7B2B-4B33-90B3-EA87EE7C6B77}" srcOrd="1" destOrd="0" presId="urn:microsoft.com/office/officeart/2005/8/layout/funnel1"/>
    <dgm:cxn modelId="{AB4A078C-FF57-43CA-94DC-D649CAECFEC1}" type="presParOf" srcId="{B6634B0B-6CD3-40E0-AD41-54ECB047CD07}" destId="{13CEC3C3-9474-493C-A3DD-48952868F5E3}" srcOrd="2" destOrd="0" presId="urn:microsoft.com/office/officeart/2005/8/layout/funnel1"/>
    <dgm:cxn modelId="{8CF62979-94C6-4588-BF0B-1F60FDD52B1B}" type="presParOf" srcId="{B6634B0B-6CD3-40E0-AD41-54ECB047CD07}" destId="{44D1FBC3-42A5-4250-B889-664AF914E05E}" srcOrd="3" destOrd="0" presId="urn:microsoft.com/office/officeart/2005/8/layout/funnel1"/>
    <dgm:cxn modelId="{43D31CFB-E117-44FF-A898-0D086B22EE12}" type="presParOf" srcId="{B6634B0B-6CD3-40E0-AD41-54ECB047CD07}" destId="{E8607804-9FB6-4904-ADC1-D6460785B5A8}" srcOrd="4" destOrd="0" presId="urn:microsoft.com/office/officeart/2005/8/layout/funnel1"/>
    <dgm:cxn modelId="{359A43C3-1933-40B1-BF10-B200C840F3E6}" type="presParOf" srcId="{B6634B0B-6CD3-40E0-AD41-54ECB047CD07}" destId="{A2EFA052-31EA-480B-8383-CF2417A4C9D1}" srcOrd="5" destOrd="0" presId="urn:microsoft.com/office/officeart/2005/8/layout/funnel1"/>
    <dgm:cxn modelId="{123A0140-30C9-4E81-8248-71AD76CED11A}" type="presParOf" srcId="{B6634B0B-6CD3-40E0-AD41-54ECB047CD07}" destId="{308AA956-B253-4F2B-8968-E9F75F93B0D9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818CD4-C93E-4DC8-8BA3-39D3300A5DA3}">
      <dsp:nvSpPr>
        <dsp:cNvPr id="0" name=""/>
        <dsp:cNvSpPr/>
      </dsp:nvSpPr>
      <dsp:spPr>
        <a:xfrm>
          <a:off x="1449038" y="130016"/>
          <a:ext cx="2580322" cy="896112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E2C9C8-7B2B-4B33-90B3-EA87EE7C6B77}">
      <dsp:nvSpPr>
        <dsp:cNvPr id="0" name=""/>
        <dsp:cNvSpPr/>
      </dsp:nvSpPr>
      <dsp:spPr>
        <a:xfrm>
          <a:off x="2493168" y="2324290"/>
          <a:ext cx="500062" cy="320040"/>
        </a:xfrm>
        <a:prstGeom prst="down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CEC3C3-9474-493C-A3DD-48952868F5E3}">
      <dsp:nvSpPr>
        <dsp:cNvPr id="0" name=""/>
        <dsp:cNvSpPr/>
      </dsp:nvSpPr>
      <dsp:spPr>
        <a:xfrm>
          <a:off x="1543049" y="2580322"/>
          <a:ext cx="2400300" cy="600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100" kern="1200"/>
            <a:t>פעילות כלכלית</a:t>
          </a:r>
          <a:endParaRPr lang="en-US" sz="2100" kern="1200"/>
        </a:p>
      </dsp:txBody>
      <dsp:txXfrm>
        <a:off x="1543049" y="2580322"/>
        <a:ext cx="2400300" cy="600075"/>
      </dsp:txXfrm>
    </dsp:sp>
    <dsp:sp modelId="{44D1FBC3-42A5-4250-B889-664AF914E05E}">
      <dsp:nvSpPr>
        <dsp:cNvPr id="0" name=""/>
        <dsp:cNvSpPr/>
      </dsp:nvSpPr>
      <dsp:spPr>
        <a:xfrm>
          <a:off x="2387155" y="1095336"/>
          <a:ext cx="900112" cy="90011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/>
            <a:t>עבודה</a:t>
          </a:r>
          <a:endParaRPr lang="en-US" sz="1900" kern="1200"/>
        </a:p>
      </dsp:txBody>
      <dsp:txXfrm>
        <a:off x="2518973" y="1227154"/>
        <a:ext cx="636476" cy="636476"/>
      </dsp:txXfrm>
    </dsp:sp>
    <dsp:sp modelId="{E8607804-9FB6-4904-ADC1-D6460785B5A8}">
      <dsp:nvSpPr>
        <dsp:cNvPr id="0" name=""/>
        <dsp:cNvSpPr/>
      </dsp:nvSpPr>
      <dsp:spPr>
        <a:xfrm>
          <a:off x="1743075" y="420052"/>
          <a:ext cx="900112" cy="900112"/>
        </a:xfrm>
        <a:prstGeom prst="ellipse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/>
            <a:t>ידע</a:t>
          </a:r>
          <a:endParaRPr lang="en-US" sz="1900" kern="1200"/>
        </a:p>
      </dsp:txBody>
      <dsp:txXfrm>
        <a:off x="1874893" y="551870"/>
        <a:ext cx="636476" cy="636476"/>
      </dsp:txXfrm>
    </dsp:sp>
    <dsp:sp modelId="{A2EFA052-31EA-480B-8383-CF2417A4C9D1}">
      <dsp:nvSpPr>
        <dsp:cNvPr id="0" name=""/>
        <dsp:cNvSpPr/>
      </dsp:nvSpPr>
      <dsp:spPr>
        <a:xfrm>
          <a:off x="2663190" y="202425"/>
          <a:ext cx="900112" cy="900112"/>
        </a:xfrm>
        <a:prstGeom prst="ellips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/>
            <a:t>הון</a:t>
          </a:r>
          <a:endParaRPr lang="en-US" sz="1900" kern="1200"/>
        </a:p>
      </dsp:txBody>
      <dsp:txXfrm>
        <a:off x="2795008" y="334243"/>
        <a:ext cx="636476" cy="636476"/>
      </dsp:txXfrm>
    </dsp:sp>
    <dsp:sp modelId="{308AA956-B253-4F2B-8968-E9F75F93B0D9}">
      <dsp:nvSpPr>
        <dsp:cNvPr id="0" name=""/>
        <dsp:cNvSpPr/>
      </dsp:nvSpPr>
      <dsp:spPr>
        <a:xfrm>
          <a:off x="1343025" y="20002"/>
          <a:ext cx="2800350" cy="224028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D651D-6593-47F0-90D9-6A8C928E0294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A0842-1ABC-44FB-B29A-D3F512F45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00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86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90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גרף מעובד מנתוני</a:t>
            </a:r>
            <a:r>
              <a:rPr lang="he-IL" baseline="0" dirty="0" smtClean="0"/>
              <a:t> </a:t>
            </a:r>
          </a:p>
          <a:p>
            <a:r>
              <a:rPr lang="en-US" baseline="0" dirty="0" smtClean="0"/>
              <a:t>IMF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37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89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לשיעור רציף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93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 userDrawn="1"/>
        </p:nvSpPr>
        <p:spPr>
          <a:xfrm>
            <a:off x="-702711" y="-1"/>
            <a:ext cx="13597423" cy="6008915"/>
          </a:xfrm>
          <a:prstGeom prst="rect">
            <a:avLst/>
          </a:prstGeom>
          <a:gradFill flip="none" rotWithShape="1">
            <a:gsLst>
              <a:gs pos="35000">
                <a:srgbClr val="D1D1D1"/>
              </a:gs>
              <a:gs pos="100000">
                <a:srgbClr val="DCDCDC"/>
              </a:gs>
              <a:gs pos="0">
                <a:srgbClr val="C6C6C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56"/>
          <a:stretch/>
        </p:blipFill>
        <p:spPr bwMode="auto">
          <a:xfrm>
            <a:off x="870692" y="-1"/>
            <a:ext cx="10450616" cy="525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י"ח/תמוז/תשע"ח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15" name="תמונה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5588" y="6185075"/>
            <a:ext cx="1060923" cy="555168"/>
          </a:xfrm>
          <a:prstGeom prst="rect">
            <a:avLst/>
          </a:prstGeom>
        </p:spPr>
      </p:pic>
      <p:pic>
        <p:nvPicPr>
          <p:cNvPr id="17" name="Picture 1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135488" y="6165721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מלבן 17"/>
          <p:cNvSpPr/>
          <p:nvPr userDrawn="1"/>
        </p:nvSpPr>
        <p:spPr>
          <a:xfrm>
            <a:off x="2109826" y="4249384"/>
            <a:ext cx="7972348" cy="1468383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109826" y="4249383"/>
            <a:ext cx="7972348" cy="975374"/>
          </a:xfrm>
        </p:spPr>
        <p:txBody>
          <a:bodyPr vert="horz" lIns="91440" tIns="45720" rIns="91440" bIns="45720" rtlCol="1" anchor="b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כותרת ראשית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109826" y="5316832"/>
            <a:ext cx="7972348" cy="3561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dirty="0" smtClean="0"/>
              <a:t>לחץ כדי לערוך סגנון כותרת משנה של תבנית בסיס</a:t>
            </a:r>
            <a:endParaRPr lang="he-IL" dirty="0"/>
          </a:p>
        </p:txBody>
      </p:sp>
      <p:cxnSp>
        <p:nvCxnSpPr>
          <p:cNvPr id="19" name="מחבר ישר 18"/>
          <p:cNvCxnSpPr/>
          <p:nvPr userDrawn="1"/>
        </p:nvCxnSpPr>
        <p:spPr>
          <a:xfrm>
            <a:off x="3026229" y="5259528"/>
            <a:ext cx="6139543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589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י"ח/תמוז/תשע"ח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472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י"ח/תמוז/תשע"ח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4127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י"ח/תמוז/תשע"ח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511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י"ח/תמוז/תשע"ח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173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י"ח/תמוז/תשע"ח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72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י"ח/תמוז/תשע"ח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4147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י"ח/תמוז/תשע"ח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144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י"ח/תמוז/תשע"ח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282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י"ח/תמוז/תשע"ח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3053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י"ח/תמוז/תשע"ח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9216" y="6121857"/>
            <a:ext cx="1060923" cy="555168"/>
          </a:xfrm>
          <a:prstGeom prst="rect">
            <a:avLst/>
          </a:prstGeom>
        </p:spPr>
      </p:pic>
      <p:pic>
        <p:nvPicPr>
          <p:cNvPr id="9" name="Picture 1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203560" y="6156044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כותרת 1"/>
          <p:cNvSpPr>
            <a:spLocks noGrp="1"/>
          </p:cNvSpPr>
          <p:nvPr>
            <p:ph type="ctrTitle" hasCustomPrompt="1"/>
          </p:nvPr>
        </p:nvSpPr>
        <p:spPr>
          <a:xfrm>
            <a:off x="3934407" y="1885560"/>
            <a:ext cx="4218993" cy="1939992"/>
          </a:xfrm>
        </p:spPr>
        <p:txBody>
          <a:bodyPr vert="horz" lIns="91440" tIns="45720" rIns="91440" bIns="45720" rtlCol="1" anchor="ctr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תודה ולהתראות!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4075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י"ח/תמוז/תשע"ח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840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63B89-5A57-44D2-AE9F-B71FACF867A4}" type="datetimeFigureOut">
              <a:rPr lang="he-IL" smtClean="0"/>
              <a:t>י"ח/תמוז/תשע"ח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cxnSp>
        <p:nvCxnSpPr>
          <p:cNvPr id="7" name="מחבר ישר 6"/>
          <p:cNvCxnSpPr/>
          <p:nvPr userDrawn="1"/>
        </p:nvCxnSpPr>
        <p:spPr>
          <a:xfrm>
            <a:off x="2015412" y="1409877"/>
            <a:ext cx="10176588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"/>
          <p:cNvPicPr/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381000" y="6356350"/>
            <a:ext cx="1251697" cy="3957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3506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oney.ort.org.il/%D7%9B%D7%99%D7%A6%D7%93-%D7%A9%D7%95%D7%A7-%D7%94%D7%94%D7%95%D7%9F-%D7%9E%D7%A9%D7%A4%D7%99%D7%A2-%D7%A2%D7%9C%D7%99%D7%A0%D7%95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שוק ההון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מבוא ומושגי יסוד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9831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משחק גיוס ההון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737370" y="1825625"/>
            <a:ext cx="661643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dirty="0" smtClean="0"/>
              <a:t>הצגת החלטות</a:t>
            </a: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207710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משחק גיוס ההון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737370" y="1825625"/>
            <a:ext cx="661643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dirty="0" smtClean="0"/>
              <a:t>הצגת החלטות</a:t>
            </a: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51485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מבנה שוק ההון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6291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הבורסה לניירות ערך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737370" y="1825625"/>
            <a:ext cx="661643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dirty="0"/>
              <a:t>מי קנה את </a:t>
            </a:r>
            <a:r>
              <a:rPr lang="he-IL" dirty="0" smtClean="0"/>
              <a:t>המניות ואיגרות החוב?</a:t>
            </a:r>
          </a:p>
          <a:p>
            <a:pPr lvl="1">
              <a:lnSpc>
                <a:spcPct val="150000"/>
              </a:lnSpc>
            </a:pPr>
            <a:r>
              <a:rPr lang="he-IL" dirty="0" smtClean="0"/>
              <a:t>אנשים פרטיים</a:t>
            </a:r>
          </a:p>
          <a:p>
            <a:pPr lvl="1">
              <a:lnSpc>
                <a:spcPct val="150000"/>
              </a:lnSpc>
            </a:pPr>
            <a:r>
              <a:rPr lang="he-IL" dirty="0" smtClean="0"/>
              <a:t>חברות אחרות</a:t>
            </a:r>
          </a:p>
          <a:p>
            <a:pPr lvl="1">
              <a:lnSpc>
                <a:spcPct val="150000"/>
              </a:lnSpc>
            </a:pPr>
            <a:r>
              <a:rPr lang="he-IL" dirty="0" smtClean="0"/>
              <a:t>גופים מוסדיים </a:t>
            </a:r>
            <a:r>
              <a:rPr lang="he-IL" dirty="0" smtClean="0">
                <a:sym typeface="Wingdings" panose="05000000000000000000" pitchFamily="2" charset="2"/>
              </a:rPr>
              <a:t> </a:t>
            </a:r>
            <a:r>
              <a:rPr lang="he-IL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אנחנו!</a:t>
            </a:r>
          </a:p>
        </p:txBody>
      </p:sp>
    </p:spTree>
    <p:extLst>
      <p:ext uri="{BB962C8B-B14F-4D97-AF65-F5344CB8AC3E}">
        <p14:creationId xmlns:p14="http://schemas.microsoft.com/office/powerpoint/2010/main" val="284638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הבורסה לניירות ערך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161489" y="1825625"/>
            <a:ext cx="8192311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dirty="0" smtClean="0"/>
              <a:t>כיצד שוק ההון משפיע עלינו?</a:t>
            </a:r>
          </a:p>
          <a:p>
            <a:pPr lvl="1">
              <a:lnSpc>
                <a:spcPct val="150000"/>
              </a:lnSpc>
            </a:pPr>
            <a:r>
              <a:rPr lang="he-IL" dirty="0" smtClean="0"/>
              <a:t>השקעה ישירה</a:t>
            </a:r>
          </a:p>
          <a:p>
            <a:pPr lvl="1">
              <a:lnSpc>
                <a:spcPct val="150000"/>
              </a:lnSpc>
            </a:pPr>
            <a:r>
              <a:rPr lang="he-IL" dirty="0" smtClean="0"/>
              <a:t>החסכונות שלנו</a:t>
            </a:r>
          </a:p>
          <a:p>
            <a:pPr lvl="1">
              <a:lnSpc>
                <a:spcPct val="150000"/>
              </a:lnSpc>
            </a:pPr>
            <a:r>
              <a:rPr lang="he-IL" dirty="0" smtClean="0"/>
              <a:t>צמיחה כלכלית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he-IL" b="1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77046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הצמיחה הכלכלית הודות לשוק ההון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245157" y="1825625"/>
            <a:ext cx="5108644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dirty="0" smtClean="0"/>
              <a:t>רמת החיים שלנו עלתה פי 5 במאה השנים האחרונות (1918-2018)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מספר בני האדם גדל פי 4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כלכלת העולם גדלה פי 20*</a:t>
            </a:r>
          </a:p>
          <a:p>
            <a:pPr>
              <a:lnSpc>
                <a:spcPct val="150000"/>
              </a:lnSpc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r>
              <a:rPr lang="he-IL" sz="1600" dirty="0" smtClean="0"/>
              <a:t>*במונחים ריאליים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he-IL" b="1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9454165"/>
              </p:ext>
            </p:extLst>
          </p:nvPr>
        </p:nvGraphicFramePr>
        <p:xfrm>
          <a:off x="301557" y="2093913"/>
          <a:ext cx="6643992" cy="4005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02817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הצמיחה הכלכלית הודות לשוק ההון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e-IL" dirty="0" smtClean="0"/>
              <a:t>המשבר הכלכלי של 2008 הפיל את בורסת ניו-יורק, החשובה בעולם, ב-50%</a:t>
            </a:r>
          </a:p>
          <a:p>
            <a:r>
              <a:rPr lang="he-IL" dirty="0" smtClean="0"/>
              <a:t>רק 5 שנים לאחר מכן חזרה הבורסה לרמתה טרם המשבר</a:t>
            </a:r>
          </a:p>
          <a:p>
            <a:r>
              <a:rPr lang="he-IL" dirty="0" smtClean="0"/>
              <a:t>אבטלה ועוני עלו בשיעור ניכר בכל העולם </a:t>
            </a:r>
            <a:endParaRPr lang="en-US" dirty="0"/>
          </a:p>
        </p:txBody>
      </p:sp>
      <p:pic>
        <p:nvPicPr>
          <p:cNvPr id="6" name="Picture 5" descr="File:Finance-dowjones-chart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685" y="2177071"/>
            <a:ext cx="4794115" cy="37957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6100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סיכום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6910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סיכום – </a:t>
            </a:r>
            <a:r>
              <a:rPr lang="he-IL" dirty="0" smtClean="0"/>
              <a:t>שוק ההון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062265" y="1825625"/>
            <a:ext cx="9291536" cy="483864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u="sng" dirty="0" smtClean="0">
                <a:hlinkClick r:id="rId3"/>
              </a:rPr>
              <a:t>פעילות סיכום שוק ההון באתר</a:t>
            </a:r>
            <a:endParaRPr lang="he-IL" dirty="0" smtClean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354512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מהו הון?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/>
              <a:t>הפעילות הכלכלית מורכבת משילוב של שלושה גורמים שמייצרים ביחד את כל מה שאנחנו מייצרים וצורכים, החל מארוחת הבוקר שאכלתם היום ועד הבית בו אתם גרים: </a:t>
            </a:r>
            <a:r>
              <a:rPr lang="he-IL" b="1" dirty="0"/>
              <a:t>עבודה</a:t>
            </a:r>
            <a:r>
              <a:rPr lang="he-IL" dirty="0"/>
              <a:t>, </a:t>
            </a:r>
            <a:r>
              <a:rPr lang="he-IL" b="1" dirty="0"/>
              <a:t>ידע</a:t>
            </a:r>
            <a:r>
              <a:rPr lang="he-IL" dirty="0"/>
              <a:t> ו</a:t>
            </a:r>
            <a:r>
              <a:rPr lang="he-IL" b="1" dirty="0"/>
              <a:t>הון</a:t>
            </a:r>
            <a:r>
              <a:rPr lang="he-IL" dirty="0"/>
              <a:t>. 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8558393"/>
              </p:ext>
            </p:extLst>
          </p:nvPr>
        </p:nvGraphicFramePr>
        <p:xfrm>
          <a:off x="3352800" y="3016251"/>
          <a:ext cx="54864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312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עבודה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b="1" dirty="0"/>
              <a:t>הגדירו במשפט: מהי עבודה?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9828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עבודה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/>
              <a:t>בהקשר של פעילות כלכלית, עבודה היא פעולה שאנשים עושים בתמורה לשכר.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1404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ידע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b="1" dirty="0"/>
              <a:t>הגדירו במשפט: </a:t>
            </a:r>
            <a:r>
              <a:rPr lang="he-IL" b="1" dirty="0" smtClean="0"/>
              <a:t>מהו ידע?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2229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ידע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955260" y="1690688"/>
            <a:ext cx="939854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dirty="0"/>
              <a:t>בהקשר של פעילות כלכלית, ידע הוא מידע שיש בידי אדם או אירגון </a:t>
            </a:r>
            <a:r>
              <a:rPr lang="he-IL" dirty="0" smtClean="0"/>
              <a:t>אשר </a:t>
            </a:r>
            <a:r>
              <a:rPr lang="he-IL" dirty="0"/>
              <a:t>מאפשר לייצר מוצר או שירות מסוים.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4925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הון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955260" y="1690688"/>
            <a:ext cx="939854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dirty="0"/>
              <a:t>כל משאב שיכול לשמש לייצור או להכנסה. </a:t>
            </a:r>
            <a:endParaRPr lang="he-IL" dirty="0"/>
          </a:p>
        </p:txBody>
      </p:sp>
      <p:pic>
        <p:nvPicPr>
          <p:cNvPr id="4" name="Picture 3" descr="תוצאת תמונה עבור ‪stock share‬‏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231" y="2698920"/>
            <a:ext cx="3731895" cy="28352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3460934" y="5534195"/>
            <a:ext cx="491993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he-IL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שטר של 20 מניות של חברת קוקה-קולה משנת 1929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9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משחק גיוס הון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6122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משחק גיוס ההון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737370" y="1825625"/>
            <a:ext cx="6616430" cy="435133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he-IL" dirty="0" smtClean="0"/>
              <a:t>נתחלק לקבוצות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בכל קבוצה יהיו 4 שחקנים:</a:t>
            </a:r>
            <a:endParaRPr lang="he-IL" dirty="0"/>
          </a:p>
          <a:p>
            <a:pPr lvl="1">
              <a:lnSpc>
                <a:spcPct val="150000"/>
              </a:lnSpc>
            </a:pPr>
            <a:r>
              <a:rPr lang="he-IL" dirty="0" smtClean="0"/>
              <a:t>יזם</a:t>
            </a:r>
          </a:p>
          <a:p>
            <a:pPr lvl="1">
              <a:lnSpc>
                <a:spcPct val="150000"/>
              </a:lnSpc>
            </a:pPr>
            <a:r>
              <a:rPr lang="he-IL" dirty="0" smtClean="0"/>
              <a:t>בנק</a:t>
            </a:r>
          </a:p>
          <a:p>
            <a:pPr lvl="1">
              <a:lnSpc>
                <a:spcPct val="150000"/>
              </a:lnSpc>
            </a:pPr>
            <a:r>
              <a:rPr lang="he-IL" dirty="0" smtClean="0"/>
              <a:t>רוכשי איגרות חוב</a:t>
            </a:r>
          </a:p>
          <a:p>
            <a:pPr lvl="1">
              <a:lnSpc>
                <a:spcPct val="150000"/>
              </a:lnSpc>
            </a:pPr>
            <a:r>
              <a:rPr lang="he-IL" dirty="0" smtClean="0"/>
              <a:t>רוכשי מניות</a:t>
            </a:r>
            <a:endParaRPr lang="he-IL" dirty="0"/>
          </a:p>
          <a:p>
            <a:pPr>
              <a:lnSpc>
                <a:spcPct val="150000"/>
              </a:lnSpc>
            </a:pPr>
            <a:r>
              <a:rPr lang="he-IL" dirty="0" smtClean="0"/>
              <a:t>יש לכם 15 דקות לבחון את החלופות ולקבל החלטה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עליכם להציג החלטה מנומקת לגבי בחירת מקור המימון</a:t>
            </a:r>
          </a:p>
        </p:txBody>
      </p:sp>
    </p:spTree>
    <p:extLst>
      <p:ext uri="{BB962C8B-B14F-4D97-AF65-F5344CB8AC3E}">
        <p14:creationId xmlns:p14="http://schemas.microsoft.com/office/powerpoint/2010/main" val="222942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פיננס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791EF"/>
      </a:hlink>
      <a:folHlink>
        <a:srgbClr val="954F72"/>
      </a:folHlink>
    </a:clrScheme>
    <a:fontScheme name="Ar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1666</TotalTime>
  <Words>292</Words>
  <Application>Microsoft Office PowerPoint</Application>
  <PresentationFormat>Widescreen</PresentationFormat>
  <Paragraphs>66</Paragraphs>
  <Slides>18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ערכת נושא Office</vt:lpstr>
      <vt:lpstr>שוק ההון</vt:lpstr>
      <vt:lpstr>מהו הון?</vt:lpstr>
      <vt:lpstr>עבודה</vt:lpstr>
      <vt:lpstr>עבודה</vt:lpstr>
      <vt:lpstr>ידע</vt:lpstr>
      <vt:lpstr>ידע</vt:lpstr>
      <vt:lpstr>הון</vt:lpstr>
      <vt:lpstr>משחק גיוס הון</vt:lpstr>
      <vt:lpstr>משחק גיוס ההון</vt:lpstr>
      <vt:lpstr>משחק גיוס ההון</vt:lpstr>
      <vt:lpstr>משחק גיוס ההון</vt:lpstr>
      <vt:lpstr>מבנה שוק ההון</vt:lpstr>
      <vt:lpstr>הבורסה לניירות ערך</vt:lpstr>
      <vt:lpstr>הבורסה לניירות ערך</vt:lpstr>
      <vt:lpstr>הצמיחה הכלכלית הודות לשוק ההון</vt:lpstr>
      <vt:lpstr>הצמיחה הכלכלית הודות לשוק ההון</vt:lpstr>
      <vt:lpstr>סיכום</vt:lpstr>
      <vt:lpstr>סיכום – שוק ההון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Hagit Matok</dc:creator>
  <cp:lastModifiedBy>David Rosenberg</cp:lastModifiedBy>
  <cp:revision>79</cp:revision>
  <dcterms:created xsi:type="dcterms:W3CDTF">2017-11-26T09:36:56Z</dcterms:created>
  <dcterms:modified xsi:type="dcterms:W3CDTF">2018-07-02T06:45:25Z</dcterms:modified>
</cp:coreProperties>
</file>