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23"/>
  </p:notesMasterIdLst>
  <p:sldIdLst>
    <p:sldId id="256" r:id="rId2"/>
    <p:sldId id="374" r:id="rId3"/>
    <p:sldId id="375" r:id="rId4"/>
    <p:sldId id="419" r:id="rId5"/>
    <p:sldId id="387" r:id="rId6"/>
    <p:sldId id="422" r:id="rId7"/>
    <p:sldId id="388" r:id="rId8"/>
    <p:sldId id="423" r:id="rId9"/>
    <p:sldId id="411" r:id="rId10"/>
    <p:sldId id="384" r:id="rId11"/>
    <p:sldId id="380" r:id="rId12"/>
    <p:sldId id="407" r:id="rId13"/>
    <p:sldId id="381" r:id="rId14"/>
    <p:sldId id="408" r:id="rId15"/>
    <p:sldId id="404" r:id="rId16"/>
    <p:sldId id="378" r:id="rId17"/>
    <p:sldId id="425" r:id="rId18"/>
    <p:sldId id="379" r:id="rId19"/>
    <p:sldId id="397" r:id="rId20"/>
    <p:sldId id="418" r:id="rId21"/>
    <p:sldId id="416" r:id="rId22"/>
  </p:sldIdLst>
  <p:sldSz cx="9144000" cy="6858000" type="screen4x3"/>
  <p:notesSz cx="6858000" cy="9144000"/>
  <p:custDataLst>
    <p:tags r:id="rId24"/>
  </p:custData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non" initials="A" lastIdx="5" clrIdx="0"/>
  <p:cmAuthor id="1" name="Meir Meidav" initials="MM" lastIdx="3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66C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774" autoAdjust="0"/>
    <p:restoredTop sz="93813" autoAdjust="0"/>
  </p:normalViewPr>
  <p:slideViewPr>
    <p:cSldViewPr snapToGrid="0">
      <p:cViewPr varScale="1">
        <p:scale>
          <a:sx n="78" d="100"/>
          <a:sy n="78" d="100"/>
        </p:scale>
        <p:origin x="198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0F8F2-707E-495E-BC18-1F50EF320198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914D3-A9D1-46D1-ADF2-541894C7F6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27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914D3-A9D1-46D1-ADF2-541894C7F62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79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דף פתיח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 hasCustomPrompt="1"/>
          </p:nvPr>
        </p:nvSpPr>
        <p:spPr>
          <a:xfrm>
            <a:off x="1399032" y="1408176"/>
            <a:ext cx="6473952" cy="4777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dirty="0"/>
              <a:t>נושא אב - שיעור מספר</a:t>
            </a:r>
          </a:p>
        </p:txBody>
      </p:sp>
      <p:sp>
        <p:nvSpPr>
          <p:cNvPr id="11" name="כותרת 10"/>
          <p:cNvSpPr>
            <a:spLocks noGrp="1"/>
          </p:cNvSpPr>
          <p:nvPr>
            <p:ph type="title" hasCustomPrompt="1"/>
          </p:nvPr>
        </p:nvSpPr>
        <p:spPr>
          <a:xfrm>
            <a:off x="1389888" y="1916832"/>
            <a:ext cx="6455664" cy="648072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3600" b="1" baseline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defRPr>
            </a:lvl1pPr>
          </a:lstStyle>
          <a:p>
            <a:r>
              <a:rPr lang="he-IL" dirty="0"/>
              <a:t>נושא השיעור</a:t>
            </a:r>
          </a:p>
        </p:txBody>
      </p:sp>
      <p:pic>
        <p:nvPicPr>
          <p:cNvPr id="5" name="Picture 6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44" r="6878"/>
          <a:stretch/>
        </p:blipFill>
        <p:spPr bwMode="auto">
          <a:xfrm>
            <a:off x="0" y="-1"/>
            <a:ext cx="9144000" cy="580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נושאי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/>
              <a:t>נושאי השיעור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539552" y="709067"/>
            <a:ext cx="8236530" cy="4569371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chemeClr val="accent6">
                  <a:lumMod val="75000"/>
                </a:schemeClr>
              </a:buClr>
              <a:buSzPct val="110000"/>
              <a:buFont typeface="Century Gothic" pitchFamily="34" charset="0"/>
              <a:buChar char="◄"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/>
              <a:t>נושא אחד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טקסט חופש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/>
              <a:t>כותרת ראשית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1095374" y="709067"/>
            <a:ext cx="7680707" cy="5701258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accent6">
                  <a:lumMod val="75000"/>
                </a:schemeClr>
              </a:buClr>
              <a:buSzPct val="110000"/>
              <a:buFontTx/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/>
              <a:t>הסבר חופשי</a:t>
            </a:r>
          </a:p>
        </p:txBody>
      </p:sp>
    </p:spTree>
    <p:extLst>
      <p:ext uri="{BB962C8B-B14F-4D97-AF65-F5344CB8AC3E}">
        <p14:creationId xmlns:p14="http://schemas.microsoft.com/office/powerpoint/2010/main" val="165820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סבר למדי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/>
              <a:t>כותרת ראשית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1" name="מציין מיקום תוכן 2"/>
          <p:cNvSpPr>
            <a:spLocks noGrp="1"/>
          </p:cNvSpPr>
          <p:nvPr>
            <p:ph idx="12" hasCustomPrompt="1"/>
          </p:nvPr>
        </p:nvSpPr>
        <p:spPr>
          <a:xfrm>
            <a:off x="542925" y="2076450"/>
            <a:ext cx="8229600" cy="4162425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/>
              <a:t>תמונה/סימולציה/סרטון</a:t>
            </a:r>
          </a:p>
        </p:txBody>
      </p:sp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539552" y="661443"/>
            <a:ext cx="8236530" cy="1296143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/>
            </a:lvl1pPr>
          </a:lstStyle>
          <a:p>
            <a:pPr lvl="0"/>
            <a:r>
              <a:rPr lang="he-IL" dirty="0"/>
              <a:t>הסבר חופשי</a:t>
            </a:r>
          </a:p>
        </p:txBody>
      </p:sp>
    </p:spTree>
    <p:extLst>
      <p:ext uri="{BB962C8B-B14F-4D97-AF65-F5344CB8AC3E}">
        <p14:creationId xmlns:p14="http://schemas.microsoft.com/office/powerpoint/2010/main" val="88568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סבר לשתי מדי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/>
              <a:t>כותרת ראשית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6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4211960" y="699543"/>
            <a:ext cx="4564122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/>
              <a:t>הסבר למדיה 1</a:t>
            </a:r>
          </a:p>
        </p:txBody>
      </p:sp>
      <p:sp>
        <p:nvSpPr>
          <p:cNvPr id="9" name="מציין מיקום תוכן 2"/>
          <p:cNvSpPr>
            <a:spLocks noGrp="1"/>
          </p:cNvSpPr>
          <p:nvPr>
            <p:ph idx="10" hasCustomPrompt="1"/>
          </p:nvPr>
        </p:nvSpPr>
        <p:spPr>
          <a:xfrm>
            <a:off x="4211960" y="3485381"/>
            <a:ext cx="4564122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/>
              <a:t>הסבר למדיה 2</a:t>
            </a:r>
          </a:p>
        </p:txBody>
      </p:sp>
      <p:sp>
        <p:nvSpPr>
          <p:cNvPr id="10" name="מציין מיקום תוכן 2"/>
          <p:cNvSpPr>
            <a:spLocks noGrp="1"/>
          </p:cNvSpPr>
          <p:nvPr>
            <p:ph idx="11" hasCustomPrompt="1"/>
          </p:nvPr>
        </p:nvSpPr>
        <p:spPr>
          <a:xfrm>
            <a:off x="295274" y="690018"/>
            <a:ext cx="3775457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/>
              <a:t>תמונה/סימולציה/סרטון</a:t>
            </a:r>
          </a:p>
        </p:txBody>
      </p:sp>
      <p:sp>
        <p:nvSpPr>
          <p:cNvPr id="11" name="מציין מיקום תוכן 2"/>
          <p:cNvSpPr>
            <a:spLocks noGrp="1"/>
          </p:cNvSpPr>
          <p:nvPr>
            <p:ph idx="12" hasCustomPrompt="1"/>
          </p:nvPr>
        </p:nvSpPr>
        <p:spPr>
          <a:xfrm>
            <a:off x="295274" y="3499893"/>
            <a:ext cx="3775457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/>
              <a:t>תמונה/סימולציה/סרטון</a:t>
            </a:r>
          </a:p>
        </p:txBody>
      </p:sp>
    </p:spTree>
    <p:extLst>
      <p:ext uri="{BB962C8B-B14F-4D97-AF65-F5344CB8AC3E}">
        <p14:creationId xmlns:p14="http://schemas.microsoft.com/office/powerpoint/2010/main" val="144965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" y="6674880"/>
            <a:ext cx="8193024" cy="184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" r="26228"/>
          <a:stretch/>
        </p:blipFill>
        <p:spPr bwMode="auto">
          <a:xfrm>
            <a:off x="0" y="6675120"/>
            <a:ext cx="6044184" cy="184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6" r:id="rId3"/>
    <p:sldLayoutId id="2147483668" r:id="rId4"/>
    <p:sldLayoutId id="2147483667" r:id="rId5"/>
  </p:sldLayoutIdLst>
  <p:hf hdr="0" dt="0"/>
  <p:txStyles>
    <p:titleStyle>
      <a:lvl1pPr marL="0" marR="0" indent="0" algn="ctr" defTabSz="914400" rtl="1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sz="48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video.cet.ac.il/VideoPlayer.aspx?xmlConfigPath=mafilim/2013/TihonVirtuali/Hooke-Law_mdi.x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hyperlink" Target="http://www.upscale.utoronto.ca/GeneralInterest/Harrison/Flash/ClassMechanics/HookesLaw/HookesLaw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sims/html/hookes-law/latest/hookes-law_en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5.jpeg"/><Relationship Id="rId5" Type="http://schemas.openxmlformats.org/officeDocument/2006/relationships/image" Target="../media/image24.wmf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02707" y="1121198"/>
            <a:ext cx="7516261" cy="526627"/>
          </a:xfrm>
        </p:spPr>
        <p:txBody>
          <a:bodyPr/>
          <a:lstStyle/>
          <a:p>
            <a:r>
              <a:rPr lang="he-IL" dirty="0"/>
              <a:t>דינמיקה</a:t>
            </a:r>
            <a:br>
              <a:rPr lang="he-IL" dirty="0"/>
            </a:br>
            <a:br>
              <a:rPr lang="he-IL" sz="2400" dirty="0"/>
            </a:br>
            <a:endParaRPr lang="en-US" dirty="0"/>
          </a:p>
        </p:txBody>
      </p:sp>
      <p:pic>
        <p:nvPicPr>
          <p:cNvPr id="6" name="Picture 1" descr="C:\Users\Dani\AppData\Local\Microsoft\Windows\Temporary Internet Files\Content.IE5\G1HLHI3A\MC90009039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2967" y="2626228"/>
            <a:ext cx="2900315" cy="3843182"/>
          </a:xfrm>
          <a:prstGeom prst="rect">
            <a:avLst/>
          </a:prstGeom>
          <a:noFill/>
        </p:spPr>
      </p:pic>
      <p:sp>
        <p:nvSpPr>
          <p:cNvPr id="2" name="כותרת משנה 1"/>
          <p:cNvSpPr>
            <a:spLocks noGrp="1"/>
          </p:cNvSpPr>
          <p:nvPr>
            <p:ph type="subTitle" idx="1"/>
          </p:nvPr>
        </p:nvSpPr>
        <p:spPr>
          <a:xfrm>
            <a:off x="1418082" y="1684400"/>
            <a:ext cx="6473952" cy="702665"/>
          </a:xfrm>
        </p:spPr>
        <p:txBody>
          <a:bodyPr/>
          <a:lstStyle/>
          <a:p>
            <a:r>
              <a:rPr lang="he-IL" dirty="0"/>
              <a:t>כוחות, השפעתם על גופים ומדידתם</a:t>
            </a:r>
          </a:p>
        </p:txBody>
      </p:sp>
      <p:pic>
        <p:nvPicPr>
          <p:cNvPr id="135170" name="Picture 2" descr="C:\Program Files\Microsoft Office\MEDIA\OFFICE14\Bullets\BD21376_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850" y="337185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32105" y="130630"/>
            <a:ext cx="7681016" cy="537027"/>
          </a:xfrm>
        </p:spPr>
        <p:txBody>
          <a:bodyPr/>
          <a:lstStyle/>
          <a:p>
            <a:r>
              <a:rPr lang="he-IL" dirty="0"/>
              <a:t>הקשר בין התארכות קפיץ לעוצמת הכוח הפועל עליו</a:t>
            </a:r>
            <a:endParaRPr lang="he-IL" strike="sngStrike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14299" y="659219"/>
            <a:ext cx="8236530" cy="5661653"/>
          </a:xfrm>
        </p:spPr>
        <p:txBody>
          <a:bodyPr/>
          <a:lstStyle/>
          <a:p>
            <a:pPr marL="0">
              <a:lnSpc>
                <a:spcPct val="150000"/>
              </a:lnSpc>
              <a:buNone/>
            </a:pPr>
            <a:r>
              <a:rPr lang="he-IL" dirty="0"/>
              <a:t>קפיץ מחובר לקיר בקצהו האחד ובקצהו השני הוא מוחזק. כאשר נמשוך את הקפיץ ימינה, הקפיץ יתארך, וכשנרפה, יחזור הקפיץ לאורכו ההתחלתי.</a:t>
            </a:r>
            <a:r>
              <a:rPr lang="en-US" dirty="0"/>
              <a:t> </a:t>
            </a:r>
            <a:r>
              <a:rPr lang="he-IL" dirty="0"/>
              <a:t>הסיבה לכך היא, שבדומה לכדור אותו הזכרנו, גם הקפיץ הוא גוף אלסטי.</a:t>
            </a:r>
          </a:p>
          <a:p>
            <a:pPr marL="0">
              <a:lnSpc>
                <a:spcPct val="150000"/>
              </a:lnSpc>
              <a:buNone/>
            </a:pPr>
            <a:endParaRPr lang="he-IL" u="sng" dirty="0">
              <a:solidFill>
                <a:srgbClr val="C00000"/>
              </a:solidFill>
            </a:endParaRPr>
          </a:p>
          <a:p>
            <a:pPr marL="0">
              <a:lnSpc>
                <a:spcPct val="150000"/>
              </a:lnSpc>
              <a:buNone/>
            </a:pPr>
            <a:endParaRPr lang="he-IL" u="sng" dirty="0">
              <a:solidFill>
                <a:srgbClr val="C00000"/>
              </a:solidFill>
            </a:endParaRPr>
          </a:p>
          <a:p>
            <a:pPr marL="0">
              <a:lnSpc>
                <a:spcPct val="150000"/>
              </a:lnSpc>
              <a:buNone/>
            </a:pPr>
            <a:endParaRPr lang="he-IL" dirty="0"/>
          </a:p>
          <a:p>
            <a:pPr marL="0">
              <a:lnSpc>
                <a:spcPct val="150000"/>
              </a:lnSpc>
              <a:buNone/>
            </a:pPr>
            <a:r>
              <a:rPr lang="he-IL" dirty="0"/>
              <a:t>כעת, נגדיל את עוצמת הכוח המופעל על הקפיץ, ונבחין כי גם התארכות הקפיץ גדולה יותר. נוכל להסיק כי מידת התארכותו של הקפיץ תלויה בכוח הפועל עליו. </a:t>
            </a:r>
          </a:p>
          <a:p>
            <a:pPr marL="0">
              <a:lnSpc>
                <a:spcPct val="150000"/>
              </a:lnSpc>
              <a:buNone/>
            </a:pPr>
            <a:endParaRPr lang="he-IL" dirty="0"/>
          </a:p>
          <a:p>
            <a:pPr marL="0">
              <a:lnSpc>
                <a:spcPct val="150000"/>
              </a:lnSpc>
              <a:buNone/>
            </a:pPr>
            <a:endParaRPr lang="he-IL" dirty="0"/>
          </a:p>
          <a:p>
            <a:pPr marL="0">
              <a:lnSpc>
                <a:spcPct val="150000"/>
              </a:lnSpc>
              <a:buNone/>
            </a:pPr>
            <a:endParaRPr lang="he-IL" dirty="0"/>
          </a:p>
          <a:p>
            <a:pPr marL="0">
              <a:lnSpc>
                <a:spcPct val="150000"/>
              </a:lnSpc>
              <a:buNone/>
            </a:pPr>
            <a:endParaRPr lang="he-IL" dirty="0"/>
          </a:p>
          <a:p>
            <a:pPr marL="0">
              <a:lnSpc>
                <a:spcPct val="150000"/>
              </a:lnSpc>
              <a:buNone/>
            </a:pPr>
            <a:r>
              <a:rPr lang="he-IL" dirty="0"/>
              <a:t>נראה עתה כיצד תכונה זו של הקפיץ מאפשרת את בנייתו של המכשיר למדידת כוח: </a:t>
            </a:r>
            <a:r>
              <a:rPr lang="he-IL" b="1" dirty="0"/>
              <a:t>מד-כוח</a:t>
            </a:r>
            <a:r>
              <a:rPr lang="he-IL" dirty="0"/>
              <a:t>.  </a:t>
            </a:r>
            <a:endParaRPr lang="en-US" dirty="0">
              <a:solidFill>
                <a:schemeClr val="tx2"/>
              </a:solidFill>
            </a:endParaRPr>
          </a:p>
          <a:p>
            <a:pPr marL="0">
              <a:lnSpc>
                <a:spcPct val="150000"/>
              </a:lnSpc>
              <a:buNone/>
            </a:pPr>
            <a:endParaRPr lang="he-IL" dirty="0"/>
          </a:p>
        </p:txBody>
      </p:sp>
      <p:grpSp>
        <p:nvGrpSpPr>
          <p:cNvPr id="106506" name="Group 10"/>
          <p:cNvGrpSpPr>
            <a:grpSpLocks noChangeAspect="1"/>
          </p:cNvGrpSpPr>
          <p:nvPr/>
        </p:nvGrpSpPr>
        <p:grpSpPr bwMode="auto">
          <a:xfrm>
            <a:off x="799861" y="1746718"/>
            <a:ext cx="3320029" cy="1269423"/>
            <a:chOff x="4695" y="4630"/>
            <a:chExt cx="6120" cy="2340"/>
          </a:xfrm>
        </p:grpSpPr>
        <p:sp>
          <p:nvSpPr>
            <p:cNvPr id="106507" name="AutoShape 11"/>
            <p:cNvSpPr>
              <a:spLocks noChangeAspect="1" noChangeArrowheads="1"/>
            </p:cNvSpPr>
            <p:nvPr/>
          </p:nvSpPr>
          <p:spPr bwMode="auto">
            <a:xfrm>
              <a:off x="4695" y="4630"/>
              <a:ext cx="6120" cy="234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pic>
          <p:nvPicPr>
            <p:cNvPr id="106508" name="Picture 12" descr="㿷ᛟҠ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5400000">
              <a:off x="5960" y="4281"/>
              <a:ext cx="1531" cy="3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509" name="Text Box 13"/>
            <p:cNvSpPr txBox="1">
              <a:spLocks noChangeArrowheads="1"/>
            </p:cNvSpPr>
            <p:nvPr/>
          </p:nvSpPr>
          <p:spPr bwMode="auto">
            <a:xfrm>
              <a:off x="9047" y="5709"/>
              <a:ext cx="540" cy="9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80008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F</a:t>
              </a:r>
              <a:endParaRPr kumimoji="0" lang="he-I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511" name="Rectangle 15" descr="אלכסון רחב כלפי מטה"/>
            <p:cNvSpPr>
              <a:spLocks noChangeArrowheads="1"/>
            </p:cNvSpPr>
            <p:nvPr/>
          </p:nvSpPr>
          <p:spPr bwMode="auto">
            <a:xfrm>
              <a:off x="5235" y="6610"/>
              <a:ext cx="5400" cy="180"/>
            </a:xfrm>
            <a:prstGeom prst="rect">
              <a:avLst/>
            </a:prstGeom>
            <a:pattFill prst="wdDnDiag">
              <a:fgClr>
                <a:srgbClr val="333399"/>
              </a:fgClr>
              <a:bgClr>
                <a:srgbClr val="EE9A12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6512" name="Rectangle 16" descr="אלכסון רחב כלפי מטה"/>
            <p:cNvSpPr>
              <a:spLocks noChangeArrowheads="1"/>
            </p:cNvSpPr>
            <p:nvPr/>
          </p:nvSpPr>
          <p:spPr bwMode="auto">
            <a:xfrm>
              <a:off x="5055" y="4810"/>
              <a:ext cx="180" cy="1980"/>
            </a:xfrm>
            <a:prstGeom prst="rect">
              <a:avLst/>
            </a:prstGeom>
            <a:pattFill prst="wdDnDiag">
              <a:fgClr>
                <a:srgbClr val="333399"/>
              </a:fgClr>
              <a:bgClr>
                <a:srgbClr val="EE9A12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6513" name="Line 17"/>
            <p:cNvSpPr>
              <a:spLocks noChangeShapeType="1"/>
            </p:cNvSpPr>
            <p:nvPr/>
          </p:nvSpPr>
          <p:spPr bwMode="auto">
            <a:xfrm flipH="1">
              <a:off x="8265" y="5992"/>
              <a:ext cx="899" cy="1"/>
            </a:xfrm>
            <a:prstGeom prst="line">
              <a:avLst/>
            </a:prstGeom>
            <a:noFill/>
            <a:ln w="38100">
              <a:solidFill>
                <a:srgbClr val="808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6514" name="Text Box 18"/>
            <p:cNvSpPr txBox="1">
              <a:spLocks noChangeArrowheads="1"/>
            </p:cNvSpPr>
            <p:nvPr/>
          </p:nvSpPr>
          <p:spPr bwMode="auto">
            <a:xfrm>
              <a:off x="9555" y="4810"/>
              <a:ext cx="5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e-IL" sz="1600" b="0" i="0" u="none" strike="noStrike" cap="none" normalizeH="0" baseline="0" dirty="0">
                  <a:ln>
                    <a:noFill/>
                  </a:ln>
                  <a:solidFill>
                    <a:srgbClr val="80008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א</a:t>
              </a:r>
              <a:endParaRPr kumimoji="0" lang="he-I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6515" name="Group 19"/>
          <p:cNvGrpSpPr>
            <a:grpSpLocks noChangeAspect="1"/>
          </p:cNvGrpSpPr>
          <p:nvPr/>
        </p:nvGrpSpPr>
        <p:grpSpPr bwMode="auto">
          <a:xfrm>
            <a:off x="904130" y="4085932"/>
            <a:ext cx="3711445" cy="1355514"/>
            <a:chOff x="4695" y="4630"/>
            <a:chExt cx="6407" cy="2340"/>
          </a:xfrm>
        </p:grpSpPr>
        <p:sp>
          <p:nvSpPr>
            <p:cNvPr id="106516" name="AutoShape 20"/>
            <p:cNvSpPr>
              <a:spLocks noChangeAspect="1" noChangeArrowheads="1"/>
            </p:cNvSpPr>
            <p:nvPr/>
          </p:nvSpPr>
          <p:spPr bwMode="auto">
            <a:xfrm>
              <a:off x="4695" y="4630"/>
              <a:ext cx="6120" cy="234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pic>
          <p:nvPicPr>
            <p:cNvPr id="106517" name="Picture 21" descr="㿷ᛟҠ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5400000">
              <a:off x="6647" y="3594"/>
              <a:ext cx="1531" cy="4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518" name="Text Box 22"/>
            <p:cNvSpPr txBox="1">
              <a:spLocks noChangeArrowheads="1"/>
            </p:cNvSpPr>
            <p:nvPr/>
          </p:nvSpPr>
          <p:spPr bwMode="auto">
            <a:xfrm>
              <a:off x="10197" y="5715"/>
              <a:ext cx="905" cy="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100" dirty="0">
                  <a:solidFill>
                    <a:srgbClr val="800080"/>
                  </a:solidFill>
                  <a:latin typeface="Times New Roman" pitchFamily="18" charset="0"/>
                  <a:ea typeface="Arial" pitchFamily="34" charset="0"/>
                  <a:cs typeface="Arial" pitchFamily="34" charset="0"/>
                </a:rPr>
                <a:t> </a:t>
              </a:r>
              <a:r>
                <a:rPr lang="en-US" sz="1600" dirty="0">
                  <a:solidFill>
                    <a:srgbClr val="800080"/>
                  </a:solidFill>
                  <a:latin typeface="Times New Roman" pitchFamily="18" charset="0"/>
                  <a:ea typeface="Arial" pitchFamily="34" charset="0"/>
                  <a:cs typeface="Arial" pitchFamily="34" charset="0"/>
                </a:rPr>
                <a:t>F</a:t>
              </a:r>
              <a:r>
                <a:rPr lang="en-US" sz="1600" dirty="0">
                  <a:solidFill>
                    <a:srgbClr val="800080"/>
                  </a:solidFill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</a:t>
              </a:r>
              <a:endParaRPr lang="he-IL" sz="1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520" name="Rectangle 24" descr="אלכסון רחב כלפי מטה"/>
            <p:cNvSpPr>
              <a:spLocks noChangeArrowheads="1"/>
            </p:cNvSpPr>
            <p:nvPr/>
          </p:nvSpPr>
          <p:spPr bwMode="auto">
            <a:xfrm>
              <a:off x="5235" y="6610"/>
              <a:ext cx="5400" cy="180"/>
            </a:xfrm>
            <a:prstGeom prst="rect">
              <a:avLst/>
            </a:prstGeom>
            <a:pattFill prst="wdDnDiag">
              <a:fgClr>
                <a:srgbClr val="333399"/>
              </a:fgClr>
              <a:bgClr>
                <a:srgbClr val="EE9A12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6521" name="Rectangle 25" descr="אלכסון רחב כלפי מטה"/>
            <p:cNvSpPr>
              <a:spLocks noChangeArrowheads="1"/>
            </p:cNvSpPr>
            <p:nvPr/>
          </p:nvSpPr>
          <p:spPr bwMode="auto">
            <a:xfrm>
              <a:off x="5055" y="4810"/>
              <a:ext cx="180" cy="1980"/>
            </a:xfrm>
            <a:prstGeom prst="rect">
              <a:avLst/>
            </a:prstGeom>
            <a:pattFill prst="wdDnDiag">
              <a:fgClr>
                <a:srgbClr val="333399"/>
              </a:fgClr>
              <a:bgClr>
                <a:srgbClr val="EE9A12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6522" name="Line 26"/>
            <p:cNvSpPr>
              <a:spLocks noChangeShapeType="1"/>
            </p:cNvSpPr>
            <p:nvPr/>
          </p:nvSpPr>
          <p:spPr bwMode="auto">
            <a:xfrm flipH="1">
              <a:off x="9679" y="5972"/>
              <a:ext cx="899" cy="1"/>
            </a:xfrm>
            <a:prstGeom prst="line">
              <a:avLst/>
            </a:prstGeom>
            <a:noFill/>
            <a:ln w="38100">
              <a:solidFill>
                <a:srgbClr val="808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6523" name="Text Box 27"/>
            <p:cNvSpPr txBox="1">
              <a:spLocks noChangeArrowheads="1"/>
            </p:cNvSpPr>
            <p:nvPr/>
          </p:nvSpPr>
          <p:spPr bwMode="auto">
            <a:xfrm>
              <a:off x="9375" y="4810"/>
              <a:ext cx="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e-IL" sz="1600" b="0" i="0" u="none" strike="noStrike" cap="none" normalizeH="0" baseline="0" dirty="0">
                  <a:ln>
                    <a:noFill/>
                  </a:ln>
                  <a:solidFill>
                    <a:srgbClr val="80008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ב</a:t>
              </a:r>
              <a:endParaRPr kumimoji="0" lang="he-I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קפיץ כאמצעי למדידת עוצמת כוח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1133" y="717980"/>
            <a:ext cx="8585582" cy="1706243"/>
          </a:xfrm>
          <a:noFill/>
        </p:spPr>
        <p:txBody>
          <a:bodyPr/>
          <a:lstStyle/>
          <a:p>
            <a:pPr marL="0">
              <a:lnSpc>
                <a:spcPct val="150000"/>
              </a:lnSpc>
              <a:buNone/>
            </a:pPr>
            <a:r>
              <a:rPr lang="he-IL" dirty="0"/>
              <a:t>תכונת האלסטיות של קפיץ מאפשרת ליצור מד כוח (מכשיר למדידת כוחות, דינמומטר). </a:t>
            </a:r>
          </a:p>
          <a:p>
            <a:pPr marL="0">
              <a:lnSpc>
                <a:spcPct val="150000"/>
              </a:lnSpc>
              <a:buNone/>
            </a:pPr>
            <a:r>
              <a:rPr lang="he-IL" dirty="0"/>
              <a:t>נתלה קפיץ על כן ונמדוד את אורכו ההתחלתי ללא עומס (מצב א'). </a:t>
            </a:r>
          </a:p>
          <a:p>
            <a:pPr marL="0">
              <a:lnSpc>
                <a:spcPct val="150000"/>
              </a:lnSpc>
              <a:buNone/>
            </a:pPr>
            <a:r>
              <a:rPr lang="he-IL" dirty="0"/>
              <a:t>עתה נתלה משקולת שמסתה ידועה, המפעילה כוח על הקפיץ (מצב ב'). במצב של איזון ללא תנועה נמדוד את מידת התארכותו.</a:t>
            </a:r>
          </a:p>
          <a:p>
            <a:pPr marL="0">
              <a:lnSpc>
                <a:spcPct val="150000"/>
              </a:lnSpc>
              <a:buNone/>
            </a:pPr>
            <a:r>
              <a:rPr lang="he-IL" dirty="0"/>
              <a:t>נראה זאת בסרטון.</a:t>
            </a:r>
            <a:endParaRPr lang="en-US" dirty="0"/>
          </a:p>
          <a:p>
            <a:pPr marL="0" indent="0">
              <a:buNone/>
            </a:pPr>
            <a:endParaRPr lang="he-IL" dirty="0"/>
          </a:p>
        </p:txBody>
      </p:sp>
      <p:grpSp>
        <p:nvGrpSpPr>
          <p:cNvPr id="102402" name="Group 2"/>
          <p:cNvGrpSpPr>
            <a:grpSpLocks/>
          </p:cNvGrpSpPr>
          <p:nvPr/>
        </p:nvGrpSpPr>
        <p:grpSpPr bwMode="auto">
          <a:xfrm>
            <a:off x="1269914" y="3070225"/>
            <a:ext cx="2324187" cy="3343275"/>
            <a:chOff x="1271" y="5940"/>
            <a:chExt cx="4414" cy="6270"/>
          </a:xfrm>
        </p:grpSpPr>
        <p:pic>
          <p:nvPicPr>
            <p:cNvPr id="102403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40" y="5940"/>
              <a:ext cx="4245" cy="6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04" name="Line 4"/>
            <p:cNvSpPr>
              <a:spLocks noChangeShapeType="1"/>
            </p:cNvSpPr>
            <p:nvPr/>
          </p:nvSpPr>
          <p:spPr bwMode="auto">
            <a:xfrm>
              <a:off x="2820" y="6450"/>
              <a:ext cx="0" cy="1260"/>
            </a:xfrm>
            <a:prstGeom prst="line">
              <a:avLst/>
            </a:prstGeom>
            <a:noFill/>
            <a:ln w="19050">
              <a:solidFill>
                <a:srgbClr val="000062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2405" name="Text Box 5"/>
            <p:cNvSpPr txBox="1">
              <a:spLocks noChangeArrowheads="1"/>
            </p:cNvSpPr>
            <p:nvPr/>
          </p:nvSpPr>
          <p:spPr bwMode="auto">
            <a:xfrm>
              <a:off x="1271" y="6517"/>
              <a:ext cx="1609" cy="1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e-IL" sz="1600" b="0" i="0" u="none" strike="noStrike" cap="none" normalizeH="0" baseline="0" dirty="0">
                  <a:ln>
                    <a:noFill/>
                  </a:ln>
                  <a:solidFill>
                    <a:srgbClr val="00005E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אורך התחלתי</a:t>
              </a:r>
              <a:endParaRPr kumimoji="0" lang="he-I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240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22800" y="3055938"/>
            <a:ext cx="2284871" cy="334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סרטון הדגמה: חוק </a:t>
            </a:r>
            <a:r>
              <a:rPr lang="he-IL" dirty="0" err="1"/>
              <a:t>הוק</a:t>
            </a:r>
            <a:r>
              <a:rPr lang="he-IL" dirty="0"/>
              <a:t> וכיול מד כוח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91758"/>
          </a:xfrm>
        </p:spPr>
        <p:txBody>
          <a:bodyPr/>
          <a:lstStyle/>
          <a:p>
            <a:pPr marL="0">
              <a:lnSpc>
                <a:spcPct val="150000"/>
              </a:lnSpc>
              <a:buNone/>
            </a:pPr>
            <a:endParaRPr lang="he-IL" dirty="0"/>
          </a:p>
          <a:p>
            <a:pPr marL="0">
              <a:lnSpc>
                <a:spcPct val="150000"/>
              </a:lnSpc>
              <a:buNone/>
            </a:pPr>
            <a:endParaRPr lang="he-IL" dirty="0"/>
          </a:p>
          <a:p>
            <a:pPr marL="0">
              <a:lnSpc>
                <a:spcPct val="150000"/>
              </a:lnSpc>
              <a:buNone/>
            </a:pPr>
            <a:endParaRPr lang="he-IL" dirty="0"/>
          </a:p>
          <a:p>
            <a:pPr marL="0">
              <a:lnSpc>
                <a:spcPct val="150000"/>
              </a:lnSpc>
              <a:buNone/>
            </a:pPr>
            <a:endParaRPr lang="he-IL" dirty="0"/>
          </a:p>
          <a:p>
            <a:pPr marL="0">
              <a:lnSpc>
                <a:spcPct val="150000"/>
              </a:lnSpc>
              <a:buNone/>
            </a:pPr>
            <a:endParaRPr lang="he-IL" dirty="0"/>
          </a:p>
          <a:p>
            <a:pPr marL="0">
              <a:lnSpc>
                <a:spcPct val="150000"/>
              </a:lnSpc>
              <a:buNone/>
            </a:pPr>
            <a:endParaRPr lang="he-IL" dirty="0"/>
          </a:p>
        </p:txBody>
      </p:sp>
      <p:sp>
        <p:nvSpPr>
          <p:cNvPr id="10" name="מלבן מעוגל 9"/>
          <p:cNvSpPr/>
          <p:nvPr/>
        </p:nvSpPr>
        <p:spPr>
          <a:xfrm>
            <a:off x="1285875" y="1152524"/>
            <a:ext cx="7048500" cy="45053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4643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1257" y="1442262"/>
            <a:ext cx="6105525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לחצן פעולה: קדימה או הבא 11">
            <a:hlinkClick r:id="rId2" highlightClick="1"/>
          </p:cNvPr>
          <p:cNvSpPr/>
          <p:nvPr/>
        </p:nvSpPr>
        <p:spPr>
          <a:xfrm>
            <a:off x="6370896" y="4130970"/>
            <a:ext cx="721020" cy="71747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0" y="6053877"/>
            <a:ext cx="9062096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he-IL" sz="1400" dirty="0">
                <a:hlinkClick r:id="rId2"/>
              </a:rPr>
              <a:t>http://video.cet.ac.il/VideoPlayer.aspx?xmlConfigPath=mafilim/2013/TihonVirtuali/Hooke-Law_mdi.xml</a:t>
            </a:r>
            <a:endParaRPr lang="he-IL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ראינו בסרטון? (1)- גרף הקשר בין העומס להתארכות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76446" y="829339"/>
            <a:ext cx="8489003" cy="5608970"/>
          </a:xfrm>
        </p:spPr>
        <p:txBody>
          <a:bodyPr/>
          <a:lstStyle/>
          <a:p>
            <a:pPr marL="0">
              <a:lnSpc>
                <a:spcPct val="150000"/>
              </a:lnSpc>
              <a:buNone/>
            </a:pPr>
            <a:r>
              <a:rPr lang="he-IL" dirty="0"/>
              <a:t>בניסוי נתלו משקולות זהות על קפיץ ובכל פעם נמדדה מידת התארכותו.</a:t>
            </a:r>
          </a:p>
          <a:p>
            <a:pPr marL="0">
              <a:lnSpc>
                <a:spcPct val="150000"/>
              </a:lnSpc>
              <a:buNone/>
            </a:pPr>
            <a:r>
              <a:rPr lang="he-IL" dirty="0"/>
              <a:t>הגרף ביטא את התלות בין </a:t>
            </a:r>
            <a:r>
              <a:rPr lang="he-IL" b="1" dirty="0"/>
              <a:t>מספר המשקולות התלויות על הקפיץ </a:t>
            </a:r>
            <a:r>
              <a:rPr lang="he-IL" dirty="0"/>
              <a:t>לבין </a:t>
            </a:r>
            <a:r>
              <a:rPr lang="he-IL" b="1" dirty="0"/>
              <a:t>מידת התארכותו</a:t>
            </a:r>
            <a:r>
              <a:rPr lang="he-IL" dirty="0"/>
              <a:t>.</a:t>
            </a:r>
          </a:p>
          <a:p>
            <a:pPr marL="0">
              <a:lnSpc>
                <a:spcPct val="150000"/>
              </a:lnSpc>
              <a:buNone/>
            </a:pPr>
            <a:r>
              <a:rPr lang="he-IL" dirty="0"/>
              <a:t>מתברר שמתקבל יחס ישר. </a:t>
            </a:r>
          </a:p>
          <a:p>
            <a:pPr marL="0">
              <a:lnSpc>
                <a:spcPct val="150000"/>
              </a:lnSpc>
              <a:buNone/>
            </a:pPr>
            <a:r>
              <a:rPr lang="he-IL" dirty="0"/>
              <a:t>קשר זה מבוטא באמצעות חוק פיזיקלי המכונה בשם "</a:t>
            </a:r>
            <a:r>
              <a:rPr lang="he-IL" b="1" dirty="0"/>
              <a:t>חוק הוק</a:t>
            </a:r>
            <a:r>
              <a:rPr lang="he-IL" dirty="0"/>
              <a:t>", ועליו נרחיב בהמשך. </a:t>
            </a:r>
          </a:p>
          <a:p>
            <a:pPr marL="0">
              <a:lnSpc>
                <a:spcPct val="150000"/>
              </a:lnSpc>
              <a:buNone/>
            </a:pPr>
            <a:r>
              <a:rPr lang="he-IL" dirty="0"/>
              <a:t>תכונה זו של הקפיץ, מאפשרת לבנות מד כוח.</a:t>
            </a:r>
          </a:p>
          <a:p>
            <a:pPr marL="0">
              <a:lnSpc>
                <a:spcPct val="150000"/>
              </a:lnSpc>
              <a:buNone/>
            </a:pPr>
            <a:r>
              <a:rPr lang="he-IL" dirty="0"/>
              <a:t>חשוב לדעת כי לתכונת האלסטיות יש גבול: כאשר מופעל על הקפיץ כוח גדול מדי, הקפיץ מאבד את תכונותיו האלסטיות (היחס הישר לא נשמר, והקפיץ לא חוזר לאורכו המקורי). 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03426" name="Group 2"/>
          <p:cNvGrpSpPr>
            <a:grpSpLocks/>
          </p:cNvGrpSpPr>
          <p:nvPr/>
        </p:nvGrpSpPr>
        <p:grpSpPr bwMode="auto">
          <a:xfrm>
            <a:off x="524157" y="3720536"/>
            <a:ext cx="5445157" cy="2799501"/>
            <a:chOff x="2016" y="12546"/>
            <a:chExt cx="6846" cy="3092"/>
          </a:xfrm>
        </p:grpSpPr>
        <p:grpSp>
          <p:nvGrpSpPr>
            <p:cNvPr id="103427" name="Group 3"/>
            <p:cNvGrpSpPr>
              <a:grpSpLocks/>
            </p:cNvGrpSpPr>
            <p:nvPr/>
          </p:nvGrpSpPr>
          <p:grpSpPr bwMode="auto">
            <a:xfrm>
              <a:off x="2340" y="12726"/>
              <a:ext cx="6120" cy="2687"/>
              <a:chOff x="2520" y="12957"/>
              <a:chExt cx="6840" cy="3230"/>
            </a:xfrm>
          </p:grpSpPr>
          <p:pic>
            <p:nvPicPr>
              <p:cNvPr id="103428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b="6865"/>
              <a:stretch>
                <a:fillRect/>
              </a:stretch>
            </p:blipFill>
            <p:spPr bwMode="auto">
              <a:xfrm>
                <a:off x="2520" y="12957"/>
                <a:ext cx="6840" cy="3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3429" name="Line 5"/>
              <p:cNvSpPr>
                <a:spLocks noChangeShapeType="1"/>
              </p:cNvSpPr>
              <p:nvPr/>
            </p:nvSpPr>
            <p:spPr bwMode="auto">
              <a:xfrm flipV="1">
                <a:off x="3841" y="13133"/>
                <a:ext cx="0" cy="2982"/>
              </a:xfrm>
              <a:prstGeom prst="line">
                <a:avLst/>
              </a:prstGeom>
              <a:noFill/>
              <a:ln w="38100">
                <a:solidFill>
                  <a:srgbClr val="000062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103430" name="Text Box 6"/>
            <p:cNvSpPr txBox="1">
              <a:spLocks noChangeArrowheads="1"/>
            </p:cNvSpPr>
            <p:nvPr/>
          </p:nvSpPr>
          <p:spPr bwMode="auto">
            <a:xfrm>
              <a:off x="2016" y="12546"/>
              <a:ext cx="3003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e-IL" sz="1400" b="0" i="0" u="none" strike="noStrike" cap="none" normalizeH="0" baseline="0" dirty="0">
                  <a:ln>
                    <a:noFill/>
                  </a:ln>
                  <a:solidFill>
                    <a:srgbClr val="00005E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מספר משקולות</a:t>
              </a:r>
            </a:p>
          </p:txBody>
        </p:sp>
        <p:sp>
          <p:nvSpPr>
            <p:cNvPr id="103431" name="Text Box 7"/>
            <p:cNvSpPr txBox="1">
              <a:spLocks noChangeArrowheads="1"/>
            </p:cNvSpPr>
            <p:nvPr/>
          </p:nvSpPr>
          <p:spPr bwMode="auto">
            <a:xfrm>
              <a:off x="6672" y="15204"/>
              <a:ext cx="2190" cy="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e-IL" sz="1400" b="0" i="0" u="none" strike="noStrike" cap="none" normalizeH="0" baseline="0" dirty="0">
                  <a:ln>
                    <a:noFill/>
                  </a:ln>
                  <a:solidFill>
                    <a:srgbClr val="00005E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התארכות</a:t>
              </a:r>
              <a:endParaRPr kumimoji="0" lang="he-IL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32" name="Line 8"/>
            <p:cNvSpPr>
              <a:spLocks noChangeShapeType="1"/>
            </p:cNvSpPr>
            <p:nvPr/>
          </p:nvSpPr>
          <p:spPr bwMode="auto">
            <a:xfrm>
              <a:off x="3518" y="15109"/>
              <a:ext cx="4536" cy="0"/>
            </a:xfrm>
            <a:prstGeom prst="line">
              <a:avLst/>
            </a:prstGeom>
            <a:noFill/>
            <a:ln w="38100">
              <a:solidFill>
                <a:srgbClr val="000062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88135" y="97192"/>
            <a:ext cx="7736887" cy="434436"/>
          </a:xfrm>
        </p:spPr>
        <p:txBody>
          <a:bodyPr/>
          <a:lstStyle/>
          <a:p>
            <a:r>
              <a:rPr lang="he-IL" dirty="0"/>
              <a:t>מה ראינו בסרטון? (2)- כיול מד כוח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87079" y="574158"/>
            <a:ext cx="8623005" cy="5991742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sz="2800" dirty="0"/>
              <a:t>כדי להפוך קפיץ למד כוח יש לבצע פעולת </a:t>
            </a:r>
            <a:r>
              <a:rPr lang="he-IL" sz="2800" b="1" dirty="0"/>
              <a:t>כיול</a:t>
            </a:r>
            <a:r>
              <a:rPr lang="he-IL" sz="2800" dirty="0"/>
              <a:t>. </a:t>
            </a:r>
            <a:endParaRPr lang="en-US" sz="2800" dirty="0"/>
          </a:p>
          <a:p>
            <a:pPr marL="0" indent="0" algn="ctr">
              <a:lnSpc>
                <a:spcPct val="150000"/>
              </a:lnSpc>
              <a:buNone/>
            </a:pPr>
            <a:endParaRPr lang="he-IL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C:\Users\USER\AppData\Local\Temp\phet-mass-spring-lab\mass-spring-lab_en.html</a:t>
            </a:r>
            <a:endParaRPr lang="he-IL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4" y="3052309"/>
            <a:ext cx="3693658" cy="3363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76"/>
          <a:stretch/>
        </p:blipFill>
        <p:spPr bwMode="auto">
          <a:xfrm>
            <a:off x="5727598" y="2946400"/>
            <a:ext cx="2580452" cy="3469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מבנה מד כוח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71475" y="557213"/>
            <a:ext cx="8452639" cy="5699208"/>
          </a:xfrm>
        </p:spPr>
        <p:txBody>
          <a:bodyPr/>
          <a:lstStyle/>
          <a:p>
            <a:pPr marL="0">
              <a:lnSpc>
                <a:spcPct val="150000"/>
              </a:lnSpc>
              <a:buNone/>
            </a:pPr>
            <a:r>
              <a:rPr lang="he-IL" sz="2800" dirty="0"/>
              <a:t>מד כוח פשוט מכיל בתוכו קפיץ, סרגל קריאה,  וו לתליית משקולות, המחובר לקפיץ. 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800" dirty="0">
                <a:solidFill>
                  <a:schemeClr val="tx2"/>
                </a:solidFill>
              </a:rPr>
              <a:t>מד כוח מסוג זה מתבסס 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800" dirty="0">
                <a:solidFill>
                  <a:schemeClr val="tx2"/>
                </a:solidFill>
              </a:rPr>
              <a:t>על האלסטיות של הקפיץ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800" dirty="0">
                <a:solidFill>
                  <a:schemeClr val="tx2"/>
                </a:solidFill>
              </a:rPr>
              <a:t> בהתארכות.  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800" dirty="0"/>
              <a:t>באותה מידה ניתן ליצור מד-כוח, כאשר 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800" dirty="0"/>
              <a:t>מסתמכים על </a:t>
            </a:r>
            <a:r>
              <a:rPr lang="he-IL" sz="2800" b="1" dirty="0"/>
              <a:t>התכווצותו</a:t>
            </a:r>
            <a:r>
              <a:rPr lang="he-IL" sz="2800" dirty="0"/>
              <a:t> של הקפיץ.</a:t>
            </a:r>
          </a:p>
          <a:p>
            <a:pPr marL="0" indent="0">
              <a:buNone/>
            </a:pPr>
            <a:endParaRPr lang="he-IL" dirty="0"/>
          </a:p>
        </p:txBody>
      </p:sp>
      <p:grpSp>
        <p:nvGrpSpPr>
          <p:cNvPr id="104458" name="Group 10"/>
          <p:cNvGrpSpPr>
            <a:grpSpLocks/>
          </p:cNvGrpSpPr>
          <p:nvPr/>
        </p:nvGrpSpPr>
        <p:grpSpPr bwMode="auto">
          <a:xfrm>
            <a:off x="-191283" y="1092516"/>
            <a:ext cx="3907036" cy="2884469"/>
            <a:chOff x="4480" y="9720"/>
            <a:chExt cx="3914" cy="3780"/>
          </a:xfrm>
        </p:grpSpPr>
        <p:pic>
          <p:nvPicPr>
            <p:cNvPr id="104459" name="Picture 1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80" y="9720"/>
              <a:ext cx="1014" cy="3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460" name="Text Box 12"/>
            <p:cNvSpPr txBox="1">
              <a:spLocks noChangeArrowheads="1"/>
            </p:cNvSpPr>
            <p:nvPr/>
          </p:nvSpPr>
          <p:spPr bwMode="auto">
            <a:xfrm>
              <a:off x="6130" y="10920"/>
              <a:ext cx="108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e-IL" sz="1600" b="0" i="0" u="none" strike="noStrike" cap="none" normalizeH="0" baseline="0" dirty="0">
                  <a:ln>
                    <a:noFill/>
                  </a:ln>
                  <a:solidFill>
                    <a:srgbClr val="006699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קפיץ</a:t>
              </a:r>
              <a:endParaRPr kumimoji="0" lang="he-I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61" name="Text Box 13"/>
            <p:cNvSpPr txBox="1">
              <a:spLocks noChangeArrowheads="1"/>
            </p:cNvSpPr>
            <p:nvPr/>
          </p:nvSpPr>
          <p:spPr bwMode="auto">
            <a:xfrm>
              <a:off x="5940" y="12450"/>
              <a:ext cx="144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e-IL" sz="1600" b="0" i="0" u="none" strike="noStrike" cap="none" normalizeH="0" baseline="0" dirty="0">
                  <a:ln>
                    <a:noFill/>
                  </a:ln>
                  <a:solidFill>
                    <a:srgbClr val="006699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וו תלייה</a:t>
              </a:r>
              <a:endParaRPr kumimoji="0" lang="he-I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62" name="Text Box 14"/>
            <p:cNvSpPr txBox="1">
              <a:spLocks noChangeArrowheads="1"/>
            </p:cNvSpPr>
            <p:nvPr/>
          </p:nvSpPr>
          <p:spPr bwMode="auto">
            <a:xfrm>
              <a:off x="4480" y="11460"/>
              <a:ext cx="272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e-IL" sz="1600" b="0" i="0" u="none" strike="noStrike" cap="none" normalizeH="0" baseline="0" dirty="0">
                  <a:ln>
                    <a:noFill/>
                  </a:ln>
                  <a:solidFill>
                    <a:srgbClr val="006699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סרגל קריאה קבוע</a:t>
              </a:r>
              <a:endParaRPr kumimoji="0" lang="he-IL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63" name="Line 15"/>
            <p:cNvSpPr>
              <a:spLocks noChangeShapeType="1"/>
            </p:cNvSpPr>
            <p:nvPr/>
          </p:nvSpPr>
          <p:spPr bwMode="auto">
            <a:xfrm>
              <a:off x="7100" y="11220"/>
              <a:ext cx="720" cy="0"/>
            </a:xfrm>
            <a:prstGeom prst="line">
              <a:avLst/>
            </a:prstGeom>
            <a:noFill/>
            <a:ln w="19050">
              <a:solidFill>
                <a:srgbClr val="006699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4464" name="Line 16"/>
            <p:cNvSpPr>
              <a:spLocks noChangeShapeType="1"/>
            </p:cNvSpPr>
            <p:nvPr/>
          </p:nvSpPr>
          <p:spPr bwMode="auto">
            <a:xfrm>
              <a:off x="7140" y="11765"/>
              <a:ext cx="540" cy="0"/>
            </a:xfrm>
            <a:prstGeom prst="line">
              <a:avLst/>
            </a:prstGeom>
            <a:noFill/>
            <a:ln w="19050">
              <a:solidFill>
                <a:srgbClr val="006699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4465" name="Line 17"/>
            <p:cNvSpPr>
              <a:spLocks noChangeShapeType="1"/>
            </p:cNvSpPr>
            <p:nvPr/>
          </p:nvSpPr>
          <p:spPr bwMode="auto">
            <a:xfrm>
              <a:off x="7155" y="12735"/>
              <a:ext cx="720" cy="0"/>
            </a:xfrm>
            <a:prstGeom prst="line">
              <a:avLst/>
            </a:prstGeom>
            <a:noFill/>
            <a:ln w="19050">
              <a:solidFill>
                <a:srgbClr val="006699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4466" name="Rectangle 18"/>
            <p:cNvSpPr>
              <a:spLocks noChangeArrowheads="1"/>
            </p:cNvSpPr>
            <p:nvPr/>
          </p:nvSpPr>
          <p:spPr bwMode="auto">
            <a:xfrm>
              <a:off x="7740" y="11340"/>
              <a:ext cx="180" cy="810"/>
            </a:xfrm>
            <a:prstGeom prst="rect">
              <a:avLst/>
            </a:prstGeom>
            <a:solidFill>
              <a:srgbClr val="006699">
                <a:alpha val="39999"/>
              </a:srgbClr>
            </a:solidFill>
            <a:ln w="9525">
              <a:solidFill>
                <a:srgbClr val="0066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4467" name="AutoShape 19"/>
            <p:cNvSpPr>
              <a:spLocks noChangeArrowheads="1"/>
            </p:cNvSpPr>
            <p:nvPr/>
          </p:nvSpPr>
          <p:spPr bwMode="auto">
            <a:xfrm>
              <a:off x="7740" y="11700"/>
              <a:ext cx="180" cy="180"/>
            </a:xfrm>
            <a:prstGeom prst="diamond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4468" name="Line 20"/>
            <p:cNvSpPr>
              <a:spLocks noChangeShapeType="1"/>
            </p:cNvSpPr>
            <p:nvPr/>
          </p:nvSpPr>
          <p:spPr bwMode="auto">
            <a:xfrm>
              <a:off x="7740" y="12060"/>
              <a:ext cx="180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4469" name="Line 21"/>
            <p:cNvSpPr>
              <a:spLocks noChangeShapeType="1"/>
            </p:cNvSpPr>
            <p:nvPr/>
          </p:nvSpPr>
          <p:spPr bwMode="auto">
            <a:xfrm>
              <a:off x="7740" y="11940"/>
              <a:ext cx="180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4470" name="Line 22"/>
            <p:cNvSpPr>
              <a:spLocks noChangeShapeType="1"/>
            </p:cNvSpPr>
            <p:nvPr/>
          </p:nvSpPr>
          <p:spPr bwMode="auto">
            <a:xfrm>
              <a:off x="7740" y="11790"/>
              <a:ext cx="180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4471" name="Line 23"/>
            <p:cNvSpPr>
              <a:spLocks noChangeShapeType="1"/>
            </p:cNvSpPr>
            <p:nvPr/>
          </p:nvSpPr>
          <p:spPr bwMode="auto">
            <a:xfrm>
              <a:off x="7740" y="11655"/>
              <a:ext cx="180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4472" name="Line 24"/>
            <p:cNvSpPr>
              <a:spLocks noChangeShapeType="1"/>
            </p:cNvSpPr>
            <p:nvPr/>
          </p:nvSpPr>
          <p:spPr bwMode="auto">
            <a:xfrm>
              <a:off x="7740" y="11535"/>
              <a:ext cx="180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4473" name="Line 25"/>
            <p:cNvSpPr>
              <a:spLocks noChangeShapeType="1"/>
            </p:cNvSpPr>
            <p:nvPr/>
          </p:nvSpPr>
          <p:spPr bwMode="auto">
            <a:xfrm>
              <a:off x="7740" y="11415"/>
              <a:ext cx="180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  <p:pic>
        <p:nvPicPr>
          <p:cNvPr id="104474" name="Picture 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 flipH="1">
            <a:off x="4400397" y="1265501"/>
            <a:ext cx="490067" cy="2745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37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82" y="4321050"/>
            <a:ext cx="1926543" cy="195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686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חוק הוק</a:t>
            </a:r>
            <a:endParaRPr lang="he-IL" u="sng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9001" y="666879"/>
            <a:ext cx="8429625" cy="5864549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/>
              <a:t>נסמן את גודל הכוח שמופעל על הקפיץ באות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he-I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e-IL" dirty="0"/>
              <a:t>ואת מידת השינוי באורך הקפיץ ב-</a:t>
            </a:r>
            <a:r>
              <a:rPr lang="en-US" dirty="0">
                <a:sym typeface="Symbol"/>
              </a:rPr>
              <a:t></a:t>
            </a:r>
            <a:r>
              <a:rPr lang="en-US" dirty="0">
                <a:latin typeface="Cambria Math"/>
                <a:ea typeface="Cambria Math"/>
                <a:sym typeface="Symbol"/>
              </a:rPr>
              <a:t>ℓ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e-IL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(כלומר: </a:t>
            </a:r>
            <a:r>
              <a:rPr lang="en-US" dirty="0">
                <a:latin typeface="Cambria Math"/>
                <a:ea typeface="Cambria Math"/>
                <a:cs typeface="Times New Roman" pitchFamily="18" charset="0"/>
              </a:rPr>
              <a:t>ℓ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/>
              <a:t>-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Cambria Math"/>
                <a:ea typeface="Cambria Math"/>
                <a:cs typeface="Times New Roman" pitchFamily="18" charset="0"/>
              </a:rPr>
              <a:t>ℓ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he-IL" baseline="-25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e-I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Cambria Math"/>
                <a:ea typeface="Cambria Math"/>
                <a:cs typeface="Times New Roman" pitchFamily="18" charset="0"/>
              </a:rPr>
              <a:t>ℓ</a:t>
            </a:r>
            <a:r>
              <a:rPr lang="he-I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e-IL" dirty="0"/>
              <a:t>– אורך הקפיץ כאשר הופעל כוח ו- </a:t>
            </a:r>
            <a:r>
              <a:rPr lang="en-US" dirty="0">
                <a:latin typeface="Cambria Math"/>
                <a:ea typeface="Cambria Math"/>
                <a:cs typeface="Times New Roman" pitchFamily="18" charset="0"/>
              </a:rPr>
              <a:t>ℓ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he-IL" dirty="0"/>
              <a:t> אורך הקפיץ ללא הפעלת הכוח.) 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משמעות היחס הישר שמתואר בגרף היא שהיחס בין הכוח להתארכות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 הינו גודל קבוע שאותו נסמן באות </a:t>
            </a:r>
            <a:r>
              <a:rPr lang="en-US" dirty="0"/>
              <a:t>k</a:t>
            </a:r>
            <a:r>
              <a:rPr lang="he-IL" dirty="0"/>
              <a:t>, כלומר:  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מכאן, הביטוי לכוח הוא: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 marL="0" indent="0">
              <a:buNone/>
            </a:pPr>
            <a:endParaRPr lang="he-IL" dirty="0"/>
          </a:p>
        </p:txBody>
      </p:sp>
      <p:grpSp>
        <p:nvGrpSpPr>
          <p:cNvPr id="7" name="Group 12"/>
          <p:cNvGrpSpPr>
            <a:grpSpLocks/>
          </p:cNvGrpSpPr>
          <p:nvPr/>
        </p:nvGrpSpPr>
        <p:grpSpPr bwMode="auto">
          <a:xfrm>
            <a:off x="696071" y="1541393"/>
            <a:ext cx="2178780" cy="1979023"/>
            <a:chOff x="4229" y="2700"/>
            <a:chExt cx="2306" cy="2424"/>
          </a:xfrm>
        </p:grpSpPr>
        <p:grpSp>
          <p:nvGrpSpPr>
            <p:cNvPr id="9" name="Group 13"/>
            <p:cNvGrpSpPr>
              <a:grpSpLocks/>
            </p:cNvGrpSpPr>
            <p:nvPr/>
          </p:nvGrpSpPr>
          <p:grpSpPr bwMode="auto">
            <a:xfrm>
              <a:off x="4320" y="3060"/>
              <a:ext cx="2215" cy="2064"/>
              <a:chOff x="1080" y="2880"/>
              <a:chExt cx="2215" cy="2064"/>
            </a:xfrm>
          </p:grpSpPr>
          <p:sp>
            <p:nvSpPr>
              <p:cNvPr id="11" name="Text Box 14"/>
              <p:cNvSpPr txBox="1">
                <a:spLocks noChangeArrowheads="1"/>
              </p:cNvSpPr>
              <p:nvPr/>
            </p:nvSpPr>
            <p:spPr bwMode="auto">
              <a:xfrm>
                <a:off x="2737" y="4404"/>
                <a:ext cx="558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993366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 pitchFamily="18" charset="2"/>
                  </a:rPr>
                  <a:t></a:t>
                </a:r>
                <a:r>
                  <a:rPr kumimoji="0" lang="en-US" b="0" i="0" u="none" strike="noStrike" cap="none" normalizeH="0" baseline="0" dirty="0">
                    <a:ln>
                      <a:noFill/>
                    </a:ln>
                    <a:solidFill>
                      <a:srgbClr val="006699"/>
                    </a:solidFill>
                    <a:effectLst/>
                    <a:latin typeface="Cambria Math"/>
                    <a:ea typeface="Cambria Math"/>
                    <a:cs typeface="Arial" pitchFamily="34" charset="0"/>
                  </a:rPr>
                  <a:t>ℓ</a:t>
                </a:r>
                <a:endParaRPr kumimoji="0" lang="he-IL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3" name="Group 16"/>
              <p:cNvGrpSpPr>
                <a:grpSpLocks/>
              </p:cNvGrpSpPr>
              <p:nvPr/>
            </p:nvGrpSpPr>
            <p:grpSpPr bwMode="auto">
              <a:xfrm>
                <a:off x="1080" y="2880"/>
                <a:ext cx="1805" cy="1980"/>
                <a:chOff x="1080" y="2880"/>
                <a:chExt cx="1805" cy="1980"/>
              </a:xfrm>
            </p:grpSpPr>
            <p:sp>
              <p:nvSpPr>
                <p:cNvPr id="14" name="Line 17"/>
                <p:cNvSpPr>
                  <a:spLocks noChangeShapeType="1"/>
                </p:cNvSpPr>
                <p:nvPr/>
              </p:nvSpPr>
              <p:spPr bwMode="auto">
                <a:xfrm>
                  <a:off x="1260" y="2880"/>
                  <a:ext cx="0" cy="1980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5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080" y="4674"/>
                  <a:ext cx="1805" cy="6"/>
                </a:xfrm>
                <a:prstGeom prst="line">
                  <a:avLst/>
                </a:prstGeom>
                <a:noFill/>
                <a:ln w="38100">
                  <a:solidFill>
                    <a:srgbClr val="006699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7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1260" y="3240"/>
                  <a:ext cx="1080" cy="1440"/>
                </a:xfrm>
                <a:prstGeom prst="line">
                  <a:avLst/>
                </a:prstGeom>
                <a:noFill/>
                <a:ln w="19050">
                  <a:solidFill>
                    <a:srgbClr val="80008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</p:grpSp>
        </p:grpSp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4229" y="2700"/>
              <a:ext cx="452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rgbClr val="006699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F</a:t>
              </a:r>
              <a:endParaRPr kumimoji="0" lang="he-I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8" name="אובייקט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104417"/>
              </p:ext>
            </p:extLst>
          </p:nvPr>
        </p:nvGraphicFramePr>
        <p:xfrm>
          <a:off x="3687763" y="3943509"/>
          <a:ext cx="1577975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432" name="משוואה" r:id="rId3" imgW="609336" imgH="177723" progId="Equation.3">
                  <p:embed/>
                </p:oleObj>
              </mc:Choice>
              <mc:Fallback>
                <p:oleObj name="משוואה" r:id="rId3" imgW="609336" imgH="177723" progId="Equation.3">
                  <p:embed/>
                  <p:pic>
                    <p:nvPicPr>
                      <p:cNvPr id="0" name="Picture 3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7763" y="3943509"/>
                        <a:ext cx="1577975" cy="439737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1809519"/>
              </p:ext>
            </p:extLst>
          </p:nvPr>
        </p:nvGraphicFramePr>
        <p:xfrm>
          <a:off x="3832226" y="2717049"/>
          <a:ext cx="1029946" cy="825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433" name="משוואה" r:id="rId5" imgW="469696" imgH="393529" progId="Equation.3">
                  <p:embed/>
                </p:oleObj>
              </mc:Choice>
              <mc:Fallback>
                <p:oleObj name="משוואה" r:id="rId5" imgW="469696" imgH="393529" progId="Equation.3">
                  <p:embed/>
                  <p:pic>
                    <p:nvPicPr>
                      <p:cNvPr id="0" name="Picture 3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2226" y="2717049"/>
                        <a:ext cx="1029946" cy="8255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מלבן 15"/>
          <p:cNvSpPr/>
          <p:nvPr/>
        </p:nvSpPr>
        <p:spPr>
          <a:xfrm>
            <a:off x="2632510" y="5046392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7"/>
              </a:rPr>
              <a:t>http://www.upscale.utoronto.ca/GeneralInterest/Harrison/Flash/ClassMechanics/HookesLaw/HookesLaw.html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49622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0257" y="555064"/>
            <a:ext cx="8525825" cy="236139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- </a:t>
            </a:r>
            <a:r>
              <a:rPr lang="en-US" sz="2800" dirty="0"/>
              <a:t>F</a:t>
            </a:r>
            <a:r>
              <a:rPr lang="he-IL" sz="2800" dirty="0"/>
              <a:t> יחידתו ניוטון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en-US" sz="2800" dirty="0">
                <a:latin typeface="Cambria Math"/>
                <a:ea typeface="Cambria Math"/>
                <a:cs typeface="Times New Roman" pitchFamily="18" charset="0"/>
              </a:rPr>
              <a:t>ℓ</a:t>
            </a:r>
            <a:r>
              <a:rPr lang="he-IL" sz="2800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he-IL" sz="2800" dirty="0"/>
              <a:t>יחידתו מטר – </a:t>
            </a:r>
            <a:r>
              <a:rPr lang="en-US" sz="2800" dirty="0"/>
              <a:t>m]</a:t>
            </a:r>
            <a:r>
              <a:rPr lang="he-IL" sz="2800" dirty="0"/>
              <a:t>] 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he-IL" sz="2800" dirty="0"/>
              <a:t> - קבוע הכוח של הקפיץ, יחידתו היא ניוטון למטר - </a:t>
            </a:r>
            <a:r>
              <a:rPr lang="en-US" sz="2800" dirty="0"/>
              <a:t>m] </a:t>
            </a:r>
            <a:r>
              <a:rPr lang="he-IL" sz="2800" dirty="0"/>
              <a:t> </a:t>
            </a:r>
            <a:r>
              <a:rPr lang="en-US" sz="2800" dirty="0"/>
              <a:t>N/</a:t>
            </a:r>
            <a:r>
              <a:rPr lang="he-IL" sz="2800" dirty="0"/>
              <a:t>]. </a:t>
            </a:r>
            <a:endParaRPr lang="en-US" sz="2800" dirty="0"/>
          </a:p>
          <a:p>
            <a:pPr marL="0" indent="0">
              <a:lnSpc>
                <a:spcPct val="150000"/>
              </a:lnSpc>
              <a:buNone/>
            </a:pPr>
            <a:r>
              <a:rPr lang="he-IL" sz="2800" dirty="0"/>
              <a:t>זהו חוק האלסטיות של הקפיץ- </a:t>
            </a:r>
            <a:r>
              <a:rPr lang="he-IL" sz="3200" b="1" dirty="0">
                <a:solidFill>
                  <a:srgbClr val="FF0000"/>
                </a:solidFill>
              </a:rPr>
              <a:t>חוק </a:t>
            </a:r>
            <a:r>
              <a:rPr lang="he-IL" sz="3200" b="1" dirty="0" err="1">
                <a:solidFill>
                  <a:srgbClr val="FF0000"/>
                </a:solidFill>
              </a:rPr>
              <a:t>הוק</a:t>
            </a:r>
            <a:endParaRPr lang="he-IL" sz="2800" b="1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sz="2800" dirty="0"/>
              <a:t>הראשון שניסח אותו היה </a:t>
            </a:r>
            <a:r>
              <a:rPr lang="he-IL" sz="2800" b="1" dirty="0"/>
              <a:t>רוברט </a:t>
            </a:r>
            <a:r>
              <a:rPr lang="he-IL" sz="2800" b="1" dirty="0" err="1"/>
              <a:t>הוק</a:t>
            </a:r>
            <a:r>
              <a:rPr lang="he-IL" sz="2800" b="1" dirty="0"/>
              <a:t>,</a:t>
            </a:r>
            <a:r>
              <a:rPr lang="he-IL" sz="2800" dirty="0"/>
              <a:t> פיזיקאי דגול מאנגליה, בן זמנו של ניוטון מהמאה ה- 17.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400" dirty="0">
                <a:hlinkClick r:id="rId3"/>
              </a:rPr>
              <a:t>https://phet.colorado.edu/sims/html/hookes-law/latest/hookes-law_en.html</a:t>
            </a:r>
            <a:endParaRPr lang="en-US" sz="1400" dirty="0"/>
          </a:p>
          <a:p>
            <a:pPr marL="0" indent="0">
              <a:lnSpc>
                <a:spcPct val="150000"/>
              </a:lnSpc>
              <a:buNone/>
            </a:pPr>
            <a:endParaRPr lang="he-IL" sz="2800" dirty="0"/>
          </a:p>
          <a:p>
            <a:endParaRPr lang="he-IL" dirty="0"/>
          </a:p>
        </p:txBody>
      </p:sp>
      <p:graphicFrame>
        <p:nvGraphicFramePr>
          <p:cNvPr id="168963" name="Object 3"/>
          <p:cNvGraphicFramePr>
            <a:graphicFrameLocks noChangeAspect="1"/>
          </p:cNvGraphicFramePr>
          <p:nvPr/>
        </p:nvGraphicFramePr>
        <p:xfrm>
          <a:off x="3975234" y="712536"/>
          <a:ext cx="1975585" cy="541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64" name="משוואה" r:id="rId4" imgW="609336" imgH="177723" progId="Equation.3">
                  <p:embed/>
                </p:oleObj>
              </mc:Choice>
              <mc:Fallback>
                <p:oleObj name="משוואה" r:id="rId4" imgW="609336" imgH="177723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234" y="712536"/>
                        <a:ext cx="1975585" cy="54169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80008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8965" name="Picture 5" descr="תוצאת תמונה עבור רוברט הוק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7407" y="700403"/>
            <a:ext cx="2081296" cy="2081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משמעות קבוע הכוח של הקפיץ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93700" y="709067"/>
            <a:ext cx="8382382" cy="5882233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b="1" dirty="0">
                <a:solidFill>
                  <a:schemeClr val="tx2"/>
                </a:solidFill>
              </a:rPr>
              <a:t>המקדם </a:t>
            </a:r>
            <a:r>
              <a:rPr lang="en-US" sz="2400" b="1" dirty="0">
                <a:solidFill>
                  <a:schemeClr val="tx2"/>
                </a:solidFill>
              </a:rPr>
              <a:t>k</a:t>
            </a:r>
            <a:r>
              <a:rPr lang="he-IL" sz="2400" b="1" dirty="0">
                <a:solidFill>
                  <a:schemeClr val="tx2"/>
                </a:solidFill>
              </a:rPr>
              <a:t> מייצג את מידת האלסטיות של הקפיץ,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b="1" dirty="0">
                <a:solidFill>
                  <a:schemeClr val="tx2"/>
                </a:solidFill>
              </a:rPr>
              <a:t> כלומר: הכוח שצריך להפעיל כדי שהקפיץ יתארך (או יתכווץ) ביחידת אורך.</a:t>
            </a:r>
            <a:endParaRPr lang="en-US" sz="2400" b="1" dirty="0">
              <a:solidFill>
                <a:schemeClr val="tx2"/>
              </a:solidFill>
            </a:endParaRPr>
          </a:p>
          <a:p>
            <a:pPr marL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he-IL" sz="2400" b="1" dirty="0">
                <a:solidFill>
                  <a:schemeClr val="tx2"/>
                </a:solidFill>
              </a:rPr>
              <a:t>לקפיצים שונים </a:t>
            </a:r>
            <a:r>
              <a:rPr lang="he-IL" sz="2400" b="1" dirty="0" err="1">
                <a:solidFill>
                  <a:schemeClr val="tx2"/>
                </a:solidFill>
              </a:rPr>
              <a:t>קבועי</a:t>
            </a:r>
            <a:r>
              <a:rPr lang="he-IL" sz="2400" b="1" dirty="0">
                <a:solidFill>
                  <a:schemeClr val="tx2"/>
                </a:solidFill>
              </a:rPr>
              <a:t> כוח שונים.  </a:t>
            </a:r>
            <a:endParaRPr lang="en-US" sz="2400" b="1" dirty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he-IL" dirty="0"/>
          </a:p>
        </p:txBody>
      </p:sp>
      <p:grpSp>
        <p:nvGrpSpPr>
          <p:cNvPr id="8" name="קבוצה 7"/>
          <p:cNvGrpSpPr/>
          <p:nvPr/>
        </p:nvGrpSpPr>
        <p:grpSpPr>
          <a:xfrm>
            <a:off x="424706" y="3178975"/>
            <a:ext cx="5456170" cy="2896090"/>
            <a:chOff x="1309857" y="1921312"/>
            <a:chExt cx="5456170" cy="2896090"/>
          </a:xfrm>
        </p:grpSpPr>
        <p:grpSp>
          <p:nvGrpSpPr>
            <p:cNvPr id="4" name="קבוצה 3"/>
            <p:cNvGrpSpPr/>
            <p:nvPr/>
          </p:nvGrpSpPr>
          <p:grpSpPr>
            <a:xfrm>
              <a:off x="1309857" y="1921312"/>
              <a:ext cx="5456170" cy="2896090"/>
              <a:chOff x="873082" y="2218818"/>
              <a:chExt cx="5456170" cy="2896090"/>
            </a:xfrm>
          </p:grpSpPr>
          <p:grpSp>
            <p:nvGrpSpPr>
              <p:cNvPr id="105497" name="Group 25"/>
              <p:cNvGrpSpPr>
                <a:grpSpLocks noChangeAspect="1"/>
              </p:cNvGrpSpPr>
              <p:nvPr/>
            </p:nvGrpSpPr>
            <p:grpSpPr bwMode="auto">
              <a:xfrm rot="5400000">
                <a:off x="3749792" y="2535447"/>
                <a:ext cx="2896090" cy="2262831"/>
                <a:chOff x="4695" y="2135"/>
                <a:chExt cx="6148" cy="4841"/>
              </a:xfrm>
            </p:grpSpPr>
            <p:sp>
              <p:nvSpPr>
                <p:cNvPr id="105498" name="AutoShape 26"/>
                <p:cNvSpPr>
                  <a:spLocks noChangeAspect="1" noChangeArrowheads="1"/>
                </p:cNvSpPr>
                <p:nvPr/>
              </p:nvSpPr>
              <p:spPr bwMode="auto">
                <a:xfrm>
                  <a:off x="4695" y="4630"/>
                  <a:ext cx="6120" cy="2340"/>
                </a:xfrm>
                <a:prstGeom prst="rect">
                  <a:avLst/>
                </a:prstGeom>
                <a:noFill/>
                <a:ln w="381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pic>
              <p:nvPicPr>
                <p:cNvPr id="105499" name="Picture 27" descr="㿷ᛟҠ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 rot="5400000">
                  <a:off x="6258" y="3859"/>
                  <a:ext cx="1531" cy="41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05500" name="Text Box 28"/>
                <p:cNvSpPr txBox="1">
                  <a:spLocks noChangeArrowheads="1"/>
                </p:cNvSpPr>
                <p:nvPr/>
              </p:nvSpPr>
              <p:spPr bwMode="auto">
                <a:xfrm rot="16357051">
                  <a:off x="9861" y="5652"/>
                  <a:ext cx="943" cy="10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600" b="0" i="0" u="none" strike="noStrike" cap="none" normalizeH="0" baseline="0" dirty="0">
                      <a:ln>
                        <a:noFill/>
                      </a:ln>
                      <a:solidFill>
                        <a:srgbClr val="80008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F</a:t>
                  </a:r>
                  <a:endParaRPr kumimoji="0" lang="he-IL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5503" name="Rectangle 31" descr="אלכסון רחב כלפי מטה"/>
                <p:cNvSpPr>
                  <a:spLocks noChangeArrowheads="1"/>
                </p:cNvSpPr>
                <p:nvPr/>
              </p:nvSpPr>
              <p:spPr bwMode="auto">
                <a:xfrm>
                  <a:off x="4708" y="4996"/>
                  <a:ext cx="527" cy="1980"/>
                </a:xfrm>
                <a:prstGeom prst="rect">
                  <a:avLst/>
                </a:prstGeom>
                <a:pattFill prst="wdDnDiag">
                  <a:fgClr>
                    <a:srgbClr val="333399"/>
                  </a:fgClr>
                  <a:bgClr>
                    <a:srgbClr val="EE9A12"/>
                  </a:bgClr>
                </a:patt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05504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9075" y="5965"/>
                  <a:ext cx="899" cy="1"/>
                </a:xfrm>
                <a:prstGeom prst="line">
                  <a:avLst/>
                </a:prstGeom>
                <a:noFill/>
                <a:ln w="38100">
                  <a:solidFill>
                    <a:srgbClr val="808000"/>
                  </a:solidFill>
                  <a:round/>
                  <a:headEnd type="triangle" w="med" len="med"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05505" name="Text Box 33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4442" y="3467"/>
                  <a:ext cx="3256" cy="5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he-IL" sz="1600" b="0" i="0" u="none" strike="noStrike" cap="none" normalizeH="0" baseline="0" dirty="0">
                      <a:ln>
                        <a:noFill/>
                      </a:ln>
                      <a:solidFill>
                        <a:srgbClr val="80008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1 – קפיץ "רך"</a:t>
                  </a:r>
                  <a:endParaRPr kumimoji="0" lang="he-IL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5506" name="Group 34"/>
              <p:cNvGrpSpPr>
                <a:grpSpLocks noChangeAspect="1"/>
              </p:cNvGrpSpPr>
              <p:nvPr/>
            </p:nvGrpSpPr>
            <p:grpSpPr bwMode="auto">
              <a:xfrm rot="5400000">
                <a:off x="777702" y="2320547"/>
                <a:ext cx="2889738" cy="2698977"/>
                <a:chOff x="4695" y="4630"/>
                <a:chExt cx="6120" cy="5716"/>
              </a:xfrm>
            </p:grpSpPr>
            <p:sp>
              <p:nvSpPr>
                <p:cNvPr id="105507" name="AutoShape 35"/>
                <p:cNvSpPr>
                  <a:spLocks noChangeAspect="1" noChangeArrowheads="1"/>
                </p:cNvSpPr>
                <p:nvPr/>
              </p:nvSpPr>
              <p:spPr bwMode="auto">
                <a:xfrm>
                  <a:off x="4695" y="4630"/>
                  <a:ext cx="6120" cy="2340"/>
                </a:xfrm>
                <a:prstGeom prst="rect">
                  <a:avLst/>
                </a:prstGeom>
                <a:noFill/>
                <a:ln w="3810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pic>
              <p:nvPicPr>
                <p:cNvPr id="105508" name="Picture 36" descr="㿷ᛟҠ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 rot="5400000">
                  <a:off x="5762" y="4479"/>
                  <a:ext cx="1531" cy="28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05509" name="Text Box 37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8975" y="5612"/>
                  <a:ext cx="877" cy="9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>
                      <a:ln>
                        <a:noFill/>
                      </a:ln>
                      <a:solidFill>
                        <a:srgbClr val="800080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 </a:t>
                  </a:r>
                  <a:r>
                    <a:rPr kumimoji="0" lang="en-US" sz="1600" b="0" i="0" u="none" strike="noStrike" cap="none" normalizeH="0" baseline="0" dirty="0">
                      <a:ln>
                        <a:noFill/>
                      </a:ln>
                      <a:solidFill>
                        <a:srgbClr val="80008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F</a:t>
                  </a:r>
                  <a:endParaRPr kumimoji="0" lang="he-IL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5512" name="Rectangle 40" descr="אלכסון רחב כלפי מטה"/>
                <p:cNvSpPr>
                  <a:spLocks noChangeArrowheads="1"/>
                </p:cNvSpPr>
                <p:nvPr/>
              </p:nvSpPr>
              <p:spPr bwMode="auto">
                <a:xfrm>
                  <a:off x="4695" y="4934"/>
                  <a:ext cx="540" cy="1980"/>
                </a:xfrm>
                <a:prstGeom prst="rect">
                  <a:avLst/>
                </a:prstGeom>
                <a:pattFill prst="wdDnDiag">
                  <a:fgClr>
                    <a:srgbClr val="333399"/>
                  </a:fgClr>
                  <a:bgClr>
                    <a:srgbClr val="EE9A12"/>
                  </a:bgClr>
                </a:patt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05513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7960" y="5975"/>
                  <a:ext cx="899" cy="1"/>
                </a:xfrm>
                <a:prstGeom prst="line">
                  <a:avLst/>
                </a:prstGeom>
                <a:noFill/>
                <a:ln w="38100">
                  <a:solidFill>
                    <a:srgbClr val="808000"/>
                  </a:solidFill>
                  <a:round/>
                  <a:headEnd type="triangle" w="med" len="med"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05514" name="Text Box 42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4543" y="8173"/>
                  <a:ext cx="3445" cy="90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he-IL" sz="1600" b="0" i="0" u="none" strike="noStrike" cap="none" normalizeH="0" baseline="0" dirty="0">
                      <a:ln>
                        <a:noFill/>
                      </a:ln>
                      <a:solidFill>
                        <a:srgbClr val="80008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2 – קפיץ "קשה"</a:t>
                  </a:r>
                  <a:endParaRPr kumimoji="0" lang="he-IL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sp>
          <p:nvSpPr>
            <p:cNvPr id="5" name="TextBox 4"/>
            <p:cNvSpPr txBox="1"/>
            <p:nvPr/>
          </p:nvSpPr>
          <p:spPr>
            <a:xfrm>
              <a:off x="2903935" y="4336781"/>
              <a:ext cx="1514471" cy="45429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dirty="0">
                  <a:solidFill>
                    <a:srgbClr val="7030A0"/>
                  </a:solidFill>
                </a:rPr>
                <a:t>k2&gt;k1</a:t>
              </a:r>
            </a:p>
          </p:txBody>
        </p:sp>
      </p:grpSp>
      <p:grpSp>
        <p:nvGrpSpPr>
          <p:cNvPr id="7" name="קבוצה 6"/>
          <p:cNvGrpSpPr/>
          <p:nvPr/>
        </p:nvGrpSpPr>
        <p:grpSpPr>
          <a:xfrm>
            <a:off x="5823506" y="3639079"/>
            <a:ext cx="2552700" cy="1502290"/>
            <a:chOff x="4407456" y="4978743"/>
            <a:chExt cx="2552700" cy="1502290"/>
          </a:xfrm>
        </p:grpSpPr>
        <p:grpSp>
          <p:nvGrpSpPr>
            <p:cNvPr id="105473" name="Group 1"/>
            <p:cNvGrpSpPr>
              <a:grpSpLocks/>
            </p:cNvGrpSpPr>
            <p:nvPr/>
          </p:nvGrpSpPr>
          <p:grpSpPr bwMode="auto">
            <a:xfrm>
              <a:off x="4407456" y="4978743"/>
              <a:ext cx="2552700" cy="1384300"/>
              <a:chOff x="1880" y="10600"/>
              <a:chExt cx="4020" cy="2180"/>
            </a:xfrm>
          </p:grpSpPr>
          <p:grpSp>
            <p:nvGrpSpPr>
              <p:cNvPr id="105474" name="Group 2"/>
              <p:cNvGrpSpPr>
                <a:grpSpLocks/>
              </p:cNvGrpSpPr>
              <p:nvPr/>
            </p:nvGrpSpPr>
            <p:grpSpPr bwMode="auto">
              <a:xfrm>
                <a:off x="1880" y="10600"/>
                <a:ext cx="3260" cy="2180"/>
                <a:chOff x="3680" y="2860"/>
                <a:chExt cx="3260" cy="2180"/>
              </a:xfrm>
            </p:grpSpPr>
            <p:grpSp>
              <p:nvGrpSpPr>
                <p:cNvPr id="105475" name="Group 3"/>
                <p:cNvGrpSpPr>
                  <a:grpSpLocks/>
                </p:cNvGrpSpPr>
                <p:nvPr/>
              </p:nvGrpSpPr>
              <p:grpSpPr bwMode="auto">
                <a:xfrm>
                  <a:off x="4485" y="2860"/>
                  <a:ext cx="2455" cy="2180"/>
                  <a:chOff x="1245" y="2680"/>
                  <a:chExt cx="2455" cy="2180"/>
                </a:xfrm>
              </p:grpSpPr>
              <p:sp>
                <p:nvSpPr>
                  <p:cNvPr id="105477" name="Text Box 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60" y="2680"/>
                    <a:ext cx="1840" cy="54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he-I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993366"/>
                        </a:solidFill>
                        <a:effectLst/>
                        <a:latin typeface="Arial" pitchFamily="34" charset="0"/>
                        <a:ea typeface="Arial" pitchFamily="34" charset="0"/>
                        <a:cs typeface="Arial" pitchFamily="34" charset="0"/>
                      </a:rPr>
                      <a:t>קפיץ "קשה"</a:t>
                    </a:r>
                    <a:endParaRPr kumimoji="0" lang="he-IL" sz="16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grpSp>
                <p:nvGrpSpPr>
                  <p:cNvPr id="105478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1245" y="2880"/>
                    <a:ext cx="2135" cy="1980"/>
                    <a:chOff x="1245" y="2880"/>
                    <a:chExt cx="2135" cy="1980"/>
                  </a:xfrm>
                </p:grpSpPr>
                <p:sp>
                  <p:nvSpPr>
                    <p:cNvPr id="105479" name="Line 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60" y="2880"/>
                      <a:ext cx="0" cy="198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6699"/>
                      </a:solidFill>
                      <a:round/>
                      <a:headEnd type="triangle" w="med" len="med"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105480" name="Line 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260" y="4633"/>
                      <a:ext cx="2120" cy="4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6699"/>
                      </a:solidFill>
                      <a:round/>
                      <a:headEnd/>
                      <a:tailEnd type="triangle" w="med" len="med"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105481" name="Line 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245" y="4125"/>
                      <a:ext cx="1800" cy="5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  <p:sp>
                  <p:nvSpPr>
                    <p:cNvPr id="105482" name="Line 1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260" y="3240"/>
                      <a:ext cx="1080" cy="144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80008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he-IL"/>
                    </a:p>
                  </p:txBody>
                </p:sp>
              </p:grpSp>
            </p:grpSp>
            <p:sp>
              <p:nvSpPr>
                <p:cNvPr id="105483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680" y="2860"/>
                  <a:ext cx="721" cy="5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>
                      <a:ln>
                        <a:noFill/>
                      </a:ln>
                      <a:solidFill>
                        <a:srgbClr val="006699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F</a:t>
                  </a:r>
                  <a:endParaRPr kumimoji="0" lang="he-IL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05484" name="Text Box 12"/>
              <p:cNvSpPr txBox="1">
                <a:spLocks noChangeArrowheads="1"/>
              </p:cNvSpPr>
              <p:nvPr/>
            </p:nvSpPr>
            <p:spPr bwMode="auto">
              <a:xfrm>
                <a:off x="4280" y="11680"/>
                <a:ext cx="162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e-IL" sz="1600" b="0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קפיץ "רך"</a:t>
                </a:r>
                <a:endParaRPr kumimoji="0" lang="he-IL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" name="מלבן 5"/>
            <p:cNvSpPr/>
            <p:nvPr/>
          </p:nvSpPr>
          <p:spPr>
            <a:xfrm>
              <a:off x="6180569" y="6111701"/>
              <a:ext cx="4571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tx2"/>
                  </a:solidFill>
                  <a:latin typeface="Cambria Math"/>
                  <a:ea typeface="Cambria Math"/>
                  <a:cs typeface="Times New Roman" pitchFamily="18" charset="0"/>
                  <a:sym typeface="Symbol"/>
                </a:rPr>
                <a:t></a:t>
              </a:r>
              <a:r>
                <a:rPr lang="en-US" dirty="0">
                  <a:solidFill>
                    <a:schemeClr val="tx2"/>
                  </a:solidFill>
                  <a:latin typeface="Cambria Math"/>
                  <a:ea typeface="Cambria Math"/>
                  <a:cs typeface="Times New Roman" pitchFamily="18" charset="0"/>
                </a:rPr>
                <a:t>ℓ</a:t>
              </a:r>
              <a:endParaRPr lang="he-IL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4263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סיכום השיעור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88752" y="569367"/>
            <a:ext cx="8236530" cy="6060033"/>
          </a:xfrm>
        </p:spPr>
        <p:txBody>
          <a:bodyPr/>
          <a:lstStyle/>
          <a:p>
            <a:pPr marL="190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800" dirty="0"/>
              <a:t>ההשפעה החיצונית הפועלת על גוף וגורמת לשינוי במהירותו או בצורתו מכונה </a:t>
            </a:r>
            <a:r>
              <a:rPr lang="he-IL" sz="2800" b="1" dirty="0"/>
              <a:t>כוח</a:t>
            </a:r>
            <a:r>
              <a:rPr lang="he-IL" sz="2800" dirty="0"/>
              <a:t>.</a:t>
            </a:r>
          </a:p>
          <a:p>
            <a:pPr marL="190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800" dirty="0"/>
              <a:t>ישנם כוחות הפועלים כשיש מגע ישיר בין הגופים, וכוחות הפועלים מרחוק.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800" b="1" u="sng" dirty="0"/>
              <a:t>חוק הוק</a:t>
            </a:r>
            <a:r>
              <a:rPr lang="he-IL" sz="2800" dirty="0"/>
              <a:t>: בין</a:t>
            </a:r>
            <a:r>
              <a:rPr lang="he-IL" sz="2800" b="1" dirty="0"/>
              <a:t> גודל</a:t>
            </a:r>
            <a:r>
              <a:rPr lang="he-IL" sz="2800" dirty="0"/>
              <a:t> </a:t>
            </a:r>
            <a:r>
              <a:rPr lang="he-IL" sz="2800" b="1" dirty="0"/>
              <a:t>הכוח שפועל על הקפיץ </a:t>
            </a:r>
            <a:r>
              <a:rPr lang="he-IL" sz="2800" dirty="0"/>
              <a:t>לבין</a:t>
            </a:r>
            <a:r>
              <a:rPr lang="he-IL" sz="2800" b="1" dirty="0"/>
              <a:t> מידת התארכותו</a:t>
            </a:r>
            <a:r>
              <a:rPr lang="he-IL" sz="2800" dirty="0"/>
              <a:t> קיים יחס ישר.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800" dirty="0"/>
              <a:t> תכונה זו של הקפיץ, היחס הישר בין התארכות הקפיץ לכוח הפועל עליו, מאפשרת לבנות מד כוח מכויל באופן קל ונוח. </a:t>
            </a:r>
            <a:endParaRPr lang="en-US" sz="2800" dirty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he-IL" dirty="0"/>
          </a:p>
          <a:p>
            <a:endParaRPr lang="he-IL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892972"/>
              </p:ext>
            </p:extLst>
          </p:nvPr>
        </p:nvGraphicFramePr>
        <p:xfrm>
          <a:off x="2762451" y="4104265"/>
          <a:ext cx="1911120" cy="53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46" name="משוואה" r:id="rId3" imgW="609336" imgH="177723" progId="Equation.3">
                  <p:embed/>
                </p:oleObj>
              </mc:Choice>
              <mc:Fallback>
                <p:oleObj name="משוואה" r:id="rId3" imgW="609336" imgH="177723" progId="Equation.3">
                  <p:embed/>
                  <p:pic>
                    <p:nvPicPr>
                      <p:cNvPr id="0" name="Picture 6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451" y="4104265"/>
                        <a:ext cx="1911120" cy="535112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740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נושאי השיעור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he-IL" dirty="0"/>
              <a:t>הגדרת המושג כוח</a:t>
            </a:r>
          </a:p>
          <a:p>
            <a:pPr>
              <a:lnSpc>
                <a:spcPct val="200000"/>
              </a:lnSpc>
            </a:pPr>
            <a:r>
              <a:rPr lang="he-IL" dirty="0"/>
              <a:t>השפעת כוחות על גופים (במגע)</a:t>
            </a:r>
          </a:p>
          <a:p>
            <a:pPr>
              <a:lnSpc>
                <a:spcPct val="200000"/>
              </a:lnSpc>
            </a:pPr>
            <a:r>
              <a:rPr lang="he-IL" dirty="0"/>
              <a:t>השפעת כוחות על גופים מרחוק (ללא מגע)</a:t>
            </a:r>
          </a:p>
          <a:p>
            <a:pPr>
              <a:lnSpc>
                <a:spcPct val="200000"/>
              </a:lnSpc>
            </a:pPr>
            <a:r>
              <a:rPr lang="he-IL" dirty="0"/>
              <a:t>כיצד מודדים כוח?</a:t>
            </a:r>
          </a:p>
          <a:p>
            <a:pPr>
              <a:buNone/>
            </a:pPr>
            <a:endParaRPr lang="he-IL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1: חוק הוק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640933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כשתולים על קפיץ התלוי אנכית משקולת של 15 ניוטון, הקפיץ מתארך ב- 25 ס"מ.</a:t>
            </a:r>
          </a:p>
          <a:p>
            <a:pPr marL="0" lvl="0" indent="0">
              <a:lnSpc>
                <a:spcPct val="150000"/>
              </a:lnSpc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endParaRPr lang="en-US" dirty="0"/>
          </a:p>
          <a:p>
            <a:pPr marL="0" lvl="0" indent="0">
              <a:lnSpc>
                <a:spcPct val="150000"/>
              </a:lnSpc>
              <a:buNone/>
            </a:pPr>
            <a:endParaRPr lang="en-US" dirty="0"/>
          </a:p>
          <a:p>
            <a:pPr marL="0" lvl="0" indent="0">
              <a:lnSpc>
                <a:spcPct val="150000"/>
              </a:lnSpc>
              <a:buNone/>
            </a:pPr>
            <a:endParaRPr lang="en-US" dirty="0"/>
          </a:p>
          <a:p>
            <a:pPr marL="0" lvl="0" indent="0">
              <a:lnSpc>
                <a:spcPct val="150000"/>
              </a:lnSpc>
              <a:buNone/>
            </a:pPr>
            <a:endParaRPr lang="en-US" dirty="0"/>
          </a:p>
          <a:p>
            <a:pPr marL="0" lvl="1" indent="0">
              <a:lnSpc>
                <a:spcPct val="150000"/>
              </a:lnSpc>
              <a:buNone/>
            </a:pPr>
            <a:r>
              <a:rPr lang="he-IL" sz="1600" dirty="0">
                <a:latin typeface="Arial" pitchFamily="34" charset="0"/>
                <a:cs typeface="Arial" pitchFamily="34" charset="0"/>
              </a:rPr>
              <a:t>א. מהו קבוע הכוח של הקפיץ ?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lvl="1" indent="0">
              <a:lnSpc>
                <a:spcPct val="150000"/>
              </a:lnSpc>
              <a:buNone/>
            </a:pPr>
            <a:r>
              <a:rPr lang="he-IL" sz="1600" dirty="0">
                <a:latin typeface="Arial" pitchFamily="34" charset="0"/>
                <a:cs typeface="Arial" pitchFamily="34" charset="0"/>
              </a:rPr>
              <a:t>ב. מה תהיה התארכות הקפיץ כשיתלו משקולת של 60 ניוטון ?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lvl="1" indent="0">
              <a:lnSpc>
                <a:spcPct val="150000"/>
              </a:lnSpc>
              <a:buNone/>
            </a:pPr>
            <a:r>
              <a:rPr lang="he-IL" sz="1600" dirty="0">
                <a:latin typeface="Arial" pitchFamily="34" charset="0"/>
                <a:cs typeface="Arial" pitchFamily="34" charset="0"/>
              </a:rPr>
              <a:t>ג. איזו משקולת יש לתלות בכדי שהתארכות הקפיץ תהיה 1.5 מטר ?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endParaRPr lang="he-IL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4219884" y="1546026"/>
            <a:ext cx="1311275" cy="2725768"/>
            <a:chOff x="4219884" y="1546026"/>
            <a:chExt cx="1311275" cy="2725768"/>
          </a:xfrm>
        </p:grpSpPr>
        <p:grpSp>
          <p:nvGrpSpPr>
            <p:cNvPr id="6" name="קבוצה 5"/>
            <p:cNvGrpSpPr/>
            <p:nvPr/>
          </p:nvGrpSpPr>
          <p:grpSpPr>
            <a:xfrm>
              <a:off x="4219884" y="1546026"/>
              <a:ext cx="1311275" cy="1963908"/>
              <a:chOff x="1318669" y="2285971"/>
              <a:chExt cx="1311275" cy="1963908"/>
            </a:xfrm>
          </p:grpSpPr>
          <p:pic>
            <p:nvPicPr>
              <p:cNvPr id="7" name="Picture 21" descr="㿷ᛟҠ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724025" y="2427777"/>
                <a:ext cx="418792" cy="12051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Rectangle 6" descr="אלכסון רחב כלפי מעלה"/>
              <p:cNvSpPr>
                <a:spLocks noChangeArrowheads="1"/>
              </p:cNvSpPr>
              <p:nvPr/>
            </p:nvSpPr>
            <p:spPr bwMode="auto">
              <a:xfrm>
                <a:off x="1318669" y="2285971"/>
                <a:ext cx="1311275" cy="141806"/>
              </a:xfrm>
              <a:prstGeom prst="rect">
                <a:avLst/>
              </a:prstGeom>
              <a:pattFill prst="wdUpDiag">
                <a:fgClr>
                  <a:srgbClr val="006699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1660525" y="3824461"/>
                <a:ext cx="561975" cy="425418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10" name="מחבר ישר 9"/>
              <p:cNvCxnSpPr/>
              <p:nvPr/>
            </p:nvCxnSpPr>
            <p:spPr>
              <a:xfrm>
                <a:off x="1948906" y="3549091"/>
                <a:ext cx="6350" cy="281002"/>
              </a:xfrm>
              <a:prstGeom prst="line">
                <a:avLst/>
              </a:prstGeom>
              <a:ln w="254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4827556" y="3469931"/>
              <a:ext cx="0" cy="496029"/>
            </a:xfrm>
            <a:prstGeom prst="line">
              <a:avLst/>
            </a:prstGeom>
            <a:noFill/>
            <a:ln w="38100">
              <a:solidFill>
                <a:schemeClr val="accent3">
                  <a:lumMod val="75000"/>
                </a:schemeClr>
              </a:solidFill>
              <a:round/>
              <a:headEnd type="none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70570" y="3902462"/>
              <a:ext cx="69668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 dirty="0">
                  <a:solidFill>
                    <a:schemeClr val="accent3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15N</a:t>
              </a:r>
              <a:endParaRPr lang="he-IL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67984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2: קבוע כוח של קפיץ וחוק הוק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767933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he-IL" dirty="0"/>
              <a:t>הגרף שלפניכם מתאר את הכוח הפועל על שני קפיצים שונים כפונקציה של ההתארכות שלהם. </a:t>
            </a:r>
          </a:p>
          <a:p>
            <a:pPr marL="0" lvl="0" indent="0">
              <a:lnSpc>
                <a:spcPct val="150000"/>
              </a:lnSpc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endParaRPr lang="he-IL" dirty="0"/>
          </a:p>
          <a:p>
            <a:pPr marL="0" lvl="0" indent="0">
              <a:lnSpc>
                <a:spcPct val="150000"/>
              </a:lnSpc>
              <a:buNone/>
            </a:pPr>
            <a:endParaRPr lang="en-US" dirty="0"/>
          </a:p>
          <a:p>
            <a:pPr marL="0" lvl="1" indent="0">
              <a:lnSpc>
                <a:spcPct val="150000"/>
              </a:lnSpc>
              <a:buNone/>
            </a:pPr>
            <a:r>
              <a:rPr lang="he-IL" sz="1600" dirty="0">
                <a:latin typeface="Arial" pitchFamily="34" charset="0"/>
                <a:cs typeface="Arial" pitchFamily="34" charset="0"/>
              </a:rPr>
              <a:t>א. מצאו את קבוע הכוח של כל אחד מהקפיצים.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lvl="1" indent="0">
              <a:lnSpc>
                <a:spcPct val="150000"/>
              </a:lnSpc>
              <a:buNone/>
            </a:pPr>
            <a:r>
              <a:rPr lang="he-IL" sz="1600" dirty="0">
                <a:latin typeface="Arial" pitchFamily="34" charset="0"/>
                <a:cs typeface="Arial" pitchFamily="34" charset="0"/>
              </a:rPr>
              <a:t>ב. מה תהיה מידת ההתארכות של כל אחד מהקפיצים, כשיתלו על כל אחד מהם משקולת של 25 ניוטון?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10240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099" y="1216705"/>
            <a:ext cx="4594417" cy="3485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9804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מהו כוח? (דיון קצר בכיתה)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9165" y="1009202"/>
            <a:ext cx="3252741" cy="923330"/>
          </a:xfrm>
          <a:prstGeom prst="rect">
            <a:avLst/>
          </a:prstGeom>
          <a:solidFill>
            <a:srgbClr val="00FF00"/>
          </a:solidFill>
        </p:spPr>
        <p:txBody>
          <a:bodyPr wrap="square">
            <a:spAutoFit/>
          </a:bodyPr>
          <a:lstStyle/>
          <a:p>
            <a:r>
              <a:rPr lang="he-IL" sz="5400" dirty="0"/>
              <a:t>מהו כוח?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96205" y="3218463"/>
            <a:ext cx="39276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1">
            <a:spAutoFit/>
          </a:bodyPr>
          <a:lstStyle/>
          <a:p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האם גוף יכול לנוע מבלי שיפעל עליו כוח?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89471" y="4672668"/>
            <a:ext cx="2653290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1">
            <a:spAutoFit/>
          </a:bodyPr>
          <a:lstStyle/>
          <a:p>
            <a: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  <a:t>מה גורם לכדור הארץ לנוע?</a:t>
            </a:r>
          </a:p>
        </p:txBody>
      </p:sp>
    </p:spTree>
    <p:extLst>
      <p:ext uri="{BB962C8B-B14F-4D97-AF65-F5344CB8AC3E}">
        <p14:creationId xmlns:p14="http://schemas.microsoft.com/office/powerpoint/2010/main" val="345723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89220" y="2018103"/>
            <a:ext cx="5274107" cy="1851253"/>
          </a:xfrm>
        </p:spPr>
        <p:txBody>
          <a:bodyPr/>
          <a:lstStyle/>
          <a:p>
            <a:pPr algn="ctr">
              <a:buNone/>
            </a:pPr>
            <a:r>
              <a:rPr lang="he-IL" sz="6600" b="1" u="sng" dirty="0">
                <a:solidFill>
                  <a:schemeClr val="tx2"/>
                </a:solidFill>
              </a:rPr>
              <a:t>מהו כוח?</a:t>
            </a:r>
            <a:endParaRPr lang="en-US" sz="6600" u="sng" dirty="0">
              <a:solidFill>
                <a:schemeClr val="tx2"/>
              </a:solidFill>
            </a:endParaRPr>
          </a:p>
          <a:p>
            <a:pPr algn="ctr"/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כוח כגורם לשינוי צורה (1)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6066383"/>
          </a:xfrm>
        </p:spPr>
        <p:txBody>
          <a:bodyPr/>
          <a:lstStyle/>
          <a:p>
            <a:pPr marL="0">
              <a:lnSpc>
                <a:spcPct val="150000"/>
              </a:lnSpc>
              <a:buNone/>
            </a:pPr>
            <a:r>
              <a:rPr lang="he-IL" b="1" dirty="0">
                <a:solidFill>
                  <a:srgbClr val="FF0000"/>
                </a:solidFill>
              </a:rPr>
              <a:t>דוגמא 1: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800" dirty="0"/>
              <a:t>ניקח גוש פלסטלינה ונניח את כף ידנו בחוזקה על גוש הפלסטלינה.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800" dirty="0"/>
              <a:t>ניתן לראות שחל שינוי בצורתו של גוש הפלסטלינה ולאחר שנרפה 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800" dirty="0"/>
              <a:t>הגוש יישאר בצורה שקיבל ולא יחזור לצורתו .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800" dirty="0"/>
              <a:t>הגורם לשינוי צורת הפלסטלינה הוא </a:t>
            </a:r>
            <a:r>
              <a:rPr lang="he-IL" sz="2800" b="1" dirty="0"/>
              <a:t>הכוח</a:t>
            </a:r>
            <a:r>
              <a:rPr lang="he-IL" sz="2800" dirty="0"/>
              <a:t> שהופעל על ידי כף היד.</a:t>
            </a:r>
          </a:p>
          <a:p>
            <a:pPr marL="0">
              <a:lnSpc>
                <a:spcPct val="150000"/>
              </a:lnSpc>
              <a:buNone/>
            </a:pPr>
            <a:endParaRPr lang="he-IL" b="1" dirty="0">
              <a:solidFill>
                <a:srgbClr val="FF0000"/>
              </a:solidFill>
            </a:endParaRPr>
          </a:p>
          <a:p>
            <a:pPr marL="0">
              <a:lnSpc>
                <a:spcPct val="150000"/>
              </a:lnSpc>
              <a:buNone/>
            </a:pPr>
            <a:endParaRPr lang="en-US" b="1" dirty="0">
              <a:solidFill>
                <a:schemeClr val="tx2"/>
              </a:solidFill>
            </a:endParaRP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grpSp>
        <p:nvGrpSpPr>
          <p:cNvPr id="5" name="קבוצה 4"/>
          <p:cNvGrpSpPr/>
          <p:nvPr/>
        </p:nvGrpSpPr>
        <p:grpSpPr>
          <a:xfrm>
            <a:off x="317634" y="1001027"/>
            <a:ext cx="2202734" cy="1857676"/>
            <a:chOff x="816602" y="1284514"/>
            <a:chExt cx="1703765" cy="1386114"/>
          </a:xfrm>
        </p:grpSpPr>
        <p:pic>
          <p:nvPicPr>
            <p:cNvPr id="102402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602" y="1284514"/>
              <a:ext cx="1703765" cy="1386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1132114" y="2119087"/>
              <a:ext cx="1045301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600" dirty="0">
                  <a:latin typeface="Arial" pitchFamily="34" charset="0"/>
                  <a:cs typeface="Arial" pitchFamily="34" charset="0"/>
                </a:rPr>
                <a:t>פלסטלינה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כוח כגורם לשינוי צורה (1)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49177" y="555064"/>
            <a:ext cx="8236530" cy="4190192"/>
          </a:xfrm>
        </p:spPr>
        <p:txBody>
          <a:bodyPr/>
          <a:lstStyle/>
          <a:p>
            <a:pPr marL="0">
              <a:lnSpc>
                <a:spcPct val="150000"/>
              </a:lnSpc>
              <a:buNone/>
            </a:pPr>
            <a:r>
              <a:rPr lang="he-IL" b="1" dirty="0">
                <a:solidFill>
                  <a:srgbClr val="FF0000"/>
                </a:solidFill>
              </a:rPr>
              <a:t>דוגמא 2: 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400" dirty="0"/>
              <a:t>הפעם, במקום לבעוט יניח השחקן את רגלו בחוזקה על הכדור. 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400" dirty="0"/>
              <a:t>ניתן לראות, שחל שינוי בצורתו של הכדור.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400" dirty="0"/>
              <a:t> הוא נעשה פחוס וצורתו 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400" dirty="0"/>
              <a:t>אינה כדורית יותר. 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400" dirty="0"/>
              <a:t>הגורם לשינוי צורת הכדור 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400" dirty="0"/>
              <a:t>הוא הכוח שהופעל עליו על ידי רגלו של השחקן.</a:t>
            </a:r>
            <a:endParaRPr lang="en-US" sz="2400" dirty="0"/>
          </a:p>
          <a:p>
            <a:pPr marL="0">
              <a:lnSpc>
                <a:spcPct val="150000"/>
              </a:lnSpc>
              <a:buNone/>
            </a:pPr>
            <a:r>
              <a:rPr lang="he-IL" sz="2400" dirty="0"/>
              <a:t>נוכל להרחיב ולסכם:</a:t>
            </a:r>
            <a:endParaRPr lang="en-US" sz="2400" dirty="0"/>
          </a:p>
          <a:p>
            <a:endParaRPr lang="he-IL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1166" y="1761257"/>
            <a:ext cx="1732547" cy="2799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מלבן 4"/>
          <p:cNvSpPr/>
          <p:nvPr/>
        </p:nvSpPr>
        <p:spPr>
          <a:xfrm>
            <a:off x="798896" y="5062888"/>
            <a:ext cx="7286325" cy="1138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400" b="1" dirty="0"/>
              <a:t>בכל פעם שאנו מבחינים בשינוי צורה של גוף, </a:t>
            </a:r>
          </a:p>
          <a:p>
            <a:pPr algn="ctr">
              <a:lnSpc>
                <a:spcPct val="150000"/>
              </a:lnSpc>
            </a:pPr>
            <a:r>
              <a:rPr lang="he-IL" sz="2400" b="1" dirty="0"/>
              <a:t>נסיק שפעל עליו כוח.</a:t>
            </a:r>
          </a:p>
        </p:txBody>
      </p:sp>
      <p:sp>
        <p:nvSpPr>
          <p:cNvPr id="6" name="מלבן 5"/>
          <p:cNvSpPr/>
          <p:nvPr/>
        </p:nvSpPr>
        <p:spPr>
          <a:xfrm>
            <a:off x="789273" y="5245097"/>
            <a:ext cx="7286324" cy="963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כוח כגורם לשינוי צורה (2)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8600" y="709067"/>
            <a:ext cx="8547482" cy="5806033"/>
          </a:xfrm>
        </p:spPr>
        <p:txBody>
          <a:bodyPr/>
          <a:lstStyle/>
          <a:p>
            <a:pPr marL="0">
              <a:lnSpc>
                <a:spcPct val="150000"/>
              </a:lnSpc>
              <a:buNone/>
            </a:pPr>
            <a:r>
              <a:rPr lang="he-IL" sz="2800" dirty="0"/>
              <a:t>שינוי הצורה נמשך כל עוד פועל כוח. 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800" dirty="0"/>
              <a:t>ברגע שהשחקן ירים את רגלו מהכדור, 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800" dirty="0"/>
              <a:t>יחזור הכדור לצורתו המקורית.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800" dirty="0"/>
              <a:t> גם במקרה זה </a:t>
            </a:r>
            <a:r>
              <a:rPr lang="he-IL" sz="2800" b="1" dirty="0"/>
              <a:t>שינוי הצורה מעיד על פעולת כוח</a:t>
            </a:r>
            <a:r>
              <a:rPr lang="he-IL" sz="2800" dirty="0"/>
              <a:t>.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800" dirty="0"/>
              <a:t>הכוח המחזיר את הגוף לצורתו המקורית, נקרא </a:t>
            </a:r>
            <a:r>
              <a:rPr lang="he-IL" sz="2800" b="1" u="sng" dirty="0"/>
              <a:t>כוח אלסטי,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800" dirty="0"/>
              <a:t>ומקורו באוויר שבתוך הכדור ובחומר שממנו עשוי הכדור. </a:t>
            </a:r>
          </a:p>
          <a:p>
            <a:pPr marL="0">
              <a:lnSpc>
                <a:spcPct val="150000"/>
              </a:lnSpc>
              <a:buNone/>
            </a:pPr>
            <a:endParaRPr lang="he-IL" b="1" dirty="0">
              <a:solidFill>
                <a:schemeClr val="tx2"/>
              </a:solidFill>
            </a:endParaRPr>
          </a:p>
        </p:txBody>
      </p:sp>
      <p:pic>
        <p:nvPicPr>
          <p:cNvPr id="4" name="Picture 28" descr="C:\Users\Dani\AppData\Local\Microsoft\Windows\Temporary Internet Files\Content.IE5\SD0C0WN9\MC90043546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456" y="779936"/>
            <a:ext cx="1525588" cy="24106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כוח כגורם לשינוי צורה (2)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lnSpc>
                <a:spcPct val="150000"/>
              </a:lnSpc>
              <a:buNone/>
            </a:pPr>
            <a:r>
              <a:rPr lang="he-IL" b="1" u="sng" dirty="0">
                <a:solidFill>
                  <a:srgbClr val="FF0000"/>
                </a:solidFill>
              </a:rPr>
              <a:t>דוגמא 3:</a:t>
            </a:r>
            <a:endParaRPr lang="en-US" b="1" u="sng" dirty="0">
              <a:solidFill>
                <a:srgbClr val="FF0000"/>
              </a:solidFill>
            </a:endParaRPr>
          </a:p>
          <a:p>
            <a:pPr marL="0">
              <a:lnSpc>
                <a:spcPct val="150000"/>
              </a:lnSpc>
              <a:buNone/>
            </a:pPr>
            <a:r>
              <a:rPr lang="he-IL" sz="2800" dirty="0"/>
              <a:t>דוגמא נוספת לפעולתו של כוח אלסטי אנו מוצאים בעת כיווץ או מתיחה של קפיץ.</a:t>
            </a:r>
          </a:p>
          <a:p>
            <a:pPr marL="0">
              <a:lnSpc>
                <a:spcPct val="150000"/>
              </a:lnSpc>
              <a:buNone/>
            </a:pPr>
            <a:r>
              <a:rPr lang="he-IL" dirty="0">
                <a:solidFill>
                  <a:schemeClr val="tx2"/>
                </a:solidFill>
              </a:rPr>
              <a:t> </a:t>
            </a:r>
          </a:p>
          <a:p>
            <a:pPr marL="0">
              <a:lnSpc>
                <a:spcPct val="150000"/>
              </a:lnSpc>
              <a:buNone/>
            </a:pPr>
            <a:endParaRPr lang="he-IL" dirty="0">
              <a:solidFill>
                <a:schemeClr val="tx2"/>
              </a:solidFill>
            </a:endParaRPr>
          </a:p>
          <a:p>
            <a:pPr marL="0">
              <a:lnSpc>
                <a:spcPct val="150000"/>
              </a:lnSpc>
              <a:buNone/>
            </a:pPr>
            <a:endParaRPr lang="he-IL" dirty="0">
              <a:solidFill>
                <a:schemeClr val="tx2"/>
              </a:solidFill>
            </a:endParaRPr>
          </a:p>
          <a:p>
            <a:pPr marL="0">
              <a:lnSpc>
                <a:spcPct val="150000"/>
              </a:lnSpc>
              <a:buNone/>
            </a:pPr>
            <a:endParaRPr lang="he-IL" dirty="0">
              <a:solidFill>
                <a:schemeClr val="tx2"/>
              </a:solidFill>
            </a:endParaRPr>
          </a:p>
          <a:p>
            <a:pPr marL="0">
              <a:lnSpc>
                <a:spcPct val="150000"/>
              </a:lnSpc>
              <a:buNone/>
            </a:pPr>
            <a:endParaRPr lang="he-IL" dirty="0">
              <a:solidFill>
                <a:schemeClr val="tx2"/>
              </a:solidFill>
            </a:endParaRPr>
          </a:p>
          <a:p>
            <a:pPr marL="0">
              <a:lnSpc>
                <a:spcPct val="150000"/>
              </a:lnSpc>
              <a:buNone/>
            </a:pPr>
            <a:r>
              <a:rPr lang="he-IL" sz="2400" dirty="0">
                <a:solidFill>
                  <a:schemeClr val="tx2"/>
                </a:solidFill>
              </a:rPr>
              <a:t>מהדוגמאות שראינו עד כה ניתן להסיק:</a:t>
            </a:r>
          </a:p>
          <a:p>
            <a:pPr marL="0">
              <a:lnSpc>
                <a:spcPct val="150000"/>
              </a:lnSpc>
              <a:buNone/>
            </a:pPr>
            <a:r>
              <a:rPr lang="he-IL" sz="2400" b="1" dirty="0">
                <a:solidFill>
                  <a:schemeClr val="tx2"/>
                </a:solidFill>
              </a:rPr>
              <a:t>בכל מקרה של שינוי במהירות הגוף או שינוי בצורתו של הגוף, נסיק שפעל עליו כוח.</a:t>
            </a:r>
          </a:p>
          <a:p>
            <a:endParaRPr lang="he-IL" dirty="0"/>
          </a:p>
        </p:txBody>
      </p: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1260909" y="2377440"/>
            <a:ext cx="7392201" cy="2184936"/>
            <a:chOff x="-2880" y="10266"/>
            <a:chExt cx="11340" cy="3942"/>
          </a:xfrm>
        </p:grpSpPr>
        <p:pic>
          <p:nvPicPr>
            <p:cNvPr id="5" name="Picture 6"/>
            <p:cNvPicPr>
              <a:picLocks noChangeAspect="1" noChangeArrowheads="1"/>
            </p:cNvPicPr>
            <p:nvPr/>
          </p:nvPicPr>
          <p:blipFill>
            <a:blip r:embed="rId2" cstate="print">
              <a:lum brigh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0" y="10266"/>
              <a:ext cx="5400" cy="3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-2880" y="11562"/>
              <a:ext cx="5940" cy="1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008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he-IL" sz="2400" b="0" i="0" u="none" strike="noStrike" cap="none" normalizeH="0" baseline="0" dirty="0">
                  <a:ln>
                    <a:noFill/>
                  </a:ln>
                  <a:solidFill>
                    <a:srgbClr val="008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שלושה מצבים בהם קפיץ עשוי להיות: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he-IL" sz="2400" b="0" i="0" u="none" strike="noStrike" cap="none" normalizeH="0" baseline="0" dirty="0">
                  <a:ln>
                    <a:noFill/>
                  </a:ln>
                  <a:solidFill>
                    <a:srgbClr val="008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רפוי, מכווץ או מוארך.</a:t>
              </a:r>
              <a:endParaRPr kumimoji="0" lang="he-I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מלבן 6"/>
          <p:cNvSpPr/>
          <p:nvPr/>
        </p:nvSpPr>
        <p:spPr>
          <a:xfrm>
            <a:off x="943277" y="5419023"/>
            <a:ext cx="7873464" cy="8373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הכוח: יחידות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90500" y="709067"/>
            <a:ext cx="8636382" cy="589493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sz="3200" dirty="0"/>
              <a:t>מכאן והלאה נסמן כוח באות </a:t>
            </a:r>
            <a:r>
              <a:rPr lang="en-US" sz="3200" dirty="0"/>
              <a:t>       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Force</a:t>
            </a:r>
            <a:r>
              <a:rPr lang="he-IL" sz="32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e-IL" sz="3200" dirty="0"/>
              <a:t>. </a:t>
            </a:r>
            <a:br>
              <a:rPr lang="he-IL" sz="3200" dirty="0"/>
            </a:br>
            <a:r>
              <a:rPr lang="he-IL" sz="3200" dirty="0"/>
              <a:t>יחידת הכוח התקנית מכונה </a:t>
            </a:r>
            <a:r>
              <a:rPr lang="he-IL" sz="3200" b="1" dirty="0">
                <a:solidFill>
                  <a:srgbClr val="FF0000"/>
                </a:solidFill>
              </a:rPr>
              <a:t>ניוטון</a:t>
            </a:r>
            <a:r>
              <a:rPr lang="he-IL" sz="3200" dirty="0">
                <a:solidFill>
                  <a:srgbClr val="FF0000"/>
                </a:solidFill>
              </a:rPr>
              <a:t> </a:t>
            </a:r>
            <a:r>
              <a:rPr lang="he-IL" sz="3200" dirty="0"/>
              <a:t>אותה נסמן 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/>
              <a:t> -</a:t>
            </a:r>
            <a:r>
              <a:rPr lang="he-IL" sz="3200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sz="3200" dirty="0"/>
              <a:t>(נציין ש - </a:t>
            </a:r>
            <a:r>
              <a:rPr lang="en-US" sz="3200" dirty="0"/>
              <a:t>1N </a:t>
            </a:r>
            <a:r>
              <a:rPr lang="he-IL" sz="3200" dirty="0"/>
              <a:t> הינו משקלה של מסה בת כ- 102 גרם על פני כדה"א).</a:t>
            </a:r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/>
        </p:nvGraphicFramePr>
        <p:xfrm>
          <a:off x="3744228" y="850655"/>
          <a:ext cx="529390" cy="51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64" name="משוואה" r:id="rId3" imgW="164957" imgH="203024" progId="Equation.3">
                  <p:embed/>
                </p:oleObj>
              </mc:Choice>
              <mc:Fallback>
                <p:oleObj name="משוואה" r:id="rId3" imgW="164957" imgH="203024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4228" y="850655"/>
                        <a:ext cx="529390" cy="51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37045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07d9315527094f4cdaee9a6675aebd2a427d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התלהבות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24875</TotalTime>
  <Words>1163</Words>
  <Application>Microsoft Office PowerPoint</Application>
  <PresentationFormat>‫הצגה על המסך (4:3)</PresentationFormat>
  <Paragraphs>171</Paragraphs>
  <Slides>21</Slides>
  <Notes>1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21</vt:i4>
      </vt:variant>
    </vt:vector>
  </HeadingPairs>
  <TitlesOfParts>
    <vt:vector size="29" baseType="lpstr">
      <vt:lpstr>Arial</vt:lpstr>
      <vt:lpstr>Calibri</vt:lpstr>
      <vt:lpstr>Cambria Math</vt:lpstr>
      <vt:lpstr>Century Gothic</vt:lpstr>
      <vt:lpstr>Times New Roman</vt:lpstr>
      <vt:lpstr>Wingdings</vt:lpstr>
      <vt:lpstr>ערכת נושא Office</vt:lpstr>
      <vt:lpstr>משוואה</vt:lpstr>
      <vt:lpstr>דינמיקה  </vt:lpstr>
      <vt:lpstr>נושאי השיעור</vt:lpstr>
      <vt:lpstr>מהו כוח? (דיון קצר בכיתה)</vt:lpstr>
      <vt:lpstr>מצגת של PowerPoint‏</vt:lpstr>
      <vt:lpstr>כוח כגורם לשינוי צורה (1)</vt:lpstr>
      <vt:lpstr>כוח כגורם לשינוי צורה (1)</vt:lpstr>
      <vt:lpstr>כוח כגורם לשינוי צורה (2)</vt:lpstr>
      <vt:lpstr>כוח כגורם לשינוי צורה (2)</vt:lpstr>
      <vt:lpstr>הכוח: יחידות</vt:lpstr>
      <vt:lpstr>הקשר בין התארכות קפיץ לעוצמת הכוח הפועל עליו</vt:lpstr>
      <vt:lpstr>קפיץ כאמצעי למדידת עוצמת כוח</vt:lpstr>
      <vt:lpstr>סרטון הדגמה: חוק הוק וכיול מד כוח</vt:lpstr>
      <vt:lpstr>מה ראינו בסרטון? (1)- גרף הקשר בין העומס להתארכות</vt:lpstr>
      <vt:lpstr>מה ראינו בסרטון? (2)- כיול מד כוח</vt:lpstr>
      <vt:lpstr>מבנה מד כוח</vt:lpstr>
      <vt:lpstr>חוק הוק</vt:lpstr>
      <vt:lpstr>מצגת של PowerPoint‏</vt:lpstr>
      <vt:lpstr>משמעות קבוע הכוח של הקפיץ</vt:lpstr>
      <vt:lpstr>סיכום השיעור </vt:lpstr>
      <vt:lpstr>תרגיל 1: חוק הוק</vt:lpstr>
      <vt:lpstr>תרגיל 2: קבוע כוח של קפיץ וחוק הוק</vt:lpstr>
    </vt:vector>
  </TitlesOfParts>
  <Company>Vista - Rotter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Nisim</dc:creator>
  <cp:lastModifiedBy>Liat</cp:lastModifiedBy>
  <cp:revision>977</cp:revision>
  <dcterms:created xsi:type="dcterms:W3CDTF">2012-04-17T09:32:02Z</dcterms:created>
  <dcterms:modified xsi:type="dcterms:W3CDTF">2020-10-18T16:34:50Z</dcterms:modified>
</cp:coreProperties>
</file>