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  <p:sldMasterId id="2147483741" r:id="rId2"/>
  </p:sldMasterIdLst>
  <p:notesMasterIdLst>
    <p:notesMasterId r:id="rId10"/>
  </p:notesMasterIdLst>
  <p:sldIdLst>
    <p:sldId id="284" r:id="rId3"/>
    <p:sldId id="277" r:id="rId4"/>
    <p:sldId id="278" r:id="rId5"/>
    <p:sldId id="279" r:id="rId6"/>
    <p:sldId id="280" r:id="rId7"/>
    <p:sldId id="281" r:id="rId8"/>
    <p:sldId id="28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7300" autoAdjust="0"/>
  </p:normalViewPr>
  <p:slideViewPr>
    <p:cSldViewPr>
      <p:cViewPr varScale="1">
        <p:scale>
          <a:sx n="112" d="100"/>
          <a:sy n="112" d="100"/>
        </p:scale>
        <p:origin x="-1500" y="-90"/>
      </p:cViewPr>
      <p:guideLst>
        <p:guide orient="horz" pos="482"/>
        <p:guide orient="horz" pos="890"/>
        <p:guide orient="horz" pos="2252"/>
        <p:guide pos="5511"/>
        <p:guide pos="295"/>
        <p:guide pos="387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98686F-CE9F-4249-BE42-34F2DF2B3A4D}" type="datetimeFigureOut">
              <a:rPr lang="en-US" smtClean="0"/>
              <a:t>9/14/2016</a:t>
            </a:fld>
            <a:endParaRPr lang="en-US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35114B-6BDB-4F50-8501-799B23D4B1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07597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62D724-F36E-40AE-8A03-4331A46F4549}" type="slidenum">
              <a:rPr lang="he-IL" smtClean="0">
                <a:solidFill>
                  <a:prstClr val="black"/>
                </a:solidFill>
              </a:rPr>
              <a:pPr/>
              <a:t>1</a:t>
            </a:fld>
            <a:endParaRPr lang="he-I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88994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12BADC7-8AEA-4AE4-8C4A-3BAE2E9DF66C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9/14/2016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D848080-B775-41DC-90DB-48FA2C32A6F1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pic>
        <p:nvPicPr>
          <p:cNvPr id="7" name="תמונה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7567" y="0"/>
            <a:ext cx="9199136" cy="6858000"/>
          </a:xfrm>
          <a:prstGeom prst="rect">
            <a:avLst/>
          </a:prstGeom>
        </p:spPr>
      </p:pic>
      <p:pic>
        <p:nvPicPr>
          <p:cNvPr id="8" name="Picture 2" descr="K:\מדעי המוח\Logo\BrainLogo.png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6375" y="4749800"/>
            <a:ext cx="2528688" cy="19915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804608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438E1-117D-44FB-AC24-B79D899BA877}" type="datetimeFigureOut">
              <a:rPr lang="he-IL" smtClean="0">
                <a:solidFill>
                  <a:srgbClr val="5B5B5B">
                    <a:tint val="75000"/>
                  </a:srgbClr>
                </a:solidFill>
              </a:rPr>
              <a:pPr/>
              <a:t>י"א/אלול/תשע"ו</a:t>
            </a:fld>
            <a:endParaRPr lang="he-IL">
              <a:solidFill>
                <a:srgbClr val="5B5B5B">
                  <a:tint val="75000"/>
                </a:srgbClr>
              </a:solidFill>
            </a:endParaRPr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srgbClr val="5B5B5B">
                  <a:tint val="75000"/>
                </a:srgbClr>
              </a:solidFill>
            </a:endParaRP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>
                <a:solidFill>
                  <a:srgbClr val="5B5B5B">
                    <a:tint val="75000"/>
                  </a:srgbClr>
                </a:solidFill>
              </a:rPr>
              <a:pPr/>
              <a:t>‹#›</a:t>
            </a:fld>
            <a:endParaRPr lang="he-IL">
              <a:solidFill>
                <a:srgbClr val="5B5B5B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59465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438E1-117D-44FB-AC24-B79D899BA877}" type="datetimeFigureOut">
              <a:rPr lang="he-IL" smtClean="0">
                <a:solidFill>
                  <a:srgbClr val="5B5B5B">
                    <a:tint val="75000"/>
                  </a:srgbClr>
                </a:solidFill>
              </a:rPr>
              <a:pPr/>
              <a:t>י"א/אלול/תשע"ו</a:t>
            </a:fld>
            <a:endParaRPr lang="he-IL">
              <a:solidFill>
                <a:srgbClr val="5B5B5B">
                  <a:tint val="75000"/>
                </a:srgbClr>
              </a:solidFill>
            </a:endParaRPr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srgbClr val="5B5B5B">
                  <a:tint val="75000"/>
                </a:srgbClr>
              </a:solidFill>
            </a:endParaRP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>
                <a:solidFill>
                  <a:srgbClr val="5B5B5B">
                    <a:tint val="75000"/>
                  </a:srgbClr>
                </a:solidFill>
              </a:rPr>
              <a:pPr/>
              <a:t>‹#›</a:t>
            </a:fld>
            <a:endParaRPr lang="he-IL">
              <a:solidFill>
                <a:srgbClr val="5B5B5B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89120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438E1-117D-44FB-AC24-B79D899BA877}" type="datetimeFigureOut">
              <a:rPr lang="he-IL" smtClean="0">
                <a:solidFill>
                  <a:srgbClr val="5B5B5B">
                    <a:tint val="75000"/>
                  </a:srgbClr>
                </a:solidFill>
              </a:rPr>
              <a:pPr/>
              <a:t>י"א/אלול/תשע"ו</a:t>
            </a:fld>
            <a:endParaRPr lang="he-IL">
              <a:solidFill>
                <a:srgbClr val="5B5B5B">
                  <a:tint val="75000"/>
                </a:srgbClr>
              </a:solidFill>
            </a:endParaRP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srgbClr val="5B5B5B">
                  <a:tint val="75000"/>
                </a:srgbClr>
              </a:solidFill>
            </a:endParaRPr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>
                <a:solidFill>
                  <a:srgbClr val="5B5B5B">
                    <a:tint val="75000"/>
                  </a:srgbClr>
                </a:solidFill>
              </a:rPr>
              <a:pPr/>
              <a:t>‹#›</a:t>
            </a:fld>
            <a:endParaRPr lang="he-IL">
              <a:solidFill>
                <a:srgbClr val="5B5B5B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754645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438E1-117D-44FB-AC24-B79D899BA877}" type="datetimeFigureOut">
              <a:rPr lang="he-IL" smtClean="0">
                <a:solidFill>
                  <a:srgbClr val="5B5B5B">
                    <a:tint val="75000"/>
                  </a:srgbClr>
                </a:solidFill>
              </a:rPr>
              <a:pPr/>
              <a:t>י"א/אלול/תשע"ו</a:t>
            </a:fld>
            <a:endParaRPr lang="he-IL">
              <a:solidFill>
                <a:srgbClr val="5B5B5B">
                  <a:tint val="75000"/>
                </a:srgbClr>
              </a:solidFill>
            </a:endParaRPr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srgbClr val="5B5B5B">
                  <a:tint val="75000"/>
                </a:srgbClr>
              </a:solidFill>
            </a:endParaRPr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>
                <a:solidFill>
                  <a:srgbClr val="5B5B5B">
                    <a:tint val="75000"/>
                  </a:srgbClr>
                </a:solidFill>
              </a:rPr>
              <a:pPr/>
              <a:t>‹#›</a:t>
            </a:fld>
            <a:endParaRPr lang="he-IL">
              <a:solidFill>
                <a:srgbClr val="5B5B5B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981492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438E1-117D-44FB-AC24-B79D899BA877}" type="datetimeFigureOut">
              <a:rPr lang="he-IL" smtClean="0">
                <a:solidFill>
                  <a:srgbClr val="5B5B5B">
                    <a:tint val="75000"/>
                  </a:srgbClr>
                </a:solidFill>
              </a:rPr>
              <a:pPr/>
              <a:t>י"א/אלול/תשע"ו</a:t>
            </a:fld>
            <a:endParaRPr lang="he-IL">
              <a:solidFill>
                <a:srgbClr val="5B5B5B">
                  <a:tint val="75000"/>
                </a:srgbClr>
              </a:solidFill>
            </a:endParaRPr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srgbClr val="5B5B5B">
                  <a:tint val="75000"/>
                </a:srgbClr>
              </a:solidFill>
            </a:endParaRPr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>
                <a:solidFill>
                  <a:srgbClr val="5B5B5B">
                    <a:tint val="75000"/>
                  </a:srgbClr>
                </a:solidFill>
              </a:rPr>
              <a:pPr/>
              <a:t>‹#›</a:t>
            </a:fld>
            <a:endParaRPr lang="he-IL">
              <a:solidFill>
                <a:srgbClr val="5B5B5B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738534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438E1-117D-44FB-AC24-B79D899BA877}" type="datetimeFigureOut">
              <a:rPr lang="he-IL" smtClean="0">
                <a:solidFill>
                  <a:srgbClr val="5B5B5B">
                    <a:tint val="75000"/>
                  </a:srgbClr>
                </a:solidFill>
              </a:rPr>
              <a:pPr/>
              <a:t>י"א/אלול/תשע"ו</a:t>
            </a:fld>
            <a:endParaRPr lang="he-IL">
              <a:solidFill>
                <a:srgbClr val="5B5B5B">
                  <a:tint val="75000"/>
                </a:srgbClr>
              </a:solidFill>
            </a:endParaRPr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srgbClr val="5B5B5B">
                  <a:tint val="75000"/>
                </a:srgbClr>
              </a:solidFill>
            </a:endParaRP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>
                <a:solidFill>
                  <a:srgbClr val="5B5B5B">
                    <a:tint val="75000"/>
                  </a:srgbClr>
                </a:solidFill>
              </a:rPr>
              <a:pPr/>
              <a:t>‹#›</a:t>
            </a:fld>
            <a:endParaRPr lang="he-IL">
              <a:solidFill>
                <a:srgbClr val="5B5B5B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094685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438E1-117D-44FB-AC24-B79D899BA877}" type="datetimeFigureOut">
              <a:rPr lang="he-IL" smtClean="0">
                <a:solidFill>
                  <a:srgbClr val="5B5B5B">
                    <a:tint val="75000"/>
                  </a:srgbClr>
                </a:solidFill>
              </a:rPr>
              <a:pPr/>
              <a:t>י"א/אלול/תשע"ו</a:t>
            </a:fld>
            <a:endParaRPr lang="he-IL">
              <a:solidFill>
                <a:srgbClr val="5B5B5B">
                  <a:tint val="75000"/>
                </a:srgbClr>
              </a:solidFill>
            </a:endParaRP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srgbClr val="5B5B5B">
                  <a:tint val="75000"/>
                </a:srgbClr>
              </a:solidFill>
            </a:endParaRPr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>
                <a:solidFill>
                  <a:srgbClr val="5B5B5B">
                    <a:tint val="75000"/>
                  </a:srgbClr>
                </a:solidFill>
              </a:rPr>
              <a:pPr/>
              <a:t>‹#›</a:t>
            </a:fld>
            <a:endParaRPr lang="he-IL">
              <a:solidFill>
                <a:srgbClr val="5B5B5B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779958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ציור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438E1-117D-44FB-AC24-B79D899BA877}" type="datetimeFigureOut">
              <a:rPr lang="he-IL" smtClean="0">
                <a:solidFill>
                  <a:srgbClr val="5B5B5B">
                    <a:tint val="75000"/>
                  </a:srgbClr>
                </a:solidFill>
              </a:rPr>
              <a:pPr/>
              <a:t>י"א/אלול/תשע"ו</a:t>
            </a:fld>
            <a:endParaRPr lang="he-IL">
              <a:solidFill>
                <a:srgbClr val="5B5B5B">
                  <a:tint val="75000"/>
                </a:srgbClr>
              </a:solidFill>
            </a:endParaRP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srgbClr val="5B5B5B">
                  <a:tint val="75000"/>
                </a:srgbClr>
              </a:solidFill>
            </a:endParaRPr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>
                <a:solidFill>
                  <a:srgbClr val="5B5B5B">
                    <a:tint val="75000"/>
                  </a:srgbClr>
                </a:solidFill>
              </a:rPr>
              <a:pPr/>
              <a:t>‹#›</a:t>
            </a:fld>
            <a:endParaRPr lang="he-IL">
              <a:solidFill>
                <a:srgbClr val="5B5B5B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544716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438E1-117D-44FB-AC24-B79D899BA877}" type="datetimeFigureOut">
              <a:rPr lang="he-IL" smtClean="0">
                <a:solidFill>
                  <a:srgbClr val="5B5B5B">
                    <a:tint val="75000"/>
                  </a:srgbClr>
                </a:solidFill>
              </a:rPr>
              <a:pPr/>
              <a:t>י"א/אלול/תשע"ו</a:t>
            </a:fld>
            <a:endParaRPr lang="he-IL">
              <a:solidFill>
                <a:srgbClr val="5B5B5B">
                  <a:tint val="75000"/>
                </a:srgbClr>
              </a:solidFill>
            </a:endParaRPr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srgbClr val="5B5B5B">
                  <a:tint val="75000"/>
                </a:srgbClr>
              </a:solidFill>
            </a:endParaRP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>
                <a:solidFill>
                  <a:srgbClr val="5B5B5B">
                    <a:tint val="75000"/>
                  </a:srgbClr>
                </a:solidFill>
              </a:rPr>
              <a:pPr/>
              <a:t>‹#›</a:t>
            </a:fld>
            <a:endParaRPr lang="he-IL">
              <a:solidFill>
                <a:srgbClr val="5B5B5B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150839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438E1-117D-44FB-AC24-B79D899BA877}" type="datetimeFigureOut">
              <a:rPr lang="he-IL" smtClean="0">
                <a:solidFill>
                  <a:srgbClr val="5B5B5B">
                    <a:tint val="75000"/>
                  </a:srgbClr>
                </a:solidFill>
              </a:rPr>
              <a:pPr/>
              <a:t>י"א/אלול/תשע"ו</a:t>
            </a:fld>
            <a:endParaRPr lang="he-IL">
              <a:solidFill>
                <a:srgbClr val="5B5B5B">
                  <a:tint val="75000"/>
                </a:srgbClr>
              </a:solidFill>
            </a:endParaRPr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srgbClr val="5B5B5B">
                  <a:tint val="75000"/>
                </a:srgbClr>
              </a:solidFill>
            </a:endParaRP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>
                <a:solidFill>
                  <a:srgbClr val="5B5B5B">
                    <a:tint val="75000"/>
                  </a:srgbClr>
                </a:solidFill>
              </a:rPr>
              <a:pPr/>
              <a:t>‹#›</a:t>
            </a:fld>
            <a:endParaRPr lang="he-IL">
              <a:solidFill>
                <a:srgbClr val="5B5B5B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76962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12BADC7-8AEA-4AE4-8C4A-3BAE2E9DF66C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9/14/2016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D848080-B775-41DC-90DB-48FA2C32A6F1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53646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12BADC7-8AEA-4AE4-8C4A-3BAE2E9DF66C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9/14/2016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D848080-B775-41DC-90DB-48FA2C32A6F1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90248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12BADC7-8AEA-4AE4-8C4A-3BAE2E9DF66C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9/14/2016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D848080-B775-41DC-90DB-48FA2C32A6F1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6329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12BADC7-8AEA-4AE4-8C4A-3BAE2E9DF66C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9/14/2016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D848080-B775-41DC-90DB-48FA2C32A6F1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37835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12BADC7-8AEA-4AE4-8C4A-3BAE2E9DF66C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9/14/2016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D848080-B775-41DC-90DB-48FA2C32A6F1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011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he-IL" noProof="0" smtClean="0"/>
              <a:t>לחץ על הסמל כדי להוסיף תמונה</a:t>
            </a:r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12BADC7-8AEA-4AE4-8C4A-3BAE2E9DF66C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9/14/2016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D848080-B775-41DC-90DB-48FA2C32A6F1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10033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12BADC7-8AEA-4AE4-8C4A-3BAE2E9DF66C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9/14/2016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D848080-B775-41DC-90DB-48FA2C32A6F1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69441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תמונה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7567" y="0"/>
            <a:ext cx="9199136" cy="6858000"/>
          </a:xfrm>
          <a:prstGeom prst="rect">
            <a:avLst/>
          </a:prstGeom>
        </p:spPr>
      </p:pic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438E1-117D-44FB-AC24-B79D899BA877}" type="datetimeFigureOut">
              <a:rPr lang="he-IL" smtClean="0">
                <a:solidFill>
                  <a:srgbClr val="5B5B5B">
                    <a:tint val="75000"/>
                  </a:srgbClr>
                </a:solidFill>
              </a:rPr>
              <a:pPr/>
              <a:t>י"א/אלול/תשע"ו</a:t>
            </a:fld>
            <a:endParaRPr lang="he-IL">
              <a:solidFill>
                <a:srgbClr val="5B5B5B">
                  <a:tint val="75000"/>
                </a:srgbClr>
              </a:solidFill>
            </a:endParaRPr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srgbClr val="5B5B5B">
                  <a:tint val="75000"/>
                </a:srgbClr>
              </a:solidFill>
            </a:endParaRP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>
                <a:solidFill>
                  <a:srgbClr val="5B5B5B">
                    <a:tint val="75000"/>
                  </a:srgbClr>
                </a:solidFill>
              </a:rPr>
              <a:pPr/>
              <a:t>‹#›</a:t>
            </a:fld>
            <a:endParaRPr lang="he-IL">
              <a:solidFill>
                <a:srgbClr val="5B5B5B">
                  <a:tint val="75000"/>
                </a:srgbClr>
              </a:solidFill>
            </a:endParaRPr>
          </a:p>
        </p:txBody>
      </p:sp>
      <p:pic>
        <p:nvPicPr>
          <p:cNvPr id="9" name="Picture 2" descr="K:\מדעי המוח\Logo\BrainLogo.png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6375" y="4749800"/>
            <a:ext cx="2528688" cy="19915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274711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4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3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jpe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6.xml"/><Relationship Id="rId13" Type="http://schemas.openxmlformats.org/officeDocument/2006/relationships/image" Target="../media/image3.jpg"/><Relationship Id="rId3" Type="http://schemas.openxmlformats.org/officeDocument/2006/relationships/slideLayout" Target="../slideLayouts/slideLayout11.xml"/><Relationship Id="rId7" Type="http://schemas.openxmlformats.org/officeDocument/2006/relationships/slideLayout" Target="../slideLayouts/slideLayout15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slideLayout" Target="../slideLayouts/slideLayout14.xml"/><Relationship Id="rId11" Type="http://schemas.openxmlformats.org/officeDocument/2006/relationships/slideLayout" Target="../slideLayouts/slideLayout19.xml"/><Relationship Id="rId5" Type="http://schemas.openxmlformats.org/officeDocument/2006/relationships/slideLayout" Target="../slideLayouts/slideLayout13.xml"/><Relationship Id="rId10" Type="http://schemas.openxmlformats.org/officeDocument/2006/relationships/slideLayout" Target="../slideLayouts/slideLayout18.xml"/><Relationship Id="rId4" Type="http://schemas.openxmlformats.org/officeDocument/2006/relationships/slideLayout" Target="../slideLayouts/slideLayout12.xml"/><Relationship Id="rId9" Type="http://schemas.openxmlformats.org/officeDocument/2006/relationships/slideLayout" Target="../slideLayouts/slideLayout1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6" descr="Poalim_TitleAndContent.jpg"/>
          <p:cNvPicPr>
            <a:picLocks noChangeAspect="1"/>
          </p:cNvPicPr>
          <p:nvPr/>
        </p:nvPicPr>
        <p:blipFill rotWithShape="1"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8276"/>
          <a:stretch/>
        </p:blipFill>
        <p:spPr bwMode="auto">
          <a:xfrm>
            <a:off x="0" y="0"/>
            <a:ext cx="9144000" cy="8040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1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e-IL" smtClean="0"/>
              <a:t>לחץ כדי לערוך סגנון כותרת של תבנית בסיס</a:t>
            </a:r>
            <a:endParaRPr lang="en-US" dirty="0" smtClean="0"/>
          </a:p>
        </p:txBody>
      </p:sp>
      <p:sp>
        <p:nvSpPr>
          <p:cNvPr id="2052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812BADC7-8AEA-4AE4-8C4A-3BAE2E9DF66C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9/14/2016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3D848080-B775-41DC-90DB-48FA2C32A6F1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pic>
        <p:nvPicPr>
          <p:cNvPr id="10" name="Picture 6" descr="Poalim_TitleAndContent.jpg"/>
          <p:cNvPicPr>
            <a:picLocks noChangeAspect="1"/>
          </p:cNvPicPr>
          <p:nvPr/>
        </p:nvPicPr>
        <p:blipFill rotWithShape="1">
          <a:blip r:embed="rId11" cstate="print">
            <a:duotone>
              <a:schemeClr val="accent6">
                <a:shade val="45000"/>
                <a:satMod val="135000"/>
              </a:schemeClr>
              <a:prstClr val="white"/>
            </a:duotone>
            <a:extLst/>
          </a:blip>
          <a:srcRect t="82933" b="10000"/>
          <a:stretch/>
        </p:blipFill>
        <p:spPr bwMode="auto">
          <a:xfrm>
            <a:off x="0" y="6373368"/>
            <a:ext cx="9144000" cy="484632"/>
          </a:xfrm>
          <a:prstGeom prst="rect">
            <a:avLst/>
          </a:prstGeom>
          <a:noFill/>
          <a:ln>
            <a:noFill/>
          </a:ln>
          <a:extLst/>
        </p:spPr>
      </p:pic>
      <p:pic>
        <p:nvPicPr>
          <p:cNvPr id="9" name="תמונה 8"/>
          <p:cNvPicPr>
            <a:picLocks noChangeAspect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7568" y="0"/>
            <a:ext cx="9199136" cy="68580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</p:sldLayoutIdLst>
  <p:timing>
    <p:tnLst>
      <p:par>
        <p:cTn id="1" dur="indefinite" restart="never" nodeType="tmRoot"/>
      </p:par>
    </p:tnLst>
  </p:timing>
  <p:txStyles>
    <p:titleStyle>
      <a:lvl1pPr algn="ctr" rtl="1" eaLnBrk="1" fontAlgn="base" hangingPunct="1">
        <a:spcBef>
          <a:spcPct val="0"/>
        </a:spcBef>
        <a:spcAft>
          <a:spcPct val="0"/>
        </a:spcAft>
        <a:defRPr sz="2800" b="1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1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cs typeface="Arial" charset="0"/>
        </a:defRPr>
      </a:lvl2pPr>
      <a:lvl3pPr algn="ctr" rtl="1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cs typeface="Arial" charset="0"/>
        </a:defRPr>
      </a:lvl3pPr>
      <a:lvl4pPr algn="ctr" rtl="1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cs typeface="Arial" charset="0"/>
        </a:defRPr>
      </a:lvl4pPr>
      <a:lvl5pPr algn="ctr" rtl="1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cs typeface="Arial" charset="0"/>
        </a:defRPr>
      </a:lvl5pPr>
      <a:lvl6pPr marL="457200" algn="ctr" rtl="1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cs typeface="Arial" charset="0"/>
        </a:defRPr>
      </a:lvl6pPr>
      <a:lvl7pPr marL="914400" algn="ctr" rtl="1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cs typeface="Arial" charset="0"/>
        </a:defRPr>
      </a:lvl7pPr>
      <a:lvl8pPr marL="1371600" algn="ctr" rtl="1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cs typeface="Arial" charset="0"/>
        </a:defRPr>
      </a:lvl8pPr>
      <a:lvl9pPr marL="1828800" algn="ctr" rtl="1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cs typeface="Arial" charset="0"/>
        </a:defRPr>
      </a:lvl9pPr>
    </p:titleStyle>
    <p:bodyStyle>
      <a:lvl1pPr marL="342900" indent="-342900" algn="r" rtl="1" eaLnBrk="1" fontAlgn="base" hangingPunct="1">
        <a:spcBef>
          <a:spcPct val="20000"/>
        </a:spcBef>
        <a:spcAft>
          <a:spcPct val="0"/>
        </a:spcAft>
        <a:buSzPct val="80000"/>
        <a:buBlip>
          <a:blip r:embed="rId13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rtl="1" eaLnBrk="1" fontAlgn="base" hangingPunct="1">
        <a:spcBef>
          <a:spcPct val="20000"/>
        </a:spcBef>
        <a:spcAft>
          <a:spcPct val="0"/>
        </a:spcAft>
        <a:buClr>
          <a:srgbClr val="FF0000"/>
        </a:buClr>
        <a:buFont typeface="Arial Black" pitchFamily="34" charset="0"/>
        <a:buChar char="*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rtl="1" eaLnBrk="1" fontAlgn="base" hangingPunct="1">
        <a:spcBef>
          <a:spcPct val="20000"/>
        </a:spcBef>
        <a:spcAft>
          <a:spcPct val="0"/>
        </a:spcAft>
        <a:buClr>
          <a:srgbClr val="FF0000"/>
        </a:buClr>
        <a:buFont typeface="Arial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rtl="1" eaLnBrk="1" fontAlgn="base" hangingPunct="1">
        <a:spcBef>
          <a:spcPct val="20000"/>
        </a:spcBef>
        <a:spcAft>
          <a:spcPct val="0"/>
        </a:spcAft>
        <a:buClr>
          <a:srgbClr val="FF0000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rtl="1" eaLnBrk="1" fontAlgn="base" hangingPunct="1">
        <a:spcBef>
          <a:spcPct val="20000"/>
        </a:spcBef>
        <a:spcAft>
          <a:spcPct val="0"/>
        </a:spcAft>
        <a:buClr>
          <a:srgbClr val="FF0000"/>
        </a:buClr>
        <a:buFont typeface="Arial" pitchFamily="34" charset="0"/>
        <a:buChar char="«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תמונה 6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7568" y="0"/>
            <a:ext cx="9199136" cy="6858000"/>
          </a:xfrm>
          <a:prstGeom prst="rect">
            <a:avLst/>
          </a:prstGeom>
        </p:spPr>
      </p:pic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457200" y="836712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2060848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1"/>
            <a:fld id="{4E7438E1-117D-44FB-AC24-B79D899BA877}" type="datetimeFigureOut">
              <a:rPr lang="he-IL" smtClean="0">
                <a:solidFill>
                  <a:srgbClr val="5B5B5B">
                    <a:tint val="75000"/>
                  </a:srgbClr>
                </a:solidFill>
              </a:rPr>
              <a:pPr rtl="1"/>
              <a:t>י"א/אלול/תשע"ו</a:t>
            </a:fld>
            <a:endParaRPr lang="he-IL">
              <a:solidFill>
                <a:srgbClr val="5B5B5B">
                  <a:tint val="75000"/>
                </a:srgbClr>
              </a:solidFill>
            </a:endParaRPr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1"/>
            <a:endParaRPr lang="he-IL">
              <a:solidFill>
                <a:srgbClr val="5B5B5B">
                  <a:tint val="75000"/>
                </a:srgbClr>
              </a:solidFill>
            </a:endParaRP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1"/>
            <a:fld id="{DAF22AC9-109E-4E4D-92F9-530E51D9A3A2}" type="slidenum">
              <a:rPr lang="he-IL" smtClean="0">
                <a:solidFill>
                  <a:srgbClr val="5B5B5B">
                    <a:tint val="75000"/>
                  </a:srgbClr>
                </a:solidFill>
              </a:rPr>
              <a:pPr rtl="1"/>
              <a:t>‹#›</a:t>
            </a:fld>
            <a:endParaRPr lang="he-IL">
              <a:solidFill>
                <a:srgbClr val="5B5B5B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46744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2" r:id="rId1"/>
    <p:sldLayoutId id="2147483743" r:id="rId2"/>
    <p:sldLayoutId id="2147483744" r:id="rId3"/>
    <p:sldLayoutId id="2147483745" r:id="rId4"/>
    <p:sldLayoutId id="2147483746" r:id="rId5"/>
    <p:sldLayoutId id="2147483747" r:id="rId6"/>
    <p:sldLayoutId id="2147483748" r:id="rId7"/>
    <p:sldLayoutId id="2147483749" r:id="rId8"/>
    <p:sldLayoutId id="2147483750" r:id="rId9"/>
    <p:sldLayoutId id="2147483751" r:id="rId10"/>
    <p:sldLayoutId id="2147483752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hyperlink" Target="http://ed.ted.com/lessons/what-percentage-of-your-brain-do-you-use-richard-e-cytowic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hyperlink" Target="http://ed.ted.com/lessons/what-if-we-could-look-inside-human-brains-moran-cerf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hyperlink" Target="http://www.ynet.co.il/articles/0,7340,L-4664881,00.html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hyperlink" Target="http://www.ted.com/talks/suzana_herculano_houzel_what_is_so_special_about_the_human_brain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he-IL" sz="6000" b="1" dirty="0" smtClean="0"/>
              <a:t>המוח</a:t>
            </a:r>
            <a:endParaRPr lang="en-US" sz="6000" dirty="0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371600" y="3645024"/>
            <a:ext cx="6400800" cy="1752600"/>
          </a:xfrm>
        </p:spPr>
        <p:txBody>
          <a:bodyPr>
            <a:normAutofit/>
          </a:bodyPr>
          <a:lstStyle/>
          <a:p>
            <a:r>
              <a:rPr lang="he-IL" sz="5400" b="1" dirty="0" smtClean="0"/>
              <a:t>מבוא וניפוץ מיתוסים</a:t>
            </a:r>
            <a:endParaRPr lang="en-US" sz="5400" dirty="0"/>
          </a:p>
        </p:txBody>
      </p:sp>
      <p:pic>
        <p:nvPicPr>
          <p:cNvPr id="4" name="Picture 2" descr="C:\Users\yairb\Downloads\ORT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86946"/>
            <a:ext cx="3044110" cy="15158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6602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i="1" dirty="0"/>
              <a:t>האם אנו משתמשים רק ב-10% מהמוח?</a:t>
            </a:r>
            <a:endParaRPr lang="en-US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/>
              <a:t>בהחלט </a:t>
            </a:r>
            <a:r>
              <a:rPr lang="he-IL" dirty="0" smtClean="0"/>
              <a:t>לא!</a:t>
            </a:r>
          </a:p>
          <a:p>
            <a:r>
              <a:rPr lang="he-IL" dirty="0"/>
              <a:t>המוח האנושי </a:t>
            </a:r>
            <a:r>
              <a:rPr lang="he-IL" dirty="0" smtClean="0"/>
              <a:t>שוקל </a:t>
            </a:r>
            <a:r>
              <a:rPr lang="he-IL" dirty="0"/>
              <a:t>רק כ-2% ממשקל הגוף שלנו, אך הוא צורך כחמישית מצריכת החמצן של הגוף וכחמישית מכמות </a:t>
            </a:r>
            <a:r>
              <a:rPr lang="he-IL" dirty="0" smtClean="0"/>
              <a:t>הגלוקוז. שימוש בחלק קטן של המוח הוא בזבוז נורא של משאבים!</a:t>
            </a:r>
          </a:p>
          <a:p>
            <a:r>
              <a:rPr lang="he-IL" dirty="0" smtClean="0"/>
              <a:t>בכל רגע נתון ישנה הפעלה במספר מצומצם של מוקדים. הפעלה מאסיבית של חלקים נרחבים במוח גורמת להתקף.</a:t>
            </a:r>
          </a:p>
          <a:p>
            <a:pPr marL="0" indent="0">
              <a:buNone/>
            </a:pPr>
            <a:endParaRPr lang="he-IL" dirty="0"/>
          </a:p>
          <a:p>
            <a:pPr marL="400050" lvl="1" indent="0">
              <a:buNone/>
            </a:pPr>
            <a:r>
              <a:rPr lang="he-IL" dirty="0"/>
              <a:t>סרטון: </a:t>
            </a:r>
            <a:r>
              <a:rPr lang="en-US" u="sng" dirty="0">
                <a:hlinkClick r:id="rId2"/>
              </a:rPr>
              <a:t>http://ed.ted.com/lessons/what-percentage-of-your-brain-do-you-use-richard-e-cytowic</a:t>
            </a:r>
            <a:r>
              <a:rPr lang="en-US" dirty="0"/>
              <a:t> </a:t>
            </a:r>
          </a:p>
          <a:p>
            <a:pPr marL="0" indent="0">
              <a:buNone/>
            </a:pPr>
            <a:endParaRPr lang="he-IL" dirty="0" smtClean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4" name="תמונה 3" descr="P:\תיקיות אישיות\יאיר\מדעי המוח\הפקה ועיצוב\תבנית מסמכי וורד\אייקונים\אייקונים סופיים\אייקון מדעי המוח ג4_עצירה להתנסות.pn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4408" y="4365104"/>
            <a:ext cx="751964" cy="75196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27915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he-IL" i="1" dirty="0"/>
              <a:t>האם אדם יוכל לשרוד אחרי שיוציאו לו חתיכה מהמוח</a:t>
            </a:r>
            <a:r>
              <a:rPr lang="he-IL" i="1" dirty="0" smtClean="0"/>
              <a:t>?</a:t>
            </a:r>
            <a:endParaRPr lang="en-US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/>
              <a:t>בחלק מהמקרים זה נכון! </a:t>
            </a:r>
            <a:endParaRPr lang="he-IL" dirty="0" smtClean="0"/>
          </a:p>
          <a:p>
            <a:r>
              <a:rPr lang="he-IL" dirty="0" smtClean="0"/>
              <a:t>ישנם אזורי מוח שאחראים על ההפעלה השוטפת של הגוף, שהסרתם תגרום נזק בלתי הפיך.</a:t>
            </a:r>
          </a:p>
          <a:p>
            <a:r>
              <a:rPr lang="he-IL" dirty="0" smtClean="0"/>
              <a:t>לעומת זאת, ישנם אזורים שניתן להסיר מבלי לפגוע בתפקוד.</a:t>
            </a:r>
          </a:p>
          <a:p>
            <a:r>
              <a:rPr lang="he-IL" dirty="0" smtClean="0"/>
              <a:t>כאשר </a:t>
            </a:r>
            <a:r>
              <a:rPr lang="he-IL" dirty="0"/>
              <a:t>אזור </a:t>
            </a:r>
            <a:r>
              <a:rPr lang="he-IL" dirty="0" smtClean="0"/>
              <a:t>כזה במוח </a:t>
            </a:r>
            <a:r>
              <a:rPr lang="he-IL" dirty="0"/>
              <a:t>אינו תקין ניתן לבצע ניתוח להסרתו.</a:t>
            </a:r>
          </a:p>
          <a:p>
            <a:pPr marL="0" indent="0">
              <a:buNone/>
            </a:pPr>
            <a:endParaRPr lang="he-IL" dirty="0" smtClean="0"/>
          </a:p>
          <a:p>
            <a:pPr marL="400050" lvl="1" indent="0">
              <a:buNone/>
            </a:pPr>
            <a:r>
              <a:rPr lang="he-IL" dirty="0" smtClean="0"/>
              <a:t>סרטון</a:t>
            </a:r>
            <a:r>
              <a:rPr lang="he-IL" dirty="0"/>
              <a:t>: </a:t>
            </a:r>
            <a:r>
              <a:rPr lang="en-US" u="sng" dirty="0">
                <a:hlinkClick r:id="rId2"/>
              </a:rPr>
              <a:t>http://ed.ted.com/lessons/what-if-we-could-look-inside-human-brains-moran-cerf</a:t>
            </a:r>
            <a:endParaRPr lang="he-IL" u="sng" dirty="0"/>
          </a:p>
          <a:p>
            <a:endParaRPr lang="he-IL" dirty="0" smtClean="0"/>
          </a:p>
          <a:p>
            <a:r>
              <a:rPr lang="he-IL" dirty="0" smtClean="0"/>
              <a:t>מדע </a:t>
            </a:r>
            <a:r>
              <a:rPr lang="he-IL" dirty="0" smtClean="0">
                <a:sym typeface="Wingdings" panose="05000000000000000000" pitchFamily="2" charset="2"/>
              </a:rPr>
              <a:t> רפואה  מדע</a:t>
            </a:r>
            <a:endParaRPr lang="he-IL" dirty="0" smtClean="0"/>
          </a:p>
          <a:p>
            <a:endParaRPr lang="he-IL" dirty="0"/>
          </a:p>
          <a:p>
            <a:pPr marL="0" indent="0">
              <a:buNone/>
            </a:pPr>
            <a:endParaRPr lang="he-IL" u="sng" dirty="0" smtClean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תמונה 3" descr="P:\תיקיות אישיות\יאיר\מדעי המוח\הפקה ועיצוב\תבנית מסמכי וורד\אייקונים\אייקונים סופיים\אייקון מדעי המוח ג4_עצירה להתנסות.pn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4408" y="4077072"/>
            <a:ext cx="751964" cy="75196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48439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he-IL" dirty="0"/>
              <a:t>ניתוח מוח הוא הניתוח הכי </a:t>
            </a:r>
            <a:r>
              <a:rPr lang="he-IL" dirty="0" smtClean="0"/>
              <a:t>כואב</a:t>
            </a:r>
            <a:endParaRPr lang="en-US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/>
              <a:t>לא נכון, ניתוח מוח אינו כואב </a:t>
            </a:r>
            <a:r>
              <a:rPr lang="he-IL" dirty="0" smtClean="0"/>
              <a:t>כלל!</a:t>
            </a:r>
          </a:p>
          <a:p>
            <a:r>
              <a:rPr lang="he-IL" dirty="0"/>
              <a:t>במוח אין קולטני כאב, ולכן חיתוך של רקמת מוח אינו מורגש</a:t>
            </a:r>
            <a:r>
              <a:rPr lang="he-IL" dirty="0" smtClean="0"/>
              <a:t>.</a:t>
            </a:r>
          </a:p>
          <a:p>
            <a:r>
              <a:rPr lang="he-IL" dirty="0"/>
              <a:t>בהליך של ניתוח מוח עושים הרדמה </a:t>
            </a:r>
            <a:r>
              <a:rPr lang="he-IL" dirty="0" smtClean="0"/>
              <a:t>מקומית. </a:t>
            </a:r>
          </a:p>
          <a:p>
            <a:r>
              <a:rPr lang="he-IL" dirty="0" smtClean="0"/>
              <a:t>המנותח בהכרה ויכול לשוחח, לנגן וכולי.</a:t>
            </a:r>
          </a:p>
          <a:p>
            <a:endParaRPr lang="he-IL" dirty="0" smtClean="0"/>
          </a:p>
          <a:p>
            <a:pPr marL="400050" lvl="1" indent="0">
              <a:buNone/>
            </a:pPr>
            <a:r>
              <a:rPr lang="he-IL" dirty="0" smtClean="0"/>
              <a:t>סרטון </a:t>
            </a:r>
            <a:r>
              <a:rPr lang="he-IL" dirty="0"/>
              <a:t>של אדם מנגן ושר בזמן שעובר ניתוח מוח להסרת גידול: </a:t>
            </a:r>
            <a:r>
              <a:rPr lang="en-US" u="sng" dirty="0">
                <a:hlinkClick r:id="rId2"/>
              </a:rPr>
              <a:t>http://www.ynet.co.il/articles/0,7340,L-4664881,00.html</a:t>
            </a:r>
            <a:r>
              <a:rPr lang="en-US" dirty="0"/>
              <a:t> </a:t>
            </a:r>
          </a:p>
          <a:p>
            <a:endParaRPr lang="en-US" dirty="0"/>
          </a:p>
        </p:txBody>
      </p:sp>
      <p:pic>
        <p:nvPicPr>
          <p:cNvPr id="4" name="תמונה 3" descr="P:\תיקיות אישיות\יאיר\מדעי המוח\הפקה ועיצוב\תבנית מסמכי וורד\אייקונים\אייקונים סופיים\אייקון מדעי המוח ג4_עצירה להתנסות.pn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4408" y="3789040"/>
            <a:ext cx="751964" cy="75196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624715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he-IL" dirty="0"/>
              <a:t>לאורך ההיסטוריה היה ברור </a:t>
            </a:r>
            <a:r>
              <a:rPr lang="he-IL" dirty="0" smtClean="0"/>
              <a:t>שהמוח </a:t>
            </a:r>
            <a:r>
              <a:rPr lang="he-IL" dirty="0"/>
              <a:t>הוא איבר כה </a:t>
            </a:r>
            <a:r>
              <a:rPr lang="he-IL" dirty="0" smtClean="0"/>
              <a:t>חשוב</a:t>
            </a:r>
            <a:endParaRPr lang="en-US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4114512"/>
          </a:xfrm>
        </p:spPr>
        <p:txBody>
          <a:bodyPr/>
          <a:lstStyle/>
          <a:p>
            <a:r>
              <a:rPr lang="he-IL" dirty="0"/>
              <a:t>לא נכון. </a:t>
            </a:r>
            <a:endParaRPr lang="he-IL" dirty="0" smtClean="0"/>
          </a:p>
          <a:p>
            <a:r>
              <a:rPr lang="he-IL" dirty="0"/>
              <a:t>במצרים העתיקה </a:t>
            </a:r>
            <a:r>
              <a:rPr lang="he-IL" dirty="0" smtClean="0"/>
              <a:t>נהגו לשמר את איברי המת בחניטה. בניגוד לאיברים כמו לב, קיבה, כבד וריאות – את המוח נהגו לזרוק לפח...</a:t>
            </a:r>
          </a:p>
          <a:p>
            <a:r>
              <a:rPr lang="he-IL" dirty="0"/>
              <a:t>בתנ"ך המילה "מוח" מוזכרת רק פעם אחת, וגם אז – בהקשר של מוח </a:t>
            </a:r>
            <a:r>
              <a:rPr lang="he-IL" dirty="0" smtClean="0"/>
              <a:t>העצמות.</a:t>
            </a:r>
          </a:p>
          <a:p>
            <a:r>
              <a:rPr lang="he-IL" dirty="0" smtClean="0"/>
              <a:t>השפה שימרה פתגמים </a:t>
            </a:r>
            <a:r>
              <a:rPr lang="he-IL" dirty="0"/>
              <a:t>רבים </a:t>
            </a:r>
            <a:r>
              <a:rPr lang="he-IL" dirty="0" smtClean="0"/>
              <a:t>שמייחסים רגשות</a:t>
            </a:r>
            <a:r>
              <a:rPr lang="he-IL" dirty="0"/>
              <a:t>, מחשבות ותכונות </a:t>
            </a:r>
            <a:r>
              <a:rPr lang="he-IL" dirty="0" smtClean="0"/>
              <a:t>אופי לאיברים שונים, אך לא למוח: </a:t>
            </a:r>
            <a:endParaRPr lang="en-US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he-IL" dirty="0"/>
              <a:t>תחושת בטן</a:t>
            </a:r>
            <a:endParaRPr lang="en-US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he-IL" dirty="0"/>
              <a:t>לב של אבן</a:t>
            </a:r>
            <a:endParaRPr lang="en-US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he-IL" dirty="0"/>
              <a:t>קשה עורף</a:t>
            </a:r>
            <a:endParaRPr lang="en-US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he-IL" dirty="0"/>
              <a:t>בוחן כליות </a:t>
            </a:r>
            <a:r>
              <a:rPr lang="he-IL" dirty="0" smtClean="0"/>
              <a:t>ולב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he-IL" dirty="0" smtClean="0"/>
              <a:t>מוסר כליות</a:t>
            </a:r>
          </a:p>
          <a:p>
            <a:r>
              <a:rPr lang="he-IL" dirty="0"/>
              <a:t>הפילוסוף היווני אריסטו (322-384 לפנה"ס) </a:t>
            </a:r>
            <a:r>
              <a:rPr lang="he-IL" dirty="0" smtClean="0"/>
              <a:t>סבר </a:t>
            </a:r>
            <a:r>
              <a:rPr lang="he-IL" dirty="0"/>
              <a:t>שהמוח אינו אלא אזור קירור המצנן את אדי החום</a:t>
            </a:r>
            <a:r>
              <a:rPr lang="en-US" dirty="0"/>
              <a:t> </a:t>
            </a:r>
            <a:r>
              <a:rPr lang="he-IL" dirty="0"/>
              <a:t>הנפלטים </a:t>
            </a:r>
            <a:r>
              <a:rPr lang="he-IL" dirty="0" smtClean="0"/>
              <a:t>מהלב.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126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he-IL" dirty="0"/>
              <a:t>לפי גודל המוח אפשר לדעת עד כמה הוא טוב</a:t>
            </a:r>
            <a:endParaRPr lang="en-US" dirty="0"/>
          </a:p>
        </p:txBody>
      </p:sp>
      <p:pic>
        <p:nvPicPr>
          <p:cNvPr id="4" name="תמונה 3" descr="''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5676" y="1340768"/>
            <a:ext cx="5832648" cy="487340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62799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he-IL" dirty="0"/>
              <a:t>לפי גודל המוח אפשר לדעת עד כמה הוא טוב</a:t>
            </a:r>
            <a:endParaRPr lang="en-US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4525963"/>
          </a:xfrm>
        </p:spPr>
        <p:txBody>
          <a:bodyPr/>
          <a:lstStyle/>
          <a:p>
            <a:r>
              <a:rPr lang="he-IL" dirty="0" smtClean="0"/>
              <a:t>לא </a:t>
            </a:r>
            <a:r>
              <a:rPr lang="he-IL" dirty="0"/>
              <a:t>בהכרח</a:t>
            </a:r>
            <a:r>
              <a:rPr lang="he-IL" dirty="0" smtClean="0"/>
              <a:t>.</a:t>
            </a:r>
          </a:p>
          <a:p>
            <a:r>
              <a:rPr lang="he-IL" dirty="0" smtClean="0"/>
              <a:t>יש חיות </a:t>
            </a:r>
            <a:r>
              <a:rPr lang="he-IL" dirty="0"/>
              <a:t>מתוחכמות שהן גם מאוד קטנות, ובהתאם – המוח שלהן </a:t>
            </a:r>
            <a:r>
              <a:rPr lang="he-IL" dirty="0" smtClean="0"/>
              <a:t>קטן. לדוגמה: עורב.</a:t>
            </a:r>
          </a:p>
          <a:p>
            <a:r>
              <a:rPr lang="he-IL" dirty="0" smtClean="0"/>
              <a:t>מוחות </a:t>
            </a:r>
            <a:r>
              <a:rPr lang="he-IL" dirty="0"/>
              <a:t>של פיל או של לוויתן </a:t>
            </a:r>
            <a:r>
              <a:rPr lang="he-IL" dirty="0" smtClean="0"/>
              <a:t>גדולים </a:t>
            </a:r>
            <a:r>
              <a:rPr lang="he-IL" dirty="0"/>
              <a:t>ממוח של אדם, וכנראה פחות </a:t>
            </a:r>
            <a:r>
              <a:rPr lang="he-IL" dirty="0" smtClean="0"/>
              <a:t>משוכללים </a:t>
            </a:r>
            <a:r>
              <a:rPr lang="he-IL" dirty="0"/>
              <a:t>ממנו </a:t>
            </a:r>
            <a:r>
              <a:rPr lang="he-IL" dirty="0" smtClean="0"/>
              <a:t>מהרבה </a:t>
            </a:r>
            <a:r>
              <a:rPr lang="he-IL" dirty="0"/>
              <a:t>בחינות. </a:t>
            </a:r>
            <a:endParaRPr lang="he-IL" dirty="0" smtClean="0"/>
          </a:p>
          <a:p>
            <a:r>
              <a:rPr lang="he-IL" dirty="0" smtClean="0"/>
              <a:t>לפי מדד </a:t>
            </a:r>
            <a:r>
              <a:rPr lang="he-IL" dirty="0"/>
              <a:t>גודל המוח ביחס </a:t>
            </a:r>
            <a:r>
              <a:rPr lang="he-IL" dirty="0" smtClean="0"/>
              <a:t>לגודל הגוף, האדם דומה לקופים מזנים מסוימים. בנוסף, לחיות פחות משוכללות יחס גבוה בהרבה, למשל נמלה או סנאי.</a:t>
            </a:r>
          </a:p>
          <a:p>
            <a:r>
              <a:rPr lang="he-IL" dirty="0"/>
              <a:t>אז מה בכל זאת מסביר את הייחוד של האדם? </a:t>
            </a:r>
            <a:r>
              <a:rPr lang="he-IL" b="1" dirty="0"/>
              <a:t>נראה</a:t>
            </a:r>
            <a:r>
              <a:rPr lang="he-IL" dirty="0"/>
              <a:t> שהתשובה טמונה ב</a:t>
            </a:r>
            <a:r>
              <a:rPr lang="he-IL" b="1" dirty="0"/>
              <a:t>כמות תאי העצב בקליפת </a:t>
            </a:r>
            <a:r>
              <a:rPr lang="he-IL" b="1" dirty="0" smtClean="0"/>
              <a:t>המוח</a:t>
            </a:r>
            <a:r>
              <a:rPr lang="he-IL" dirty="0" smtClean="0"/>
              <a:t>. יותר יחידות חישוב מאפשרות חישובים יותר מורכבים.</a:t>
            </a:r>
          </a:p>
          <a:p>
            <a:pPr marL="0" indent="0">
              <a:buNone/>
            </a:pPr>
            <a:endParaRPr lang="he-IL" sz="1600" dirty="0" smtClean="0"/>
          </a:p>
          <a:p>
            <a:pPr marL="400050" lvl="1" indent="0">
              <a:buNone/>
            </a:pPr>
            <a:r>
              <a:rPr lang="he-IL" sz="1600" dirty="0" smtClean="0"/>
              <a:t>סרטון </a:t>
            </a:r>
            <a:r>
              <a:rPr lang="en-US" sz="1600" dirty="0" smtClean="0"/>
              <a:t>TED</a:t>
            </a:r>
            <a:r>
              <a:rPr lang="he-IL" sz="1600" dirty="0" smtClean="0"/>
              <a:t>: </a:t>
            </a:r>
            <a:r>
              <a:rPr lang="en-US" sz="1600" u="sng" dirty="0" smtClean="0">
                <a:hlinkClick r:id="rId2"/>
              </a:rPr>
              <a:t>http</a:t>
            </a:r>
            <a:r>
              <a:rPr lang="en-US" sz="1600" u="sng" dirty="0">
                <a:hlinkClick r:id="rId2"/>
              </a:rPr>
              <a:t>://www.ted.com/talks/suzana_herculano_houzel_what_is_so_special_about_the_human_brain</a:t>
            </a:r>
            <a:r>
              <a:rPr lang="en-US" sz="1600" dirty="0"/>
              <a:t> 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5" name="תמונה 4" descr="P:\תיקיות אישיות\יאיר\מדעי המוח\הפקה ועיצוב\תבנית מסמכי וורד\אייקונים\אייקונים סופיים\אייקון מדעי המוח ג4_עצירה להתנסות.pn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4408" y="5805264"/>
            <a:ext cx="751964" cy="75196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46557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רכת נושא1">
  <a:themeElements>
    <a:clrScheme name="התאמה אישית 2">
      <a:dk1>
        <a:srgbClr val="3F3F3F"/>
      </a:dk1>
      <a:lt1>
        <a:srgbClr val="FFFFFF"/>
      </a:lt1>
      <a:dk2>
        <a:srgbClr val="C00000"/>
      </a:dk2>
      <a:lt2>
        <a:srgbClr val="FFFFFF"/>
      </a:lt2>
      <a:accent1>
        <a:srgbClr val="D8D8D8"/>
      </a:accent1>
      <a:accent2>
        <a:srgbClr val="A5A5A5"/>
      </a:accent2>
      <a:accent3>
        <a:srgbClr val="7F7F7F"/>
      </a:accent3>
      <a:accent4>
        <a:srgbClr val="7F7F7F"/>
      </a:accent4>
      <a:accent5>
        <a:srgbClr val="595959"/>
      </a:accent5>
      <a:accent6>
        <a:srgbClr val="3F3F3F"/>
      </a:accent6>
      <a:hlink>
        <a:srgbClr val="3F3F3F"/>
      </a:hlink>
      <a:folHlink>
        <a:srgbClr val="FF0000"/>
      </a:folHlink>
    </a:clrScheme>
    <a:fontScheme name="Office קלאסי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ערכת נושא של Office">
  <a:themeElements>
    <a:clrScheme name="התאמה אישית 2">
      <a:dk1>
        <a:srgbClr val="5B5B5B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ערכת נושא1</Template>
  <TotalTime>489</TotalTime>
  <Words>414</Words>
  <Application>Microsoft Office PowerPoint</Application>
  <PresentationFormat>‫הצגה על המסך (4:3)</PresentationFormat>
  <Paragraphs>47</Paragraphs>
  <Slides>7</Slides>
  <Notes>1</Notes>
  <HiddenSlides>0</HiddenSlides>
  <MMClips>0</MMClips>
  <ScaleCrop>false</ScaleCrop>
  <HeadingPairs>
    <vt:vector size="4" baseType="variant">
      <vt:variant>
        <vt:lpstr>ערכת נושא</vt:lpstr>
      </vt:variant>
      <vt:variant>
        <vt:i4>2</vt:i4>
      </vt:variant>
      <vt:variant>
        <vt:lpstr>כותרות שקופיות</vt:lpstr>
      </vt:variant>
      <vt:variant>
        <vt:i4>7</vt:i4>
      </vt:variant>
    </vt:vector>
  </HeadingPairs>
  <TitlesOfParts>
    <vt:vector size="9" baseType="lpstr">
      <vt:lpstr>ערכת נושא1</vt:lpstr>
      <vt:lpstr>ערכת נושא של Office</vt:lpstr>
      <vt:lpstr>המוח</vt:lpstr>
      <vt:lpstr>האם אנו משתמשים רק ב-10% מהמוח?</vt:lpstr>
      <vt:lpstr>האם אדם יוכל לשרוד אחרי שיוציאו לו חתיכה מהמוח?</vt:lpstr>
      <vt:lpstr>ניתוח מוח הוא הניתוח הכי כואב</vt:lpstr>
      <vt:lpstr>לאורך ההיסטוריה היה ברור שהמוח הוא איבר כה חשוב</vt:lpstr>
      <vt:lpstr>לפי גודל המוח אפשר לדעת עד כמה הוא טוב</vt:lpstr>
      <vt:lpstr>לפי גודל המוח אפשר לדעת עד כמה הוא טוב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Yair Ben-Horin</dc:creator>
  <cp:lastModifiedBy>Yair Ben-Horin</cp:lastModifiedBy>
  <cp:revision>46</cp:revision>
  <dcterms:created xsi:type="dcterms:W3CDTF">2015-06-13T11:31:35Z</dcterms:created>
  <dcterms:modified xsi:type="dcterms:W3CDTF">2016-09-14T14:03:12Z</dcterms:modified>
</cp:coreProperties>
</file>