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2" d="100"/>
          <a:sy n="102" d="100"/>
        </p:scale>
        <p:origin x="-456" y="1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0618158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53fca6ed82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53fca6ed82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53fca6ed82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53fca6ed82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53fca6ed82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53fca6ed82_0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B6D7A8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703850" y="308700"/>
            <a:ext cx="7413210" cy="657075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chemeClr val="lt2"/>
                </a:solidFill>
                <a:latin typeface="Arial"/>
              </a:rPr>
              <a:t>בראשית כ"ה- לידת יעקב ועשו</a:t>
            </a:r>
          </a:p>
        </p:txBody>
      </p:sp>
      <p:sp>
        <p:nvSpPr>
          <p:cNvPr id="55" name="Google Shape;55;p13"/>
          <p:cNvSpPr/>
          <p:nvPr/>
        </p:nvSpPr>
        <p:spPr>
          <a:xfrm>
            <a:off x="6080125" y="1394150"/>
            <a:ext cx="2457900" cy="290160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2100"/>
              <a:t>רבקה עקרה, יצחק עותר לה' בנושא, וה' נעתר לו</a:t>
            </a:r>
            <a:endParaRPr sz="2100"/>
          </a:p>
        </p:txBody>
      </p:sp>
      <p:sp>
        <p:nvSpPr>
          <p:cNvPr id="56" name="Google Shape;56;p13"/>
          <p:cNvSpPr/>
          <p:nvPr/>
        </p:nvSpPr>
        <p:spPr>
          <a:xfrm>
            <a:off x="3479600" y="1394150"/>
            <a:ext cx="2457900" cy="306090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2100"/>
              <a:t>ההריון של רבקה קשה, היא פונה לה' כדי להבין למה</a:t>
            </a:r>
            <a:endParaRPr sz="2100"/>
          </a:p>
        </p:txBody>
      </p:sp>
      <p:sp>
        <p:nvSpPr>
          <p:cNvPr id="57" name="Google Shape;57;p13"/>
          <p:cNvSpPr/>
          <p:nvPr/>
        </p:nvSpPr>
        <p:spPr>
          <a:xfrm>
            <a:off x="831775" y="1473600"/>
            <a:ext cx="2457900" cy="290160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2000"/>
              <a:t>ה' משיב לרבקה בנבואה: בבטנה שני תאומים שיהיו לשני עמים יריבים</a:t>
            </a:r>
            <a:endParaRPr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/>
          <p:nvPr/>
        </p:nvSpPr>
        <p:spPr>
          <a:xfrm>
            <a:off x="572500" y="270450"/>
            <a:ext cx="8116617" cy="593375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chemeClr val="lt2"/>
                </a:solidFill>
                <a:latin typeface="Arial"/>
              </a:rPr>
              <a:t>אודות התאומים הראשונים</a:t>
            </a:r>
          </a:p>
        </p:txBody>
      </p:sp>
      <p:sp>
        <p:nvSpPr>
          <p:cNvPr id="63" name="Google Shape;63;p14"/>
          <p:cNvSpPr/>
          <p:nvPr/>
        </p:nvSpPr>
        <p:spPr>
          <a:xfrm>
            <a:off x="2563875" y="1234825"/>
            <a:ext cx="4028400" cy="11949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2100"/>
              <a:t>עשו הוא הבכור, ויעקב הוא הצעיר.</a:t>
            </a:r>
            <a:endParaRPr sz="2100"/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2100"/>
              <a:t>מה ידוע לנו על כל אחד מהם? </a:t>
            </a:r>
            <a:endParaRPr sz="2100"/>
          </a:p>
        </p:txBody>
      </p:sp>
      <p:sp>
        <p:nvSpPr>
          <p:cNvPr id="64" name="Google Shape;64;p14"/>
          <p:cNvSpPr/>
          <p:nvPr/>
        </p:nvSpPr>
        <p:spPr>
          <a:xfrm>
            <a:off x="5147025" y="2561750"/>
            <a:ext cx="3390900" cy="22758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2100" b="1"/>
              <a:t>עשו</a:t>
            </a:r>
            <a:r>
              <a:rPr lang="x-none"/>
              <a:t>:</a:t>
            </a:r>
            <a:endParaRPr/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2000">
                <a:solidFill>
                  <a:schemeClr val="dk1"/>
                </a:solidFill>
                <a:highlight>
                  <a:srgbClr val="FFFFFF"/>
                </a:highlight>
                <a:latin typeface="David"/>
                <a:ea typeface="David"/>
                <a:cs typeface="David"/>
                <a:sym typeface="David"/>
              </a:rPr>
              <a:t>אַדְמוֹנִי, כֻּלּוֹ כְּאַדֶּרֶת שֵׂעָר</a:t>
            </a:r>
            <a:endParaRPr sz="2000">
              <a:solidFill>
                <a:schemeClr val="dk1"/>
              </a:solidFill>
              <a:highlight>
                <a:srgbClr val="FFFFFF"/>
              </a:highlight>
              <a:latin typeface="David"/>
              <a:ea typeface="David"/>
              <a:cs typeface="David"/>
              <a:sym typeface="David"/>
            </a:endParaRPr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2000">
                <a:solidFill>
                  <a:schemeClr val="dk1"/>
                </a:solidFill>
                <a:highlight>
                  <a:srgbClr val="FFFFFF"/>
                </a:highlight>
                <a:latin typeface="David"/>
                <a:ea typeface="David"/>
                <a:cs typeface="David"/>
                <a:sym typeface="David"/>
              </a:rPr>
              <a:t>וַיְהִי עֵשָׂו אִישׁ יֹדֵעַ צַיִד, אִישׁ שָׂדֶה</a:t>
            </a:r>
            <a:endParaRPr sz="2000">
              <a:solidFill>
                <a:schemeClr val="dk1"/>
              </a:solidFill>
              <a:highlight>
                <a:srgbClr val="FFFFFF"/>
              </a:highlight>
              <a:latin typeface="David"/>
              <a:ea typeface="David"/>
              <a:cs typeface="David"/>
              <a:sym typeface="David"/>
            </a:endParaRPr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2000">
                <a:solidFill>
                  <a:schemeClr val="dk1"/>
                </a:solidFill>
                <a:highlight>
                  <a:srgbClr val="FFFFFF"/>
                </a:highlight>
                <a:latin typeface="David"/>
                <a:ea typeface="David"/>
                <a:cs typeface="David"/>
                <a:sym typeface="David"/>
              </a:rPr>
              <a:t>וַיֶּאֱהַב יִצְחָק אֶת-עֵשָׂו, כִּי-צַיִד בְּפִיו</a:t>
            </a:r>
            <a:endParaRPr sz="2000">
              <a:solidFill>
                <a:schemeClr val="dk1"/>
              </a:solidFill>
              <a:highlight>
                <a:srgbClr val="FFFFFF"/>
              </a:highlight>
              <a:latin typeface="David"/>
              <a:ea typeface="David"/>
              <a:cs typeface="David"/>
              <a:sym typeface="David"/>
            </a:endParaRPr>
          </a:p>
        </p:txBody>
      </p:sp>
      <p:sp>
        <p:nvSpPr>
          <p:cNvPr id="65" name="Google Shape;65;p14"/>
          <p:cNvSpPr/>
          <p:nvPr/>
        </p:nvSpPr>
        <p:spPr>
          <a:xfrm>
            <a:off x="1282475" y="2561750"/>
            <a:ext cx="3390900" cy="22758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2200" b="1"/>
              <a:t>יעקב</a:t>
            </a:r>
            <a:r>
              <a:rPr lang="x-none"/>
              <a:t>:</a:t>
            </a:r>
            <a:endParaRPr/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2000">
                <a:solidFill>
                  <a:schemeClr val="dk1"/>
                </a:solidFill>
                <a:highlight>
                  <a:srgbClr val="FFFFFF"/>
                </a:highlight>
                <a:latin typeface="David"/>
                <a:ea typeface="David"/>
                <a:cs typeface="David"/>
                <a:sym typeface="David"/>
              </a:rPr>
              <a:t>וְיָדוֹ אֹחֶזֶת בַּעֲקֵב עֵשָׂו, וַיִּקְרָא שְׁמוֹ, יַעֲקֹב</a:t>
            </a:r>
            <a:endParaRPr sz="2000">
              <a:solidFill>
                <a:schemeClr val="dk1"/>
              </a:solidFill>
              <a:highlight>
                <a:srgbClr val="FFFFFF"/>
              </a:highlight>
              <a:latin typeface="David"/>
              <a:ea typeface="David"/>
              <a:cs typeface="David"/>
              <a:sym typeface="David"/>
            </a:endParaRPr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2000">
                <a:solidFill>
                  <a:schemeClr val="dk1"/>
                </a:solidFill>
                <a:highlight>
                  <a:srgbClr val="FFFFFF"/>
                </a:highlight>
                <a:latin typeface="David"/>
                <a:ea typeface="David"/>
                <a:cs typeface="David"/>
                <a:sym typeface="David"/>
              </a:rPr>
              <a:t>וְיַעֲקֹב אִישׁ תָּם, יֹשֵׁב אֹהָלִים</a:t>
            </a:r>
            <a:endParaRPr sz="2000">
              <a:solidFill>
                <a:schemeClr val="dk1"/>
              </a:solidFill>
              <a:highlight>
                <a:srgbClr val="FFFFFF"/>
              </a:highlight>
              <a:latin typeface="David"/>
              <a:ea typeface="David"/>
              <a:cs typeface="David"/>
              <a:sym typeface="David"/>
            </a:endParaRPr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2000">
                <a:solidFill>
                  <a:schemeClr val="dk1"/>
                </a:solidFill>
                <a:highlight>
                  <a:srgbClr val="FFFFFF"/>
                </a:highlight>
                <a:latin typeface="David"/>
                <a:ea typeface="David"/>
                <a:cs typeface="David"/>
                <a:sym typeface="David"/>
              </a:rPr>
              <a:t>וְרִבְקָה, אֹהֶבֶת אֶת-יַעֲקֹב</a:t>
            </a:r>
            <a:endParaRPr sz="2000">
              <a:solidFill>
                <a:schemeClr val="dk1"/>
              </a:solidFill>
              <a:highlight>
                <a:srgbClr val="FFFFFF"/>
              </a:highlight>
              <a:latin typeface="David"/>
              <a:ea typeface="David"/>
              <a:cs typeface="David"/>
              <a:sym typeface="David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/>
          <p:nvPr/>
        </p:nvSpPr>
        <p:spPr>
          <a:xfrm>
            <a:off x="1352450" y="265925"/>
            <a:ext cx="6673554" cy="6275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chemeClr val="lt2"/>
                </a:solidFill>
                <a:latin typeface="Arial"/>
              </a:rPr>
              <a:t>מכירת הבכורה</a:t>
            </a:r>
          </a:p>
        </p:txBody>
      </p:sp>
      <p:sp>
        <p:nvSpPr>
          <p:cNvPr id="71" name="Google Shape;71;p15"/>
          <p:cNvSpPr/>
          <p:nvPr/>
        </p:nvSpPr>
        <p:spPr>
          <a:xfrm>
            <a:off x="709050" y="1075525"/>
            <a:ext cx="8102100" cy="35616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1900" b="1"/>
              <a:t>מכירת הבכורה היא ביצוע מוצלח של מזימה של המרוויח ממנה: יעקב.</a:t>
            </a:r>
            <a:endParaRPr sz="1900" b="1"/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1900" b="1"/>
              <a:t>מזימה טובה דורשת תזמון, ניצול חולשה ותנאים שלא יאפשרו לצד השני לסרב.</a:t>
            </a:r>
            <a:endParaRPr sz="1900" b="1"/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x-none"/>
              <a:t>תזמון:</a:t>
            </a:r>
            <a:endParaRPr/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2000">
                <a:solidFill>
                  <a:schemeClr val="dk1"/>
                </a:solidFill>
                <a:highlight>
                  <a:srgbClr val="FFFFFF"/>
                </a:highlight>
                <a:latin typeface="David"/>
                <a:ea typeface="David"/>
                <a:cs typeface="David"/>
                <a:sym typeface="David"/>
              </a:rPr>
              <a:t>וַיָּזֶד יַעֲקֹב, נָזִיד; וַיָּבֹא עֵשָׂו מִן-הַשָּׂדֶה, וְהוּא עָיֵף</a:t>
            </a:r>
            <a:endParaRPr sz="2000">
              <a:solidFill>
                <a:schemeClr val="dk1"/>
              </a:solidFill>
              <a:highlight>
                <a:srgbClr val="FFFFFF"/>
              </a:highlight>
              <a:latin typeface="David"/>
              <a:ea typeface="David"/>
              <a:cs typeface="David"/>
              <a:sym typeface="David"/>
            </a:endParaRPr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2000">
                <a:solidFill>
                  <a:schemeClr val="dk1"/>
                </a:solidFill>
                <a:highlight>
                  <a:srgbClr val="FFFFFF"/>
                </a:highlight>
                <a:latin typeface="David"/>
                <a:ea typeface="David"/>
                <a:cs typeface="David"/>
                <a:sym typeface="David"/>
              </a:rPr>
              <a:t>חולשה:</a:t>
            </a:r>
            <a:endParaRPr sz="2000">
              <a:solidFill>
                <a:schemeClr val="dk1"/>
              </a:solidFill>
              <a:highlight>
                <a:srgbClr val="FFFFFF"/>
              </a:highlight>
              <a:latin typeface="David"/>
              <a:ea typeface="David"/>
              <a:cs typeface="David"/>
              <a:sym typeface="David"/>
            </a:endParaRPr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2000">
                <a:solidFill>
                  <a:schemeClr val="dk1"/>
                </a:solidFill>
                <a:highlight>
                  <a:srgbClr val="FFFFFF"/>
                </a:highlight>
                <a:latin typeface="David"/>
                <a:ea typeface="David"/>
                <a:cs typeface="David"/>
                <a:sym typeface="David"/>
              </a:rPr>
              <a:t>וַיֹּאמֶר עֵשָׂו אֶל-יַעֲקֹב, הַלְעִיטֵנִי נָא מִן-הָאָדֹם הָאָדֹם הַזֶּה--כִּי עָיֵף, אָנֹכִי</a:t>
            </a:r>
            <a:endParaRPr sz="2000">
              <a:solidFill>
                <a:schemeClr val="dk1"/>
              </a:solidFill>
              <a:highlight>
                <a:srgbClr val="FFFFFF"/>
              </a:highlight>
              <a:latin typeface="David"/>
              <a:ea typeface="David"/>
              <a:cs typeface="David"/>
              <a:sym typeface="David"/>
            </a:endParaRPr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2000">
                <a:solidFill>
                  <a:schemeClr val="dk1"/>
                </a:solidFill>
                <a:highlight>
                  <a:srgbClr val="FFFFFF"/>
                </a:highlight>
                <a:latin typeface="David"/>
                <a:ea typeface="David"/>
                <a:cs typeface="David"/>
                <a:sym typeface="David"/>
              </a:rPr>
              <a:t>תנאים:</a:t>
            </a:r>
            <a:endParaRPr sz="2000">
              <a:solidFill>
                <a:schemeClr val="dk1"/>
              </a:solidFill>
              <a:highlight>
                <a:srgbClr val="FFFFFF"/>
              </a:highlight>
              <a:latin typeface="David"/>
              <a:ea typeface="David"/>
              <a:cs typeface="David"/>
              <a:sym typeface="David"/>
            </a:endParaRPr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2000">
                <a:solidFill>
                  <a:schemeClr val="dk1"/>
                </a:solidFill>
                <a:highlight>
                  <a:srgbClr val="FFFFFF"/>
                </a:highlight>
                <a:latin typeface="David"/>
                <a:ea typeface="David"/>
                <a:cs typeface="David"/>
                <a:sym typeface="David"/>
              </a:rPr>
              <a:t>וַיֹּאמֶר, יַעֲקֹב:  מִכְרָה כַיּוֹם אֶת-בְּכֹרָתְךָ, לִי.</a:t>
            </a:r>
            <a:endParaRPr sz="2000">
              <a:solidFill>
                <a:schemeClr val="dk1"/>
              </a:solidFill>
              <a:highlight>
                <a:srgbClr val="FFFFFF"/>
              </a:highlight>
              <a:latin typeface="David"/>
              <a:ea typeface="David"/>
              <a:cs typeface="David"/>
              <a:sym typeface="David"/>
            </a:endParaRPr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2000">
                <a:solidFill>
                  <a:schemeClr val="dk1"/>
                </a:solidFill>
                <a:highlight>
                  <a:srgbClr val="FFFFFF"/>
                </a:highlight>
                <a:latin typeface="David"/>
                <a:ea typeface="David"/>
                <a:cs typeface="David"/>
                <a:sym typeface="David"/>
              </a:rPr>
              <a:t>אי אפשר לסרב:</a:t>
            </a:r>
            <a:endParaRPr sz="2000">
              <a:solidFill>
                <a:schemeClr val="dk1"/>
              </a:solidFill>
              <a:highlight>
                <a:srgbClr val="FFFFFF"/>
              </a:highlight>
              <a:latin typeface="David"/>
              <a:ea typeface="David"/>
              <a:cs typeface="David"/>
              <a:sym typeface="David"/>
            </a:endParaRPr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2000">
                <a:solidFill>
                  <a:schemeClr val="dk1"/>
                </a:solidFill>
                <a:highlight>
                  <a:srgbClr val="FFFFFF"/>
                </a:highlight>
                <a:latin typeface="David"/>
                <a:ea typeface="David"/>
                <a:cs typeface="David"/>
                <a:sym typeface="David"/>
              </a:rPr>
              <a:t>וַיֹּאמֶר עֵשָׂו, הִנֵּה אָנֹכִי הוֹלֵךְ לָמוּת; וְלָמָּה-זֶּה לִי, בְּכֹרָה</a:t>
            </a:r>
            <a:endParaRPr sz="2000">
              <a:solidFill>
                <a:schemeClr val="dk1"/>
              </a:solidFill>
              <a:highlight>
                <a:srgbClr val="FFFFFF"/>
              </a:highlight>
              <a:latin typeface="David"/>
              <a:ea typeface="David"/>
              <a:cs typeface="David"/>
              <a:sym typeface="David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/>
          <p:nvPr/>
        </p:nvSpPr>
        <p:spPr>
          <a:xfrm>
            <a:off x="2347675" y="266625"/>
            <a:ext cx="4596902" cy="956824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chemeClr val="lt2"/>
                </a:solidFill>
                <a:latin typeface="Arial"/>
              </a:rPr>
              <a:t>תוצאה</a:t>
            </a:r>
          </a:p>
        </p:txBody>
      </p:sp>
      <p:sp>
        <p:nvSpPr>
          <p:cNvPr id="77" name="Google Shape;77;p16"/>
          <p:cNvSpPr/>
          <p:nvPr/>
        </p:nvSpPr>
        <p:spPr>
          <a:xfrm>
            <a:off x="777325" y="1416900"/>
            <a:ext cx="8079300" cy="34479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x-none"/>
              <a:t>עשו נכנע ליעקב ונשבע על העברת הבכורה אליו:</a:t>
            </a:r>
            <a:endParaRPr/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2000">
                <a:solidFill>
                  <a:schemeClr val="dk1"/>
                </a:solidFill>
                <a:highlight>
                  <a:srgbClr val="FFFFFF"/>
                </a:highlight>
                <a:latin typeface="David"/>
                <a:ea typeface="David"/>
                <a:cs typeface="David"/>
                <a:sym typeface="David"/>
              </a:rPr>
              <a:t> וַיֹּאמֶר יַעֲקֹב, הִשָּׁבְעָה לִּי כַּיּוֹם, וַיִּשָּׁבַע, לוֹ; וַיִּמְכֹּר אֶת-בְּכֹרָתוֹ, לְיַעֲקֹב. </a:t>
            </a:r>
            <a:endParaRPr sz="2000">
              <a:solidFill>
                <a:schemeClr val="dk1"/>
              </a:solidFill>
              <a:highlight>
                <a:srgbClr val="FFFFFF"/>
              </a:highlight>
              <a:latin typeface="David"/>
              <a:ea typeface="David"/>
              <a:cs typeface="David"/>
              <a:sym typeface="David"/>
            </a:endParaRPr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chemeClr val="dk1"/>
              </a:solidFill>
              <a:highlight>
                <a:srgbClr val="FFFFFF"/>
              </a:highlight>
              <a:latin typeface="David"/>
              <a:ea typeface="David"/>
              <a:cs typeface="David"/>
              <a:sym typeface="David"/>
            </a:endParaRPr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2000">
                <a:solidFill>
                  <a:schemeClr val="dk1"/>
                </a:solidFill>
                <a:highlight>
                  <a:srgbClr val="FFFFFF"/>
                </a:highlight>
                <a:latin typeface="David"/>
                <a:ea typeface="David"/>
                <a:cs typeface="David"/>
                <a:sym typeface="David"/>
              </a:rPr>
              <a:t>העסקה מתקיימת והמזימה מוכתרת כהצלחה:</a:t>
            </a:r>
            <a:endParaRPr sz="2000">
              <a:solidFill>
                <a:schemeClr val="dk1"/>
              </a:solidFill>
              <a:highlight>
                <a:srgbClr val="FFFFFF"/>
              </a:highlight>
              <a:latin typeface="David"/>
              <a:ea typeface="David"/>
              <a:cs typeface="David"/>
              <a:sym typeface="David"/>
            </a:endParaRPr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2000">
                <a:solidFill>
                  <a:schemeClr val="dk1"/>
                </a:solidFill>
                <a:highlight>
                  <a:srgbClr val="FFFFFF"/>
                </a:highlight>
                <a:latin typeface="David"/>
                <a:ea typeface="David"/>
                <a:cs typeface="David"/>
                <a:sym typeface="David"/>
              </a:rPr>
              <a:t>וְיַעֲקֹב נָתַן לְעֵשָׂו, לֶחֶם וּנְזִיד עֲדָשִׁים</a:t>
            </a:r>
            <a:endParaRPr sz="2000">
              <a:solidFill>
                <a:schemeClr val="dk1"/>
              </a:solidFill>
              <a:highlight>
                <a:srgbClr val="FFFFFF"/>
              </a:highlight>
              <a:latin typeface="David"/>
              <a:ea typeface="David"/>
              <a:cs typeface="David"/>
              <a:sym typeface="David"/>
            </a:endParaRPr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chemeClr val="dk1"/>
              </a:solidFill>
              <a:highlight>
                <a:srgbClr val="FFFFFF"/>
              </a:highlight>
              <a:latin typeface="David"/>
              <a:ea typeface="David"/>
              <a:cs typeface="David"/>
              <a:sym typeface="David"/>
            </a:endParaRPr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2000">
                <a:solidFill>
                  <a:schemeClr val="dk1"/>
                </a:solidFill>
                <a:highlight>
                  <a:srgbClr val="FFFFFF"/>
                </a:highlight>
                <a:latin typeface="David"/>
                <a:ea typeface="David"/>
                <a:cs typeface="David"/>
                <a:sym typeface="David"/>
              </a:rPr>
              <a:t>עשו משכנע את עצמו שעשה עסקה טובה (כמו כל פראייר מצוי):</a:t>
            </a:r>
            <a:endParaRPr sz="2000">
              <a:solidFill>
                <a:schemeClr val="dk1"/>
              </a:solidFill>
              <a:highlight>
                <a:srgbClr val="FFFFFF"/>
              </a:highlight>
              <a:latin typeface="David"/>
              <a:ea typeface="David"/>
              <a:cs typeface="David"/>
              <a:sym typeface="David"/>
            </a:endParaRPr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2000">
                <a:solidFill>
                  <a:schemeClr val="dk1"/>
                </a:solidFill>
                <a:highlight>
                  <a:srgbClr val="FFFFFF"/>
                </a:highlight>
                <a:latin typeface="David"/>
                <a:ea typeface="David"/>
                <a:cs typeface="David"/>
                <a:sym typeface="David"/>
              </a:rPr>
              <a:t>וַיֹּאכַל וַיֵּשְׁתְּ, וַיָּקָם וַיֵּלַךְ; וַיִּבֶז עֵשָׂו, אֶת-הַבְּכֹרָה</a:t>
            </a:r>
            <a:endParaRPr sz="2000">
              <a:solidFill>
                <a:schemeClr val="dk1"/>
              </a:solidFill>
              <a:highlight>
                <a:srgbClr val="FFFFFF"/>
              </a:highlight>
              <a:latin typeface="David"/>
              <a:ea typeface="David"/>
              <a:cs typeface="David"/>
              <a:sym typeface="Davi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253</Words>
  <Application>Microsoft Office PowerPoint</Application>
  <PresentationFormat>On-screen Show (16:9)</PresentationFormat>
  <Paragraphs>37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Simple Light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kfir</dc:creator>
  <cp:lastModifiedBy>kfir</cp:lastModifiedBy>
  <cp:revision>1</cp:revision>
  <dcterms:modified xsi:type="dcterms:W3CDTF">2020-11-06T10:52:50Z</dcterms:modified>
</cp:coreProperties>
</file>