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5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61815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3fca6ed8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3fca6ed8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53fca6ed8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53fca6ed8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3fca6ed8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3fca6ed82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B6D7A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x-non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03850" y="308700"/>
            <a:ext cx="7413210" cy="6570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בראשית כ"ה- לידת יעקב ועשו</a:t>
            </a:r>
          </a:p>
        </p:txBody>
      </p:sp>
      <p:sp>
        <p:nvSpPr>
          <p:cNvPr id="55" name="Google Shape;55;p13"/>
          <p:cNvSpPr/>
          <p:nvPr/>
        </p:nvSpPr>
        <p:spPr>
          <a:xfrm>
            <a:off x="6080125" y="1394150"/>
            <a:ext cx="2457900" cy="2901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100"/>
              <a:t>רבקה עקרה, יצחק עותר לה' בנושא, וה' נעתר לו</a:t>
            </a:r>
            <a:endParaRPr sz="2100"/>
          </a:p>
        </p:txBody>
      </p:sp>
      <p:sp>
        <p:nvSpPr>
          <p:cNvPr id="56" name="Google Shape;56;p13"/>
          <p:cNvSpPr/>
          <p:nvPr/>
        </p:nvSpPr>
        <p:spPr>
          <a:xfrm>
            <a:off x="3479600" y="1394150"/>
            <a:ext cx="2457900" cy="30609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100"/>
              <a:t>ההריון של רבקה קשה, היא פונה לה' כדי להבין למה</a:t>
            </a:r>
            <a:endParaRPr sz="2100"/>
          </a:p>
        </p:txBody>
      </p:sp>
      <p:sp>
        <p:nvSpPr>
          <p:cNvPr id="57" name="Google Shape;57;p13"/>
          <p:cNvSpPr/>
          <p:nvPr/>
        </p:nvSpPr>
        <p:spPr>
          <a:xfrm>
            <a:off x="831775" y="1473600"/>
            <a:ext cx="2457900" cy="29016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/>
              <a:t>ה' משיב לרבקה בנבואה: בבטנה שני תאומים שיהיו לשני עמים יריבים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572500" y="270450"/>
            <a:ext cx="8116617" cy="5933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אודות התאומים הראשונים</a:t>
            </a:r>
          </a:p>
        </p:txBody>
      </p:sp>
      <p:sp>
        <p:nvSpPr>
          <p:cNvPr id="63" name="Google Shape;63;p14"/>
          <p:cNvSpPr/>
          <p:nvPr/>
        </p:nvSpPr>
        <p:spPr>
          <a:xfrm>
            <a:off x="2563875" y="1234825"/>
            <a:ext cx="4028400" cy="1194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100"/>
              <a:t>עשו הוא הבכור, ויעקב הוא הצעיר.</a:t>
            </a:r>
            <a:endParaRPr sz="2100"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100"/>
              <a:t>מה ידוע לנו על כל אחד מהם? </a:t>
            </a:r>
            <a:endParaRPr sz="2100"/>
          </a:p>
        </p:txBody>
      </p:sp>
      <p:sp>
        <p:nvSpPr>
          <p:cNvPr id="64" name="Google Shape;64;p14"/>
          <p:cNvSpPr/>
          <p:nvPr/>
        </p:nvSpPr>
        <p:spPr>
          <a:xfrm>
            <a:off x="5147025" y="2561750"/>
            <a:ext cx="3390900" cy="2275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100" b="1"/>
              <a:t>עשו</a:t>
            </a:r>
            <a:r>
              <a:rPr lang="x-none"/>
              <a:t>: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אַדְמוֹנִי, כֻּלּוֹ כְּאַדֶּרֶת שֵׂעָר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וַיְהִי עֵשָׂו אִישׁ יֹדֵעַ צַיִד, אִישׁ שָׂדֶה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וַיֶּאֱהַב יִצְחָק אֶת-עֵשָׂו, כִּי-צַיִד בְּפִיו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1282475" y="2561750"/>
            <a:ext cx="3390900" cy="2275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200" b="1"/>
              <a:t>יעקב</a:t>
            </a:r>
            <a:r>
              <a:rPr lang="x-none"/>
              <a:t>: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וְיָדוֹ אֹחֶזֶת בַּעֲקֵב עֵשָׂו, וַיִּקְרָא שְׁמוֹ, יַעֲקֹב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וְיַעֲקֹב אִישׁ תָּם, יֹשֵׁב אֹהָלִים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וְרִבְקָה, אֹהֶבֶת אֶת-יַעֲקֹב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/>
          <p:nvPr/>
        </p:nvSpPr>
        <p:spPr>
          <a:xfrm>
            <a:off x="1352450" y="265925"/>
            <a:ext cx="6673554" cy="62750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מכירת הבכורה</a:t>
            </a:r>
          </a:p>
        </p:txBody>
      </p:sp>
      <p:sp>
        <p:nvSpPr>
          <p:cNvPr id="71" name="Google Shape;71;p15"/>
          <p:cNvSpPr/>
          <p:nvPr/>
        </p:nvSpPr>
        <p:spPr>
          <a:xfrm>
            <a:off x="709050" y="1075525"/>
            <a:ext cx="8102100" cy="3561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/>
              <a:t>מכירת הבכורה היא ביצוע מוצלח של מזימה של המרוויח ממנה: יעקב.</a:t>
            </a:r>
            <a:endParaRPr sz="1900" b="1"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1900" b="1"/>
              <a:t>מזימה טובה דורשת תזמון, ניצול חולשה ותנאים שלא יאפשרו לצד השני לסרב.</a:t>
            </a:r>
            <a:endParaRPr sz="1900" b="1"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תזמון: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וַיָּזֶד יַעֲקֹב, נָזִיד; וַיָּבֹא עֵשָׂו מִן-הַשָּׂדֶה, וְהוּא עָיֵף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חולשה: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וַיֹּאמֶר עֵשָׂו אֶל-יַעֲקֹב, הַלְעִיטֵנִי נָא מִן-הָאָדֹם הָאָדֹם הַזֶּה--כִּי עָיֵף, אָנֹכִי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תנאים: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וַיֹּאמֶר, יַעֲקֹב:  מִכְרָה כַיּוֹם אֶת-בְּכֹרָתְךָ, לִי.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אי אפשר לסרב: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וַיֹּאמֶר עֵשָׂו, הִנֵּה אָנֹכִי הוֹלֵךְ לָמוּת; וְלָמָּה-זֶּה לִי, בְּכֹרָה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/>
          <p:nvPr/>
        </p:nvSpPr>
        <p:spPr>
          <a:xfrm>
            <a:off x="2347675" y="266625"/>
            <a:ext cx="4596902" cy="95682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Arial"/>
              </a:rPr>
              <a:t>תוצאה</a:t>
            </a:r>
          </a:p>
        </p:txBody>
      </p:sp>
      <p:sp>
        <p:nvSpPr>
          <p:cNvPr id="77" name="Google Shape;77;p16"/>
          <p:cNvSpPr/>
          <p:nvPr/>
        </p:nvSpPr>
        <p:spPr>
          <a:xfrm>
            <a:off x="777325" y="1416900"/>
            <a:ext cx="8079300" cy="3447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/>
              <a:t>עשו נכנע ליעקב ונשבע על העברת הבכורה אליו:</a:t>
            </a: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 וַיֹּאמֶר יַעֲקֹב, הִשָּׁבְעָה לִּי כַּיּוֹם, וַיִּשָּׁבַע, לוֹ; וַיִּמְכֹּר אֶת-בְּכֹרָתוֹ, לְיַעֲקֹב. 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העסקה מתקיימת והמזימה מוכתרת כהצלחה: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וְיַעֲקֹב נָתַן לְעֵשָׂו, לֶחֶם וּנְזִיד עֲדָשִׁים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עשו משכנע את עצמו שעשה עסקה טובה (כמו כל פראייר מצוי):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x-none" sz="2000">
                <a:solidFill>
                  <a:schemeClr val="dk1"/>
                </a:solidFill>
                <a:highlight>
                  <a:srgbClr val="FFFFFF"/>
                </a:highlight>
                <a:latin typeface="David"/>
                <a:ea typeface="David"/>
                <a:cs typeface="David"/>
                <a:sym typeface="David"/>
              </a:rPr>
              <a:t>וַיֹּאכַל וַיֵּשְׁתְּ, וַיָּקָם וַיֵּלַךְ; וַיִּבֶז עֵשָׂו, אֶת-הַבְּכֹרָה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On-screen Show (16:9)</PresentationFormat>
  <Paragraphs>37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kfir</dc:creator>
  <cp:lastModifiedBy>kfir</cp:lastModifiedBy>
  <cp:revision>1</cp:revision>
  <dcterms:modified xsi:type="dcterms:W3CDTF">2020-11-06T10:52:50Z</dcterms:modified>
</cp:coreProperties>
</file>