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Lst>
  <p:sldSz cx="6858000" cy="9906000" type="A4"/>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9C5BCD"/>
    <a:srgbClr val="FCFAFA"/>
    <a:srgbClr val="F8F0F2"/>
    <a:srgbClr val="F8F9ED"/>
    <a:srgbClr val="F5EEF6"/>
    <a:srgbClr val="F2F2F2"/>
    <a:srgbClr val="D0CECE"/>
    <a:srgbClr val="F3E5E8"/>
    <a:srgbClr val="EDE1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75" autoAdjust="0"/>
    <p:restoredTop sz="94660"/>
  </p:normalViewPr>
  <p:slideViewPr>
    <p:cSldViewPr snapToGrid="0">
      <p:cViewPr varScale="1">
        <p:scale>
          <a:sx n="78" d="100"/>
          <a:sy n="78" d="100"/>
        </p:scale>
        <p:origin x="17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417F7817-7BA4-4B2E-92FD-99814961D18E}"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34091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17F7817-7BA4-4B2E-92FD-99814961D18E}"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42967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17F7817-7BA4-4B2E-92FD-99814961D18E}"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586686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17F7817-7BA4-4B2E-92FD-99814961D18E}"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15984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17F7817-7BA4-4B2E-92FD-99814961D18E}"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84054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417F7817-7BA4-4B2E-92FD-99814961D18E}"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274220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472381" y="3618442"/>
            <a:ext cx="2901255" cy="5322183"/>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3471863" y="3618442"/>
            <a:ext cx="2915543" cy="5322183"/>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417F7817-7BA4-4B2E-92FD-99814961D18E}" type="datetimeFigureOut">
              <a:rPr lang="en-US" smtClean="0"/>
              <a:t>7/4/2024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93450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17F7817-7BA4-4B2E-92FD-99814961D18E}" type="datetimeFigureOut">
              <a:rPr lang="en-US" smtClean="0"/>
              <a:t>7/4/2024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193804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F7817-7BA4-4B2E-92FD-99814961D18E}" type="datetimeFigureOut">
              <a:rPr lang="en-US" smtClean="0"/>
              <a:t>7/4/2024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16336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417F7817-7BA4-4B2E-92FD-99814961D18E}"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78462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417F7817-7BA4-4B2E-92FD-99814961D18E}"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5AF46-5CD5-4E91-944B-DE233A194F93}" type="slidenum">
              <a:rPr lang="en-US" smtClean="0"/>
              <a:t>‹#›</a:t>
            </a:fld>
            <a:endParaRPr lang="en-US"/>
          </a:p>
        </p:txBody>
      </p:sp>
    </p:spTree>
    <p:extLst>
      <p:ext uri="{BB962C8B-B14F-4D97-AF65-F5344CB8AC3E}">
        <p14:creationId xmlns:p14="http://schemas.microsoft.com/office/powerpoint/2010/main" val="3839204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17F7817-7BA4-4B2E-92FD-99814961D18E}" type="datetimeFigureOut">
              <a:rPr lang="en-US" smtClean="0"/>
              <a:t>7/4/2024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45AF46-5CD5-4E91-944B-DE233A194F93}" type="slidenum">
              <a:rPr lang="en-US" smtClean="0"/>
              <a:t>‹#›</a:t>
            </a:fld>
            <a:endParaRPr lang="en-US"/>
          </a:p>
        </p:txBody>
      </p:sp>
    </p:spTree>
    <p:extLst>
      <p:ext uri="{BB962C8B-B14F-4D97-AF65-F5344CB8AC3E}">
        <p14:creationId xmlns:p14="http://schemas.microsoft.com/office/powerpoint/2010/main" val="2435869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ampus.ort.org.il/mod/book/view.php?id=108465&amp;chapterid=5760" TargetMode="External"/><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מלבן מעוגל 48"/>
          <p:cNvSpPr/>
          <p:nvPr/>
        </p:nvSpPr>
        <p:spPr>
          <a:xfrm>
            <a:off x="2592586" y="9549608"/>
            <a:ext cx="1312892" cy="167923"/>
          </a:xfrm>
          <a:prstGeom prst="roundRect">
            <a:avLst/>
          </a:prstGeom>
          <a:solidFill>
            <a:srgbClr val="F5EEF6"/>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115765" y="9460051"/>
            <a:ext cx="2927404" cy="276999"/>
          </a:xfrm>
          <a:prstGeom prst="rect">
            <a:avLst/>
          </a:prstGeom>
          <a:noFill/>
        </p:spPr>
        <p:txBody>
          <a:bodyPr wrap="none" rtlCol="0">
            <a:spAutoFit/>
          </a:bodyPr>
          <a:lstStyle/>
          <a:p>
            <a:pPr marL="285750" indent="-285750">
              <a:buFont typeface="Arial" panose="020B0604020202020204" pitchFamily="34" charset="0"/>
              <a:buChar char="•"/>
            </a:pPr>
            <a:r>
              <a:rPr lang="he-IL" sz="1200" b="1" dirty="0"/>
              <a:t>כיבוש צ'כוסלובקיה</a:t>
            </a:r>
            <a:r>
              <a:rPr lang="he-IL" sz="1200" dirty="0"/>
              <a:t> (בניגוד להסכם מינכן</a:t>
            </a:r>
            <a:r>
              <a:rPr lang="he-IL" sz="1200" dirty="0" smtClean="0"/>
              <a:t>)</a:t>
            </a:r>
            <a:endParaRPr lang="en-US" sz="1200" dirty="0"/>
          </a:p>
        </p:txBody>
      </p:sp>
      <p:sp>
        <p:nvSpPr>
          <p:cNvPr id="45" name="מלבן מעוגל 44"/>
          <p:cNvSpPr/>
          <p:nvPr/>
        </p:nvSpPr>
        <p:spPr>
          <a:xfrm rot="349151">
            <a:off x="3821115" y="4025757"/>
            <a:ext cx="705067" cy="152319"/>
          </a:xfrm>
          <a:prstGeom prst="roundRect">
            <a:avLst/>
          </a:prstGeom>
          <a:solidFill>
            <a:srgbClr val="F5EEF6"/>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406634" y="3934063"/>
            <a:ext cx="2706586" cy="276999"/>
          </a:xfrm>
          <a:prstGeom prst="rect">
            <a:avLst/>
          </a:prstGeom>
          <a:noFill/>
        </p:spPr>
        <p:txBody>
          <a:bodyPr wrap="square" rtlCol="0">
            <a:spAutoFit/>
          </a:bodyPr>
          <a:lstStyle/>
          <a:p>
            <a:pPr marL="171450" indent="-171450">
              <a:buFont typeface="Arial" panose="020B0604020202020204" pitchFamily="34" charset="0"/>
              <a:buChar char="•"/>
            </a:pPr>
            <a:r>
              <a:rPr lang="he-IL" sz="1200" b="1" dirty="0" smtClean="0">
                <a:hlinkClick r:id="rId2" action="ppaction://hlinksldjump" tooltip="הנאצים הכריזו שהם לא מחויבים להסכם מסוף מלחמת העולם הראשונה שבו שאר המדינות קבעו שלגרמניה יהיה צבא קטן, שאסור לה לקנות נשק או להשתמש במטוסים, אסור לה לכבוש את צ'כוסלובקיה ואוסטריה בעיקר לא את חבל הסודטים בצד הקרוב לגרמניה של צ'כוסלובקיה כי יש שם הרבה מכרות"/>
              </a:rPr>
              <a:t>ביטול חוזה ורסאי</a:t>
            </a:r>
            <a:r>
              <a:rPr lang="he-IL" sz="1200" dirty="0" smtClean="0"/>
              <a:t>, גרמניה מתחמשת</a:t>
            </a:r>
            <a:endParaRPr lang="en-US" sz="1200" dirty="0"/>
          </a:p>
        </p:txBody>
      </p:sp>
      <p:sp>
        <p:nvSpPr>
          <p:cNvPr id="48" name="מלבן מעוגל 47"/>
          <p:cNvSpPr/>
          <p:nvPr/>
        </p:nvSpPr>
        <p:spPr>
          <a:xfrm rot="2715700">
            <a:off x="5343679" y="6674231"/>
            <a:ext cx="435616" cy="431655"/>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מלבן מעוגל 46"/>
          <p:cNvSpPr/>
          <p:nvPr/>
        </p:nvSpPr>
        <p:spPr>
          <a:xfrm rot="2715700">
            <a:off x="1109635" y="6491221"/>
            <a:ext cx="1031459" cy="935463"/>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מלבן מעוגל 45"/>
          <p:cNvSpPr/>
          <p:nvPr/>
        </p:nvSpPr>
        <p:spPr>
          <a:xfrm rot="2715700">
            <a:off x="5091150" y="4822948"/>
            <a:ext cx="1102229" cy="1063346"/>
          </a:xfrm>
          <a:prstGeom prst="roundRect">
            <a:avLst/>
          </a:prstGeom>
          <a:solidFill>
            <a:srgbClr val="F8F9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מלבן מעוגל 43"/>
          <p:cNvSpPr/>
          <p:nvPr/>
        </p:nvSpPr>
        <p:spPr>
          <a:xfrm rot="2715700">
            <a:off x="496924" y="2810779"/>
            <a:ext cx="659119" cy="672129"/>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מלבן מעוגל 42"/>
          <p:cNvSpPr/>
          <p:nvPr/>
        </p:nvSpPr>
        <p:spPr>
          <a:xfrm rot="2715700">
            <a:off x="2987145" y="2681514"/>
            <a:ext cx="727628" cy="721011"/>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מלבן מעוגל 40"/>
          <p:cNvSpPr/>
          <p:nvPr/>
        </p:nvSpPr>
        <p:spPr>
          <a:xfrm rot="2715700">
            <a:off x="4947609" y="1205746"/>
            <a:ext cx="1395872" cy="1356201"/>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מלבן מעוגל 41"/>
          <p:cNvSpPr/>
          <p:nvPr/>
        </p:nvSpPr>
        <p:spPr>
          <a:xfrm rot="2715700">
            <a:off x="1457470" y="1169111"/>
            <a:ext cx="700293" cy="619035"/>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צורה חופשית 8"/>
          <p:cNvSpPr/>
          <p:nvPr/>
        </p:nvSpPr>
        <p:spPr>
          <a:xfrm flipH="1">
            <a:off x="2274537" y="1462989"/>
            <a:ext cx="2915359" cy="8838435"/>
          </a:xfrm>
          <a:custGeom>
            <a:avLst/>
            <a:gdLst>
              <a:gd name="connsiteX0" fmla="*/ 799965 w 2915359"/>
              <a:gd name="connsiteY0" fmla="*/ 0 h 7029450"/>
              <a:gd name="connsiteX1" fmla="*/ 2904990 w 2915359"/>
              <a:gd name="connsiteY1" fmla="*/ 1562100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5359" h="7029450">
                <a:moveTo>
                  <a:pt x="799965" y="0"/>
                </a:moveTo>
                <a:cubicBezTo>
                  <a:pt x="1917565" y="445294"/>
                  <a:pt x="3035165" y="890588"/>
                  <a:pt x="2904990" y="1562100"/>
                </a:cubicBezTo>
                <a:cubicBezTo>
                  <a:pt x="2774815" y="2233613"/>
                  <a:pt x="239577" y="3127375"/>
                  <a:pt x="18915" y="4029075"/>
                </a:cubicBezTo>
                <a:cubicBezTo>
                  <a:pt x="-201748" y="4930775"/>
                  <a:pt x="1581015" y="6972300"/>
                  <a:pt x="1581015" y="6972300"/>
                </a:cubicBezTo>
                <a:lnTo>
                  <a:pt x="1581015" y="6972300"/>
                </a:lnTo>
                <a:cubicBezTo>
                  <a:pt x="1587365" y="6977062"/>
                  <a:pt x="1614353" y="6992938"/>
                  <a:pt x="1619115" y="7000875"/>
                </a:cubicBezTo>
                <a:cubicBezTo>
                  <a:pt x="1623878" y="7008813"/>
                  <a:pt x="1614352" y="7015163"/>
                  <a:pt x="1609590" y="7019925"/>
                </a:cubicBezTo>
                <a:cubicBezTo>
                  <a:pt x="1604828" y="7024687"/>
                  <a:pt x="1590540" y="7029450"/>
                  <a:pt x="1590540" y="7029450"/>
                </a:cubicBezTo>
              </a:path>
            </a:pathLst>
          </a:cu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צורה חופשית 9"/>
          <p:cNvSpPr/>
          <p:nvPr/>
        </p:nvSpPr>
        <p:spPr>
          <a:xfrm flipH="1">
            <a:off x="0" y="1290776"/>
            <a:ext cx="4048125" cy="7258050"/>
          </a:xfrm>
          <a:custGeom>
            <a:avLst/>
            <a:gdLst>
              <a:gd name="connsiteX0" fmla="*/ 799965 w 2915359"/>
              <a:gd name="connsiteY0" fmla="*/ 0 h 7029450"/>
              <a:gd name="connsiteX1" fmla="*/ 2904990 w 2915359"/>
              <a:gd name="connsiteY1" fmla="*/ 1562100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 name="connsiteX0" fmla="*/ 180840 w 2905320"/>
              <a:gd name="connsiteY0" fmla="*/ 0 h 7067550"/>
              <a:gd name="connsiteX1" fmla="*/ 2904990 w 2905320"/>
              <a:gd name="connsiteY1" fmla="*/ 1600200 h 7067550"/>
              <a:gd name="connsiteX2" fmla="*/ 18915 w 2905320"/>
              <a:gd name="connsiteY2" fmla="*/ 4067175 h 7067550"/>
              <a:gd name="connsiteX3" fmla="*/ 1581015 w 2905320"/>
              <a:gd name="connsiteY3" fmla="*/ 7010400 h 7067550"/>
              <a:gd name="connsiteX4" fmla="*/ 1581015 w 2905320"/>
              <a:gd name="connsiteY4" fmla="*/ 7010400 h 7067550"/>
              <a:gd name="connsiteX5" fmla="*/ 1619115 w 2905320"/>
              <a:gd name="connsiteY5" fmla="*/ 7038975 h 7067550"/>
              <a:gd name="connsiteX6" fmla="*/ 1609590 w 2905320"/>
              <a:gd name="connsiteY6" fmla="*/ 7058025 h 7067550"/>
              <a:gd name="connsiteX7" fmla="*/ 1590540 w 2905320"/>
              <a:gd name="connsiteY7" fmla="*/ 7067550 h 7067550"/>
              <a:gd name="connsiteX0" fmla="*/ 0 w 2731256"/>
              <a:gd name="connsiteY0" fmla="*/ 0 h 7067550"/>
              <a:gd name="connsiteX1" fmla="*/ 2724150 w 2731256"/>
              <a:gd name="connsiteY1" fmla="*/ 1600200 h 7067550"/>
              <a:gd name="connsiteX2" fmla="*/ 809625 w 2731256"/>
              <a:gd name="connsiteY2" fmla="*/ 4267200 h 7067550"/>
              <a:gd name="connsiteX3" fmla="*/ 1400175 w 2731256"/>
              <a:gd name="connsiteY3" fmla="*/ 7010400 h 7067550"/>
              <a:gd name="connsiteX4" fmla="*/ 1400175 w 2731256"/>
              <a:gd name="connsiteY4" fmla="*/ 7010400 h 7067550"/>
              <a:gd name="connsiteX5" fmla="*/ 1438275 w 2731256"/>
              <a:gd name="connsiteY5" fmla="*/ 7038975 h 7067550"/>
              <a:gd name="connsiteX6" fmla="*/ 1428750 w 2731256"/>
              <a:gd name="connsiteY6" fmla="*/ 7058025 h 7067550"/>
              <a:gd name="connsiteX7" fmla="*/ 1409700 w 2731256"/>
              <a:gd name="connsiteY7" fmla="*/ 7067550 h 7067550"/>
              <a:gd name="connsiteX0" fmla="*/ 0 w 2731256"/>
              <a:gd name="connsiteY0" fmla="*/ 0 h 7067550"/>
              <a:gd name="connsiteX1" fmla="*/ 2724150 w 2731256"/>
              <a:gd name="connsiteY1" fmla="*/ 1600200 h 7067550"/>
              <a:gd name="connsiteX2" fmla="*/ 809625 w 2731256"/>
              <a:gd name="connsiteY2" fmla="*/ 4267200 h 7067550"/>
              <a:gd name="connsiteX3" fmla="*/ 1400175 w 2731256"/>
              <a:gd name="connsiteY3" fmla="*/ 7010400 h 7067550"/>
              <a:gd name="connsiteX4" fmla="*/ 1400175 w 2731256"/>
              <a:gd name="connsiteY4" fmla="*/ 7010400 h 7067550"/>
              <a:gd name="connsiteX5" fmla="*/ 1438275 w 2731256"/>
              <a:gd name="connsiteY5" fmla="*/ 7038975 h 7067550"/>
              <a:gd name="connsiteX6" fmla="*/ 1428750 w 2731256"/>
              <a:gd name="connsiteY6" fmla="*/ 7058025 h 7067550"/>
              <a:gd name="connsiteX7" fmla="*/ 1362075 w 2731256"/>
              <a:gd name="connsiteY7" fmla="*/ 7067550 h 7067550"/>
              <a:gd name="connsiteX0" fmla="*/ 0 w 2731256"/>
              <a:gd name="connsiteY0" fmla="*/ 0 h 7124700"/>
              <a:gd name="connsiteX1" fmla="*/ 2724150 w 2731256"/>
              <a:gd name="connsiteY1" fmla="*/ 1600200 h 7124700"/>
              <a:gd name="connsiteX2" fmla="*/ 809625 w 2731256"/>
              <a:gd name="connsiteY2" fmla="*/ 4267200 h 7124700"/>
              <a:gd name="connsiteX3" fmla="*/ 1400175 w 2731256"/>
              <a:gd name="connsiteY3" fmla="*/ 7010400 h 7124700"/>
              <a:gd name="connsiteX4" fmla="*/ 1400175 w 2731256"/>
              <a:gd name="connsiteY4" fmla="*/ 7010400 h 7124700"/>
              <a:gd name="connsiteX5" fmla="*/ 1438275 w 2731256"/>
              <a:gd name="connsiteY5" fmla="*/ 7038975 h 7124700"/>
              <a:gd name="connsiteX6" fmla="*/ 1428750 w 2731256"/>
              <a:gd name="connsiteY6" fmla="*/ 7058025 h 7124700"/>
              <a:gd name="connsiteX7" fmla="*/ 1971675 w 2731256"/>
              <a:gd name="connsiteY7" fmla="*/ 7124700 h 7124700"/>
              <a:gd name="connsiteX0" fmla="*/ 0 w 2731256"/>
              <a:gd name="connsiteY0" fmla="*/ 0 h 7259023"/>
              <a:gd name="connsiteX1" fmla="*/ 2724150 w 2731256"/>
              <a:gd name="connsiteY1" fmla="*/ 1600200 h 7259023"/>
              <a:gd name="connsiteX2" fmla="*/ 809625 w 2731256"/>
              <a:gd name="connsiteY2" fmla="*/ 4267200 h 7259023"/>
              <a:gd name="connsiteX3" fmla="*/ 1400175 w 2731256"/>
              <a:gd name="connsiteY3" fmla="*/ 7010400 h 7259023"/>
              <a:gd name="connsiteX4" fmla="*/ 1400175 w 2731256"/>
              <a:gd name="connsiteY4" fmla="*/ 7010400 h 7259023"/>
              <a:gd name="connsiteX5" fmla="*/ 1438275 w 2731256"/>
              <a:gd name="connsiteY5" fmla="*/ 7038975 h 7259023"/>
              <a:gd name="connsiteX6" fmla="*/ 2047875 w 2731256"/>
              <a:gd name="connsiteY6" fmla="*/ 7258050 h 7259023"/>
              <a:gd name="connsiteX7" fmla="*/ 1971675 w 2731256"/>
              <a:gd name="connsiteY7" fmla="*/ 7124700 h 7259023"/>
              <a:gd name="connsiteX0" fmla="*/ 0 w 2731256"/>
              <a:gd name="connsiteY0" fmla="*/ 0 h 7276508"/>
              <a:gd name="connsiteX1" fmla="*/ 2724150 w 2731256"/>
              <a:gd name="connsiteY1" fmla="*/ 1600200 h 7276508"/>
              <a:gd name="connsiteX2" fmla="*/ 809625 w 2731256"/>
              <a:gd name="connsiteY2" fmla="*/ 4267200 h 7276508"/>
              <a:gd name="connsiteX3" fmla="*/ 1400175 w 2731256"/>
              <a:gd name="connsiteY3" fmla="*/ 7010400 h 7276508"/>
              <a:gd name="connsiteX4" fmla="*/ 1400175 w 2731256"/>
              <a:gd name="connsiteY4" fmla="*/ 7010400 h 7276508"/>
              <a:gd name="connsiteX5" fmla="*/ 2028825 w 2731256"/>
              <a:gd name="connsiteY5" fmla="*/ 7248525 h 7276508"/>
              <a:gd name="connsiteX6" fmla="*/ 2047875 w 2731256"/>
              <a:gd name="connsiteY6" fmla="*/ 7258050 h 7276508"/>
              <a:gd name="connsiteX7" fmla="*/ 1971675 w 2731256"/>
              <a:gd name="connsiteY7" fmla="*/ 7124700 h 7276508"/>
              <a:gd name="connsiteX0" fmla="*/ 0 w 2731256"/>
              <a:gd name="connsiteY0" fmla="*/ 0 h 7288060"/>
              <a:gd name="connsiteX1" fmla="*/ 2724150 w 2731256"/>
              <a:gd name="connsiteY1" fmla="*/ 1600200 h 7288060"/>
              <a:gd name="connsiteX2" fmla="*/ 809625 w 2731256"/>
              <a:gd name="connsiteY2" fmla="*/ 4267200 h 7288060"/>
              <a:gd name="connsiteX3" fmla="*/ 1400175 w 2731256"/>
              <a:gd name="connsiteY3" fmla="*/ 7010400 h 7288060"/>
              <a:gd name="connsiteX4" fmla="*/ 2314575 w 2731256"/>
              <a:gd name="connsiteY4" fmla="*/ 7248525 h 7288060"/>
              <a:gd name="connsiteX5" fmla="*/ 2028825 w 2731256"/>
              <a:gd name="connsiteY5" fmla="*/ 7248525 h 7288060"/>
              <a:gd name="connsiteX6" fmla="*/ 2047875 w 2731256"/>
              <a:gd name="connsiteY6" fmla="*/ 7258050 h 7288060"/>
              <a:gd name="connsiteX7" fmla="*/ 1971675 w 2731256"/>
              <a:gd name="connsiteY7" fmla="*/ 7124700 h 7288060"/>
              <a:gd name="connsiteX0" fmla="*/ 0 w 3885952"/>
              <a:gd name="connsiteY0" fmla="*/ 0 h 7545328"/>
              <a:gd name="connsiteX1" fmla="*/ 2724150 w 3885952"/>
              <a:gd name="connsiteY1" fmla="*/ 1600200 h 7545328"/>
              <a:gd name="connsiteX2" fmla="*/ 809625 w 3885952"/>
              <a:gd name="connsiteY2" fmla="*/ 4267200 h 7545328"/>
              <a:gd name="connsiteX3" fmla="*/ 3857625 w 3885952"/>
              <a:gd name="connsiteY3" fmla="*/ 7343775 h 7545328"/>
              <a:gd name="connsiteX4" fmla="*/ 2314575 w 3885952"/>
              <a:gd name="connsiteY4" fmla="*/ 7248525 h 7545328"/>
              <a:gd name="connsiteX5" fmla="*/ 2028825 w 3885952"/>
              <a:gd name="connsiteY5" fmla="*/ 7248525 h 7545328"/>
              <a:gd name="connsiteX6" fmla="*/ 2047875 w 3885952"/>
              <a:gd name="connsiteY6" fmla="*/ 7258050 h 7545328"/>
              <a:gd name="connsiteX7" fmla="*/ 1971675 w 3885952"/>
              <a:gd name="connsiteY7" fmla="*/ 7124700 h 7545328"/>
              <a:gd name="connsiteX0" fmla="*/ 0 w 4076452"/>
              <a:gd name="connsiteY0" fmla="*/ 0 h 7459603"/>
              <a:gd name="connsiteX1" fmla="*/ 2914650 w 4076452"/>
              <a:gd name="connsiteY1" fmla="*/ 1514475 h 7459603"/>
              <a:gd name="connsiteX2" fmla="*/ 1000125 w 4076452"/>
              <a:gd name="connsiteY2" fmla="*/ 4181475 h 7459603"/>
              <a:gd name="connsiteX3" fmla="*/ 4048125 w 4076452"/>
              <a:gd name="connsiteY3" fmla="*/ 7258050 h 7459603"/>
              <a:gd name="connsiteX4" fmla="*/ 2505075 w 4076452"/>
              <a:gd name="connsiteY4" fmla="*/ 7162800 h 7459603"/>
              <a:gd name="connsiteX5" fmla="*/ 2219325 w 4076452"/>
              <a:gd name="connsiteY5" fmla="*/ 7162800 h 7459603"/>
              <a:gd name="connsiteX6" fmla="*/ 2238375 w 4076452"/>
              <a:gd name="connsiteY6" fmla="*/ 7172325 h 7459603"/>
              <a:gd name="connsiteX7" fmla="*/ 2162175 w 4076452"/>
              <a:gd name="connsiteY7" fmla="*/ 7038975 h 7459603"/>
              <a:gd name="connsiteX0" fmla="*/ 0 w 4072201"/>
              <a:gd name="connsiteY0" fmla="*/ 0 h 7453304"/>
              <a:gd name="connsiteX1" fmla="*/ 2914650 w 4072201"/>
              <a:gd name="connsiteY1" fmla="*/ 1514475 h 7453304"/>
              <a:gd name="connsiteX2" fmla="*/ 1133475 w 4072201"/>
              <a:gd name="connsiteY2" fmla="*/ 4267200 h 7453304"/>
              <a:gd name="connsiteX3" fmla="*/ 4048125 w 4072201"/>
              <a:gd name="connsiteY3" fmla="*/ 7258050 h 7453304"/>
              <a:gd name="connsiteX4" fmla="*/ 2505075 w 4072201"/>
              <a:gd name="connsiteY4" fmla="*/ 7162800 h 7453304"/>
              <a:gd name="connsiteX5" fmla="*/ 2219325 w 4072201"/>
              <a:gd name="connsiteY5" fmla="*/ 7162800 h 7453304"/>
              <a:gd name="connsiteX6" fmla="*/ 2238375 w 4072201"/>
              <a:gd name="connsiteY6" fmla="*/ 7172325 h 7453304"/>
              <a:gd name="connsiteX7" fmla="*/ 2162175 w 4072201"/>
              <a:gd name="connsiteY7" fmla="*/ 7038975 h 7453304"/>
              <a:gd name="connsiteX0" fmla="*/ 0 w 4072201"/>
              <a:gd name="connsiteY0" fmla="*/ 0 h 7453304"/>
              <a:gd name="connsiteX1" fmla="*/ 2914650 w 4072201"/>
              <a:gd name="connsiteY1" fmla="*/ 1514475 h 7453304"/>
              <a:gd name="connsiteX2" fmla="*/ 1133475 w 4072201"/>
              <a:gd name="connsiteY2" fmla="*/ 4267200 h 7453304"/>
              <a:gd name="connsiteX3" fmla="*/ 4048125 w 4072201"/>
              <a:gd name="connsiteY3" fmla="*/ 7258050 h 7453304"/>
              <a:gd name="connsiteX4" fmla="*/ 2505075 w 4072201"/>
              <a:gd name="connsiteY4" fmla="*/ 7162800 h 7453304"/>
              <a:gd name="connsiteX5" fmla="*/ 2219325 w 4072201"/>
              <a:gd name="connsiteY5" fmla="*/ 7162800 h 7453304"/>
              <a:gd name="connsiteX6" fmla="*/ 2238375 w 4072201"/>
              <a:gd name="connsiteY6" fmla="*/ 7172325 h 7453304"/>
              <a:gd name="connsiteX0" fmla="*/ 0 w 4072201"/>
              <a:gd name="connsiteY0" fmla="*/ 0 h 7453304"/>
              <a:gd name="connsiteX1" fmla="*/ 2914650 w 4072201"/>
              <a:gd name="connsiteY1" fmla="*/ 1514475 h 7453304"/>
              <a:gd name="connsiteX2" fmla="*/ 1133475 w 4072201"/>
              <a:gd name="connsiteY2" fmla="*/ 4267200 h 7453304"/>
              <a:gd name="connsiteX3" fmla="*/ 4048125 w 4072201"/>
              <a:gd name="connsiteY3" fmla="*/ 7258050 h 7453304"/>
              <a:gd name="connsiteX4" fmla="*/ 2505075 w 4072201"/>
              <a:gd name="connsiteY4" fmla="*/ 7162800 h 7453304"/>
              <a:gd name="connsiteX5" fmla="*/ 2219325 w 4072201"/>
              <a:gd name="connsiteY5" fmla="*/ 7162800 h 7453304"/>
              <a:gd name="connsiteX0" fmla="*/ 0 w 4062106"/>
              <a:gd name="connsiteY0" fmla="*/ 0 h 7454053"/>
              <a:gd name="connsiteX1" fmla="*/ 2914650 w 4062106"/>
              <a:gd name="connsiteY1" fmla="*/ 1514475 h 7454053"/>
              <a:gd name="connsiteX2" fmla="*/ 1133475 w 4062106"/>
              <a:gd name="connsiteY2" fmla="*/ 4267200 h 7454053"/>
              <a:gd name="connsiteX3" fmla="*/ 4048125 w 4062106"/>
              <a:gd name="connsiteY3" fmla="*/ 7258050 h 7454053"/>
              <a:gd name="connsiteX4" fmla="*/ 2219325 w 4062106"/>
              <a:gd name="connsiteY4" fmla="*/ 7162800 h 7454053"/>
              <a:gd name="connsiteX0" fmla="*/ 0 w 4048125"/>
              <a:gd name="connsiteY0" fmla="*/ 0 h 7258050"/>
              <a:gd name="connsiteX1" fmla="*/ 2914650 w 4048125"/>
              <a:gd name="connsiteY1" fmla="*/ 1514475 h 7258050"/>
              <a:gd name="connsiteX2" fmla="*/ 1133475 w 4048125"/>
              <a:gd name="connsiteY2" fmla="*/ 4267200 h 7258050"/>
              <a:gd name="connsiteX3" fmla="*/ 4048125 w 4048125"/>
              <a:gd name="connsiteY3" fmla="*/ 7258050 h 7258050"/>
              <a:gd name="connsiteX0" fmla="*/ 0 w 4048125"/>
              <a:gd name="connsiteY0" fmla="*/ 0 h 7258050"/>
              <a:gd name="connsiteX1" fmla="*/ 2914650 w 4048125"/>
              <a:gd name="connsiteY1" fmla="*/ 1514475 h 7258050"/>
              <a:gd name="connsiteX2" fmla="*/ 1442394 w 4048125"/>
              <a:gd name="connsiteY2" fmla="*/ 4736757 h 7258050"/>
              <a:gd name="connsiteX3" fmla="*/ 4048125 w 4048125"/>
              <a:gd name="connsiteY3" fmla="*/ 7258050 h 7258050"/>
              <a:gd name="connsiteX0" fmla="*/ 0 w 4048125"/>
              <a:gd name="connsiteY0" fmla="*/ 0 h 7258050"/>
              <a:gd name="connsiteX1" fmla="*/ 2951721 w 4048125"/>
              <a:gd name="connsiteY1" fmla="*/ 1749253 h 7258050"/>
              <a:gd name="connsiteX2" fmla="*/ 1442394 w 4048125"/>
              <a:gd name="connsiteY2" fmla="*/ 4736757 h 7258050"/>
              <a:gd name="connsiteX3" fmla="*/ 4048125 w 4048125"/>
              <a:gd name="connsiteY3" fmla="*/ 7258050 h 7258050"/>
            </a:gdLst>
            <a:ahLst/>
            <a:cxnLst>
              <a:cxn ang="0">
                <a:pos x="connsiteX0" y="connsiteY0"/>
              </a:cxn>
              <a:cxn ang="0">
                <a:pos x="connsiteX1" y="connsiteY1"/>
              </a:cxn>
              <a:cxn ang="0">
                <a:pos x="connsiteX2" y="connsiteY2"/>
              </a:cxn>
              <a:cxn ang="0">
                <a:pos x="connsiteX3" y="connsiteY3"/>
              </a:cxn>
            </a:cxnLst>
            <a:rect l="l" t="t" r="r" b="b"/>
            <a:pathLst>
              <a:path w="4048125" h="7258050">
                <a:moveTo>
                  <a:pt x="0" y="0"/>
                </a:moveTo>
                <a:cubicBezTo>
                  <a:pt x="1117600" y="445294"/>
                  <a:pt x="2711322" y="959794"/>
                  <a:pt x="2951721" y="1749253"/>
                </a:cubicBezTo>
                <a:cubicBezTo>
                  <a:pt x="3192120" y="2538712"/>
                  <a:pt x="1253482" y="3779495"/>
                  <a:pt x="1442394" y="4736757"/>
                </a:cubicBezTo>
                <a:cubicBezTo>
                  <a:pt x="1631306" y="5694019"/>
                  <a:pt x="3867150" y="6775450"/>
                  <a:pt x="4048125" y="7258050"/>
                </a:cubicBezTo>
              </a:path>
            </a:pathLst>
          </a:cu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צורה חופשית 7"/>
          <p:cNvSpPr/>
          <p:nvPr/>
        </p:nvSpPr>
        <p:spPr>
          <a:xfrm flipH="1">
            <a:off x="1183844" y="1401201"/>
            <a:ext cx="2943482" cy="8865433"/>
          </a:xfrm>
          <a:custGeom>
            <a:avLst/>
            <a:gdLst>
              <a:gd name="connsiteX0" fmla="*/ 799965 w 2915359"/>
              <a:gd name="connsiteY0" fmla="*/ 0 h 7029450"/>
              <a:gd name="connsiteX1" fmla="*/ 2904990 w 2915359"/>
              <a:gd name="connsiteY1" fmla="*/ 1562100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 name="connsiteX0" fmla="*/ 799965 w 2915359"/>
              <a:gd name="connsiteY0" fmla="*/ 0 h 7029450"/>
              <a:gd name="connsiteX1" fmla="*/ 2904990 w 2915359"/>
              <a:gd name="connsiteY1" fmla="*/ 1336064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 name="connsiteX0" fmla="*/ 58306 w 2163346"/>
              <a:gd name="connsiteY0" fmla="*/ 0 h 7029450"/>
              <a:gd name="connsiteX1" fmla="*/ 2163331 w 2163346"/>
              <a:gd name="connsiteY1" fmla="*/ 1336064 h 7029450"/>
              <a:gd name="connsiteX2" fmla="*/ 31019 w 2163346"/>
              <a:gd name="connsiteY2" fmla="*/ 3822694 h 7029450"/>
              <a:gd name="connsiteX3" fmla="*/ 839356 w 2163346"/>
              <a:gd name="connsiteY3" fmla="*/ 6972300 h 7029450"/>
              <a:gd name="connsiteX4" fmla="*/ 839356 w 2163346"/>
              <a:gd name="connsiteY4" fmla="*/ 6972300 h 7029450"/>
              <a:gd name="connsiteX5" fmla="*/ 877456 w 2163346"/>
              <a:gd name="connsiteY5" fmla="*/ 7000875 h 7029450"/>
              <a:gd name="connsiteX6" fmla="*/ 867931 w 2163346"/>
              <a:gd name="connsiteY6" fmla="*/ 7019925 h 7029450"/>
              <a:gd name="connsiteX7" fmla="*/ 848881 w 2163346"/>
              <a:gd name="connsiteY7" fmla="*/ 7029450 h 7029450"/>
              <a:gd name="connsiteX0" fmla="*/ 58306 w 2163346"/>
              <a:gd name="connsiteY0" fmla="*/ 0 h 7019981"/>
              <a:gd name="connsiteX1" fmla="*/ 2163331 w 2163346"/>
              <a:gd name="connsiteY1" fmla="*/ 1336064 h 7019981"/>
              <a:gd name="connsiteX2" fmla="*/ 31019 w 2163346"/>
              <a:gd name="connsiteY2" fmla="*/ 3822694 h 7019981"/>
              <a:gd name="connsiteX3" fmla="*/ 839356 w 2163346"/>
              <a:gd name="connsiteY3" fmla="*/ 6972300 h 7019981"/>
              <a:gd name="connsiteX4" fmla="*/ 839356 w 2163346"/>
              <a:gd name="connsiteY4" fmla="*/ 6972300 h 7019981"/>
              <a:gd name="connsiteX5" fmla="*/ 877456 w 2163346"/>
              <a:gd name="connsiteY5" fmla="*/ 7000875 h 7019981"/>
              <a:gd name="connsiteX6" fmla="*/ 867931 w 2163346"/>
              <a:gd name="connsiteY6" fmla="*/ 7019925 h 7019981"/>
              <a:gd name="connsiteX7" fmla="*/ 1565573 w 2163346"/>
              <a:gd name="connsiteY7" fmla="*/ 6724792 h 7019981"/>
              <a:gd name="connsiteX0" fmla="*/ 58306 w 2163346"/>
              <a:gd name="connsiteY0" fmla="*/ 0 h 7019925"/>
              <a:gd name="connsiteX1" fmla="*/ 2163331 w 2163346"/>
              <a:gd name="connsiteY1" fmla="*/ 1336064 h 7019925"/>
              <a:gd name="connsiteX2" fmla="*/ 31019 w 2163346"/>
              <a:gd name="connsiteY2" fmla="*/ 3822694 h 7019925"/>
              <a:gd name="connsiteX3" fmla="*/ 839356 w 2163346"/>
              <a:gd name="connsiteY3" fmla="*/ 6972300 h 7019925"/>
              <a:gd name="connsiteX4" fmla="*/ 839356 w 2163346"/>
              <a:gd name="connsiteY4" fmla="*/ 6972300 h 7019925"/>
              <a:gd name="connsiteX5" fmla="*/ 877456 w 2163346"/>
              <a:gd name="connsiteY5" fmla="*/ 7000875 h 7019925"/>
              <a:gd name="connsiteX6" fmla="*/ 867931 w 2163346"/>
              <a:gd name="connsiteY6" fmla="*/ 7019925 h 7019925"/>
              <a:gd name="connsiteX0" fmla="*/ 58306 w 2163346"/>
              <a:gd name="connsiteY0" fmla="*/ 0 h 7015168"/>
              <a:gd name="connsiteX1" fmla="*/ 2163331 w 2163346"/>
              <a:gd name="connsiteY1" fmla="*/ 1336064 h 7015168"/>
              <a:gd name="connsiteX2" fmla="*/ 31019 w 2163346"/>
              <a:gd name="connsiteY2" fmla="*/ 3822694 h 7015168"/>
              <a:gd name="connsiteX3" fmla="*/ 839356 w 2163346"/>
              <a:gd name="connsiteY3" fmla="*/ 6972300 h 7015168"/>
              <a:gd name="connsiteX4" fmla="*/ 839356 w 2163346"/>
              <a:gd name="connsiteY4" fmla="*/ 6972300 h 7015168"/>
              <a:gd name="connsiteX5" fmla="*/ 877456 w 2163346"/>
              <a:gd name="connsiteY5" fmla="*/ 7000875 h 7015168"/>
              <a:gd name="connsiteX6" fmla="*/ 1955326 w 2163346"/>
              <a:gd name="connsiteY6" fmla="*/ 6715267 h 7015168"/>
              <a:gd name="connsiteX0" fmla="*/ 58306 w 2163346"/>
              <a:gd name="connsiteY0" fmla="*/ 0 h 7015168"/>
              <a:gd name="connsiteX1" fmla="*/ 2163331 w 2163346"/>
              <a:gd name="connsiteY1" fmla="*/ 1336064 h 7015168"/>
              <a:gd name="connsiteX2" fmla="*/ 31019 w 2163346"/>
              <a:gd name="connsiteY2" fmla="*/ 3822694 h 7015168"/>
              <a:gd name="connsiteX3" fmla="*/ 839356 w 2163346"/>
              <a:gd name="connsiteY3" fmla="*/ 6972300 h 7015168"/>
              <a:gd name="connsiteX4" fmla="*/ 839356 w 2163346"/>
              <a:gd name="connsiteY4" fmla="*/ 6972300 h 7015168"/>
              <a:gd name="connsiteX5" fmla="*/ 877456 w 2163346"/>
              <a:gd name="connsiteY5" fmla="*/ 7000875 h 7015168"/>
              <a:gd name="connsiteX0" fmla="*/ 58306 w 2163346"/>
              <a:gd name="connsiteY0" fmla="*/ 0 h 6972380"/>
              <a:gd name="connsiteX1" fmla="*/ 2163331 w 2163346"/>
              <a:gd name="connsiteY1" fmla="*/ 1336064 h 6972380"/>
              <a:gd name="connsiteX2" fmla="*/ 31019 w 2163346"/>
              <a:gd name="connsiteY2" fmla="*/ 3822694 h 6972380"/>
              <a:gd name="connsiteX3" fmla="*/ 839356 w 2163346"/>
              <a:gd name="connsiteY3" fmla="*/ 6972300 h 6972380"/>
              <a:gd name="connsiteX4" fmla="*/ 839356 w 2163346"/>
              <a:gd name="connsiteY4" fmla="*/ 6972300 h 6972380"/>
              <a:gd name="connsiteX5" fmla="*/ 1779500 w 2163346"/>
              <a:gd name="connsiteY5" fmla="*/ 6725701 h 6972380"/>
              <a:gd name="connsiteX0" fmla="*/ 58306 w 2163346"/>
              <a:gd name="connsiteY0" fmla="*/ 0 h 6972300"/>
              <a:gd name="connsiteX1" fmla="*/ 2163331 w 2163346"/>
              <a:gd name="connsiteY1" fmla="*/ 1336064 h 6972300"/>
              <a:gd name="connsiteX2" fmla="*/ 31019 w 2163346"/>
              <a:gd name="connsiteY2" fmla="*/ 3822694 h 6972300"/>
              <a:gd name="connsiteX3" fmla="*/ 839356 w 2163346"/>
              <a:gd name="connsiteY3" fmla="*/ 6972300 h 6972300"/>
              <a:gd name="connsiteX4" fmla="*/ 839356 w 2163346"/>
              <a:gd name="connsiteY4" fmla="*/ 6972300 h 6972300"/>
              <a:gd name="connsiteX0" fmla="*/ 58306 w 2532232"/>
              <a:gd name="connsiteY0" fmla="*/ 0 h 6972300"/>
              <a:gd name="connsiteX1" fmla="*/ 2163331 w 2532232"/>
              <a:gd name="connsiteY1" fmla="*/ 1336064 h 6972300"/>
              <a:gd name="connsiteX2" fmla="*/ 31019 w 2532232"/>
              <a:gd name="connsiteY2" fmla="*/ 3822694 h 6972300"/>
              <a:gd name="connsiteX3" fmla="*/ 839356 w 2532232"/>
              <a:gd name="connsiteY3" fmla="*/ 6972300 h 6972300"/>
              <a:gd name="connsiteX4" fmla="*/ 2532232 w 2532232"/>
              <a:gd name="connsiteY4" fmla="*/ 6854368 h 6972300"/>
              <a:gd name="connsiteX0" fmla="*/ 58306 w 2163346"/>
              <a:gd name="connsiteY0" fmla="*/ 0 h 6972300"/>
              <a:gd name="connsiteX1" fmla="*/ 2163331 w 2163346"/>
              <a:gd name="connsiteY1" fmla="*/ 1336064 h 6972300"/>
              <a:gd name="connsiteX2" fmla="*/ 31019 w 2163346"/>
              <a:gd name="connsiteY2" fmla="*/ 3822694 h 6972300"/>
              <a:gd name="connsiteX3" fmla="*/ 839356 w 2163346"/>
              <a:gd name="connsiteY3" fmla="*/ 6972300 h 6972300"/>
              <a:gd name="connsiteX0" fmla="*/ 31420 w 2814264"/>
              <a:gd name="connsiteY0" fmla="*/ 0 h 7001783"/>
              <a:gd name="connsiteX1" fmla="*/ 2136445 w 2814264"/>
              <a:gd name="connsiteY1" fmla="*/ 1336064 h 7001783"/>
              <a:gd name="connsiteX2" fmla="*/ 4133 w 2814264"/>
              <a:gd name="connsiteY2" fmla="*/ 3822694 h 7001783"/>
              <a:gd name="connsiteX3" fmla="*/ 2814264 w 2814264"/>
              <a:gd name="connsiteY3" fmla="*/ 7001783 h 7001783"/>
              <a:gd name="connsiteX0" fmla="*/ 0 w 2943482"/>
              <a:gd name="connsiteY0" fmla="*/ 0 h 7050922"/>
              <a:gd name="connsiteX1" fmla="*/ 2265663 w 2943482"/>
              <a:gd name="connsiteY1" fmla="*/ 1385203 h 7050922"/>
              <a:gd name="connsiteX2" fmla="*/ 133351 w 2943482"/>
              <a:gd name="connsiteY2" fmla="*/ 3871833 h 7050922"/>
              <a:gd name="connsiteX3" fmla="*/ 2943482 w 2943482"/>
              <a:gd name="connsiteY3" fmla="*/ 7050922 h 7050922"/>
              <a:gd name="connsiteX0" fmla="*/ 0 w 2943482"/>
              <a:gd name="connsiteY0" fmla="*/ 0 h 7050922"/>
              <a:gd name="connsiteX1" fmla="*/ 2364518 w 2943482"/>
              <a:gd name="connsiteY1" fmla="*/ 1424514 h 7050922"/>
              <a:gd name="connsiteX2" fmla="*/ 133351 w 2943482"/>
              <a:gd name="connsiteY2" fmla="*/ 3871833 h 7050922"/>
              <a:gd name="connsiteX3" fmla="*/ 2943482 w 2943482"/>
              <a:gd name="connsiteY3" fmla="*/ 7050922 h 7050922"/>
            </a:gdLst>
            <a:ahLst/>
            <a:cxnLst>
              <a:cxn ang="0">
                <a:pos x="connsiteX0" y="connsiteY0"/>
              </a:cxn>
              <a:cxn ang="0">
                <a:pos x="connsiteX1" y="connsiteY1"/>
              </a:cxn>
              <a:cxn ang="0">
                <a:pos x="connsiteX2" y="connsiteY2"/>
              </a:cxn>
              <a:cxn ang="0">
                <a:pos x="connsiteX3" y="connsiteY3"/>
              </a:cxn>
            </a:cxnLst>
            <a:rect l="l" t="t" r="r" b="b"/>
            <a:pathLst>
              <a:path w="2943482" h="7050922">
                <a:moveTo>
                  <a:pt x="0" y="0"/>
                </a:moveTo>
                <a:cubicBezTo>
                  <a:pt x="1117600" y="445294"/>
                  <a:pt x="2342293" y="779209"/>
                  <a:pt x="2364518" y="1424514"/>
                </a:cubicBezTo>
                <a:cubicBezTo>
                  <a:pt x="2386743" y="2069819"/>
                  <a:pt x="36857" y="2934098"/>
                  <a:pt x="133351" y="3871833"/>
                </a:cubicBezTo>
                <a:cubicBezTo>
                  <a:pt x="229845" y="4809568"/>
                  <a:pt x="2943482" y="7050922"/>
                  <a:pt x="2943482" y="7050922"/>
                </a:cubicBezTo>
              </a:path>
            </a:pathLst>
          </a:custGeom>
          <a:noFill/>
          <a:ln>
            <a:solidFill>
              <a:schemeClr val="bg2">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דמעה 1"/>
          <p:cNvSpPr/>
          <p:nvPr/>
        </p:nvSpPr>
        <p:spPr>
          <a:xfrm rot="13521838" flipH="1">
            <a:off x="3453003" y="798398"/>
            <a:ext cx="425368" cy="464581"/>
          </a:xfrm>
          <a:prstGeom prst="teardrop">
            <a:avLst>
              <a:gd name="adj" fmla="val 200000"/>
            </a:avLst>
          </a:prstGeom>
          <a:solidFill>
            <a:srgbClr val="F3E5E8"/>
          </a:solidFill>
          <a:ln>
            <a:solidFill>
              <a:schemeClr val="accent2">
                <a:lumMod val="20000"/>
                <a:lumOff val="80000"/>
              </a:schemeClr>
            </a:solidFill>
          </a:ln>
          <a:effectLst>
            <a:outerShdw blurRad="76200" dir="13500000" sy="23000" kx="1200000" algn="b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16413" y="876799"/>
            <a:ext cx="713358" cy="307777"/>
          </a:xfrm>
          <a:prstGeom prst="rect">
            <a:avLst/>
          </a:prstGeom>
          <a:noFill/>
        </p:spPr>
        <p:txBody>
          <a:bodyPr wrap="square" rtlCol="0">
            <a:spAutoFit/>
          </a:bodyPr>
          <a:lstStyle/>
          <a:p>
            <a:r>
              <a:rPr lang="en-US" sz="1400" dirty="0" smtClean="0"/>
              <a:t>1933</a:t>
            </a:r>
            <a:endParaRPr lang="en-US" sz="1400" dirty="0"/>
          </a:p>
        </p:txBody>
      </p:sp>
      <p:sp>
        <p:nvSpPr>
          <p:cNvPr id="11" name="דמעה 10"/>
          <p:cNvSpPr/>
          <p:nvPr/>
        </p:nvSpPr>
        <p:spPr>
          <a:xfrm rot="13521838" flipH="1">
            <a:off x="1618510" y="2520559"/>
            <a:ext cx="567930" cy="522259"/>
          </a:xfrm>
          <a:prstGeom prst="teardrop">
            <a:avLst>
              <a:gd name="adj" fmla="val 200000"/>
            </a:avLst>
          </a:prstGeom>
          <a:solidFill>
            <a:schemeClr val="bg2">
              <a:lumMod val="90000"/>
            </a:schemeClr>
          </a:solidFill>
          <a:ln>
            <a:solidFill>
              <a:schemeClr val="accent2">
                <a:lumMod val="20000"/>
                <a:lumOff val="80000"/>
              </a:schemeClr>
            </a:solidFill>
          </a:ln>
          <a:effectLst>
            <a:outerShdw blurRad="76200" dir="13500000" sy="23000" kx="1200000" algn="br"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496587" y="2612915"/>
            <a:ext cx="708955" cy="354510"/>
          </a:xfrm>
          <a:prstGeom prst="rect">
            <a:avLst/>
          </a:prstGeom>
          <a:noFill/>
        </p:spPr>
        <p:txBody>
          <a:bodyPr wrap="square" rtlCol="0">
            <a:spAutoFit/>
          </a:bodyPr>
          <a:lstStyle/>
          <a:p>
            <a:r>
              <a:rPr lang="en-US" sz="1600" dirty="0" smtClean="0"/>
              <a:t>1934</a:t>
            </a:r>
            <a:endParaRPr lang="en-US" sz="1400" dirty="0"/>
          </a:p>
        </p:txBody>
      </p:sp>
      <p:sp>
        <p:nvSpPr>
          <p:cNvPr id="12" name="דמעה 11"/>
          <p:cNvSpPr/>
          <p:nvPr/>
        </p:nvSpPr>
        <p:spPr>
          <a:xfrm rot="13521838" flipH="1">
            <a:off x="2900415" y="3710036"/>
            <a:ext cx="675505" cy="622090"/>
          </a:xfrm>
          <a:prstGeom prst="teardrop">
            <a:avLst>
              <a:gd name="adj" fmla="val 200000"/>
            </a:avLst>
          </a:prstGeom>
          <a:solidFill>
            <a:srgbClr val="EDE1EF">
              <a:alpha val="56863"/>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830397" y="3851804"/>
            <a:ext cx="708955" cy="369332"/>
          </a:xfrm>
          <a:prstGeom prst="rect">
            <a:avLst/>
          </a:prstGeom>
          <a:noFill/>
        </p:spPr>
        <p:txBody>
          <a:bodyPr wrap="square" rtlCol="0">
            <a:spAutoFit/>
          </a:bodyPr>
          <a:lstStyle/>
          <a:p>
            <a:r>
              <a:rPr lang="en-US" dirty="0" smtClean="0"/>
              <a:t>1935</a:t>
            </a:r>
            <a:endParaRPr lang="en-US" sz="1600" dirty="0"/>
          </a:p>
        </p:txBody>
      </p:sp>
      <p:sp>
        <p:nvSpPr>
          <p:cNvPr id="13" name="דמעה 12"/>
          <p:cNvSpPr/>
          <p:nvPr/>
        </p:nvSpPr>
        <p:spPr>
          <a:xfrm rot="13521838" flipH="1">
            <a:off x="3625692" y="4693246"/>
            <a:ext cx="675669" cy="641062"/>
          </a:xfrm>
          <a:prstGeom prst="teardrop">
            <a:avLst>
              <a:gd name="adj" fmla="val 200000"/>
            </a:avLst>
          </a:prstGeom>
          <a:solidFill>
            <a:srgbClr val="F4F5E3">
              <a:alpha val="64706"/>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609048" y="4813722"/>
            <a:ext cx="708955" cy="400110"/>
          </a:xfrm>
          <a:prstGeom prst="rect">
            <a:avLst/>
          </a:prstGeom>
          <a:noFill/>
        </p:spPr>
        <p:txBody>
          <a:bodyPr wrap="square" rtlCol="0">
            <a:spAutoFit/>
          </a:bodyPr>
          <a:lstStyle/>
          <a:p>
            <a:r>
              <a:rPr lang="en-US" sz="2000" dirty="0" smtClean="0"/>
              <a:t>1936</a:t>
            </a:r>
            <a:endParaRPr lang="en-US" dirty="0"/>
          </a:p>
        </p:txBody>
      </p:sp>
      <p:sp>
        <p:nvSpPr>
          <p:cNvPr id="14" name="דמעה 13"/>
          <p:cNvSpPr/>
          <p:nvPr/>
        </p:nvSpPr>
        <p:spPr>
          <a:xfrm rot="13521838" flipH="1">
            <a:off x="2980520" y="6040391"/>
            <a:ext cx="839676" cy="766992"/>
          </a:xfrm>
          <a:prstGeom prst="teardrop">
            <a:avLst>
              <a:gd name="adj" fmla="val 200000"/>
            </a:avLst>
          </a:prstGeom>
          <a:solidFill>
            <a:srgbClr val="F3E5E8">
              <a:alpha val="57000"/>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953663" y="6193054"/>
            <a:ext cx="826225" cy="461665"/>
          </a:xfrm>
          <a:prstGeom prst="rect">
            <a:avLst/>
          </a:prstGeom>
          <a:noFill/>
        </p:spPr>
        <p:txBody>
          <a:bodyPr wrap="square" rtlCol="0">
            <a:spAutoFit/>
          </a:bodyPr>
          <a:lstStyle/>
          <a:p>
            <a:r>
              <a:rPr lang="en-US" sz="2400" dirty="0" smtClean="0"/>
              <a:t>1938</a:t>
            </a:r>
            <a:endParaRPr lang="en-US" sz="2000" dirty="0"/>
          </a:p>
        </p:txBody>
      </p:sp>
      <p:sp>
        <p:nvSpPr>
          <p:cNvPr id="15" name="דמעה 14"/>
          <p:cNvSpPr/>
          <p:nvPr/>
        </p:nvSpPr>
        <p:spPr>
          <a:xfrm rot="13521838" flipH="1">
            <a:off x="1123934" y="8320130"/>
            <a:ext cx="839676" cy="766992"/>
          </a:xfrm>
          <a:prstGeom prst="teardrop">
            <a:avLst>
              <a:gd name="adj" fmla="val 200000"/>
            </a:avLst>
          </a:prstGeom>
          <a:solidFill>
            <a:srgbClr val="EDE1EF">
              <a:alpha val="73000"/>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993167" y="8495399"/>
            <a:ext cx="948727" cy="461665"/>
          </a:xfrm>
          <a:prstGeom prst="rect">
            <a:avLst/>
          </a:prstGeom>
          <a:noFill/>
        </p:spPr>
        <p:txBody>
          <a:bodyPr wrap="square" rtlCol="0">
            <a:spAutoFit/>
          </a:bodyPr>
          <a:lstStyle/>
          <a:p>
            <a:r>
              <a:rPr lang="he-IL" sz="2400" dirty="0" smtClean="0"/>
              <a:t>1939</a:t>
            </a:r>
            <a:endParaRPr lang="en-US" sz="2000" dirty="0"/>
          </a:p>
        </p:txBody>
      </p:sp>
      <p:sp>
        <p:nvSpPr>
          <p:cNvPr id="27" name="TextBox 26"/>
          <p:cNvSpPr txBox="1"/>
          <p:nvPr/>
        </p:nvSpPr>
        <p:spPr>
          <a:xfrm>
            <a:off x="1910805" y="2420713"/>
            <a:ext cx="2702194" cy="1200329"/>
          </a:xfrm>
          <a:prstGeom prst="rect">
            <a:avLst/>
          </a:prstGeom>
          <a:noFill/>
        </p:spPr>
        <p:txBody>
          <a:bodyPr wrap="square" rtlCol="0">
            <a:spAutoFit/>
          </a:bodyPr>
          <a:lstStyle/>
          <a:p>
            <a:pPr marL="285750" indent="-285750">
              <a:buFont typeface="Arial" panose="020B0604020202020204" pitchFamily="34" charset="0"/>
              <a:buChar char="•"/>
            </a:pPr>
            <a:r>
              <a:rPr lang="he-IL" sz="1200" b="1" dirty="0" smtClean="0">
                <a:hlinkClick r:id="rId2" action="ppaction://hlinksldjump" tooltip="(במקום רפובליקת ויימר שהיתה איחוד של מדינות קטנות עם שלטון מקומי הוחלט שלגרמניה תהיה הנהגה מרכזית. המחשה של הכוח של גרמניה)"/>
              </a:rPr>
              <a:t>איחוד גרמניה</a:t>
            </a:r>
            <a:r>
              <a:rPr lang="he-IL" sz="1200" dirty="0" smtClean="0">
                <a:hlinkClick r:id="rId2" action="ppaction://hlinksldjump" tooltip="(במקום רפובליקת ויימר שהיתה איחוד של מדינות קטנות עם שלטון מקומי הוחלט שלגרמניה תהיה הנהגה מרכזית. המחשה של הכוח של גרמניה)"/>
              </a:rPr>
              <a:t> </a:t>
            </a:r>
            <a:r>
              <a:rPr lang="he-IL" sz="1200" dirty="0" smtClean="0"/>
              <a:t>(במקום אוסף מדינות קטנות- מדינה אחת גדולה)</a:t>
            </a:r>
          </a:p>
          <a:p>
            <a:pPr marL="285750" indent="-285750">
              <a:buFont typeface="Arial" panose="020B0604020202020204" pitchFamily="34" charset="0"/>
              <a:buChar char="•"/>
            </a:pPr>
            <a:r>
              <a:rPr lang="he-IL" sz="1200" b="1" dirty="0" smtClean="0">
                <a:hlinkClick r:id="rId3"/>
              </a:rPr>
              <a:t>ליל הסכינים הארוכות </a:t>
            </a:r>
            <a:r>
              <a:rPr lang="he-IL" sz="1200" dirty="0" smtClean="0"/>
              <a:t>(היטלר מאשים חלק מחברי מפלגתו בבגידה, הורג אותם ומחזק את שלטונו) </a:t>
            </a:r>
          </a:p>
          <a:p>
            <a:pPr marL="285750" indent="-285750">
              <a:buFont typeface="Arial" panose="020B0604020202020204" pitchFamily="34" charset="0"/>
              <a:buChar char="•"/>
            </a:pPr>
            <a:r>
              <a:rPr lang="he-IL" sz="1200" b="1" dirty="0" smtClean="0"/>
              <a:t>היטלר נשיא (פיהרר)</a:t>
            </a:r>
            <a:endParaRPr lang="en-US" sz="1200" dirty="0"/>
          </a:p>
        </p:txBody>
      </p:sp>
      <p:sp>
        <p:nvSpPr>
          <p:cNvPr id="29" name="TextBox 28"/>
          <p:cNvSpPr txBox="1"/>
          <p:nvPr/>
        </p:nvSpPr>
        <p:spPr>
          <a:xfrm>
            <a:off x="4528643" y="4522999"/>
            <a:ext cx="2247745" cy="1754326"/>
          </a:xfrm>
          <a:prstGeom prst="rect">
            <a:avLst/>
          </a:prstGeom>
          <a:noFill/>
        </p:spPr>
        <p:txBody>
          <a:bodyPr wrap="square" rtlCol="0">
            <a:spAutoFit/>
          </a:bodyPr>
          <a:lstStyle/>
          <a:p>
            <a:pPr marL="171450" indent="-171450">
              <a:buFont typeface="Arial" panose="020B0604020202020204" pitchFamily="34" charset="0"/>
              <a:buChar char="•"/>
            </a:pPr>
            <a:r>
              <a:rPr lang="he-IL" sz="1200" b="1" dirty="0">
                <a:hlinkClick r:id="rId2" action="ppaction://hlinksldjump" tooltip="צבא גרמניה מוצב ממערב לנהר הריין, תנועה שהיה אסור לעשות לפי הסכמי הכניעה של גרמניה מסוף מלחמת העולם הראשונה, חוזה ורסאי"/>
              </a:rPr>
              <a:t>צבא גרמניה </a:t>
            </a:r>
            <a:r>
              <a:rPr lang="he-IL" sz="1200" b="1" dirty="0" smtClean="0">
                <a:hlinkClick r:id="rId2" action="ppaction://hlinksldjump" tooltip="צבא גרמניה מוצב ממערב לנהר הריין, תנועה שהיה אסור לעשות לפי הסכמי הכניעה של גרמניה מסוף מלחמת העולם הראשונה, חוזה ורסאי"/>
              </a:rPr>
              <a:t>זז מערבה</a:t>
            </a:r>
            <a:r>
              <a:rPr lang="he-IL" sz="1200" b="1" dirty="0" smtClean="0"/>
              <a:t> </a:t>
            </a:r>
            <a:r>
              <a:rPr lang="he-IL" sz="1200" dirty="0" smtClean="0"/>
              <a:t>(בניגוד לחוזה ורסאי)</a:t>
            </a:r>
          </a:p>
          <a:p>
            <a:pPr marL="171450" indent="-171450">
              <a:buFont typeface="Arial" panose="020B0604020202020204" pitchFamily="34" charset="0"/>
              <a:buChar char="•"/>
            </a:pPr>
            <a:r>
              <a:rPr lang="he-IL" sz="1200" b="1" dirty="0" smtClean="0"/>
              <a:t>אולימפיאדה </a:t>
            </a:r>
            <a:r>
              <a:rPr lang="he-IL" sz="1200" b="1" dirty="0"/>
              <a:t>בברלין </a:t>
            </a:r>
            <a:r>
              <a:rPr lang="he-IL" sz="1200" dirty="0" smtClean="0"/>
              <a:t>(מפגן כוח של גרמניה, שגאה בחוזק הפיזי של העם ובכך שכל המדינות מתארחות אצלה)</a:t>
            </a:r>
            <a:endParaRPr lang="en-US" sz="1200" dirty="0"/>
          </a:p>
          <a:p>
            <a:pPr marL="171450" indent="-171450">
              <a:buFont typeface="Arial" panose="020B0604020202020204" pitchFamily="34" charset="0"/>
              <a:buChar char="•"/>
            </a:pPr>
            <a:r>
              <a:rPr lang="he-IL" sz="1200" b="1" dirty="0"/>
              <a:t>ברית של גרמניה עם איטליה ויפן </a:t>
            </a:r>
            <a:r>
              <a:rPr lang="he-IL" sz="1200" dirty="0"/>
              <a:t>(מדינות </a:t>
            </a:r>
            <a:r>
              <a:rPr lang="he-IL" sz="1200" dirty="0" smtClean="0"/>
              <a:t>הציר שיילחמו בהמשך יחד)</a:t>
            </a:r>
            <a:endParaRPr lang="en-US" sz="1200" dirty="0"/>
          </a:p>
        </p:txBody>
      </p:sp>
      <p:sp>
        <p:nvSpPr>
          <p:cNvPr id="30" name="TextBox 29"/>
          <p:cNvSpPr txBox="1"/>
          <p:nvPr/>
        </p:nvSpPr>
        <p:spPr>
          <a:xfrm>
            <a:off x="4127929" y="6473358"/>
            <a:ext cx="2174620" cy="600164"/>
          </a:xfrm>
          <a:prstGeom prst="rect">
            <a:avLst/>
          </a:prstGeom>
          <a:noFill/>
        </p:spPr>
        <p:txBody>
          <a:bodyPr wrap="square" rtlCol="0">
            <a:spAutoFit/>
          </a:bodyPr>
          <a:lstStyle/>
          <a:p>
            <a:pPr marL="171450" indent="-171450">
              <a:buFont typeface="Arial" panose="020B0604020202020204" pitchFamily="34" charset="0"/>
              <a:buChar char="•"/>
            </a:pPr>
            <a:r>
              <a:rPr lang="he-IL" sz="1100" b="1" dirty="0"/>
              <a:t>כיבוש אוסטריה</a:t>
            </a:r>
            <a:endParaRPr lang="en-US" sz="1100" b="1" dirty="0"/>
          </a:p>
          <a:p>
            <a:pPr marL="171450" indent="-171450">
              <a:buFont typeface="Arial" panose="020B0604020202020204" pitchFamily="34" charset="0"/>
              <a:buChar char="•"/>
            </a:pPr>
            <a:r>
              <a:rPr lang="he-IL" sz="1100" dirty="0"/>
              <a:t>מחנה ריכוז </a:t>
            </a:r>
            <a:r>
              <a:rPr lang="he-IL" sz="1100" b="1" dirty="0"/>
              <a:t>מאוטהאוזן</a:t>
            </a:r>
            <a:endParaRPr lang="en-US" sz="1100" b="1" dirty="0"/>
          </a:p>
          <a:p>
            <a:pPr marL="171450" indent="-171450">
              <a:buFont typeface="Arial" panose="020B0604020202020204" pitchFamily="34" charset="0"/>
              <a:buChar char="•"/>
            </a:pPr>
            <a:r>
              <a:rPr lang="he-IL" sz="1100" b="1" dirty="0">
                <a:hlinkClick r:id="rId2" action="ppaction://hlinksldjump" tooltip="(אנגליה צרפת ואיטליה מסכימות לגרמניה לכבוש קצת מצ'כוסלובקיה (חבל הסודטים. יש שם מכרות שווים) אבל בתנאי שזה הכיבוש האחרון ודי. צ'מברלין ראש הממשלה של בריטניה מתלהב ואומר שזהו, הגיע השלום!!! כי אמרנו &quot;ודי&quot;.)"/>
              </a:rPr>
              <a:t>הסכם </a:t>
            </a:r>
            <a:r>
              <a:rPr lang="he-IL" sz="1100" b="1" dirty="0" smtClean="0">
                <a:hlinkClick r:id="rId2" action="ppaction://hlinksldjump" tooltip="(אנגליה צרפת ואיטליה מסכימות לגרמניה לכבוש קצת מצ'כוסלובקיה (חבל הסודטים. יש שם מכרות שווים) אבל בתנאי שזה הכיבוש האחרון ודי. צ'מברלין ראש הממשלה של בריטניה מתלהב ואומר שזהו, הגיע השלום!!! כי אמרנו &quot;ודי&quot;.)"/>
              </a:rPr>
              <a:t>מינכן</a:t>
            </a:r>
            <a:endParaRPr lang="en-US" sz="1100" dirty="0"/>
          </a:p>
        </p:txBody>
      </p:sp>
      <p:sp>
        <p:nvSpPr>
          <p:cNvPr id="33" name="TextBox 32"/>
          <p:cNvSpPr txBox="1"/>
          <p:nvPr/>
        </p:nvSpPr>
        <p:spPr>
          <a:xfrm>
            <a:off x="389302" y="1063349"/>
            <a:ext cx="2559083" cy="769441"/>
          </a:xfrm>
          <a:prstGeom prst="rect">
            <a:avLst/>
          </a:prstGeom>
          <a:noFill/>
        </p:spPr>
        <p:txBody>
          <a:bodyPr wrap="square" rtlCol="0">
            <a:spAutoFit/>
          </a:bodyPr>
          <a:lstStyle/>
          <a:p>
            <a:pPr marL="171450" indent="-171450">
              <a:buFont typeface="Arial" panose="020B0604020202020204" pitchFamily="34" charset="0"/>
              <a:buChar char="•"/>
            </a:pPr>
            <a:r>
              <a:rPr lang="he-IL" sz="1100" b="1" dirty="0">
                <a:hlinkClick r:id="rId2" action="ppaction://hlinksldjump" tooltip="(שוטרים הוצבו בכניסה לעסקים יהודיים, והומלץ לא לקנות סחורה יהודית או ללכת לרופאים\עורכי דין יהודיים, בגלל שיהודי גרמניה לא הצליחו לשכנע את יהודי העולם שהכל טוב בגרמניה ויהודי העולם בכל זאת הפגינו למען יהודי גרמניה)"/>
              </a:rPr>
              <a:t>יום החרם</a:t>
            </a:r>
            <a:r>
              <a:rPr lang="he-IL" sz="1100" dirty="0">
                <a:hlinkClick r:id="rId2" action="ppaction://hlinksldjump" tooltip="(שוטרים הוצבו בכניסה לעסקים יהודיים, והומלץ לא לקנות סחורה יהודית או ללכת לרופאים\עורכי דין יהודיים, בגלל שיהודי גרמניה לא הצליחו לשכנע את יהודי העולם שהכל טוב בגרמניה ויהודי העולם בכל זאת הפגינו למען יהודי גרמניה)"/>
              </a:rPr>
              <a:t> </a:t>
            </a:r>
            <a:endParaRPr lang="he-IL" sz="1100" dirty="0" smtClean="0"/>
          </a:p>
          <a:p>
            <a:pPr marL="171450" indent="-171450">
              <a:buFont typeface="Arial" panose="020B0604020202020204" pitchFamily="34" charset="0"/>
              <a:buChar char="•"/>
            </a:pPr>
            <a:r>
              <a:rPr lang="he-IL" sz="1100" dirty="0" smtClean="0"/>
              <a:t>חוק </a:t>
            </a:r>
            <a:r>
              <a:rPr lang="he-IL" sz="1100" dirty="0"/>
              <a:t>לשיקום </a:t>
            </a:r>
            <a:r>
              <a:rPr lang="he-IL" sz="1100" b="1" dirty="0"/>
              <a:t>שירות המדינה</a:t>
            </a:r>
            <a:r>
              <a:rPr lang="he-IL" sz="1100" dirty="0"/>
              <a:t> (אסור ליהודים לעבוד בשירות המדינה או ללמוד באוניברסיטאות)</a:t>
            </a:r>
            <a:endParaRPr lang="en-US" sz="1100" dirty="0"/>
          </a:p>
        </p:txBody>
      </p:sp>
      <p:sp>
        <p:nvSpPr>
          <p:cNvPr id="34" name="TextBox 33"/>
          <p:cNvSpPr txBox="1"/>
          <p:nvPr/>
        </p:nvSpPr>
        <p:spPr>
          <a:xfrm>
            <a:off x="8960" y="2465131"/>
            <a:ext cx="1590383" cy="1554272"/>
          </a:xfrm>
          <a:prstGeom prst="rect">
            <a:avLst/>
          </a:prstGeom>
          <a:noFill/>
        </p:spPr>
        <p:txBody>
          <a:bodyPr wrap="square" rtlCol="0">
            <a:spAutoFit/>
          </a:bodyPr>
          <a:lstStyle/>
          <a:p>
            <a:pPr marL="171450" indent="-171450">
              <a:buFont typeface="Arial" panose="020B0604020202020204" pitchFamily="34" charset="0"/>
              <a:buChar char="•"/>
            </a:pPr>
            <a:r>
              <a:rPr lang="he-IL" sz="1200" b="1" dirty="0" smtClean="0">
                <a:hlinkClick r:id="rId3"/>
              </a:rPr>
              <a:t>חוקי </a:t>
            </a:r>
            <a:r>
              <a:rPr lang="he-IL" sz="1200" b="1" dirty="0">
                <a:hlinkClick r:id="rId3"/>
              </a:rPr>
              <a:t>נירנברג </a:t>
            </a:r>
            <a:r>
              <a:rPr lang="he-IL" sz="1200" dirty="0"/>
              <a:t>(שלילת אזרחות היהודים הגרמנים כך שלא יהיו </a:t>
            </a:r>
            <a:r>
              <a:rPr lang="he-IL" sz="1200" dirty="0" smtClean="0"/>
              <a:t>להם </a:t>
            </a:r>
            <a:r>
              <a:rPr lang="he-IL" sz="1200" dirty="0"/>
              <a:t>זכויות אזרחיות או הגנה משפטית, "טוהר הגזע")</a:t>
            </a:r>
            <a:endParaRPr lang="en-US" sz="1200" dirty="0"/>
          </a:p>
          <a:p>
            <a:endParaRPr lang="en-US" sz="1100" dirty="0"/>
          </a:p>
        </p:txBody>
      </p:sp>
      <p:sp>
        <p:nvSpPr>
          <p:cNvPr id="35" name="TextBox 34"/>
          <p:cNvSpPr txBox="1"/>
          <p:nvPr/>
        </p:nvSpPr>
        <p:spPr>
          <a:xfrm>
            <a:off x="-80027" y="6120321"/>
            <a:ext cx="2837431" cy="1546577"/>
          </a:xfrm>
          <a:prstGeom prst="rect">
            <a:avLst/>
          </a:prstGeom>
          <a:noFill/>
        </p:spPr>
        <p:txBody>
          <a:bodyPr wrap="square" rtlCol="0">
            <a:spAutoFit/>
          </a:bodyPr>
          <a:lstStyle/>
          <a:p>
            <a:pPr marL="171450" indent="-171450">
              <a:buFont typeface="Arial" panose="020B0604020202020204" pitchFamily="34" charset="0"/>
              <a:buChar char="•"/>
            </a:pPr>
            <a:r>
              <a:rPr lang="he-IL" sz="1050" b="1" dirty="0"/>
              <a:t>שינוי שמות רחובות</a:t>
            </a:r>
            <a:r>
              <a:rPr lang="he-IL" sz="1050" dirty="0"/>
              <a:t> שנקראו על שם יהודים</a:t>
            </a:r>
            <a:endParaRPr lang="en-US" sz="1050" dirty="0"/>
          </a:p>
          <a:p>
            <a:pPr marL="171450" indent="-171450">
              <a:buFont typeface="Arial" panose="020B0604020202020204" pitchFamily="34" charset="0"/>
              <a:buChar char="•"/>
            </a:pPr>
            <a:r>
              <a:rPr lang="he-IL" sz="1050" dirty="0"/>
              <a:t>סימון של </a:t>
            </a:r>
            <a:r>
              <a:rPr lang="en-US" sz="1050" b="1" dirty="0"/>
              <a:t>J</a:t>
            </a:r>
            <a:r>
              <a:rPr lang="he-IL" sz="1050" b="1" dirty="0"/>
              <a:t> בדרכון</a:t>
            </a:r>
            <a:r>
              <a:rPr lang="he-IL" sz="1050" dirty="0"/>
              <a:t> של יהודים</a:t>
            </a:r>
            <a:endParaRPr lang="en-US" sz="1050" dirty="0"/>
          </a:p>
          <a:p>
            <a:pPr marL="171450" indent="-171450">
              <a:buFont typeface="Arial" panose="020B0604020202020204" pitchFamily="34" charset="0"/>
              <a:buChar char="•"/>
            </a:pPr>
            <a:r>
              <a:rPr lang="he-IL" sz="1050" b="1" dirty="0">
                <a:hlinkClick r:id="rId2" action="ppaction://hlinksldjump" tooltip="(גרמניה מגרשת מתחומה פולנים יהודים שאינם אזרחי גרמניה &quot;חזרה לפולין&quot;. היהודים מגיעים לזבונשיין הקפואה בגבול. הפולנים מסכימים לקבל אותם רק אחרי הרבה תלאות ומוות (כי מי שלא היה בפולין 5 שנים ויותר לא פולני מבחינתם) וחלקם נקלטים כפליטים בארצות אחרות בינתיים. י"/>
              </a:rPr>
              <a:t>גרוש זבונשין</a:t>
            </a:r>
            <a:r>
              <a:rPr lang="he-IL" sz="1050" dirty="0">
                <a:hlinkClick r:id="rId2" action="ppaction://hlinksldjump" tooltip="(גרמניה מגרשת מתחומה פולנים יהודים שאינם אזרחי גרמניה &quot;חזרה לפולין&quot;. היהודים מגיעים לזבונשיין הקפואה בגבול. הפולנים מסכימים לקבל אותם רק אחרי הרבה תלאות ומוות (כי מי שלא היה בפולין 5 שנים ויותר לא פולני מבחינתם) וחלקם נקלטים כפליטים בארצות אחרות בינתיים. י"/>
              </a:rPr>
              <a:t> </a:t>
            </a:r>
            <a:r>
              <a:rPr lang="he-IL" sz="1050" dirty="0"/>
              <a:t>(</a:t>
            </a:r>
            <a:r>
              <a:rPr lang="he-IL" sz="1050" dirty="0" smtClean="0"/>
              <a:t>גירוש יהודים פולנים מגרמניה לזבונשיין בפולין, פולין לא מסכימה לקבל אותם)</a:t>
            </a:r>
          </a:p>
          <a:p>
            <a:pPr marL="171450" indent="-171450">
              <a:buFont typeface="Arial" panose="020B0604020202020204" pitchFamily="34" charset="0"/>
              <a:buChar char="•"/>
            </a:pPr>
            <a:r>
              <a:rPr lang="he-IL" sz="1050" b="1" dirty="0" smtClean="0">
                <a:hlinkClick r:id="rId3"/>
              </a:rPr>
              <a:t>ליל </a:t>
            </a:r>
            <a:r>
              <a:rPr lang="he-IL" sz="1050" b="1" dirty="0">
                <a:hlinkClick r:id="rId3"/>
              </a:rPr>
              <a:t>הבדולח</a:t>
            </a:r>
            <a:r>
              <a:rPr lang="he-IL" sz="1050" dirty="0">
                <a:hlinkClick r:id="rId3"/>
              </a:rPr>
              <a:t> </a:t>
            </a:r>
            <a:r>
              <a:rPr lang="he-IL" sz="1050" dirty="0"/>
              <a:t>(פוגרום ביהודי גרמניה וברכושם. נרצחו מאות יהודים, הושחתו כמעט כל בתי הכנסת, בתי קברות, חנויות ועסקים יהודיים, נעצרו מאות יהודים במחנות ריכוז)</a:t>
            </a:r>
            <a:endParaRPr lang="en-US" sz="1050" dirty="0"/>
          </a:p>
          <a:p>
            <a:endParaRPr lang="en-US" sz="1050" dirty="0"/>
          </a:p>
        </p:txBody>
      </p:sp>
      <p:sp>
        <p:nvSpPr>
          <p:cNvPr id="36" name="TextBox 35"/>
          <p:cNvSpPr txBox="1"/>
          <p:nvPr/>
        </p:nvSpPr>
        <p:spPr>
          <a:xfrm>
            <a:off x="1138409" y="13589"/>
            <a:ext cx="4423078" cy="369332"/>
          </a:xfrm>
          <a:prstGeom prst="rect">
            <a:avLst/>
          </a:prstGeom>
          <a:noFill/>
        </p:spPr>
        <p:txBody>
          <a:bodyPr wrap="square" rtlCol="0">
            <a:spAutoFit/>
          </a:bodyPr>
          <a:lstStyle/>
          <a:p>
            <a:r>
              <a:rPr lang="he-IL" dirty="0" smtClean="0"/>
              <a:t>אירועים בעליית גרמניה הנאצית, בעמוד אחד</a:t>
            </a:r>
            <a:endParaRPr lang="en-US" dirty="0"/>
          </a:p>
        </p:txBody>
      </p:sp>
      <p:sp>
        <p:nvSpPr>
          <p:cNvPr id="37" name="TextBox 36"/>
          <p:cNvSpPr txBox="1"/>
          <p:nvPr/>
        </p:nvSpPr>
        <p:spPr>
          <a:xfrm>
            <a:off x="121274" y="382921"/>
            <a:ext cx="6403094" cy="577081"/>
          </a:xfrm>
          <a:prstGeom prst="rect">
            <a:avLst/>
          </a:prstGeom>
          <a:noFill/>
        </p:spPr>
        <p:txBody>
          <a:bodyPr wrap="square" rtlCol="0">
            <a:spAutoFit/>
          </a:bodyPr>
          <a:lstStyle/>
          <a:p>
            <a:r>
              <a:rPr lang="he-IL" sz="1050" b="1" dirty="0" smtClean="0"/>
              <a:t>רקע</a:t>
            </a:r>
            <a:r>
              <a:rPr lang="he-IL" sz="1050" dirty="0" smtClean="0"/>
              <a:t>: גרמניה </a:t>
            </a:r>
            <a:r>
              <a:rPr lang="he-IL" sz="1050" dirty="0"/>
              <a:t>הושפלה במלחמת העולם הראשונה. בתחילת שנות ה-30 לאף מפלגה לא היה רוב, כל שנה ראש ממשלה חדש. ל"אצילים" נמאס ממנהיגים חלשים ודמוקרטיה והם המליצו לנשיא הדמנטי למנות את היטלר לראש ממשלה</a:t>
            </a:r>
            <a:r>
              <a:rPr lang="he-IL" sz="1050" dirty="0" smtClean="0"/>
              <a:t>. המטרה של היטלר בשנים האלה היא להראות לגרמנים ולעולם שגרמניה והעם הגרמני חזקים תוך כדי המהלך הזה היהודים נפגעים.</a:t>
            </a:r>
            <a:endParaRPr lang="en-US" sz="1050" dirty="0"/>
          </a:p>
        </p:txBody>
      </p:sp>
      <p:sp>
        <p:nvSpPr>
          <p:cNvPr id="38" name="TextBox 37"/>
          <p:cNvSpPr txBox="1"/>
          <p:nvPr/>
        </p:nvSpPr>
        <p:spPr>
          <a:xfrm>
            <a:off x="2563157" y="7465588"/>
            <a:ext cx="4190908" cy="1754326"/>
          </a:xfrm>
          <a:prstGeom prst="rect">
            <a:avLst/>
          </a:prstGeom>
          <a:noFill/>
        </p:spPr>
        <p:txBody>
          <a:bodyPr wrap="square" rtlCol="0">
            <a:spAutoFit/>
          </a:bodyPr>
          <a:lstStyle/>
          <a:p>
            <a:r>
              <a:rPr lang="he-IL" sz="1200" dirty="0" smtClean="0"/>
              <a:t>לסיכום כל שנות עלית גרמניה הנאצית:</a:t>
            </a:r>
          </a:p>
          <a:p>
            <a:r>
              <a:rPr lang="he-IL" sz="1200" dirty="0" smtClean="0">
                <a:solidFill>
                  <a:srgbClr val="FF0000"/>
                </a:solidFill>
              </a:rPr>
              <a:t>גרמניה:</a:t>
            </a:r>
            <a:r>
              <a:rPr lang="he-IL" sz="1200" dirty="0" smtClean="0">
                <a:solidFill>
                  <a:srgbClr val="7030A0"/>
                </a:solidFill>
              </a:rPr>
              <a:t> </a:t>
            </a:r>
            <a:r>
              <a:rPr lang="he-IL" sz="1200" dirty="0" smtClean="0"/>
              <a:t>מתאחדת, מחזירה את הכבוד לעם, גאה בתרבות שלה, מתנגדת להסכמי הכניעה של מלמת העולם הראשונה, מתחמשת, כובשת בחזרה מדינות שנכבשו על ידה במלחמת העולם הראשונה, מכריחה את שאר המדינות לא להגיב.</a:t>
            </a:r>
          </a:p>
          <a:p>
            <a:r>
              <a:rPr lang="he-IL" sz="1200" dirty="0" smtClean="0">
                <a:solidFill>
                  <a:srgbClr val="FF0000"/>
                </a:solidFill>
              </a:rPr>
              <a:t>היהודים:</a:t>
            </a:r>
            <a:r>
              <a:rPr lang="he-IL" sz="1200" dirty="0" smtClean="0">
                <a:solidFill>
                  <a:srgbClr val="CC0099"/>
                </a:solidFill>
              </a:rPr>
              <a:t> </a:t>
            </a:r>
            <a:r>
              <a:rPr lang="he-IL" sz="1200" dirty="0" smtClean="0"/>
              <a:t>מפגיעה עקיפה (דרך חוקים והפגנות, פגיעה כלכלית) ונקודתית (יום חרם אחד), לפגיעה בתרבות, בזכויות האזרח והאדם עד פגיעה בגוף, הרג ספונטני בליל הבדולח, פגיעה המונית של ההמונים ברכוש (לא רק על ידי חוקים, גם העם פוגע) וגירוש המוני.</a:t>
            </a:r>
            <a:endParaRPr lang="en-US" sz="1200" dirty="0"/>
          </a:p>
        </p:txBody>
      </p:sp>
      <p:pic>
        <p:nvPicPr>
          <p:cNvPr id="40" name="תמונה 3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4294" y="9302449"/>
            <a:ext cx="1841546" cy="458219"/>
          </a:xfrm>
          <a:prstGeom prst="rect">
            <a:avLst/>
          </a:prstGeom>
        </p:spPr>
      </p:pic>
      <p:sp>
        <p:nvSpPr>
          <p:cNvPr id="5" name="TextBox 4"/>
          <p:cNvSpPr txBox="1"/>
          <p:nvPr/>
        </p:nvSpPr>
        <p:spPr>
          <a:xfrm>
            <a:off x="3017380" y="953780"/>
            <a:ext cx="3749009" cy="1785104"/>
          </a:xfrm>
          <a:prstGeom prst="rect">
            <a:avLst/>
          </a:prstGeom>
          <a:noFill/>
        </p:spPr>
        <p:txBody>
          <a:bodyPr wrap="square" rtlCol="0">
            <a:spAutoFit/>
          </a:bodyPr>
          <a:lstStyle/>
          <a:p>
            <a:pPr marL="171450" indent="-171450">
              <a:buFont typeface="Arial" panose="020B0604020202020204" pitchFamily="34" charset="0"/>
              <a:buChar char="•"/>
            </a:pPr>
            <a:r>
              <a:rPr lang="he-IL" sz="1100" b="1" dirty="0" smtClean="0"/>
              <a:t>היטלר</a:t>
            </a:r>
            <a:r>
              <a:rPr lang="he-IL" sz="1100" dirty="0" smtClean="0"/>
              <a:t> </a:t>
            </a:r>
            <a:r>
              <a:rPr lang="he-IL" sz="1100" dirty="0"/>
              <a:t>ממונה לראש ממשלה</a:t>
            </a:r>
            <a:endParaRPr lang="en-US" sz="1100" dirty="0"/>
          </a:p>
          <a:p>
            <a:pPr marL="171450" indent="-171450">
              <a:buFont typeface="Arial" panose="020B0604020202020204" pitchFamily="34" charset="0"/>
              <a:buChar char="•"/>
            </a:pPr>
            <a:r>
              <a:rPr lang="he-IL" sz="1100" b="1" dirty="0">
                <a:hlinkClick r:id="rId3" tooltip="בניין הפרלמנט. לא ידוע מי הצית אותו. אולי הנאצים, אולי הקומוניסט שנמצא אשם ב&quot;משפט&quot;. היטלר האשים בזה את מתנגדיו הקומוניסטים (זה קרה שבוע לפני הבחירות ונתן למפלגה הנאצית רוח גבית). כדי &quot;להגן על גרמניה&quot; היטלר ביטל כמה חירויות אזרח כמו למשל חופש העיתונות)"/>
              </a:rPr>
              <a:t>שריפת הריכסטאג</a:t>
            </a:r>
            <a:r>
              <a:rPr lang="he-IL" sz="1100" dirty="0">
                <a:hlinkClick r:id="rId3" tooltip="בניין הפרלמנט. לא ידוע מי הצית אותו. אולי הנאצים, אולי הקומוניסט שנמצא אשם ב&quot;משפט&quot;. היטלר האשים בזה את מתנגדיו הקומוניסטים (זה קרה שבוע לפני הבחירות ונתן למפלגה הנאצית רוח גבית). כדי &quot;להגן על גרמניה&quot; היטלר ביטל כמה חירויות אזרח כמו למשל חופש העיתונות)"/>
              </a:rPr>
              <a:t> </a:t>
            </a:r>
            <a:r>
              <a:rPr lang="he-IL" sz="1100" dirty="0" smtClean="0"/>
              <a:t>(האשמת הקומוניסטים בשריפה)</a:t>
            </a:r>
          </a:p>
          <a:p>
            <a:pPr marL="171450" indent="-171450">
              <a:buFont typeface="Arial" panose="020B0604020202020204" pitchFamily="34" charset="0"/>
              <a:buChar char="•"/>
            </a:pPr>
            <a:r>
              <a:rPr lang="he-IL" sz="1100" b="1" dirty="0" smtClean="0"/>
              <a:t>פיזור </a:t>
            </a:r>
            <a:r>
              <a:rPr lang="he-IL" sz="1100" b="1" dirty="0"/>
              <a:t>הפרלמנט</a:t>
            </a:r>
            <a:r>
              <a:rPr lang="he-IL" sz="1100" dirty="0"/>
              <a:t>.</a:t>
            </a:r>
            <a:endParaRPr lang="en-US" sz="1100" dirty="0"/>
          </a:p>
          <a:p>
            <a:pPr marL="171450" indent="-171450">
              <a:buFont typeface="Arial" panose="020B0604020202020204" pitchFamily="34" charset="0"/>
              <a:buChar char="•"/>
            </a:pPr>
            <a:r>
              <a:rPr lang="he-IL" sz="1100" dirty="0"/>
              <a:t>הנאצים זוכים ב</a:t>
            </a:r>
            <a:r>
              <a:rPr lang="he-IL" sz="1100" b="1" dirty="0"/>
              <a:t>בחירות</a:t>
            </a:r>
            <a:r>
              <a:rPr lang="he-IL" sz="1100" dirty="0"/>
              <a:t> החדשות.</a:t>
            </a:r>
            <a:endParaRPr lang="en-US" sz="1100" dirty="0"/>
          </a:p>
          <a:p>
            <a:pPr marL="171450" indent="-171450">
              <a:buFont typeface="Arial" panose="020B0604020202020204" pitchFamily="34" charset="0"/>
              <a:buChar char="•"/>
            </a:pPr>
            <a:r>
              <a:rPr lang="he-IL" sz="1100" dirty="0" smtClean="0"/>
              <a:t>הקמת</a:t>
            </a:r>
            <a:r>
              <a:rPr lang="en-US" sz="1100" dirty="0" smtClean="0"/>
              <a:t> </a:t>
            </a:r>
            <a:r>
              <a:rPr lang="he-IL" sz="1100" dirty="0" smtClean="0"/>
              <a:t>מחנה הריכוז </a:t>
            </a:r>
            <a:r>
              <a:rPr lang="he-IL" sz="1100" b="1" dirty="0" smtClean="0">
                <a:hlinkClick r:id="rId3" tooltip="(מחנה ריכוז. למתנגדי שלטון. כמו כלא גדול+מחנה עבודה)"/>
              </a:rPr>
              <a:t>דכאו</a:t>
            </a:r>
            <a:endParaRPr lang="en-US" sz="1100" dirty="0" smtClean="0"/>
          </a:p>
          <a:p>
            <a:pPr marL="171450" indent="-171450">
              <a:buFont typeface="Arial" panose="020B0604020202020204" pitchFamily="34" charset="0"/>
              <a:buChar char="•"/>
            </a:pPr>
            <a:r>
              <a:rPr lang="he-IL" sz="1100" b="1" dirty="0" smtClean="0">
                <a:hlinkClick r:id="rId2" action="ppaction://hlinksldjump" tooltip="(עבר באיומים. הנאצים היו המפלגה הכי גדולה אבל לא רוב ולכן התקשו בהעברת חוקים. החוק ביטל את הפרדת הרשויות ואפשר לממשלה (רשות מבצעת) לחוקק (במקום הפרלמנט))"/>
              </a:rPr>
              <a:t>חוק </a:t>
            </a:r>
            <a:r>
              <a:rPr lang="he-IL" sz="1100" b="1" dirty="0">
                <a:hlinkClick r:id="rId2" action="ppaction://hlinksldjump" tooltip="(עבר באיומים. הנאצים היו המפלגה הכי גדולה אבל לא רוב ולכן התקשו בהעברת חוקים. החוק ביטל את הפרדת הרשויות ואפשר לממשלה (רשות מבצעת) לחוקק (במקום הפרלמנט))"/>
              </a:rPr>
              <a:t>ההסמכה</a:t>
            </a:r>
            <a:r>
              <a:rPr lang="he-IL" sz="1100" dirty="0">
                <a:hlinkClick r:id="rId2" action="ppaction://hlinksldjump" tooltip="(עבר באיומים. הנאצים היו המפלגה הכי גדולה אבל לא רוב ולכן התקשו בהעברת חוקים. החוק ביטל את הפרדת הרשויות ואפשר לממשלה (רשות מבצעת) לחוקק (במקום הפרלמנט))"/>
              </a:rPr>
              <a:t> </a:t>
            </a:r>
            <a:r>
              <a:rPr lang="he-IL" sz="1100" dirty="0" smtClean="0"/>
              <a:t>(לממשלה מותר להמציא חוקים)</a:t>
            </a:r>
          </a:p>
          <a:p>
            <a:pPr marL="171450" indent="-171450">
              <a:buFont typeface="Arial" panose="020B0604020202020204" pitchFamily="34" charset="0"/>
              <a:buChar char="•"/>
            </a:pPr>
            <a:r>
              <a:rPr lang="he-IL" sz="1100" dirty="0" smtClean="0"/>
              <a:t>הקמת ה</a:t>
            </a:r>
            <a:r>
              <a:rPr lang="he-IL" sz="1100" b="1" dirty="0" smtClean="0"/>
              <a:t>גסטאפו (משטרה אלימה)</a:t>
            </a:r>
            <a:endParaRPr lang="en-US" sz="1100" dirty="0"/>
          </a:p>
          <a:p>
            <a:pPr marL="171450" indent="-171450">
              <a:buFont typeface="Arial" panose="020B0604020202020204" pitchFamily="34" charset="0"/>
              <a:buChar char="•"/>
            </a:pPr>
            <a:r>
              <a:rPr lang="he-IL" sz="1100" b="1" dirty="0">
                <a:hlinkClick r:id="rId3" tooltip="שריפה של ספרים שכתבו יהודים, קומוניסטים ובעלי אידיאולוגיות שנחשבו &quot;ישנות&quot; ולא מתאימות לנאציזם. כ-70 מוקדים. באוניברסיטאות. לעיתים שריפה טקסית עם מצעד, מוזיקה, הצהרת נאמנות ודוכני פופקורן (כלומר נקניקיות או משהו, שזה המקבילה לפופקורן של פעם))"/>
              </a:rPr>
              <a:t>שריפת הספרים</a:t>
            </a:r>
            <a:r>
              <a:rPr lang="he-IL" sz="1100" dirty="0">
                <a:hlinkClick r:id="rId3" tooltip="שריפה של ספרים שכתבו יהודים, קומוניסטים ובעלי אידיאולוגיות שנחשבו &quot;ישנות&quot; ולא מתאימות לנאציזם. כ-70 מוקדים. באוניברסיטאות. לעיתים שריפה טקסית עם מצעד, מוזיקה, הצהרת נאמנות ודוכני פופקורן (כלומר נקניקיות או משהו, שזה המקבילה לפופקורן של פעם))"/>
              </a:rPr>
              <a:t> </a:t>
            </a:r>
            <a:r>
              <a:rPr lang="he-IL" sz="1100" dirty="0" smtClean="0"/>
              <a:t>(של אידיאולוגיות וסופרים לא נאציים)</a:t>
            </a:r>
            <a:endParaRPr lang="en-US" sz="1100" dirty="0"/>
          </a:p>
          <a:p>
            <a:pPr marL="171450" indent="-171450">
              <a:buFont typeface="Arial" panose="020B0604020202020204" pitchFamily="34" charset="0"/>
              <a:buChar char="•"/>
            </a:pPr>
            <a:r>
              <a:rPr lang="he-IL" sz="1100" dirty="0" smtClean="0"/>
              <a:t>חוק </a:t>
            </a:r>
            <a:r>
              <a:rPr lang="he-IL" sz="1100" dirty="0"/>
              <a:t>שאוסר על מפלגות לא-נאציות </a:t>
            </a:r>
            <a:endParaRPr lang="en-US" sz="1100" dirty="0" smtClean="0"/>
          </a:p>
          <a:p>
            <a:pPr marL="171450" indent="-171450">
              <a:buFont typeface="Arial" panose="020B0604020202020204" pitchFamily="34" charset="0"/>
              <a:buChar char="•"/>
            </a:pPr>
            <a:r>
              <a:rPr lang="he-IL" sz="1100" dirty="0" smtClean="0"/>
              <a:t>פרישת </a:t>
            </a:r>
            <a:r>
              <a:rPr lang="he-IL" sz="1100" dirty="0"/>
              <a:t>גרמניה מ</a:t>
            </a:r>
            <a:r>
              <a:rPr lang="he-IL" sz="1100" dirty="0">
                <a:hlinkClick r:id="rId2" action="ppaction://hlinksldjump" tooltip="גרסה מוקדמת של האו&quot;ם)"/>
              </a:rPr>
              <a:t>חבר </a:t>
            </a:r>
            <a:r>
              <a:rPr lang="he-IL" sz="1100" dirty="0" smtClean="0">
                <a:hlinkClick r:id="rId2" action="ppaction://hlinksldjump" tooltip="גרסה מוקדמת של האו&quot;ם)"/>
              </a:rPr>
              <a:t>הלאומים</a:t>
            </a:r>
            <a:endParaRPr lang="en-US" sz="1100" dirty="0"/>
          </a:p>
        </p:txBody>
      </p:sp>
    </p:spTree>
    <p:extLst>
      <p:ext uri="{BB962C8B-B14F-4D97-AF65-F5344CB8AC3E}">
        <p14:creationId xmlns:p14="http://schemas.microsoft.com/office/powerpoint/2010/main" val="2249289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מלבן מעוגל 48"/>
          <p:cNvSpPr/>
          <p:nvPr/>
        </p:nvSpPr>
        <p:spPr>
          <a:xfrm>
            <a:off x="2592586" y="9549608"/>
            <a:ext cx="1312892" cy="167923"/>
          </a:xfrm>
          <a:prstGeom prst="roundRect">
            <a:avLst/>
          </a:prstGeom>
          <a:solidFill>
            <a:srgbClr val="F5EEF6"/>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115765" y="9460051"/>
            <a:ext cx="2927404" cy="276999"/>
          </a:xfrm>
          <a:prstGeom prst="rect">
            <a:avLst/>
          </a:prstGeom>
          <a:noFill/>
        </p:spPr>
        <p:txBody>
          <a:bodyPr wrap="none" rtlCol="0">
            <a:spAutoFit/>
          </a:bodyPr>
          <a:lstStyle/>
          <a:p>
            <a:pPr marL="285750" indent="-285750">
              <a:buFont typeface="Arial" panose="020B0604020202020204" pitchFamily="34" charset="0"/>
              <a:buChar char="•"/>
            </a:pPr>
            <a:r>
              <a:rPr lang="he-IL" sz="1200" b="1" dirty="0"/>
              <a:t>כיבוש צ'כוסלובקיה</a:t>
            </a:r>
            <a:r>
              <a:rPr lang="he-IL" sz="1200" dirty="0"/>
              <a:t> (בניגוד להסכם מינכן</a:t>
            </a:r>
            <a:r>
              <a:rPr lang="he-IL" sz="1200" dirty="0" smtClean="0"/>
              <a:t>)</a:t>
            </a:r>
            <a:endParaRPr lang="en-US" sz="1200" dirty="0"/>
          </a:p>
        </p:txBody>
      </p:sp>
      <p:sp>
        <p:nvSpPr>
          <p:cNvPr id="45" name="מלבן מעוגל 44"/>
          <p:cNvSpPr/>
          <p:nvPr/>
        </p:nvSpPr>
        <p:spPr>
          <a:xfrm rot="349151">
            <a:off x="3821115" y="4025757"/>
            <a:ext cx="705067" cy="152319"/>
          </a:xfrm>
          <a:prstGeom prst="roundRect">
            <a:avLst/>
          </a:prstGeom>
          <a:solidFill>
            <a:srgbClr val="F5EEF6"/>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406634" y="3934063"/>
            <a:ext cx="2706586" cy="276999"/>
          </a:xfrm>
          <a:prstGeom prst="rect">
            <a:avLst/>
          </a:prstGeom>
          <a:noFill/>
        </p:spPr>
        <p:txBody>
          <a:bodyPr wrap="square" rtlCol="0">
            <a:spAutoFit/>
          </a:bodyPr>
          <a:lstStyle/>
          <a:p>
            <a:pPr marL="171450" indent="-171450">
              <a:buFont typeface="Arial" panose="020B0604020202020204" pitchFamily="34" charset="0"/>
              <a:buChar char="•"/>
            </a:pPr>
            <a:r>
              <a:rPr lang="he-IL" sz="1200" b="1" dirty="0" smtClean="0"/>
              <a:t>ביטול חוזה ורסאי</a:t>
            </a:r>
            <a:r>
              <a:rPr lang="he-IL" sz="1200" dirty="0" smtClean="0"/>
              <a:t>, גרמניה מתחמשת</a:t>
            </a:r>
            <a:endParaRPr lang="en-US" sz="1200" dirty="0"/>
          </a:p>
        </p:txBody>
      </p:sp>
      <p:sp>
        <p:nvSpPr>
          <p:cNvPr id="48" name="מלבן מעוגל 47"/>
          <p:cNvSpPr/>
          <p:nvPr/>
        </p:nvSpPr>
        <p:spPr>
          <a:xfrm rot="2715700">
            <a:off x="5343679" y="6674231"/>
            <a:ext cx="435616" cy="431655"/>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מלבן מעוגל 46"/>
          <p:cNvSpPr/>
          <p:nvPr/>
        </p:nvSpPr>
        <p:spPr>
          <a:xfrm rot="2715700">
            <a:off x="1109635" y="6491221"/>
            <a:ext cx="1031459" cy="935463"/>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מלבן מעוגל 45"/>
          <p:cNvSpPr/>
          <p:nvPr/>
        </p:nvSpPr>
        <p:spPr>
          <a:xfrm rot="2715700">
            <a:off x="5091150" y="4822948"/>
            <a:ext cx="1102229" cy="1063346"/>
          </a:xfrm>
          <a:prstGeom prst="roundRect">
            <a:avLst/>
          </a:prstGeom>
          <a:solidFill>
            <a:srgbClr val="F8F9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מלבן מעוגל 43"/>
          <p:cNvSpPr/>
          <p:nvPr/>
        </p:nvSpPr>
        <p:spPr>
          <a:xfrm rot="2715700">
            <a:off x="496924" y="2810779"/>
            <a:ext cx="659119" cy="672129"/>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מלבן מעוגל 42"/>
          <p:cNvSpPr/>
          <p:nvPr/>
        </p:nvSpPr>
        <p:spPr>
          <a:xfrm rot="2715700">
            <a:off x="2987145" y="2681514"/>
            <a:ext cx="727628" cy="721011"/>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מלבן מעוגל 40"/>
          <p:cNvSpPr/>
          <p:nvPr/>
        </p:nvSpPr>
        <p:spPr>
          <a:xfrm rot="2715700">
            <a:off x="4947609" y="1205746"/>
            <a:ext cx="1395872" cy="1356201"/>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מלבן מעוגל 41"/>
          <p:cNvSpPr/>
          <p:nvPr/>
        </p:nvSpPr>
        <p:spPr>
          <a:xfrm rot="2715700">
            <a:off x="1457470" y="1169111"/>
            <a:ext cx="700293" cy="619035"/>
          </a:xfrm>
          <a:prstGeom prst="roundRect">
            <a:avLst/>
          </a:prstGeom>
          <a:solidFill>
            <a:srgbClr val="FC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צורה חופשית 8"/>
          <p:cNvSpPr/>
          <p:nvPr/>
        </p:nvSpPr>
        <p:spPr>
          <a:xfrm flipH="1">
            <a:off x="2274537" y="1462989"/>
            <a:ext cx="2915359" cy="8838435"/>
          </a:xfrm>
          <a:custGeom>
            <a:avLst/>
            <a:gdLst>
              <a:gd name="connsiteX0" fmla="*/ 799965 w 2915359"/>
              <a:gd name="connsiteY0" fmla="*/ 0 h 7029450"/>
              <a:gd name="connsiteX1" fmla="*/ 2904990 w 2915359"/>
              <a:gd name="connsiteY1" fmla="*/ 1562100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5359" h="7029450">
                <a:moveTo>
                  <a:pt x="799965" y="0"/>
                </a:moveTo>
                <a:cubicBezTo>
                  <a:pt x="1917565" y="445294"/>
                  <a:pt x="3035165" y="890588"/>
                  <a:pt x="2904990" y="1562100"/>
                </a:cubicBezTo>
                <a:cubicBezTo>
                  <a:pt x="2774815" y="2233613"/>
                  <a:pt x="239577" y="3127375"/>
                  <a:pt x="18915" y="4029075"/>
                </a:cubicBezTo>
                <a:cubicBezTo>
                  <a:pt x="-201748" y="4930775"/>
                  <a:pt x="1581015" y="6972300"/>
                  <a:pt x="1581015" y="6972300"/>
                </a:cubicBezTo>
                <a:lnTo>
                  <a:pt x="1581015" y="6972300"/>
                </a:lnTo>
                <a:cubicBezTo>
                  <a:pt x="1587365" y="6977062"/>
                  <a:pt x="1614353" y="6992938"/>
                  <a:pt x="1619115" y="7000875"/>
                </a:cubicBezTo>
                <a:cubicBezTo>
                  <a:pt x="1623878" y="7008813"/>
                  <a:pt x="1614352" y="7015163"/>
                  <a:pt x="1609590" y="7019925"/>
                </a:cubicBezTo>
                <a:cubicBezTo>
                  <a:pt x="1604828" y="7024687"/>
                  <a:pt x="1590540" y="7029450"/>
                  <a:pt x="1590540" y="7029450"/>
                </a:cubicBezTo>
              </a:path>
            </a:pathLst>
          </a:cu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צורה חופשית 9"/>
          <p:cNvSpPr/>
          <p:nvPr/>
        </p:nvSpPr>
        <p:spPr>
          <a:xfrm flipH="1">
            <a:off x="0" y="1290776"/>
            <a:ext cx="4048125" cy="7258050"/>
          </a:xfrm>
          <a:custGeom>
            <a:avLst/>
            <a:gdLst>
              <a:gd name="connsiteX0" fmla="*/ 799965 w 2915359"/>
              <a:gd name="connsiteY0" fmla="*/ 0 h 7029450"/>
              <a:gd name="connsiteX1" fmla="*/ 2904990 w 2915359"/>
              <a:gd name="connsiteY1" fmla="*/ 1562100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 name="connsiteX0" fmla="*/ 180840 w 2905320"/>
              <a:gd name="connsiteY0" fmla="*/ 0 h 7067550"/>
              <a:gd name="connsiteX1" fmla="*/ 2904990 w 2905320"/>
              <a:gd name="connsiteY1" fmla="*/ 1600200 h 7067550"/>
              <a:gd name="connsiteX2" fmla="*/ 18915 w 2905320"/>
              <a:gd name="connsiteY2" fmla="*/ 4067175 h 7067550"/>
              <a:gd name="connsiteX3" fmla="*/ 1581015 w 2905320"/>
              <a:gd name="connsiteY3" fmla="*/ 7010400 h 7067550"/>
              <a:gd name="connsiteX4" fmla="*/ 1581015 w 2905320"/>
              <a:gd name="connsiteY4" fmla="*/ 7010400 h 7067550"/>
              <a:gd name="connsiteX5" fmla="*/ 1619115 w 2905320"/>
              <a:gd name="connsiteY5" fmla="*/ 7038975 h 7067550"/>
              <a:gd name="connsiteX6" fmla="*/ 1609590 w 2905320"/>
              <a:gd name="connsiteY6" fmla="*/ 7058025 h 7067550"/>
              <a:gd name="connsiteX7" fmla="*/ 1590540 w 2905320"/>
              <a:gd name="connsiteY7" fmla="*/ 7067550 h 7067550"/>
              <a:gd name="connsiteX0" fmla="*/ 0 w 2731256"/>
              <a:gd name="connsiteY0" fmla="*/ 0 h 7067550"/>
              <a:gd name="connsiteX1" fmla="*/ 2724150 w 2731256"/>
              <a:gd name="connsiteY1" fmla="*/ 1600200 h 7067550"/>
              <a:gd name="connsiteX2" fmla="*/ 809625 w 2731256"/>
              <a:gd name="connsiteY2" fmla="*/ 4267200 h 7067550"/>
              <a:gd name="connsiteX3" fmla="*/ 1400175 w 2731256"/>
              <a:gd name="connsiteY3" fmla="*/ 7010400 h 7067550"/>
              <a:gd name="connsiteX4" fmla="*/ 1400175 w 2731256"/>
              <a:gd name="connsiteY4" fmla="*/ 7010400 h 7067550"/>
              <a:gd name="connsiteX5" fmla="*/ 1438275 w 2731256"/>
              <a:gd name="connsiteY5" fmla="*/ 7038975 h 7067550"/>
              <a:gd name="connsiteX6" fmla="*/ 1428750 w 2731256"/>
              <a:gd name="connsiteY6" fmla="*/ 7058025 h 7067550"/>
              <a:gd name="connsiteX7" fmla="*/ 1409700 w 2731256"/>
              <a:gd name="connsiteY7" fmla="*/ 7067550 h 7067550"/>
              <a:gd name="connsiteX0" fmla="*/ 0 w 2731256"/>
              <a:gd name="connsiteY0" fmla="*/ 0 h 7067550"/>
              <a:gd name="connsiteX1" fmla="*/ 2724150 w 2731256"/>
              <a:gd name="connsiteY1" fmla="*/ 1600200 h 7067550"/>
              <a:gd name="connsiteX2" fmla="*/ 809625 w 2731256"/>
              <a:gd name="connsiteY2" fmla="*/ 4267200 h 7067550"/>
              <a:gd name="connsiteX3" fmla="*/ 1400175 w 2731256"/>
              <a:gd name="connsiteY3" fmla="*/ 7010400 h 7067550"/>
              <a:gd name="connsiteX4" fmla="*/ 1400175 w 2731256"/>
              <a:gd name="connsiteY4" fmla="*/ 7010400 h 7067550"/>
              <a:gd name="connsiteX5" fmla="*/ 1438275 w 2731256"/>
              <a:gd name="connsiteY5" fmla="*/ 7038975 h 7067550"/>
              <a:gd name="connsiteX6" fmla="*/ 1428750 w 2731256"/>
              <a:gd name="connsiteY6" fmla="*/ 7058025 h 7067550"/>
              <a:gd name="connsiteX7" fmla="*/ 1362075 w 2731256"/>
              <a:gd name="connsiteY7" fmla="*/ 7067550 h 7067550"/>
              <a:gd name="connsiteX0" fmla="*/ 0 w 2731256"/>
              <a:gd name="connsiteY0" fmla="*/ 0 h 7124700"/>
              <a:gd name="connsiteX1" fmla="*/ 2724150 w 2731256"/>
              <a:gd name="connsiteY1" fmla="*/ 1600200 h 7124700"/>
              <a:gd name="connsiteX2" fmla="*/ 809625 w 2731256"/>
              <a:gd name="connsiteY2" fmla="*/ 4267200 h 7124700"/>
              <a:gd name="connsiteX3" fmla="*/ 1400175 w 2731256"/>
              <a:gd name="connsiteY3" fmla="*/ 7010400 h 7124700"/>
              <a:gd name="connsiteX4" fmla="*/ 1400175 w 2731256"/>
              <a:gd name="connsiteY4" fmla="*/ 7010400 h 7124700"/>
              <a:gd name="connsiteX5" fmla="*/ 1438275 w 2731256"/>
              <a:gd name="connsiteY5" fmla="*/ 7038975 h 7124700"/>
              <a:gd name="connsiteX6" fmla="*/ 1428750 w 2731256"/>
              <a:gd name="connsiteY6" fmla="*/ 7058025 h 7124700"/>
              <a:gd name="connsiteX7" fmla="*/ 1971675 w 2731256"/>
              <a:gd name="connsiteY7" fmla="*/ 7124700 h 7124700"/>
              <a:gd name="connsiteX0" fmla="*/ 0 w 2731256"/>
              <a:gd name="connsiteY0" fmla="*/ 0 h 7259023"/>
              <a:gd name="connsiteX1" fmla="*/ 2724150 w 2731256"/>
              <a:gd name="connsiteY1" fmla="*/ 1600200 h 7259023"/>
              <a:gd name="connsiteX2" fmla="*/ 809625 w 2731256"/>
              <a:gd name="connsiteY2" fmla="*/ 4267200 h 7259023"/>
              <a:gd name="connsiteX3" fmla="*/ 1400175 w 2731256"/>
              <a:gd name="connsiteY3" fmla="*/ 7010400 h 7259023"/>
              <a:gd name="connsiteX4" fmla="*/ 1400175 w 2731256"/>
              <a:gd name="connsiteY4" fmla="*/ 7010400 h 7259023"/>
              <a:gd name="connsiteX5" fmla="*/ 1438275 w 2731256"/>
              <a:gd name="connsiteY5" fmla="*/ 7038975 h 7259023"/>
              <a:gd name="connsiteX6" fmla="*/ 2047875 w 2731256"/>
              <a:gd name="connsiteY6" fmla="*/ 7258050 h 7259023"/>
              <a:gd name="connsiteX7" fmla="*/ 1971675 w 2731256"/>
              <a:gd name="connsiteY7" fmla="*/ 7124700 h 7259023"/>
              <a:gd name="connsiteX0" fmla="*/ 0 w 2731256"/>
              <a:gd name="connsiteY0" fmla="*/ 0 h 7276508"/>
              <a:gd name="connsiteX1" fmla="*/ 2724150 w 2731256"/>
              <a:gd name="connsiteY1" fmla="*/ 1600200 h 7276508"/>
              <a:gd name="connsiteX2" fmla="*/ 809625 w 2731256"/>
              <a:gd name="connsiteY2" fmla="*/ 4267200 h 7276508"/>
              <a:gd name="connsiteX3" fmla="*/ 1400175 w 2731256"/>
              <a:gd name="connsiteY3" fmla="*/ 7010400 h 7276508"/>
              <a:gd name="connsiteX4" fmla="*/ 1400175 w 2731256"/>
              <a:gd name="connsiteY4" fmla="*/ 7010400 h 7276508"/>
              <a:gd name="connsiteX5" fmla="*/ 2028825 w 2731256"/>
              <a:gd name="connsiteY5" fmla="*/ 7248525 h 7276508"/>
              <a:gd name="connsiteX6" fmla="*/ 2047875 w 2731256"/>
              <a:gd name="connsiteY6" fmla="*/ 7258050 h 7276508"/>
              <a:gd name="connsiteX7" fmla="*/ 1971675 w 2731256"/>
              <a:gd name="connsiteY7" fmla="*/ 7124700 h 7276508"/>
              <a:gd name="connsiteX0" fmla="*/ 0 w 2731256"/>
              <a:gd name="connsiteY0" fmla="*/ 0 h 7288060"/>
              <a:gd name="connsiteX1" fmla="*/ 2724150 w 2731256"/>
              <a:gd name="connsiteY1" fmla="*/ 1600200 h 7288060"/>
              <a:gd name="connsiteX2" fmla="*/ 809625 w 2731256"/>
              <a:gd name="connsiteY2" fmla="*/ 4267200 h 7288060"/>
              <a:gd name="connsiteX3" fmla="*/ 1400175 w 2731256"/>
              <a:gd name="connsiteY3" fmla="*/ 7010400 h 7288060"/>
              <a:gd name="connsiteX4" fmla="*/ 2314575 w 2731256"/>
              <a:gd name="connsiteY4" fmla="*/ 7248525 h 7288060"/>
              <a:gd name="connsiteX5" fmla="*/ 2028825 w 2731256"/>
              <a:gd name="connsiteY5" fmla="*/ 7248525 h 7288060"/>
              <a:gd name="connsiteX6" fmla="*/ 2047875 w 2731256"/>
              <a:gd name="connsiteY6" fmla="*/ 7258050 h 7288060"/>
              <a:gd name="connsiteX7" fmla="*/ 1971675 w 2731256"/>
              <a:gd name="connsiteY7" fmla="*/ 7124700 h 7288060"/>
              <a:gd name="connsiteX0" fmla="*/ 0 w 3885952"/>
              <a:gd name="connsiteY0" fmla="*/ 0 h 7545328"/>
              <a:gd name="connsiteX1" fmla="*/ 2724150 w 3885952"/>
              <a:gd name="connsiteY1" fmla="*/ 1600200 h 7545328"/>
              <a:gd name="connsiteX2" fmla="*/ 809625 w 3885952"/>
              <a:gd name="connsiteY2" fmla="*/ 4267200 h 7545328"/>
              <a:gd name="connsiteX3" fmla="*/ 3857625 w 3885952"/>
              <a:gd name="connsiteY3" fmla="*/ 7343775 h 7545328"/>
              <a:gd name="connsiteX4" fmla="*/ 2314575 w 3885952"/>
              <a:gd name="connsiteY4" fmla="*/ 7248525 h 7545328"/>
              <a:gd name="connsiteX5" fmla="*/ 2028825 w 3885952"/>
              <a:gd name="connsiteY5" fmla="*/ 7248525 h 7545328"/>
              <a:gd name="connsiteX6" fmla="*/ 2047875 w 3885952"/>
              <a:gd name="connsiteY6" fmla="*/ 7258050 h 7545328"/>
              <a:gd name="connsiteX7" fmla="*/ 1971675 w 3885952"/>
              <a:gd name="connsiteY7" fmla="*/ 7124700 h 7545328"/>
              <a:gd name="connsiteX0" fmla="*/ 0 w 4076452"/>
              <a:gd name="connsiteY0" fmla="*/ 0 h 7459603"/>
              <a:gd name="connsiteX1" fmla="*/ 2914650 w 4076452"/>
              <a:gd name="connsiteY1" fmla="*/ 1514475 h 7459603"/>
              <a:gd name="connsiteX2" fmla="*/ 1000125 w 4076452"/>
              <a:gd name="connsiteY2" fmla="*/ 4181475 h 7459603"/>
              <a:gd name="connsiteX3" fmla="*/ 4048125 w 4076452"/>
              <a:gd name="connsiteY3" fmla="*/ 7258050 h 7459603"/>
              <a:gd name="connsiteX4" fmla="*/ 2505075 w 4076452"/>
              <a:gd name="connsiteY4" fmla="*/ 7162800 h 7459603"/>
              <a:gd name="connsiteX5" fmla="*/ 2219325 w 4076452"/>
              <a:gd name="connsiteY5" fmla="*/ 7162800 h 7459603"/>
              <a:gd name="connsiteX6" fmla="*/ 2238375 w 4076452"/>
              <a:gd name="connsiteY6" fmla="*/ 7172325 h 7459603"/>
              <a:gd name="connsiteX7" fmla="*/ 2162175 w 4076452"/>
              <a:gd name="connsiteY7" fmla="*/ 7038975 h 7459603"/>
              <a:gd name="connsiteX0" fmla="*/ 0 w 4072201"/>
              <a:gd name="connsiteY0" fmla="*/ 0 h 7453304"/>
              <a:gd name="connsiteX1" fmla="*/ 2914650 w 4072201"/>
              <a:gd name="connsiteY1" fmla="*/ 1514475 h 7453304"/>
              <a:gd name="connsiteX2" fmla="*/ 1133475 w 4072201"/>
              <a:gd name="connsiteY2" fmla="*/ 4267200 h 7453304"/>
              <a:gd name="connsiteX3" fmla="*/ 4048125 w 4072201"/>
              <a:gd name="connsiteY3" fmla="*/ 7258050 h 7453304"/>
              <a:gd name="connsiteX4" fmla="*/ 2505075 w 4072201"/>
              <a:gd name="connsiteY4" fmla="*/ 7162800 h 7453304"/>
              <a:gd name="connsiteX5" fmla="*/ 2219325 w 4072201"/>
              <a:gd name="connsiteY5" fmla="*/ 7162800 h 7453304"/>
              <a:gd name="connsiteX6" fmla="*/ 2238375 w 4072201"/>
              <a:gd name="connsiteY6" fmla="*/ 7172325 h 7453304"/>
              <a:gd name="connsiteX7" fmla="*/ 2162175 w 4072201"/>
              <a:gd name="connsiteY7" fmla="*/ 7038975 h 7453304"/>
              <a:gd name="connsiteX0" fmla="*/ 0 w 4072201"/>
              <a:gd name="connsiteY0" fmla="*/ 0 h 7453304"/>
              <a:gd name="connsiteX1" fmla="*/ 2914650 w 4072201"/>
              <a:gd name="connsiteY1" fmla="*/ 1514475 h 7453304"/>
              <a:gd name="connsiteX2" fmla="*/ 1133475 w 4072201"/>
              <a:gd name="connsiteY2" fmla="*/ 4267200 h 7453304"/>
              <a:gd name="connsiteX3" fmla="*/ 4048125 w 4072201"/>
              <a:gd name="connsiteY3" fmla="*/ 7258050 h 7453304"/>
              <a:gd name="connsiteX4" fmla="*/ 2505075 w 4072201"/>
              <a:gd name="connsiteY4" fmla="*/ 7162800 h 7453304"/>
              <a:gd name="connsiteX5" fmla="*/ 2219325 w 4072201"/>
              <a:gd name="connsiteY5" fmla="*/ 7162800 h 7453304"/>
              <a:gd name="connsiteX6" fmla="*/ 2238375 w 4072201"/>
              <a:gd name="connsiteY6" fmla="*/ 7172325 h 7453304"/>
              <a:gd name="connsiteX0" fmla="*/ 0 w 4072201"/>
              <a:gd name="connsiteY0" fmla="*/ 0 h 7453304"/>
              <a:gd name="connsiteX1" fmla="*/ 2914650 w 4072201"/>
              <a:gd name="connsiteY1" fmla="*/ 1514475 h 7453304"/>
              <a:gd name="connsiteX2" fmla="*/ 1133475 w 4072201"/>
              <a:gd name="connsiteY2" fmla="*/ 4267200 h 7453304"/>
              <a:gd name="connsiteX3" fmla="*/ 4048125 w 4072201"/>
              <a:gd name="connsiteY3" fmla="*/ 7258050 h 7453304"/>
              <a:gd name="connsiteX4" fmla="*/ 2505075 w 4072201"/>
              <a:gd name="connsiteY4" fmla="*/ 7162800 h 7453304"/>
              <a:gd name="connsiteX5" fmla="*/ 2219325 w 4072201"/>
              <a:gd name="connsiteY5" fmla="*/ 7162800 h 7453304"/>
              <a:gd name="connsiteX0" fmla="*/ 0 w 4062106"/>
              <a:gd name="connsiteY0" fmla="*/ 0 h 7454053"/>
              <a:gd name="connsiteX1" fmla="*/ 2914650 w 4062106"/>
              <a:gd name="connsiteY1" fmla="*/ 1514475 h 7454053"/>
              <a:gd name="connsiteX2" fmla="*/ 1133475 w 4062106"/>
              <a:gd name="connsiteY2" fmla="*/ 4267200 h 7454053"/>
              <a:gd name="connsiteX3" fmla="*/ 4048125 w 4062106"/>
              <a:gd name="connsiteY3" fmla="*/ 7258050 h 7454053"/>
              <a:gd name="connsiteX4" fmla="*/ 2219325 w 4062106"/>
              <a:gd name="connsiteY4" fmla="*/ 7162800 h 7454053"/>
              <a:gd name="connsiteX0" fmla="*/ 0 w 4048125"/>
              <a:gd name="connsiteY0" fmla="*/ 0 h 7258050"/>
              <a:gd name="connsiteX1" fmla="*/ 2914650 w 4048125"/>
              <a:gd name="connsiteY1" fmla="*/ 1514475 h 7258050"/>
              <a:gd name="connsiteX2" fmla="*/ 1133475 w 4048125"/>
              <a:gd name="connsiteY2" fmla="*/ 4267200 h 7258050"/>
              <a:gd name="connsiteX3" fmla="*/ 4048125 w 4048125"/>
              <a:gd name="connsiteY3" fmla="*/ 7258050 h 7258050"/>
              <a:gd name="connsiteX0" fmla="*/ 0 w 4048125"/>
              <a:gd name="connsiteY0" fmla="*/ 0 h 7258050"/>
              <a:gd name="connsiteX1" fmla="*/ 2914650 w 4048125"/>
              <a:gd name="connsiteY1" fmla="*/ 1514475 h 7258050"/>
              <a:gd name="connsiteX2" fmla="*/ 1442394 w 4048125"/>
              <a:gd name="connsiteY2" fmla="*/ 4736757 h 7258050"/>
              <a:gd name="connsiteX3" fmla="*/ 4048125 w 4048125"/>
              <a:gd name="connsiteY3" fmla="*/ 7258050 h 7258050"/>
              <a:gd name="connsiteX0" fmla="*/ 0 w 4048125"/>
              <a:gd name="connsiteY0" fmla="*/ 0 h 7258050"/>
              <a:gd name="connsiteX1" fmla="*/ 2951721 w 4048125"/>
              <a:gd name="connsiteY1" fmla="*/ 1749253 h 7258050"/>
              <a:gd name="connsiteX2" fmla="*/ 1442394 w 4048125"/>
              <a:gd name="connsiteY2" fmla="*/ 4736757 h 7258050"/>
              <a:gd name="connsiteX3" fmla="*/ 4048125 w 4048125"/>
              <a:gd name="connsiteY3" fmla="*/ 7258050 h 7258050"/>
            </a:gdLst>
            <a:ahLst/>
            <a:cxnLst>
              <a:cxn ang="0">
                <a:pos x="connsiteX0" y="connsiteY0"/>
              </a:cxn>
              <a:cxn ang="0">
                <a:pos x="connsiteX1" y="connsiteY1"/>
              </a:cxn>
              <a:cxn ang="0">
                <a:pos x="connsiteX2" y="connsiteY2"/>
              </a:cxn>
              <a:cxn ang="0">
                <a:pos x="connsiteX3" y="connsiteY3"/>
              </a:cxn>
            </a:cxnLst>
            <a:rect l="l" t="t" r="r" b="b"/>
            <a:pathLst>
              <a:path w="4048125" h="7258050">
                <a:moveTo>
                  <a:pt x="0" y="0"/>
                </a:moveTo>
                <a:cubicBezTo>
                  <a:pt x="1117600" y="445294"/>
                  <a:pt x="2711322" y="959794"/>
                  <a:pt x="2951721" y="1749253"/>
                </a:cubicBezTo>
                <a:cubicBezTo>
                  <a:pt x="3192120" y="2538712"/>
                  <a:pt x="1253482" y="3779495"/>
                  <a:pt x="1442394" y="4736757"/>
                </a:cubicBezTo>
                <a:cubicBezTo>
                  <a:pt x="1631306" y="5694019"/>
                  <a:pt x="3867150" y="6775450"/>
                  <a:pt x="4048125" y="7258050"/>
                </a:cubicBezTo>
              </a:path>
            </a:pathLst>
          </a:cu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צורה חופשית 7"/>
          <p:cNvSpPr/>
          <p:nvPr/>
        </p:nvSpPr>
        <p:spPr>
          <a:xfrm flipH="1">
            <a:off x="1183844" y="1401201"/>
            <a:ext cx="2943482" cy="8865433"/>
          </a:xfrm>
          <a:custGeom>
            <a:avLst/>
            <a:gdLst>
              <a:gd name="connsiteX0" fmla="*/ 799965 w 2915359"/>
              <a:gd name="connsiteY0" fmla="*/ 0 h 7029450"/>
              <a:gd name="connsiteX1" fmla="*/ 2904990 w 2915359"/>
              <a:gd name="connsiteY1" fmla="*/ 1562100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 name="connsiteX0" fmla="*/ 799965 w 2915359"/>
              <a:gd name="connsiteY0" fmla="*/ 0 h 7029450"/>
              <a:gd name="connsiteX1" fmla="*/ 2904990 w 2915359"/>
              <a:gd name="connsiteY1" fmla="*/ 1336064 h 7029450"/>
              <a:gd name="connsiteX2" fmla="*/ 18915 w 2915359"/>
              <a:gd name="connsiteY2" fmla="*/ 4029075 h 7029450"/>
              <a:gd name="connsiteX3" fmla="*/ 1581015 w 2915359"/>
              <a:gd name="connsiteY3" fmla="*/ 6972300 h 7029450"/>
              <a:gd name="connsiteX4" fmla="*/ 1581015 w 2915359"/>
              <a:gd name="connsiteY4" fmla="*/ 6972300 h 7029450"/>
              <a:gd name="connsiteX5" fmla="*/ 1619115 w 2915359"/>
              <a:gd name="connsiteY5" fmla="*/ 7000875 h 7029450"/>
              <a:gd name="connsiteX6" fmla="*/ 1609590 w 2915359"/>
              <a:gd name="connsiteY6" fmla="*/ 7019925 h 7029450"/>
              <a:gd name="connsiteX7" fmla="*/ 1590540 w 2915359"/>
              <a:gd name="connsiteY7" fmla="*/ 7029450 h 7029450"/>
              <a:gd name="connsiteX0" fmla="*/ 58306 w 2163346"/>
              <a:gd name="connsiteY0" fmla="*/ 0 h 7029450"/>
              <a:gd name="connsiteX1" fmla="*/ 2163331 w 2163346"/>
              <a:gd name="connsiteY1" fmla="*/ 1336064 h 7029450"/>
              <a:gd name="connsiteX2" fmla="*/ 31019 w 2163346"/>
              <a:gd name="connsiteY2" fmla="*/ 3822694 h 7029450"/>
              <a:gd name="connsiteX3" fmla="*/ 839356 w 2163346"/>
              <a:gd name="connsiteY3" fmla="*/ 6972300 h 7029450"/>
              <a:gd name="connsiteX4" fmla="*/ 839356 w 2163346"/>
              <a:gd name="connsiteY4" fmla="*/ 6972300 h 7029450"/>
              <a:gd name="connsiteX5" fmla="*/ 877456 w 2163346"/>
              <a:gd name="connsiteY5" fmla="*/ 7000875 h 7029450"/>
              <a:gd name="connsiteX6" fmla="*/ 867931 w 2163346"/>
              <a:gd name="connsiteY6" fmla="*/ 7019925 h 7029450"/>
              <a:gd name="connsiteX7" fmla="*/ 848881 w 2163346"/>
              <a:gd name="connsiteY7" fmla="*/ 7029450 h 7029450"/>
              <a:gd name="connsiteX0" fmla="*/ 58306 w 2163346"/>
              <a:gd name="connsiteY0" fmla="*/ 0 h 7019981"/>
              <a:gd name="connsiteX1" fmla="*/ 2163331 w 2163346"/>
              <a:gd name="connsiteY1" fmla="*/ 1336064 h 7019981"/>
              <a:gd name="connsiteX2" fmla="*/ 31019 w 2163346"/>
              <a:gd name="connsiteY2" fmla="*/ 3822694 h 7019981"/>
              <a:gd name="connsiteX3" fmla="*/ 839356 w 2163346"/>
              <a:gd name="connsiteY3" fmla="*/ 6972300 h 7019981"/>
              <a:gd name="connsiteX4" fmla="*/ 839356 w 2163346"/>
              <a:gd name="connsiteY4" fmla="*/ 6972300 h 7019981"/>
              <a:gd name="connsiteX5" fmla="*/ 877456 w 2163346"/>
              <a:gd name="connsiteY5" fmla="*/ 7000875 h 7019981"/>
              <a:gd name="connsiteX6" fmla="*/ 867931 w 2163346"/>
              <a:gd name="connsiteY6" fmla="*/ 7019925 h 7019981"/>
              <a:gd name="connsiteX7" fmla="*/ 1565573 w 2163346"/>
              <a:gd name="connsiteY7" fmla="*/ 6724792 h 7019981"/>
              <a:gd name="connsiteX0" fmla="*/ 58306 w 2163346"/>
              <a:gd name="connsiteY0" fmla="*/ 0 h 7019925"/>
              <a:gd name="connsiteX1" fmla="*/ 2163331 w 2163346"/>
              <a:gd name="connsiteY1" fmla="*/ 1336064 h 7019925"/>
              <a:gd name="connsiteX2" fmla="*/ 31019 w 2163346"/>
              <a:gd name="connsiteY2" fmla="*/ 3822694 h 7019925"/>
              <a:gd name="connsiteX3" fmla="*/ 839356 w 2163346"/>
              <a:gd name="connsiteY3" fmla="*/ 6972300 h 7019925"/>
              <a:gd name="connsiteX4" fmla="*/ 839356 w 2163346"/>
              <a:gd name="connsiteY4" fmla="*/ 6972300 h 7019925"/>
              <a:gd name="connsiteX5" fmla="*/ 877456 w 2163346"/>
              <a:gd name="connsiteY5" fmla="*/ 7000875 h 7019925"/>
              <a:gd name="connsiteX6" fmla="*/ 867931 w 2163346"/>
              <a:gd name="connsiteY6" fmla="*/ 7019925 h 7019925"/>
              <a:gd name="connsiteX0" fmla="*/ 58306 w 2163346"/>
              <a:gd name="connsiteY0" fmla="*/ 0 h 7015168"/>
              <a:gd name="connsiteX1" fmla="*/ 2163331 w 2163346"/>
              <a:gd name="connsiteY1" fmla="*/ 1336064 h 7015168"/>
              <a:gd name="connsiteX2" fmla="*/ 31019 w 2163346"/>
              <a:gd name="connsiteY2" fmla="*/ 3822694 h 7015168"/>
              <a:gd name="connsiteX3" fmla="*/ 839356 w 2163346"/>
              <a:gd name="connsiteY3" fmla="*/ 6972300 h 7015168"/>
              <a:gd name="connsiteX4" fmla="*/ 839356 w 2163346"/>
              <a:gd name="connsiteY4" fmla="*/ 6972300 h 7015168"/>
              <a:gd name="connsiteX5" fmla="*/ 877456 w 2163346"/>
              <a:gd name="connsiteY5" fmla="*/ 7000875 h 7015168"/>
              <a:gd name="connsiteX6" fmla="*/ 1955326 w 2163346"/>
              <a:gd name="connsiteY6" fmla="*/ 6715267 h 7015168"/>
              <a:gd name="connsiteX0" fmla="*/ 58306 w 2163346"/>
              <a:gd name="connsiteY0" fmla="*/ 0 h 7015168"/>
              <a:gd name="connsiteX1" fmla="*/ 2163331 w 2163346"/>
              <a:gd name="connsiteY1" fmla="*/ 1336064 h 7015168"/>
              <a:gd name="connsiteX2" fmla="*/ 31019 w 2163346"/>
              <a:gd name="connsiteY2" fmla="*/ 3822694 h 7015168"/>
              <a:gd name="connsiteX3" fmla="*/ 839356 w 2163346"/>
              <a:gd name="connsiteY3" fmla="*/ 6972300 h 7015168"/>
              <a:gd name="connsiteX4" fmla="*/ 839356 w 2163346"/>
              <a:gd name="connsiteY4" fmla="*/ 6972300 h 7015168"/>
              <a:gd name="connsiteX5" fmla="*/ 877456 w 2163346"/>
              <a:gd name="connsiteY5" fmla="*/ 7000875 h 7015168"/>
              <a:gd name="connsiteX0" fmla="*/ 58306 w 2163346"/>
              <a:gd name="connsiteY0" fmla="*/ 0 h 6972380"/>
              <a:gd name="connsiteX1" fmla="*/ 2163331 w 2163346"/>
              <a:gd name="connsiteY1" fmla="*/ 1336064 h 6972380"/>
              <a:gd name="connsiteX2" fmla="*/ 31019 w 2163346"/>
              <a:gd name="connsiteY2" fmla="*/ 3822694 h 6972380"/>
              <a:gd name="connsiteX3" fmla="*/ 839356 w 2163346"/>
              <a:gd name="connsiteY3" fmla="*/ 6972300 h 6972380"/>
              <a:gd name="connsiteX4" fmla="*/ 839356 w 2163346"/>
              <a:gd name="connsiteY4" fmla="*/ 6972300 h 6972380"/>
              <a:gd name="connsiteX5" fmla="*/ 1779500 w 2163346"/>
              <a:gd name="connsiteY5" fmla="*/ 6725701 h 6972380"/>
              <a:gd name="connsiteX0" fmla="*/ 58306 w 2163346"/>
              <a:gd name="connsiteY0" fmla="*/ 0 h 6972300"/>
              <a:gd name="connsiteX1" fmla="*/ 2163331 w 2163346"/>
              <a:gd name="connsiteY1" fmla="*/ 1336064 h 6972300"/>
              <a:gd name="connsiteX2" fmla="*/ 31019 w 2163346"/>
              <a:gd name="connsiteY2" fmla="*/ 3822694 h 6972300"/>
              <a:gd name="connsiteX3" fmla="*/ 839356 w 2163346"/>
              <a:gd name="connsiteY3" fmla="*/ 6972300 h 6972300"/>
              <a:gd name="connsiteX4" fmla="*/ 839356 w 2163346"/>
              <a:gd name="connsiteY4" fmla="*/ 6972300 h 6972300"/>
              <a:gd name="connsiteX0" fmla="*/ 58306 w 2532232"/>
              <a:gd name="connsiteY0" fmla="*/ 0 h 6972300"/>
              <a:gd name="connsiteX1" fmla="*/ 2163331 w 2532232"/>
              <a:gd name="connsiteY1" fmla="*/ 1336064 h 6972300"/>
              <a:gd name="connsiteX2" fmla="*/ 31019 w 2532232"/>
              <a:gd name="connsiteY2" fmla="*/ 3822694 h 6972300"/>
              <a:gd name="connsiteX3" fmla="*/ 839356 w 2532232"/>
              <a:gd name="connsiteY3" fmla="*/ 6972300 h 6972300"/>
              <a:gd name="connsiteX4" fmla="*/ 2532232 w 2532232"/>
              <a:gd name="connsiteY4" fmla="*/ 6854368 h 6972300"/>
              <a:gd name="connsiteX0" fmla="*/ 58306 w 2163346"/>
              <a:gd name="connsiteY0" fmla="*/ 0 h 6972300"/>
              <a:gd name="connsiteX1" fmla="*/ 2163331 w 2163346"/>
              <a:gd name="connsiteY1" fmla="*/ 1336064 h 6972300"/>
              <a:gd name="connsiteX2" fmla="*/ 31019 w 2163346"/>
              <a:gd name="connsiteY2" fmla="*/ 3822694 h 6972300"/>
              <a:gd name="connsiteX3" fmla="*/ 839356 w 2163346"/>
              <a:gd name="connsiteY3" fmla="*/ 6972300 h 6972300"/>
              <a:gd name="connsiteX0" fmla="*/ 31420 w 2814264"/>
              <a:gd name="connsiteY0" fmla="*/ 0 h 7001783"/>
              <a:gd name="connsiteX1" fmla="*/ 2136445 w 2814264"/>
              <a:gd name="connsiteY1" fmla="*/ 1336064 h 7001783"/>
              <a:gd name="connsiteX2" fmla="*/ 4133 w 2814264"/>
              <a:gd name="connsiteY2" fmla="*/ 3822694 h 7001783"/>
              <a:gd name="connsiteX3" fmla="*/ 2814264 w 2814264"/>
              <a:gd name="connsiteY3" fmla="*/ 7001783 h 7001783"/>
              <a:gd name="connsiteX0" fmla="*/ 0 w 2943482"/>
              <a:gd name="connsiteY0" fmla="*/ 0 h 7050922"/>
              <a:gd name="connsiteX1" fmla="*/ 2265663 w 2943482"/>
              <a:gd name="connsiteY1" fmla="*/ 1385203 h 7050922"/>
              <a:gd name="connsiteX2" fmla="*/ 133351 w 2943482"/>
              <a:gd name="connsiteY2" fmla="*/ 3871833 h 7050922"/>
              <a:gd name="connsiteX3" fmla="*/ 2943482 w 2943482"/>
              <a:gd name="connsiteY3" fmla="*/ 7050922 h 7050922"/>
              <a:gd name="connsiteX0" fmla="*/ 0 w 2943482"/>
              <a:gd name="connsiteY0" fmla="*/ 0 h 7050922"/>
              <a:gd name="connsiteX1" fmla="*/ 2364518 w 2943482"/>
              <a:gd name="connsiteY1" fmla="*/ 1424514 h 7050922"/>
              <a:gd name="connsiteX2" fmla="*/ 133351 w 2943482"/>
              <a:gd name="connsiteY2" fmla="*/ 3871833 h 7050922"/>
              <a:gd name="connsiteX3" fmla="*/ 2943482 w 2943482"/>
              <a:gd name="connsiteY3" fmla="*/ 7050922 h 7050922"/>
            </a:gdLst>
            <a:ahLst/>
            <a:cxnLst>
              <a:cxn ang="0">
                <a:pos x="connsiteX0" y="connsiteY0"/>
              </a:cxn>
              <a:cxn ang="0">
                <a:pos x="connsiteX1" y="connsiteY1"/>
              </a:cxn>
              <a:cxn ang="0">
                <a:pos x="connsiteX2" y="connsiteY2"/>
              </a:cxn>
              <a:cxn ang="0">
                <a:pos x="connsiteX3" y="connsiteY3"/>
              </a:cxn>
            </a:cxnLst>
            <a:rect l="l" t="t" r="r" b="b"/>
            <a:pathLst>
              <a:path w="2943482" h="7050922">
                <a:moveTo>
                  <a:pt x="0" y="0"/>
                </a:moveTo>
                <a:cubicBezTo>
                  <a:pt x="1117600" y="445294"/>
                  <a:pt x="2342293" y="779209"/>
                  <a:pt x="2364518" y="1424514"/>
                </a:cubicBezTo>
                <a:cubicBezTo>
                  <a:pt x="2386743" y="2069819"/>
                  <a:pt x="36857" y="2934098"/>
                  <a:pt x="133351" y="3871833"/>
                </a:cubicBezTo>
                <a:cubicBezTo>
                  <a:pt x="229845" y="4809568"/>
                  <a:pt x="2943482" y="7050922"/>
                  <a:pt x="2943482" y="7050922"/>
                </a:cubicBezTo>
              </a:path>
            </a:pathLst>
          </a:custGeom>
          <a:noFill/>
          <a:ln>
            <a:solidFill>
              <a:schemeClr val="bg2">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דמעה 1"/>
          <p:cNvSpPr/>
          <p:nvPr/>
        </p:nvSpPr>
        <p:spPr>
          <a:xfrm rot="13521838" flipH="1">
            <a:off x="3453003" y="798398"/>
            <a:ext cx="425368" cy="464581"/>
          </a:xfrm>
          <a:prstGeom prst="teardrop">
            <a:avLst>
              <a:gd name="adj" fmla="val 200000"/>
            </a:avLst>
          </a:prstGeom>
          <a:solidFill>
            <a:srgbClr val="F3E5E8"/>
          </a:solidFill>
          <a:ln>
            <a:solidFill>
              <a:schemeClr val="accent2">
                <a:lumMod val="20000"/>
                <a:lumOff val="80000"/>
              </a:schemeClr>
            </a:solidFill>
          </a:ln>
          <a:effectLst>
            <a:outerShdw blurRad="76200" dir="13500000" sy="23000" kx="1200000" algn="b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16413" y="876799"/>
            <a:ext cx="713358" cy="307777"/>
          </a:xfrm>
          <a:prstGeom prst="rect">
            <a:avLst/>
          </a:prstGeom>
          <a:noFill/>
        </p:spPr>
        <p:txBody>
          <a:bodyPr wrap="square" rtlCol="0">
            <a:spAutoFit/>
          </a:bodyPr>
          <a:lstStyle/>
          <a:p>
            <a:r>
              <a:rPr lang="en-US" sz="1400" dirty="0" smtClean="0"/>
              <a:t>1933</a:t>
            </a:r>
            <a:endParaRPr lang="en-US" sz="1400" dirty="0"/>
          </a:p>
        </p:txBody>
      </p:sp>
      <p:sp>
        <p:nvSpPr>
          <p:cNvPr id="11" name="דמעה 10"/>
          <p:cNvSpPr/>
          <p:nvPr/>
        </p:nvSpPr>
        <p:spPr>
          <a:xfrm rot="13521838" flipH="1">
            <a:off x="1618510" y="2520559"/>
            <a:ext cx="567930" cy="522259"/>
          </a:xfrm>
          <a:prstGeom prst="teardrop">
            <a:avLst>
              <a:gd name="adj" fmla="val 200000"/>
            </a:avLst>
          </a:prstGeom>
          <a:solidFill>
            <a:schemeClr val="bg2">
              <a:lumMod val="90000"/>
            </a:schemeClr>
          </a:solidFill>
          <a:ln>
            <a:solidFill>
              <a:schemeClr val="accent2">
                <a:lumMod val="20000"/>
                <a:lumOff val="80000"/>
              </a:schemeClr>
            </a:solidFill>
          </a:ln>
          <a:effectLst>
            <a:outerShdw blurRad="76200" dir="13500000" sy="23000" kx="1200000" algn="br"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496587" y="2612915"/>
            <a:ext cx="708955" cy="354510"/>
          </a:xfrm>
          <a:prstGeom prst="rect">
            <a:avLst/>
          </a:prstGeom>
          <a:noFill/>
        </p:spPr>
        <p:txBody>
          <a:bodyPr wrap="square" rtlCol="0">
            <a:spAutoFit/>
          </a:bodyPr>
          <a:lstStyle/>
          <a:p>
            <a:r>
              <a:rPr lang="en-US" sz="1600" dirty="0" smtClean="0"/>
              <a:t>1934</a:t>
            </a:r>
            <a:endParaRPr lang="en-US" sz="1400" dirty="0"/>
          </a:p>
        </p:txBody>
      </p:sp>
      <p:sp>
        <p:nvSpPr>
          <p:cNvPr id="12" name="דמעה 11"/>
          <p:cNvSpPr/>
          <p:nvPr/>
        </p:nvSpPr>
        <p:spPr>
          <a:xfrm rot="13521838" flipH="1">
            <a:off x="2900415" y="3710036"/>
            <a:ext cx="675505" cy="622090"/>
          </a:xfrm>
          <a:prstGeom prst="teardrop">
            <a:avLst>
              <a:gd name="adj" fmla="val 200000"/>
            </a:avLst>
          </a:prstGeom>
          <a:solidFill>
            <a:srgbClr val="EDE1EF">
              <a:alpha val="56863"/>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830397" y="3851804"/>
            <a:ext cx="708955" cy="369332"/>
          </a:xfrm>
          <a:prstGeom prst="rect">
            <a:avLst/>
          </a:prstGeom>
          <a:noFill/>
        </p:spPr>
        <p:txBody>
          <a:bodyPr wrap="square" rtlCol="0">
            <a:spAutoFit/>
          </a:bodyPr>
          <a:lstStyle/>
          <a:p>
            <a:r>
              <a:rPr lang="en-US" dirty="0" smtClean="0"/>
              <a:t>1935</a:t>
            </a:r>
            <a:endParaRPr lang="en-US" sz="1600" dirty="0"/>
          </a:p>
        </p:txBody>
      </p:sp>
      <p:sp>
        <p:nvSpPr>
          <p:cNvPr id="13" name="דמעה 12"/>
          <p:cNvSpPr/>
          <p:nvPr/>
        </p:nvSpPr>
        <p:spPr>
          <a:xfrm rot="13521838" flipH="1">
            <a:off x="3625692" y="4693246"/>
            <a:ext cx="675669" cy="641062"/>
          </a:xfrm>
          <a:prstGeom prst="teardrop">
            <a:avLst>
              <a:gd name="adj" fmla="val 200000"/>
            </a:avLst>
          </a:prstGeom>
          <a:solidFill>
            <a:srgbClr val="F4F5E3">
              <a:alpha val="64706"/>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609048" y="4813722"/>
            <a:ext cx="708955" cy="400110"/>
          </a:xfrm>
          <a:prstGeom prst="rect">
            <a:avLst/>
          </a:prstGeom>
          <a:noFill/>
        </p:spPr>
        <p:txBody>
          <a:bodyPr wrap="square" rtlCol="0">
            <a:spAutoFit/>
          </a:bodyPr>
          <a:lstStyle/>
          <a:p>
            <a:r>
              <a:rPr lang="en-US" sz="2000" dirty="0" smtClean="0"/>
              <a:t>1936</a:t>
            </a:r>
            <a:endParaRPr lang="en-US" dirty="0"/>
          </a:p>
        </p:txBody>
      </p:sp>
      <p:sp>
        <p:nvSpPr>
          <p:cNvPr id="14" name="דמעה 13"/>
          <p:cNvSpPr/>
          <p:nvPr/>
        </p:nvSpPr>
        <p:spPr>
          <a:xfrm rot="13521838" flipH="1">
            <a:off x="2980520" y="6040391"/>
            <a:ext cx="839676" cy="766992"/>
          </a:xfrm>
          <a:prstGeom prst="teardrop">
            <a:avLst>
              <a:gd name="adj" fmla="val 200000"/>
            </a:avLst>
          </a:prstGeom>
          <a:solidFill>
            <a:srgbClr val="F3E5E8">
              <a:alpha val="57000"/>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953663" y="6193054"/>
            <a:ext cx="826225" cy="461665"/>
          </a:xfrm>
          <a:prstGeom prst="rect">
            <a:avLst/>
          </a:prstGeom>
          <a:noFill/>
        </p:spPr>
        <p:txBody>
          <a:bodyPr wrap="square" rtlCol="0">
            <a:spAutoFit/>
          </a:bodyPr>
          <a:lstStyle/>
          <a:p>
            <a:r>
              <a:rPr lang="en-US" sz="2400" dirty="0" smtClean="0"/>
              <a:t>1938</a:t>
            </a:r>
            <a:endParaRPr lang="en-US" sz="2000" dirty="0"/>
          </a:p>
        </p:txBody>
      </p:sp>
      <p:sp>
        <p:nvSpPr>
          <p:cNvPr id="15" name="דמעה 14"/>
          <p:cNvSpPr/>
          <p:nvPr/>
        </p:nvSpPr>
        <p:spPr>
          <a:xfrm rot="13521838" flipH="1">
            <a:off x="1123934" y="8320130"/>
            <a:ext cx="839676" cy="766992"/>
          </a:xfrm>
          <a:prstGeom prst="teardrop">
            <a:avLst>
              <a:gd name="adj" fmla="val 200000"/>
            </a:avLst>
          </a:prstGeom>
          <a:solidFill>
            <a:srgbClr val="EDE1EF">
              <a:alpha val="73000"/>
            </a:srgbClr>
          </a:solidFill>
          <a:ln>
            <a:solidFill>
              <a:schemeClr val="accent2">
                <a:lumMod val="20000"/>
                <a:lumOff val="80000"/>
              </a:schemeClr>
            </a:solidFill>
          </a:ln>
          <a:effectLst>
            <a:outerShdw blurRad="76200" dir="13500000" sy="23000" kx="12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993167" y="8495399"/>
            <a:ext cx="948727" cy="461665"/>
          </a:xfrm>
          <a:prstGeom prst="rect">
            <a:avLst/>
          </a:prstGeom>
          <a:noFill/>
        </p:spPr>
        <p:txBody>
          <a:bodyPr wrap="square" rtlCol="0">
            <a:spAutoFit/>
          </a:bodyPr>
          <a:lstStyle/>
          <a:p>
            <a:r>
              <a:rPr lang="he-IL" sz="2400" dirty="0" smtClean="0"/>
              <a:t>1939</a:t>
            </a:r>
            <a:endParaRPr lang="en-US" sz="2000" dirty="0"/>
          </a:p>
        </p:txBody>
      </p:sp>
      <p:sp>
        <p:nvSpPr>
          <p:cNvPr id="27" name="TextBox 26"/>
          <p:cNvSpPr txBox="1"/>
          <p:nvPr/>
        </p:nvSpPr>
        <p:spPr>
          <a:xfrm>
            <a:off x="1910805" y="2420713"/>
            <a:ext cx="2702194" cy="1200329"/>
          </a:xfrm>
          <a:prstGeom prst="rect">
            <a:avLst/>
          </a:prstGeom>
          <a:noFill/>
        </p:spPr>
        <p:txBody>
          <a:bodyPr wrap="square" rtlCol="0">
            <a:spAutoFit/>
          </a:bodyPr>
          <a:lstStyle/>
          <a:p>
            <a:pPr marL="285750" indent="-285750">
              <a:buFont typeface="Arial" panose="020B0604020202020204" pitchFamily="34" charset="0"/>
              <a:buChar char="•"/>
            </a:pPr>
            <a:r>
              <a:rPr lang="he-IL" sz="1200" b="1" dirty="0" smtClean="0"/>
              <a:t>איחוד גרמניה</a:t>
            </a:r>
            <a:r>
              <a:rPr lang="he-IL" sz="1200" dirty="0" smtClean="0"/>
              <a:t> (במקום אוסף מדינות קטנות- מדינה אחת גדולה)</a:t>
            </a:r>
          </a:p>
          <a:p>
            <a:pPr marL="285750" indent="-285750">
              <a:buFont typeface="Arial" panose="020B0604020202020204" pitchFamily="34" charset="0"/>
              <a:buChar char="•"/>
            </a:pPr>
            <a:r>
              <a:rPr lang="he-IL" sz="1200" b="1" dirty="0" smtClean="0"/>
              <a:t>ליל הסכינים הארוכות </a:t>
            </a:r>
            <a:r>
              <a:rPr lang="he-IL" sz="1200" dirty="0" smtClean="0"/>
              <a:t>(היטלר מאשים חלק מחברי מפלגתו בבגידה, הורג אותם ומחזק את שלטונו) </a:t>
            </a:r>
          </a:p>
          <a:p>
            <a:pPr marL="285750" indent="-285750">
              <a:buFont typeface="Arial" panose="020B0604020202020204" pitchFamily="34" charset="0"/>
              <a:buChar char="•"/>
            </a:pPr>
            <a:r>
              <a:rPr lang="he-IL" sz="1200" b="1" dirty="0" smtClean="0"/>
              <a:t>היטלר נשיא (פיהרר)</a:t>
            </a:r>
            <a:endParaRPr lang="en-US" sz="1200" dirty="0"/>
          </a:p>
        </p:txBody>
      </p:sp>
      <p:sp>
        <p:nvSpPr>
          <p:cNvPr id="29" name="TextBox 28"/>
          <p:cNvSpPr txBox="1"/>
          <p:nvPr/>
        </p:nvSpPr>
        <p:spPr>
          <a:xfrm>
            <a:off x="4528643" y="4522999"/>
            <a:ext cx="2247745" cy="1754326"/>
          </a:xfrm>
          <a:prstGeom prst="rect">
            <a:avLst/>
          </a:prstGeom>
          <a:noFill/>
        </p:spPr>
        <p:txBody>
          <a:bodyPr wrap="square" rtlCol="0">
            <a:spAutoFit/>
          </a:bodyPr>
          <a:lstStyle/>
          <a:p>
            <a:pPr marL="171450" indent="-171450">
              <a:buFont typeface="Arial" panose="020B0604020202020204" pitchFamily="34" charset="0"/>
              <a:buChar char="•"/>
            </a:pPr>
            <a:r>
              <a:rPr lang="he-IL" sz="1200" b="1" dirty="0"/>
              <a:t>צבא גרמניה </a:t>
            </a:r>
            <a:r>
              <a:rPr lang="he-IL" sz="1200" b="1" dirty="0" smtClean="0"/>
              <a:t>זז מערבה </a:t>
            </a:r>
            <a:r>
              <a:rPr lang="he-IL" sz="1200" dirty="0" smtClean="0"/>
              <a:t>(בניגוד לחוזה ורסאי)</a:t>
            </a:r>
          </a:p>
          <a:p>
            <a:pPr marL="171450" indent="-171450">
              <a:buFont typeface="Arial" panose="020B0604020202020204" pitchFamily="34" charset="0"/>
              <a:buChar char="•"/>
            </a:pPr>
            <a:r>
              <a:rPr lang="he-IL" sz="1200" b="1" dirty="0" smtClean="0"/>
              <a:t>אולימפיאדה </a:t>
            </a:r>
            <a:r>
              <a:rPr lang="he-IL" sz="1200" b="1" dirty="0"/>
              <a:t>בברלין </a:t>
            </a:r>
            <a:r>
              <a:rPr lang="he-IL" sz="1200" dirty="0" smtClean="0"/>
              <a:t>(מפגן כוח של גרמניה, שגאה בחוזק הפיזי של העם ובכך שכל המדינות מתארחות אצלה)</a:t>
            </a:r>
            <a:endParaRPr lang="en-US" sz="1200" dirty="0"/>
          </a:p>
          <a:p>
            <a:pPr marL="171450" indent="-171450">
              <a:buFont typeface="Arial" panose="020B0604020202020204" pitchFamily="34" charset="0"/>
              <a:buChar char="•"/>
            </a:pPr>
            <a:r>
              <a:rPr lang="he-IL" sz="1200" b="1" dirty="0"/>
              <a:t>ברית של גרמניה עם איטליה ויפן </a:t>
            </a:r>
            <a:r>
              <a:rPr lang="he-IL" sz="1200" dirty="0"/>
              <a:t>(מדינות </a:t>
            </a:r>
            <a:r>
              <a:rPr lang="he-IL" sz="1200" dirty="0" smtClean="0"/>
              <a:t>הציר שיילחמו בהמשך יחד)</a:t>
            </a:r>
            <a:endParaRPr lang="en-US" sz="1200" dirty="0"/>
          </a:p>
        </p:txBody>
      </p:sp>
      <p:sp>
        <p:nvSpPr>
          <p:cNvPr id="30" name="TextBox 29"/>
          <p:cNvSpPr txBox="1"/>
          <p:nvPr/>
        </p:nvSpPr>
        <p:spPr>
          <a:xfrm>
            <a:off x="4127929" y="6473358"/>
            <a:ext cx="2174620" cy="600164"/>
          </a:xfrm>
          <a:prstGeom prst="rect">
            <a:avLst/>
          </a:prstGeom>
          <a:noFill/>
        </p:spPr>
        <p:txBody>
          <a:bodyPr wrap="square" rtlCol="0">
            <a:spAutoFit/>
          </a:bodyPr>
          <a:lstStyle/>
          <a:p>
            <a:pPr marL="171450" indent="-171450">
              <a:buFont typeface="Arial" panose="020B0604020202020204" pitchFamily="34" charset="0"/>
              <a:buChar char="•"/>
            </a:pPr>
            <a:r>
              <a:rPr lang="he-IL" sz="1100" b="1" dirty="0"/>
              <a:t>כיבוש אוסטריה</a:t>
            </a:r>
            <a:endParaRPr lang="en-US" sz="1100" b="1" dirty="0"/>
          </a:p>
          <a:p>
            <a:pPr marL="171450" indent="-171450">
              <a:buFont typeface="Arial" panose="020B0604020202020204" pitchFamily="34" charset="0"/>
              <a:buChar char="•"/>
            </a:pPr>
            <a:r>
              <a:rPr lang="he-IL" sz="1100" dirty="0"/>
              <a:t>מחנה ריכוז </a:t>
            </a:r>
            <a:r>
              <a:rPr lang="he-IL" sz="1100" b="1" dirty="0"/>
              <a:t>מאוטהאוזן</a:t>
            </a:r>
            <a:endParaRPr lang="en-US" sz="1100" b="1" dirty="0"/>
          </a:p>
          <a:p>
            <a:pPr marL="171450" indent="-171450">
              <a:buFont typeface="Arial" panose="020B0604020202020204" pitchFamily="34" charset="0"/>
              <a:buChar char="•"/>
            </a:pPr>
            <a:r>
              <a:rPr lang="he-IL" sz="1100" b="1" dirty="0"/>
              <a:t>הסכם </a:t>
            </a:r>
            <a:r>
              <a:rPr lang="he-IL" sz="1100" b="1" dirty="0" smtClean="0"/>
              <a:t>מינכן</a:t>
            </a:r>
            <a:endParaRPr lang="en-US" sz="1100" dirty="0"/>
          </a:p>
        </p:txBody>
      </p:sp>
      <p:sp>
        <p:nvSpPr>
          <p:cNvPr id="33" name="TextBox 32"/>
          <p:cNvSpPr txBox="1"/>
          <p:nvPr/>
        </p:nvSpPr>
        <p:spPr>
          <a:xfrm>
            <a:off x="389302" y="1063349"/>
            <a:ext cx="2559083" cy="769441"/>
          </a:xfrm>
          <a:prstGeom prst="rect">
            <a:avLst/>
          </a:prstGeom>
          <a:noFill/>
        </p:spPr>
        <p:txBody>
          <a:bodyPr wrap="square" rtlCol="0">
            <a:spAutoFit/>
          </a:bodyPr>
          <a:lstStyle/>
          <a:p>
            <a:pPr marL="171450" indent="-171450">
              <a:buFont typeface="Arial" panose="020B0604020202020204" pitchFamily="34" charset="0"/>
              <a:buChar char="•"/>
            </a:pPr>
            <a:r>
              <a:rPr lang="he-IL" sz="1100" b="1" dirty="0"/>
              <a:t>יום החרם</a:t>
            </a:r>
            <a:r>
              <a:rPr lang="he-IL" sz="1100" dirty="0"/>
              <a:t> </a:t>
            </a:r>
            <a:endParaRPr lang="he-IL" sz="1100" dirty="0" smtClean="0"/>
          </a:p>
          <a:p>
            <a:pPr marL="171450" indent="-171450">
              <a:buFont typeface="Arial" panose="020B0604020202020204" pitchFamily="34" charset="0"/>
              <a:buChar char="•"/>
            </a:pPr>
            <a:r>
              <a:rPr lang="he-IL" sz="1100" dirty="0" smtClean="0"/>
              <a:t>חוק </a:t>
            </a:r>
            <a:r>
              <a:rPr lang="he-IL" sz="1100" dirty="0"/>
              <a:t>לשיקום </a:t>
            </a:r>
            <a:r>
              <a:rPr lang="he-IL" sz="1100" b="1" dirty="0"/>
              <a:t>שירות המדינה</a:t>
            </a:r>
            <a:r>
              <a:rPr lang="he-IL" sz="1100" dirty="0"/>
              <a:t> (אסור ליהודים לעבוד בשירות המדינה או ללמוד באוניברסיטאות)</a:t>
            </a:r>
            <a:endParaRPr lang="en-US" sz="1100" dirty="0"/>
          </a:p>
        </p:txBody>
      </p:sp>
      <p:sp>
        <p:nvSpPr>
          <p:cNvPr id="34" name="TextBox 33"/>
          <p:cNvSpPr txBox="1"/>
          <p:nvPr/>
        </p:nvSpPr>
        <p:spPr>
          <a:xfrm>
            <a:off x="8960" y="2465131"/>
            <a:ext cx="1590383" cy="1554272"/>
          </a:xfrm>
          <a:prstGeom prst="rect">
            <a:avLst/>
          </a:prstGeom>
          <a:noFill/>
        </p:spPr>
        <p:txBody>
          <a:bodyPr wrap="square" rtlCol="0">
            <a:spAutoFit/>
          </a:bodyPr>
          <a:lstStyle/>
          <a:p>
            <a:pPr marL="171450" indent="-171450">
              <a:buFont typeface="Arial" panose="020B0604020202020204" pitchFamily="34" charset="0"/>
              <a:buChar char="•"/>
            </a:pPr>
            <a:r>
              <a:rPr lang="he-IL" sz="1200" b="1" dirty="0" smtClean="0"/>
              <a:t>חוקי </a:t>
            </a:r>
            <a:r>
              <a:rPr lang="he-IL" sz="1200" b="1" dirty="0"/>
              <a:t>נירנברג </a:t>
            </a:r>
            <a:r>
              <a:rPr lang="he-IL" sz="1200" dirty="0"/>
              <a:t>(שלילת אזרחות היהודים הגרמנים כך שלא יהיו </a:t>
            </a:r>
            <a:r>
              <a:rPr lang="he-IL" sz="1200" dirty="0" smtClean="0"/>
              <a:t>להם </a:t>
            </a:r>
            <a:r>
              <a:rPr lang="he-IL" sz="1200" dirty="0"/>
              <a:t>זכויות אזרחיות או הגנה משפטית, "טוהר הגזע")</a:t>
            </a:r>
            <a:endParaRPr lang="en-US" sz="1200" dirty="0"/>
          </a:p>
          <a:p>
            <a:endParaRPr lang="en-US" sz="1100" dirty="0"/>
          </a:p>
        </p:txBody>
      </p:sp>
      <p:sp>
        <p:nvSpPr>
          <p:cNvPr id="35" name="TextBox 34"/>
          <p:cNvSpPr txBox="1"/>
          <p:nvPr/>
        </p:nvSpPr>
        <p:spPr>
          <a:xfrm>
            <a:off x="-80027" y="6120321"/>
            <a:ext cx="2837431" cy="1546577"/>
          </a:xfrm>
          <a:prstGeom prst="rect">
            <a:avLst/>
          </a:prstGeom>
          <a:noFill/>
        </p:spPr>
        <p:txBody>
          <a:bodyPr wrap="square" rtlCol="0">
            <a:spAutoFit/>
          </a:bodyPr>
          <a:lstStyle/>
          <a:p>
            <a:pPr marL="171450" indent="-171450">
              <a:buFont typeface="Arial" panose="020B0604020202020204" pitchFamily="34" charset="0"/>
              <a:buChar char="•"/>
            </a:pPr>
            <a:r>
              <a:rPr lang="he-IL" sz="1050" b="1" dirty="0"/>
              <a:t>שינוי שמות רחובות</a:t>
            </a:r>
            <a:r>
              <a:rPr lang="he-IL" sz="1050" dirty="0"/>
              <a:t> שנקראו על שם יהודים</a:t>
            </a:r>
            <a:endParaRPr lang="en-US" sz="1050" dirty="0"/>
          </a:p>
          <a:p>
            <a:pPr marL="171450" indent="-171450">
              <a:buFont typeface="Arial" panose="020B0604020202020204" pitchFamily="34" charset="0"/>
              <a:buChar char="•"/>
            </a:pPr>
            <a:r>
              <a:rPr lang="he-IL" sz="1050" dirty="0"/>
              <a:t>סימון של </a:t>
            </a:r>
            <a:r>
              <a:rPr lang="en-US" sz="1050" b="1" dirty="0"/>
              <a:t>J</a:t>
            </a:r>
            <a:r>
              <a:rPr lang="he-IL" sz="1050" b="1" dirty="0"/>
              <a:t> בדרכון</a:t>
            </a:r>
            <a:r>
              <a:rPr lang="he-IL" sz="1050" dirty="0"/>
              <a:t> של יהודים</a:t>
            </a:r>
            <a:endParaRPr lang="en-US" sz="1050" dirty="0"/>
          </a:p>
          <a:p>
            <a:pPr marL="171450" indent="-171450">
              <a:buFont typeface="Arial" panose="020B0604020202020204" pitchFamily="34" charset="0"/>
              <a:buChar char="•"/>
            </a:pPr>
            <a:r>
              <a:rPr lang="he-IL" sz="1050" b="1" dirty="0"/>
              <a:t>גרוש זבונשין</a:t>
            </a:r>
            <a:r>
              <a:rPr lang="he-IL" sz="1050" dirty="0"/>
              <a:t> (</a:t>
            </a:r>
            <a:r>
              <a:rPr lang="he-IL" sz="1050" dirty="0" smtClean="0"/>
              <a:t>גירוש יהודים פולנים מגרמניה לזבונשיין בפולין, פולין לא מסכימה לקבל אותם)</a:t>
            </a:r>
          </a:p>
          <a:p>
            <a:pPr marL="171450" indent="-171450">
              <a:buFont typeface="Arial" panose="020B0604020202020204" pitchFamily="34" charset="0"/>
              <a:buChar char="•"/>
            </a:pPr>
            <a:r>
              <a:rPr lang="he-IL" sz="1050" b="1" dirty="0" smtClean="0"/>
              <a:t>ליל </a:t>
            </a:r>
            <a:r>
              <a:rPr lang="he-IL" sz="1050" b="1" dirty="0"/>
              <a:t>הבדולח</a:t>
            </a:r>
            <a:r>
              <a:rPr lang="he-IL" sz="1050" dirty="0"/>
              <a:t> (פוגרום ביהודי גרמניה וברכושם. נרצחו מאות יהודים, הושחתו כמעט כל בתי הכנסת, בתי קברות, חנויות ועסקים יהודיים, נעצרו מאות יהודים במחנות ריכוז)</a:t>
            </a:r>
            <a:endParaRPr lang="en-US" sz="1050" dirty="0"/>
          </a:p>
          <a:p>
            <a:endParaRPr lang="en-US" sz="1050" dirty="0"/>
          </a:p>
        </p:txBody>
      </p:sp>
      <p:sp>
        <p:nvSpPr>
          <p:cNvPr id="36" name="TextBox 35"/>
          <p:cNvSpPr txBox="1"/>
          <p:nvPr/>
        </p:nvSpPr>
        <p:spPr>
          <a:xfrm>
            <a:off x="1138409" y="13589"/>
            <a:ext cx="4423078" cy="369332"/>
          </a:xfrm>
          <a:prstGeom prst="rect">
            <a:avLst/>
          </a:prstGeom>
          <a:noFill/>
        </p:spPr>
        <p:txBody>
          <a:bodyPr wrap="square" rtlCol="0">
            <a:spAutoFit/>
          </a:bodyPr>
          <a:lstStyle/>
          <a:p>
            <a:r>
              <a:rPr lang="he-IL" dirty="0" smtClean="0"/>
              <a:t>אירועים בעליית גרמניה הנאצית, בעמוד אחד</a:t>
            </a:r>
            <a:endParaRPr lang="en-US" dirty="0"/>
          </a:p>
        </p:txBody>
      </p:sp>
      <p:sp>
        <p:nvSpPr>
          <p:cNvPr id="37" name="TextBox 36"/>
          <p:cNvSpPr txBox="1"/>
          <p:nvPr/>
        </p:nvSpPr>
        <p:spPr>
          <a:xfrm>
            <a:off x="121274" y="382921"/>
            <a:ext cx="6403094" cy="577081"/>
          </a:xfrm>
          <a:prstGeom prst="rect">
            <a:avLst/>
          </a:prstGeom>
          <a:noFill/>
        </p:spPr>
        <p:txBody>
          <a:bodyPr wrap="square" rtlCol="0">
            <a:spAutoFit/>
          </a:bodyPr>
          <a:lstStyle/>
          <a:p>
            <a:r>
              <a:rPr lang="he-IL" sz="1050" b="1" dirty="0" smtClean="0"/>
              <a:t>רקע</a:t>
            </a:r>
            <a:r>
              <a:rPr lang="he-IL" sz="1050" dirty="0" smtClean="0"/>
              <a:t>: גרמניה </a:t>
            </a:r>
            <a:r>
              <a:rPr lang="he-IL" sz="1050" dirty="0"/>
              <a:t>הושפלה במלחמת העולם הראשונה. בתחילת שנות ה-30 לאף מפלגה לא היה רוב, כל שנה ראש ממשלה חדש. ל"אצילים" נמאס ממנהיגים חלשים ודמוקרטיה והם המליצו לנשיא הדמנטי למנות את היטלר לראש ממשלה</a:t>
            </a:r>
            <a:r>
              <a:rPr lang="he-IL" sz="1050" dirty="0" smtClean="0"/>
              <a:t>. המטרה של היטלר בשנים האלה היא להראות לגרמנים ולעולם שגרמניה והעם הגרמני חזקים תוך כדי המהלך הזה היהודים נפגעים.</a:t>
            </a:r>
            <a:endParaRPr lang="en-US" sz="1050" dirty="0"/>
          </a:p>
        </p:txBody>
      </p:sp>
      <p:sp>
        <p:nvSpPr>
          <p:cNvPr id="38" name="TextBox 37"/>
          <p:cNvSpPr txBox="1"/>
          <p:nvPr/>
        </p:nvSpPr>
        <p:spPr>
          <a:xfrm>
            <a:off x="2563157" y="7465588"/>
            <a:ext cx="4190908" cy="1754326"/>
          </a:xfrm>
          <a:prstGeom prst="rect">
            <a:avLst/>
          </a:prstGeom>
          <a:noFill/>
        </p:spPr>
        <p:txBody>
          <a:bodyPr wrap="square" rtlCol="0">
            <a:spAutoFit/>
          </a:bodyPr>
          <a:lstStyle/>
          <a:p>
            <a:r>
              <a:rPr lang="he-IL" sz="1200" dirty="0" smtClean="0"/>
              <a:t>לסיכום כל שנות עלית גרמניה הנאצית:</a:t>
            </a:r>
          </a:p>
          <a:p>
            <a:r>
              <a:rPr lang="he-IL" sz="1200" dirty="0" smtClean="0">
                <a:solidFill>
                  <a:srgbClr val="FF0000"/>
                </a:solidFill>
              </a:rPr>
              <a:t>גרמניה:</a:t>
            </a:r>
            <a:r>
              <a:rPr lang="he-IL" sz="1200" dirty="0" smtClean="0">
                <a:solidFill>
                  <a:srgbClr val="7030A0"/>
                </a:solidFill>
              </a:rPr>
              <a:t> </a:t>
            </a:r>
            <a:r>
              <a:rPr lang="he-IL" sz="1200" dirty="0" smtClean="0"/>
              <a:t>מתאחדת, מחזירה את הכבוד לעם, גאה בתרבות שלה, מתנגדת להסכמי הכניעה של מלמת העולם הראשונה, מתחמשת, כובשת בחזרה מדינות שנכבשו על ידה במלחמת העולם הראשונה, מכריחה את שאר המדינות לא להגיב.</a:t>
            </a:r>
          </a:p>
          <a:p>
            <a:r>
              <a:rPr lang="he-IL" sz="1200" dirty="0" smtClean="0">
                <a:solidFill>
                  <a:srgbClr val="FF0000"/>
                </a:solidFill>
              </a:rPr>
              <a:t>היהודים:</a:t>
            </a:r>
            <a:r>
              <a:rPr lang="he-IL" sz="1200" dirty="0" smtClean="0">
                <a:solidFill>
                  <a:srgbClr val="CC0099"/>
                </a:solidFill>
              </a:rPr>
              <a:t> </a:t>
            </a:r>
            <a:r>
              <a:rPr lang="he-IL" sz="1200" dirty="0" smtClean="0"/>
              <a:t>מפגיעה עקיפה (דרך חוקים והפגנות, פגיעה כלכלית) ונקודתית (יום חרם אחד), לפגיעה בתרבות, בזכויות האזרח והאדם עד פגיעה בגוף, הרג ספונטני בליל הבדולח, פגיעה המונית של ההמונים ברכוש (לא רק על ידי חוקים, גם העם פוגע) וגירוש המוני.</a:t>
            </a:r>
            <a:endParaRPr lang="en-US" sz="1200" dirty="0"/>
          </a:p>
        </p:txBody>
      </p:sp>
      <p:pic>
        <p:nvPicPr>
          <p:cNvPr id="40" name="תמונה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4294" y="9302449"/>
            <a:ext cx="1841546" cy="458219"/>
          </a:xfrm>
          <a:prstGeom prst="rect">
            <a:avLst/>
          </a:prstGeom>
        </p:spPr>
      </p:pic>
      <p:sp>
        <p:nvSpPr>
          <p:cNvPr id="5" name="TextBox 4"/>
          <p:cNvSpPr txBox="1"/>
          <p:nvPr/>
        </p:nvSpPr>
        <p:spPr>
          <a:xfrm>
            <a:off x="3017380" y="953780"/>
            <a:ext cx="3749009" cy="1785104"/>
          </a:xfrm>
          <a:prstGeom prst="rect">
            <a:avLst/>
          </a:prstGeom>
          <a:noFill/>
        </p:spPr>
        <p:txBody>
          <a:bodyPr wrap="square" rtlCol="0">
            <a:spAutoFit/>
          </a:bodyPr>
          <a:lstStyle/>
          <a:p>
            <a:pPr marL="171450" indent="-171450">
              <a:buFont typeface="Arial" panose="020B0604020202020204" pitchFamily="34" charset="0"/>
              <a:buChar char="•"/>
            </a:pPr>
            <a:r>
              <a:rPr lang="he-IL" sz="1100" b="1" dirty="0" smtClean="0"/>
              <a:t>היטלר</a:t>
            </a:r>
            <a:r>
              <a:rPr lang="he-IL" sz="1100" dirty="0" smtClean="0"/>
              <a:t> </a:t>
            </a:r>
            <a:r>
              <a:rPr lang="he-IL" sz="1100" dirty="0"/>
              <a:t>ממונה לראש ממשלה</a:t>
            </a:r>
            <a:endParaRPr lang="en-US" sz="1100" dirty="0"/>
          </a:p>
          <a:p>
            <a:pPr marL="171450" indent="-171450">
              <a:buFont typeface="Arial" panose="020B0604020202020204" pitchFamily="34" charset="0"/>
              <a:buChar char="•"/>
            </a:pPr>
            <a:r>
              <a:rPr lang="he-IL" sz="1100" b="1" dirty="0"/>
              <a:t>שריפת הריכסטאג</a:t>
            </a:r>
            <a:r>
              <a:rPr lang="he-IL" sz="1100" dirty="0"/>
              <a:t> </a:t>
            </a:r>
            <a:r>
              <a:rPr lang="he-IL" sz="1100" dirty="0" smtClean="0"/>
              <a:t>(האשמת הקומוניסטים בשריפה)</a:t>
            </a:r>
          </a:p>
          <a:p>
            <a:pPr marL="171450" indent="-171450">
              <a:buFont typeface="Arial" panose="020B0604020202020204" pitchFamily="34" charset="0"/>
              <a:buChar char="•"/>
            </a:pPr>
            <a:r>
              <a:rPr lang="he-IL" sz="1100" b="1" dirty="0" smtClean="0"/>
              <a:t>פיזור </a:t>
            </a:r>
            <a:r>
              <a:rPr lang="he-IL" sz="1100" b="1" dirty="0"/>
              <a:t>הפרלמנט</a:t>
            </a:r>
            <a:r>
              <a:rPr lang="he-IL" sz="1100" dirty="0"/>
              <a:t>.</a:t>
            </a:r>
            <a:endParaRPr lang="en-US" sz="1100" dirty="0"/>
          </a:p>
          <a:p>
            <a:pPr marL="171450" indent="-171450">
              <a:buFont typeface="Arial" panose="020B0604020202020204" pitchFamily="34" charset="0"/>
              <a:buChar char="•"/>
            </a:pPr>
            <a:r>
              <a:rPr lang="he-IL" sz="1100" dirty="0"/>
              <a:t>הנאצים זוכים ב</a:t>
            </a:r>
            <a:r>
              <a:rPr lang="he-IL" sz="1100" b="1" dirty="0"/>
              <a:t>בחירות</a:t>
            </a:r>
            <a:r>
              <a:rPr lang="he-IL" sz="1100" dirty="0"/>
              <a:t> החדשות.</a:t>
            </a:r>
            <a:endParaRPr lang="en-US" sz="1100" dirty="0"/>
          </a:p>
          <a:p>
            <a:pPr marL="171450" indent="-171450">
              <a:buFont typeface="Arial" panose="020B0604020202020204" pitchFamily="34" charset="0"/>
              <a:buChar char="•"/>
            </a:pPr>
            <a:r>
              <a:rPr lang="he-IL" sz="1100" dirty="0" smtClean="0"/>
              <a:t>הקמת</a:t>
            </a:r>
            <a:r>
              <a:rPr lang="en-US" sz="1100" dirty="0" smtClean="0"/>
              <a:t> </a:t>
            </a:r>
            <a:r>
              <a:rPr lang="he-IL" sz="1100" dirty="0" smtClean="0"/>
              <a:t>מחנה הריכוז </a:t>
            </a:r>
            <a:r>
              <a:rPr lang="he-IL" sz="1100" b="1" dirty="0" smtClean="0"/>
              <a:t>דכאו</a:t>
            </a:r>
            <a:endParaRPr lang="en-US" sz="1100" dirty="0" smtClean="0"/>
          </a:p>
          <a:p>
            <a:pPr marL="171450" indent="-171450">
              <a:buFont typeface="Arial" panose="020B0604020202020204" pitchFamily="34" charset="0"/>
              <a:buChar char="•"/>
            </a:pPr>
            <a:r>
              <a:rPr lang="he-IL" sz="1100" b="1" dirty="0" smtClean="0"/>
              <a:t>חוק </a:t>
            </a:r>
            <a:r>
              <a:rPr lang="he-IL" sz="1100" b="1" dirty="0"/>
              <a:t>ההסמכה</a:t>
            </a:r>
            <a:r>
              <a:rPr lang="he-IL" sz="1100" dirty="0"/>
              <a:t> </a:t>
            </a:r>
            <a:r>
              <a:rPr lang="he-IL" sz="1100" dirty="0" smtClean="0"/>
              <a:t>(לממשלה מותר להמציא חוקים)</a:t>
            </a:r>
          </a:p>
          <a:p>
            <a:pPr marL="171450" indent="-171450">
              <a:buFont typeface="Arial" panose="020B0604020202020204" pitchFamily="34" charset="0"/>
              <a:buChar char="•"/>
            </a:pPr>
            <a:r>
              <a:rPr lang="he-IL" sz="1100" dirty="0" smtClean="0"/>
              <a:t>הקמת ה</a:t>
            </a:r>
            <a:r>
              <a:rPr lang="he-IL" sz="1100" b="1" dirty="0" smtClean="0"/>
              <a:t>גסטאפו (משטרה אלימה)</a:t>
            </a:r>
            <a:endParaRPr lang="en-US" sz="1100" dirty="0"/>
          </a:p>
          <a:p>
            <a:pPr marL="171450" indent="-171450">
              <a:buFont typeface="Arial" panose="020B0604020202020204" pitchFamily="34" charset="0"/>
              <a:buChar char="•"/>
            </a:pPr>
            <a:r>
              <a:rPr lang="he-IL" sz="1100" b="1" dirty="0"/>
              <a:t>שריפת הספרים</a:t>
            </a:r>
            <a:r>
              <a:rPr lang="he-IL" sz="1100" dirty="0"/>
              <a:t> </a:t>
            </a:r>
            <a:r>
              <a:rPr lang="he-IL" sz="1100" dirty="0" smtClean="0"/>
              <a:t>(של אידיאולוגיות וסופרים לא נאציים)</a:t>
            </a:r>
            <a:endParaRPr lang="en-US" sz="1100" dirty="0"/>
          </a:p>
          <a:p>
            <a:pPr marL="171450" indent="-171450">
              <a:buFont typeface="Arial" panose="020B0604020202020204" pitchFamily="34" charset="0"/>
              <a:buChar char="•"/>
            </a:pPr>
            <a:r>
              <a:rPr lang="he-IL" sz="1100" dirty="0" smtClean="0"/>
              <a:t>חוק </a:t>
            </a:r>
            <a:r>
              <a:rPr lang="he-IL" sz="1100" dirty="0"/>
              <a:t>שאוסר על מפלגות לא-נאציות </a:t>
            </a:r>
            <a:endParaRPr lang="en-US" sz="1100" dirty="0" smtClean="0"/>
          </a:p>
          <a:p>
            <a:pPr marL="171450" indent="-171450">
              <a:buFont typeface="Arial" panose="020B0604020202020204" pitchFamily="34" charset="0"/>
              <a:buChar char="•"/>
            </a:pPr>
            <a:r>
              <a:rPr lang="he-IL" sz="1100" dirty="0" smtClean="0"/>
              <a:t>פרישת </a:t>
            </a:r>
            <a:r>
              <a:rPr lang="he-IL" sz="1100" dirty="0"/>
              <a:t>גרמניה מחבר </a:t>
            </a:r>
            <a:r>
              <a:rPr lang="he-IL" sz="1100" dirty="0" smtClean="0"/>
              <a:t>הלאומים</a:t>
            </a:r>
            <a:endParaRPr lang="en-US" sz="1100" dirty="0"/>
          </a:p>
        </p:txBody>
      </p:sp>
    </p:spTree>
    <p:extLst>
      <p:ext uri="{BB962C8B-B14F-4D97-AF65-F5344CB8AC3E}">
        <p14:creationId xmlns:p14="http://schemas.microsoft.com/office/powerpoint/2010/main" val="2972631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421</TotalTime>
  <Words>834</Words>
  <Application>Microsoft Office PowerPoint</Application>
  <PresentationFormat>נייר A4 ‏(210x297 מ"מ)</PresentationFormat>
  <Paragraphs>78</Paragraphs>
  <Slides>2</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vt:i4>
      </vt:variant>
    </vt:vector>
  </HeadingPairs>
  <TitlesOfParts>
    <vt:vector size="7" baseType="lpstr">
      <vt:lpstr>Arial</vt:lpstr>
      <vt:lpstr>Calibri</vt:lpstr>
      <vt:lpstr>Calibri Light</vt:lpstr>
      <vt:lpstr>Times New Roman</vt:lpstr>
      <vt:lpstr>ערכת נושא Office</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Efrat Weill</dc:creator>
  <cp:lastModifiedBy>Efrat Weill</cp:lastModifiedBy>
  <cp:revision>20</cp:revision>
  <dcterms:created xsi:type="dcterms:W3CDTF">2024-07-03T12:30:10Z</dcterms:created>
  <dcterms:modified xsi:type="dcterms:W3CDTF">2024-07-04T11:46:28Z</dcterms:modified>
</cp:coreProperties>
</file>