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8"/>
  </p:notesMasterIdLst>
  <p:sldIdLst>
    <p:sldId id="256" r:id="rId2"/>
    <p:sldId id="257" r:id="rId3"/>
    <p:sldId id="258" r:id="rId4"/>
    <p:sldId id="259" r:id="rId5"/>
    <p:sldId id="262" r:id="rId6"/>
    <p:sldId id="263" r:id="rId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2" d="100"/>
          <a:sy n="102" d="100"/>
        </p:scale>
        <p:origin x="-456" y="22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9502577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a23965764a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a23965764a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a23965764a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a23965764a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a23965764a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a23965764a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a23965764a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a23965764a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a23965764a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a23965764a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x-non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x-non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x-non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x-non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x-non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x-non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x-non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x-non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x-non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x-non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x-non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13">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x-non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dMRQ7VMpBOo"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aPIMQM4w3cE"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s://www.menti.com/9zrikhvc7o"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textologia.net/?p=1516"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hyperlink" Target="http://textologia.net/?p=1459" TargetMode="External"/><Relationship Id="rId4" Type="http://schemas.openxmlformats.org/officeDocument/2006/relationships/hyperlink" Target="http://textologia.net/?p=5958"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p:nvPr/>
        </p:nvSpPr>
        <p:spPr>
          <a:xfrm>
            <a:off x="1334924" y="351650"/>
            <a:ext cx="6866195" cy="593924"/>
          </a:xfrm>
          <a:prstGeom prst="rect">
            <a:avLst/>
          </a:prstGeom>
        </p:spPr>
        <p:txBody>
          <a:bodyPr>
            <a:prstTxWarp prst="textPlain">
              <a:avLst/>
            </a:prstTxWarp>
          </a:bodyPr>
          <a:lstStyle/>
          <a:p>
            <a:pPr lvl="0" algn="ctr"/>
            <a:r>
              <a:rPr b="0" i="0">
                <a:ln w="9525" cap="flat" cmpd="sng">
                  <a:solidFill>
                    <a:schemeClr val="dk2"/>
                  </a:solidFill>
                  <a:prstDash val="solid"/>
                  <a:round/>
                  <a:headEnd type="none" w="sm" len="sm"/>
                  <a:tailEnd type="none" w="sm" len="sm"/>
                </a:ln>
                <a:solidFill>
                  <a:schemeClr val="lt2"/>
                </a:solidFill>
                <a:latin typeface="Arial"/>
              </a:rPr>
              <a:t>קריאה סובלנית של בריאת העולם</a:t>
            </a:r>
          </a:p>
        </p:txBody>
      </p:sp>
      <p:sp>
        <p:nvSpPr>
          <p:cNvPr id="55" name="Google Shape;55;p13"/>
          <p:cNvSpPr/>
          <p:nvPr/>
        </p:nvSpPr>
        <p:spPr>
          <a:xfrm>
            <a:off x="561100" y="1189300"/>
            <a:ext cx="8170500" cy="35730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r>
              <a:rPr lang="x-none" b="1">
                <a:solidFill>
                  <a:schemeClr val="dk1"/>
                </a:solidFill>
                <a:highlight>
                  <a:srgbClr val="FFFFFF"/>
                </a:highlight>
                <a:latin typeface="David"/>
                <a:ea typeface="David"/>
                <a:cs typeface="David"/>
                <a:sym typeface="David"/>
              </a:rPr>
              <a:t>כז</a:t>
            </a:r>
            <a:r>
              <a:rPr lang="x-none" sz="2000">
                <a:solidFill>
                  <a:schemeClr val="dk1"/>
                </a:solidFill>
                <a:highlight>
                  <a:srgbClr val="FFFFFF"/>
                </a:highlight>
                <a:latin typeface="David"/>
                <a:ea typeface="David"/>
                <a:cs typeface="David"/>
                <a:sym typeface="David"/>
              </a:rPr>
              <a:t> וַיִּבְרָא אֱלֹהִים אֶת-הָאָדָם בְּצַלְמוֹ, בְּצֶלֶם אֱלֹהִים בָּרָא אֹתוֹ:  </a:t>
            </a:r>
            <a:r>
              <a:rPr lang="x-none" sz="2000" b="1">
                <a:solidFill>
                  <a:schemeClr val="dk1"/>
                </a:solidFill>
                <a:highlight>
                  <a:srgbClr val="FFFFFF"/>
                </a:highlight>
                <a:latin typeface="David"/>
                <a:ea typeface="David"/>
                <a:cs typeface="David"/>
                <a:sym typeface="David"/>
              </a:rPr>
              <a:t>זָכָר וּנְקֵבָה, בָּרָא אֹתָם.</a:t>
            </a:r>
            <a:endParaRPr sz="2000" b="1" dirty="0">
              <a:solidFill>
                <a:schemeClr val="dk1"/>
              </a:solidFill>
              <a:highlight>
                <a:srgbClr val="FFFFFF"/>
              </a:highlight>
              <a:latin typeface="David"/>
              <a:ea typeface="David"/>
              <a:cs typeface="David"/>
              <a:sym typeface="David"/>
            </a:endParaRPr>
          </a:p>
          <a:p>
            <a:pPr marL="0" lvl="0" indent="0" algn="r" rtl="1">
              <a:spcBef>
                <a:spcPts val="0"/>
              </a:spcBef>
              <a:spcAft>
                <a:spcPts val="0"/>
              </a:spcAft>
              <a:buNone/>
            </a:pPr>
            <a:endParaRPr sz="2000" dirty="0">
              <a:solidFill>
                <a:schemeClr val="dk1"/>
              </a:solidFill>
              <a:highlight>
                <a:srgbClr val="FFFFFF"/>
              </a:highlight>
              <a:latin typeface="David"/>
              <a:ea typeface="David"/>
              <a:cs typeface="David"/>
              <a:sym typeface="David"/>
            </a:endParaRPr>
          </a:p>
          <a:p>
            <a:pPr marL="0" lvl="0" indent="0" algn="r" rtl="1">
              <a:spcBef>
                <a:spcPts val="0"/>
              </a:spcBef>
              <a:spcAft>
                <a:spcPts val="0"/>
              </a:spcAft>
              <a:buNone/>
            </a:pPr>
            <a:endParaRPr sz="2000" dirty="0">
              <a:solidFill>
                <a:schemeClr val="dk1"/>
              </a:solidFill>
              <a:highlight>
                <a:srgbClr val="FFFFFF"/>
              </a:highlight>
              <a:latin typeface="David"/>
              <a:ea typeface="David"/>
              <a:cs typeface="David"/>
              <a:sym typeface="David"/>
            </a:endParaRPr>
          </a:p>
          <a:p>
            <a:pPr marL="0" lvl="0" indent="0" algn="r" rtl="1">
              <a:spcBef>
                <a:spcPts val="0"/>
              </a:spcBef>
              <a:spcAft>
                <a:spcPts val="0"/>
              </a:spcAft>
              <a:buNone/>
            </a:pPr>
            <a:r>
              <a:rPr lang="x-none" b="1">
                <a:solidFill>
                  <a:schemeClr val="dk1"/>
                </a:solidFill>
                <a:highlight>
                  <a:srgbClr val="FFFFFF"/>
                </a:highlight>
                <a:latin typeface="David"/>
                <a:ea typeface="David"/>
                <a:cs typeface="David"/>
                <a:sym typeface="David"/>
              </a:rPr>
              <a:t>כ</a:t>
            </a:r>
            <a:r>
              <a:rPr lang="x-none" sz="2000">
                <a:solidFill>
                  <a:schemeClr val="dk1"/>
                </a:solidFill>
                <a:highlight>
                  <a:srgbClr val="FFFFFF"/>
                </a:highlight>
                <a:latin typeface="David"/>
                <a:ea typeface="David"/>
                <a:cs typeface="David"/>
                <a:sym typeface="David"/>
              </a:rPr>
              <a:t> וַיִּקְרָא הָאָדָם שֵׁמוֹת, לְכָל-הַבְּהֵמָה וּלְעוֹף הַשָּׁמַיִם, וּלְכֹל, חַיַּת הַשָּׂדֶה; וּלְאָדָם, לֹא-מָצָא עֵזֶר כְּנֶגְדּוֹ. </a:t>
            </a:r>
            <a:r>
              <a:rPr lang="x-none" sz="2000" b="1">
                <a:solidFill>
                  <a:schemeClr val="dk1"/>
                </a:solidFill>
                <a:highlight>
                  <a:srgbClr val="FFFFFF"/>
                </a:highlight>
                <a:latin typeface="David"/>
                <a:ea typeface="David"/>
                <a:cs typeface="David"/>
                <a:sym typeface="David"/>
              </a:rPr>
              <a:t> </a:t>
            </a:r>
            <a:r>
              <a:rPr lang="x-none" b="1">
                <a:solidFill>
                  <a:schemeClr val="dk1"/>
                </a:solidFill>
                <a:highlight>
                  <a:srgbClr val="FFFFFF"/>
                </a:highlight>
                <a:latin typeface="David"/>
                <a:ea typeface="David"/>
                <a:cs typeface="David"/>
                <a:sym typeface="David"/>
              </a:rPr>
              <a:t>כא</a:t>
            </a:r>
            <a:r>
              <a:rPr lang="x-none" sz="2000" b="1">
                <a:solidFill>
                  <a:schemeClr val="dk1"/>
                </a:solidFill>
                <a:highlight>
                  <a:srgbClr val="FFFFFF"/>
                </a:highlight>
                <a:latin typeface="David"/>
                <a:ea typeface="David"/>
                <a:cs typeface="David"/>
                <a:sym typeface="David"/>
              </a:rPr>
              <a:t> וַיַּפֵּל יְהוָה אֱלֹהִים תַּרְדֵּמָה עַל-הָאָדָם, וַיִּישָׁן; וַיִּקַּח, אַחַת מִצַּלְעֹתָיו,</a:t>
            </a:r>
            <a:r>
              <a:rPr lang="x-none" sz="2000">
                <a:solidFill>
                  <a:schemeClr val="dk1"/>
                </a:solidFill>
                <a:highlight>
                  <a:srgbClr val="FFFFFF"/>
                </a:highlight>
                <a:latin typeface="David"/>
                <a:ea typeface="David"/>
                <a:cs typeface="David"/>
                <a:sym typeface="David"/>
              </a:rPr>
              <a:t> וַיִּסְגֹּר בָּשָׂר, תַּחְתֶּנָּה.  </a:t>
            </a:r>
            <a:r>
              <a:rPr lang="x-none" b="1">
                <a:solidFill>
                  <a:schemeClr val="dk1"/>
                </a:solidFill>
                <a:highlight>
                  <a:srgbClr val="FFFFFF"/>
                </a:highlight>
                <a:latin typeface="David"/>
                <a:ea typeface="David"/>
                <a:cs typeface="David"/>
                <a:sym typeface="David"/>
              </a:rPr>
              <a:t>כב</a:t>
            </a:r>
            <a:r>
              <a:rPr lang="x-none" sz="2000">
                <a:solidFill>
                  <a:schemeClr val="dk1"/>
                </a:solidFill>
                <a:highlight>
                  <a:srgbClr val="FFFFFF"/>
                </a:highlight>
                <a:latin typeface="David"/>
                <a:ea typeface="David"/>
                <a:cs typeface="David"/>
                <a:sym typeface="David"/>
              </a:rPr>
              <a:t> וַיִּבֶן יְהוָה אֱלֹהִים אֶת-הַצֵּלָע אֲשֶׁר-לָקַח מִן-הָאָדָם, לְאִשָּׁה; וַיְבִאֶהָ, אֶל-הָאָדָם.  </a:t>
            </a:r>
            <a:r>
              <a:rPr lang="x-none" b="1">
                <a:solidFill>
                  <a:schemeClr val="dk1"/>
                </a:solidFill>
                <a:highlight>
                  <a:srgbClr val="FFFFFF"/>
                </a:highlight>
                <a:latin typeface="David"/>
                <a:ea typeface="David"/>
                <a:cs typeface="David"/>
                <a:sym typeface="David"/>
              </a:rPr>
              <a:t>כג</a:t>
            </a:r>
            <a:r>
              <a:rPr lang="x-none" sz="2000">
                <a:solidFill>
                  <a:schemeClr val="dk1"/>
                </a:solidFill>
                <a:highlight>
                  <a:srgbClr val="FFFFFF"/>
                </a:highlight>
                <a:latin typeface="David"/>
                <a:ea typeface="David"/>
                <a:cs typeface="David"/>
                <a:sym typeface="David"/>
              </a:rPr>
              <a:t> וַיֹּאמֶר, הָאָדָם, זֹאת הַפַּעַם עֶצֶם מֵעֲצָמַי, וּבָשָׂר מִבְּשָׂרִי; לְזֹאת יִקָּרֵא אִשָּׁה, כִּי מֵאִישׁ לֻקְחָה-זֹּאת. </a:t>
            </a:r>
            <a:endParaRPr b="1" dirty="0">
              <a:solidFill>
                <a:schemeClr val="dk1"/>
              </a:solidFill>
              <a:highlight>
                <a:srgbClr val="FFFFFF"/>
              </a:highlight>
              <a:latin typeface="David"/>
              <a:ea typeface="David"/>
              <a:cs typeface="David"/>
              <a:sym typeface="David"/>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1">
              <a:spcBef>
                <a:spcPts val="0"/>
              </a:spcBef>
              <a:spcAft>
                <a:spcPts val="0"/>
              </a:spcAft>
              <a:buNone/>
            </a:pPr>
            <a:r>
              <a:rPr lang="x-none" sz="3600" b="1"/>
              <a:t>"חתונה הפוכה"</a:t>
            </a:r>
            <a:endParaRPr sz="3600" b="1"/>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x-none" sz="3200">
                <a:solidFill>
                  <a:srgbClr val="000000"/>
                </a:solidFill>
              </a:rPr>
              <a:t>צפו בקטע מ</a:t>
            </a:r>
            <a:r>
              <a:rPr lang="x-none" sz="3200" u="sng">
                <a:solidFill>
                  <a:srgbClr val="000000"/>
                </a:solidFill>
                <a:hlinkClick r:id="rId3">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הסרטון </a:t>
            </a:r>
            <a:r>
              <a:rPr lang="x-none" sz="3200" u="sng" smtClean="0">
                <a:solidFill>
                  <a:srgbClr val="000000"/>
                </a:solidFill>
                <a:hlinkClick r:id="rId3">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המצורף</a:t>
            </a:r>
            <a:r>
              <a:rPr lang="he-IL" sz="3200" u="sng" dirty="0" smtClean="0">
                <a:solidFill>
                  <a:srgbClr val="000000"/>
                </a:solidFill>
              </a:rPr>
              <a:t>, </a:t>
            </a:r>
            <a:r>
              <a:rPr lang="he-IL" sz="3200" dirty="0" smtClean="0">
                <a:solidFill>
                  <a:srgbClr val="000000"/>
                </a:solidFill>
              </a:rPr>
              <a:t>של הרב יובל שרלו</a:t>
            </a:r>
            <a:endParaRPr sz="3200" dirty="0">
              <a:solidFill>
                <a:srgbClr val="000000"/>
              </a:solidFill>
            </a:endParaRPr>
          </a:p>
          <a:p>
            <a:pPr marL="0" lvl="0" indent="0" algn="r" rtl="1">
              <a:spcBef>
                <a:spcPts val="1600"/>
              </a:spcBef>
              <a:spcAft>
                <a:spcPts val="0"/>
              </a:spcAft>
              <a:buNone/>
            </a:pPr>
            <a:r>
              <a:rPr lang="x-none" sz="3200">
                <a:solidFill>
                  <a:srgbClr val="000000"/>
                </a:solidFill>
              </a:rPr>
              <a:t>מהו הפסוק שיכול להתאים לחוויה המתוארת בקטע?</a:t>
            </a:r>
            <a:endParaRPr sz="3200" dirty="0">
              <a:solidFill>
                <a:srgbClr val="000000"/>
              </a:solidFill>
            </a:endParaRPr>
          </a:p>
          <a:p>
            <a:pPr marL="0" lvl="0" indent="0" algn="r" rtl="1">
              <a:spcBef>
                <a:spcPts val="1600"/>
              </a:spcBef>
              <a:spcAft>
                <a:spcPts val="1600"/>
              </a:spcAft>
              <a:buNone/>
            </a:pPr>
            <a:endParaRP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1">
              <a:spcBef>
                <a:spcPts val="0"/>
              </a:spcBef>
              <a:spcAft>
                <a:spcPts val="0"/>
              </a:spcAft>
              <a:buNone/>
            </a:pPr>
            <a:r>
              <a:rPr lang="x-none" sz="3700"/>
              <a:t>החתונה של אלברט ואסי- דילמות</a:t>
            </a:r>
            <a:endParaRPr sz="3700"/>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x-none" sz="2500">
                <a:solidFill>
                  <a:srgbClr val="000000"/>
                </a:solidFill>
              </a:rPr>
              <a:t>צפו בקטע המצורף מהסרט </a:t>
            </a:r>
            <a:r>
              <a:rPr lang="x-none" sz="2500" u="sng">
                <a:solidFill>
                  <a:srgbClr val="000000"/>
                </a:solidFill>
                <a:hlinkClick r:id="rId3">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"הוא גם האלוהים שלי!"</a:t>
            </a:r>
            <a:endParaRPr sz="2500">
              <a:solidFill>
                <a:srgbClr val="000000"/>
              </a:solidFill>
            </a:endParaRPr>
          </a:p>
          <a:p>
            <a:pPr marL="0" lvl="0" indent="0" algn="r" rtl="1">
              <a:spcBef>
                <a:spcPts val="1600"/>
              </a:spcBef>
              <a:spcAft>
                <a:spcPts val="0"/>
              </a:spcAft>
              <a:buNone/>
            </a:pPr>
            <a:r>
              <a:rPr lang="x-none" sz="2500">
                <a:solidFill>
                  <a:srgbClr val="000000"/>
                </a:solidFill>
              </a:rPr>
              <a:t>מה דעתכן/ם על הצורך של אסי לשלב היבטים יהודיים- דתיים בחתונתו? ענו במילה בקובץ</a:t>
            </a:r>
            <a:endParaRPr sz="2500">
              <a:solidFill>
                <a:srgbClr val="000000"/>
              </a:solidFill>
            </a:endParaRPr>
          </a:p>
          <a:p>
            <a:pPr marL="0" lvl="0" indent="0" algn="l" rtl="0">
              <a:spcBef>
                <a:spcPts val="1600"/>
              </a:spcBef>
              <a:spcAft>
                <a:spcPts val="0"/>
              </a:spcAft>
              <a:buNone/>
            </a:pPr>
            <a:r>
              <a:rPr lang="x-none" sz="2500" u="sng">
                <a:solidFill>
                  <a:srgbClr val="000000"/>
                </a:solidFill>
                <a:hlinkClick r:id="rId4">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https://www.menti.com/9zrikhvc7o</a:t>
            </a:r>
            <a:endParaRPr sz="2500">
              <a:solidFill>
                <a:srgbClr val="000000"/>
              </a:solidFill>
            </a:endParaRPr>
          </a:p>
          <a:p>
            <a:pPr marL="0" lvl="0" indent="0" algn="l" rtl="0">
              <a:spcBef>
                <a:spcPts val="1600"/>
              </a:spcBef>
              <a:spcAft>
                <a:spcPts val="0"/>
              </a:spcAft>
              <a:buNone/>
            </a:pPr>
            <a:endParaRPr/>
          </a:p>
          <a:p>
            <a:pPr marL="0" lvl="0" indent="0" algn="r" rtl="1">
              <a:spcBef>
                <a:spcPts val="1600"/>
              </a:spcBef>
              <a:spcAft>
                <a:spcPts val="0"/>
              </a:spcAft>
              <a:buNone/>
            </a:pPr>
            <a:endParaRPr/>
          </a:p>
          <a:p>
            <a:pPr marL="0" lvl="0" indent="0" algn="r" rtl="1">
              <a:spcBef>
                <a:spcPts val="1600"/>
              </a:spcBef>
              <a:spcAft>
                <a:spcPts val="1600"/>
              </a:spcAft>
              <a:buNone/>
            </a:pPr>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1">
              <a:spcBef>
                <a:spcPts val="0"/>
              </a:spcBef>
              <a:spcAft>
                <a:spcPts val="0"/>
              </a:spcAft>
              <a:buNone/>
            </a:pPr>
            <a:r>
              <a:rPr lang="x-none" sz="3100"/>
              <a:t>הרב לאו- המדריך למשפחה הלהט"בית</a:t>
            </a:r>
            <a:endParaRPr sz="3100"/>
          </a:p>
        </p:txBody>
      </p:sp>
      <p:sp>
        <p:nvSpPr>
          <p:cNvPr id="73" name="Google Shape;73;p16"/>
          <p:cNvSpPr txBox="1">
            <a:spLocks noGrp="1"/>
          </p:cNvSpPr>
          <p:nvPr>
            <p:ph type="body" idx="1"/>
          </p:nvPr>
        </p:nvSpPr>
        <p:spPr>
          <a:xfrm>
            <a:off x="311700" y="1152475"/>
            <a:ext cx="8520600" cy="37692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x-none" sz="1900" smtClean="0">
                <a:solidFill>
                  <a:srgbClr val="000000"/>
                </a:solidFill>
              </a:rPr>
              <a:t>קראו את הקטע מהמסמך של הרב בני לאו</a:t>
            </a:r>
            <a:r>
              <a:rPr lang="he-IL" sz="1900" dirty="0" smtClean="0">
                <a:solidFill>
                  <a:srgbClr val="000000"/>
                </a:solidFill>
              </a:rPr>
              <a:t>- ניהול חיי משפחה יהודית לקהילה הלהט"בית"</a:t>
            </a:r>
          </a:p>
          <a:p>
            <a:pPr marL="0" lvl="0" indent="0" algn="r" rtl="1">
              <a:spcBef>
                <a:spcPts val="0"/>
              </a:spcBef>
              <a:spcAft>
                <a:spcPts val="0"/>
              </a:spcAft>
              <a:buNone/>
            </a:pPr>
            <a:r>
              <a:rPr lang="he-IL" sz="1900" dirty="0" smtClean="0">
                <a:solidFill>
                  <a:srgbClr val="000000"/>
                </a:solidFill>
              </a:rPr>
              <a:t>"מטרת הקובץ היא לאפשר חיים יהודיים. הוא לא בא להתיר איסורים ולא לאסור את המותר. זהו מפגש בין עולם האידאה לבין עולם המציאות.</a:t>
            </a:r>
          </a:p>
          <a:p>
            <a:pPr marL="0" lvl="0" indent="0" algn="r" rtl="1">
              <a:spcBef>
                <a:spcPts val="0"/>
              </a:spcBef>
              <a:spcAft>
                <a:spcPts val="0"/>
              </a:spcAft>
              <a:buNone/>
            </a:pPr>
            <a:r>
              <a:rPr lang="he-IL" sz="1900" dirty="0" smtClean="0">
                <a:solidFill>
                  <a:srgbClr val="000000"/>
                </a:solidFill>
              </a:rPr>
              <a:t>אין פתרון הלכתי בנושא חתונה להט"בית, אך אין להתנכר לזוגיות של הבת או הבן כי "לא טוב היות האדם לבדו", ועל כן קיומו של אירוע חתונה הוא לגיטימי"</a:t>
            </a:r>
          </a:p>
          <a:p>
            <a:pPr marL="0" lvl="0" indent="0" algn="r" rtl="1">
              <a:spcBef>
                <a:spcPts val="0"/>
              </a:spcBef>
              <a:spcAft>
                <a:spcPts val="0"/>
              </a:spcAft>
              <a:buNone/>
            </a:pPr>
            <a:r>
              <a:rPr lang="he-IL" sz="1900" dirty="0" smtClean="0">
                <a:solidFill>
                  <a:srgbClr val="000000"/>
                </a:solidFill>
              </a:rPr>
              <a:t>. עוד מוסיף הרב לאו, כי "ארון הוא מוות" והתורה היא תורת חיים, ולכן קריאה סובלנית של התנ"ך מחייבת לקבל אהבה מכל סוג, ולא לכפות אהבה או יחסים המנוגדים לטבע הפרט ולהעדפתו.</a:t>
            </a:r>
            <a:endParaRPr sz="1900" dirty="0" smtClean="0">
              <a:solidFill>
                <a:srgbClr val="000000"/>
              </a:solidFill>
            </a:endParaRPr>
          </a:p>
          <a:p>
            <a:pPr marL="0" lvl="0" indent="0" algn="r" rtl="1">
              <a:spcBef>
                <a:spcPts val="1600"/>
              </a:spcBef>
              <a:spcAft>
                <a:spcPts val="0"/>
              </a:spcAft>
              <a:buNone/>
            </a:pPr>
            <a:endParaRPr sz="1900" dirty="0" smtClean="0">
              <a:solidFill>
                <a:srgbClr val="0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1">
              <a:spcBef>
                <a:spcPts val="0"/>
              </a:spcBef>
              <a:spcAft>
                <a:spcPts val="0"/>
              </a:spcAft>
              <a:buNone/>
            </a:pPr>
            <a:r>
              <a:rPr lang="he-IL" dirty="0" smtClean="0"/>
              <a:t>"זכר ונקבה ברא אותם" </a:t>
            </a:r>
            <a:r>
              <a:rPr lang="x-none" smtClean="0"/>
              <a:t>על </a:t>
            </a:r>
            <a:r>
              <a:rPr lang="x-none"/>
              <a:t>פי אפלטון</a:t>
            </a:r>
            <a:endParaRPr dirty="0"/>
          </a:p>
        </p:txBody>
      </p:sp>
      <p:sp>
        <p:nvSpPr>
          <p:cNvPr id="91" name="Google Shape;91;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indent="0" algn="r" rtl="1">
              <a:spcBef>
                <a:spcPts val="1600"/>
              </a:spcBef>
              <a:spcAft>
                <a:spcPts val="1600"/>
              </a:spcAft>
              <a:buNone/>
            </a:pPr>
            <a:r>
              <a:rPr lang="he-IL" sz="1400" dirty="0">
                <a:solidFill>
                  <a:schemeClr val="tx1"/>
                </a:solidFill>
              </a:rPr>
              <a:t>בדיאלוג המפורסם של </a:t>
            </a:r>
            <a:r>
              <a:rPr lang="he-IL" sz="1400" u="sng" dirty="0">
                <a:solidFill>
                  <a:schemeClr val="tx1"/>
                </a:solidFill>
                <a:hlinkClick r:id="rId3"/>
              </a:rPr>
              <a:t>אפלטון</a:t>
            </a:r>
            <a:r>
              <a:rPr lang="x-none" sz="1400">
                <a:solidFill>
                  <a:schemeClr val="tx1"/>
                </a:solidFill>
              </a:rPr>
              <a:t>, "</a:t>
            </a:r>
            <a:r>
              <a:rPr lang="he-IL" sz="1400" u="sng" dirty="0">
                <a:solidFill>
                  <a:schemeClr val="tx1"/>
                </a:solidFill>
                <a:hlinkClick r:id="rId4"/>
              </a:rPr>
              <a:t>המשתה</a:t>
            </a:r>
            <a:r>
              <a:rPr lang="x-none" sz="1400">
                <a:solidFill>
                  <a:schemeClr val="tx1"/>
                </a:solidFill>
              </a:rPr>
              <a:t>", </a:t>
            </a:r>
            <a:r>
              <a:rPr lang="he-IL" sz="1400" dirty="0">
                <a:solidFill>
                  <a:schemeClr val="tx1"/>
                </a:solidFill>
              </a:rPr>
              <a:t>מציג המחזאי אריסטופאנס סיפור יפה ומעורר השראה מ</a:t>
            </a:r>
            <a:r>
              <a:rPr lang="he-IL" sz="1400" u="sng" dirty="0">
                <a:solidFill>
                  <a:schemeClr val="tx1"/>
                </a:solidFill>
                <a:hlinkClick r:id="rId5"/>
              </a:rPr>
              <a:t>המיתולוגיה היוונית</a:t>
            </a:r>
            <a:r>
              <a:rPr lang="x-none" sz="1400">
                <a:solidFill>
                  <a:schemeClr val="tx1"/>
                </a:solidFill>
              </a:rPr>
              <a:t> </a:t>
            </a:r>
            <a:r>
              <a:rPr lang="he-IL" sz="1400" dirty="0">
                <a:solidFill>
                  <a:schemeClr val="tx1"/>
                </a:solidFill>
              </a:rPr>
              <a:t>על מקורה של האהבה. לדבריו, בני האדם הראשונים למעשה היו יצורים שונים ממה שאנחנו כעת, עם ראש אחד בעל שני פנים, ארבע ידיים, ארבע רגליים וכו'. הוא מכנה אותם בשם</a:t>
            </a:r>
            <a:r>
              <a:rPr lang="x-none" sz="1400">
                <a:solidFill>
                  <a:schemeClr val="tx1"/>
                </a:solidFill>
              </a:rPr>
              <a:t> "</a:t>
            </a:r>
            <a:r>
              <a:rPr lang="he-IL" sz="1400" dirty="0">
                <a:solidFill>
                  <a:schemeClr val="tx1"/>
                </a:solidFill>
              </a:rPr>
              <a:t>אנדרוגינוס</a:t>
            </a:r>
            <a:r>
              <a:rPr lang="x-none" sz="1400">
                <a:solidFill>
                  <a:schemeClr val="tx1"/>
                </a:solidFill>
              </a:rPr>
              <a:t>". </a:t>
            </a:r>
            <a:r>
              <a:rPr lang="he-IL" sz="1400" dirty="0">
                <a:solidFill>
                  <a:schemeClr val="tx1"/>
                </a:solidFill>
              </a:rPr>
              <a:t>היצורים הללו, מאוחדים ומחוברים כשהיו, הרגישו חזקים מאוד וניסו להתמרד כנגד האלים. כעונש חתך זאוס את האנדרוגינוס ופיצל כל אחד מהם לשניים</a:t>
            </a:r>
            <a:r>
              <a:rPr lang="x-none" sz="1400">
                <a:solidFill>
                  <a:schemeClr val="tx1"/>
                </a:solidFill>
              </a:rPr>
              <a:t>, </a:t>
            </a:r>
            <a:r>
              <a:rPr lang="he-IL" sz="1400" dirty="0">
                <a:solidFill>
                  <a:schemeClr val="tx1"/>
                </a:solidFill>
              </a:rPr>
              <a:t>מה שהותיר כל אחד מהם כחצי בלבד שמתגעגע ומחפש אחר החצי האבוד שלו. מה שמעניין לגבי האנדרוגינוס של אריסטופאנס הוא שבתחילה היו שלושה מינים שלהם: כאלו עם שני גופים של גברים, כאלו עם שני גופים של נשים וכאלו מעורבים. האנדרוגינוס שהתפצלו מיצורים חד-מיניים הפכו לחד מיניים בנטיות המיניות שלהם בעוד שאלו שהתפצלו מיצורים דו-מיניים הפכו להטרוסקסואלים</a:t>
            </a:r>
            <a:r>
              <a:rPr lang="x-none" sz="1400">
                <a:solidFill>
                  <a:schemeClr val="tx1"/>
                </a:solidFill>
              </a:rPr>
              <a:t>.</a:t>
            </a:r>
            <a:endParaRPr lang="en-US" sz="1400" dirty="0">
              <a:solidFill>
                <a:schemeClr val="tx1"/>
              </a:solidFill>
            </a:endParaRPr>
          </a:p>
          <a:p>
            <a:pPr marL="0" lvl="0" indent="0" algn="r" rtl="1">
              <a:spcBef>
                <a:spcPts val="1600"/>
              </a:spcBef>
              <a:spcAft>
                <a:spcPts val="1600"/>
              </a:spcAft>
              <a:buNone/>
            </a:pPr>
            <a:endParaRPr sz="1300" dirty="0">
              <a:solidFill>
                <a:srgbClr val="3F3F3F"/>
              </a:solidFill>
              <a:highlight>
                <a:srgbClr val="FFFFFF"/>
              </a:highlight>
            </a:endParaRPr>
          </a:p>
        </p:txBody>
      </p:sp>
      <p:pic>
        <p:nvPicPr>
          <p:cNvPr id="92" name="Google Shape;92;p19"/>
          <p:cNvPicPr preferRelativeResize="0"/>
          <p:nvPr/>
        </p:nvPicPr>
        <p:blipFill>
          <a:blip r:embed="rId6">
            <a:alphaModFix/>
          </a:blip>
          <a:stretch>
            <a:fillRect/>
          </a:stretch>
        </p:blipFill>
        <p:spPr>
          <a:xfrm>
            <a:off x="3795700" y="3349675"/>
            <a:ext cx="1552575" cy="1219200"/>
          </a:xfrm>
          <a:prstGeom prst="rect">
            <a:avLst/>
          </a:prstGeom>
          <a:noFill/>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algn="r" rtl="1"/>
            <a:r>
              <a:rPr lang="he-IL" sz="2000" dirty="0">
                <a:solidFill>
                  <a:schemeClr val="tx1"/>
                </a:solidFill>
              </a:rPr>
              <a:t>כבר בימי אפלטון, הבינו שישנן אהבות שאינן הטרוגניות. במאה ה </a:t>
            </a:r>
            <a:r>
              <a:rPr lang="he-IL" sz="2000" dirty="0" smtClean="0">
                <a:solidFill>
                  <a:schemeClr val="tx1"/>
                </a:solidFill>
              </a:rPr>
              <a:t>4</a:t>
            </a:r>
            <a:r>
              <a:rPr lang="he-IL" sz="2000" dirty="0">
                <a:solidFill>
                  <a:schemeClr val="tx1"/>
                </a:solidFill>
              </a:rPr>
              <a:t> </a:t>
            </a:r>
            <a:r>
              <a:rPr lang="he-IL" sz="2000" dirty="0" smtClean="0">
                <a:solidFill>
                  <a:schemeClr val="tx1"/>
                </a:solidFill>
              </a:rPr>
              <a:t>לפנה"ס!</a:t>
            </a:r>
            <a:endParaRPr lang="en-US" sz="2000" dirty="0">
              <a:solidFill>
                <a:schemeClr val="tx1"/>
              </a:solidFill>
            </a:endParaRPr>
          </a:p>
          <a:p>
            <a:pPr algn="r" rtl="1"/>
            <a:r>
              <a:rPr lang="he-IL" sz="2000" dirty="0">
                <a:solidFill>
                  <a:schemeClr val="tx1"/>
                </a:solidFill>
              </a:rPr>
              <a:t>אמנם ההלכה אינה מקבלת זוגיות להט</a:t>
            </a:r>
            <a:r>
              <a:rPr lang="x-none" sz="2000">
                <a:solidFill>
                  <a:schemeClr val="tx1"/>
                </a:solidFill>
              </a:rPr>
              <a:t>"</a:t>
            </a:r>
            <a:r>
              <a:rPr lang="he-IL" sz="2000" dirty="0">
                <a:solidFill>
                  <a:schemeClr val="tx1"/>
                </a:solidFill>
              </a:rPr>
              <a:t>בית, אך ישנם רבנים מובילי דעה משכילים שמבינים שקריאה סובלנית של התנ</a:t>
            </a:r>
            <a:r>
              <a:rPr lang="x-none" sz="2000">
                <a:solidFill>
                  <a:schemeClr val="tx1"/>
                </a:solidFill>
              </a:rPr>
              <a:t>"</a:t>
            </a:r>
            <a:r>
              <a:rPr lang="he-IL" sz="2000" dirty="0">
                <a:solidFill>
                  <a:schemeClr val="tx1"/>
                </a:solidFill>
              </a:rPr>
              <a:t>ך מאפשרת הכלה של הקהילה וקוראים לשינוי תפיסתי </a:t>
            </a:r>
            <a:endParaRPr lang="en-US" sz="2000" dirty="0">
              <a:solidFill>
                <a:schemeClr val="tx1"/>
              </a:solidFill>
            </a:endParaRPr>
          </a:p>
          <a:p>
            <a:pPr algn="r" rtl="1"/>
            <a:r>
              <a:rPr lang="he-IL" sz="2000" dirty="0">
                <a:solidFill>
                  <a:schemeClr val="tx1"/>
                </a:solidFill>
              </a:rPr>
              <a:t>מתוך הבנה כי</a:t>
            </a:r>
            <a:r>
              <a:rPr lang="x-none" sz="2000">
                <a:solidFill>
                  <a:schemeClr val="tx1"/>
                </a:solidFill>
              </a:rPr>
              <a:t>: </a:t>
            </a:r>
            <a:r>
              <a:rPr lang="he-IL" sz="2000" dirty="0">
                <a:solidFill>
                  <a:schemeClr val="tx1"/>
                </a:solidFill>
              </a:rPr>
              <a:t>לֹא-טוֹב הֱיוֹת הָאָדָם </a:t>
            </a:r>
            <a:r>
              <a:rPr lang="he-IL" sz="2000">
                <a:solidFill>
                  <a:schemeClr val="tx1"/>
                </a:solidFill>
              </a:rPr>
              <a:t>לְבַדּוֹ </a:t>
            </a:r>
            <a:r>
              <a:rPr lang="he-IL" sz="2000" smtClean="0">
                <a:solidFill>
                  <a:schemeClr val="tx1"/>
                </a:solidFill>
              </a:rPr>
              <a:t>וכי חוויית הבדידות של האדם הגאה היא מצב לא רצוי ולא נכון, לחברה שמקדשת את החיים.</a:t>
            </a:r>
          </a:p>
          <a:p>
            <a:pPr algn="r" rtl="1"/>
            <a:r>
              <a:rPr lang="he-IL" sz="2000" smtClean="0">
                <a:solidFill>
                  <a:schemeClr val="tx1"/>
                </a:solidFill>
              </a:rPr>
              <a:t>קריאה </a:t>
            </a:r>
            <a:r>
              <a:rPr lang="he-IL" sz="2000" dirty="0" smtClean="0">
                <a:solidFill>
                  <a:schemeClr val="tx1"/>
                </a:solidFill>
              </a:rPr>
              <a:t>פרשנית ביקורתית יכולה למצוא שורשים מוקדמים לאהבה להט</a:t>
            </a:r>
            <a:r>
              <a:rPr lang="x-none" sz="2000" smtClean="0">
                <a:solidFill>
                  <a:schemeClr val="tx1"/>
                </a:solidFill>
              </a:rPr>
              <a:t>"</a:t>
            </a:r>
            <a:r>
              <a:rPr lang="he-IL" sz="2000" dirty="0" smtClean="0">
                <a:solidFill>
                  <a:schemeClr val="tx1"/>
                </a:solidFill>
              </a:rPr>
              <a:t>בית</a:t>
            </a:r>
            <a:r>
              <a:rPr lang="x-none" sz="2000" smtClean="0"/>
              <a:t>.</a:t>
            </a:r>
            <a:endParaRPr lang="en-US" sz="2000" dirty="0" smtClean="0"/>
          </a:p>
          <a:p>
            <a:pPr marL="0" lvl="0" indent="0" algn="r" rtl="1">
              <a:spcBef>
                <a:spcPts val="1600"/>
              </a:spcBef>
              <a:spcAft>
                <a:spcPts val="1600"/>
              </a:spcAft>
              <a:buNone/>
            </a:pPr>
            <a:endParaRPr sz="2000" dirty="0">
              <a:solidFill>
                <a:schemeClr val="dk1"/>
              </a:solidFill>
              <a:highlight>
                <a:srgbClr val="FFFFFF"/>
              </a:highlight>
              <a:latin typeface="David"/>
              <a:ea typeface="David"/>
              <a:cs typeface="David"/>
              <a:sym typeface="David"/>
            </a:endParaRPr>
          </a:p>
        </p:txBody>
      </p:sp>
      <p:sp>
        <p:nvSpPr>
          <p:cNvPr id="98" name="Google Shape;98;p20"/>
          <p:cNvSpPr/>
          <p:nvPr/>
        </p:nvSpPr>
        <p:spPr>
          <a:xfrm>
            <a:off x="1084575" y="275400"/>
            <a:ext cx="7473489" cy="583901"/>
          </a:xfrm>
          <a:prstGeom prst="rect">
            <a:avLst/>
          </a:prstGeom>
        </p:spPr>
        <p:txBody>
          <a:bodyPr>
            <a:prstTxWarp prst="textPlain">
              <a:avLst/>
            </a:prstTxWarp>
          </a:bodyPr>
          <a:lstStyle/>
          <a:p>
            <a:pPr lvl="0" algn="ctr"/>
            <a:r>
              <a:rPr b="0" i="0">
                <a:ln w="9525" cap="flat" cmpd="sng">
                  <a:solidFill>
                    <a:schemeClr val="dk2"/>
                  </a:solidFill>
                  <a:prstDash val="solid"/>
                  <a:round/>
                  <a:headEnd type="none" w="sm" len="sm"/>
                  <a:tailEnd type="none" w="sm" len="sm"/>
                </a:ln>
                <a:solidFill>
                  <a:schemeClr val="lt2"/>
                </a:solidFill>
                <a:latin typeface="Arial"/>
              </a:rPr>
              <a:t>?מה בין סובלנות, בריאת האדם והקהילה הלהט"בית</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511</Words>
  <Application>Microsoft Office PowerPoint</Application>
  <PresentationFormat>On-screen Show (16:9)</PresentationFormat>
  <Paragraphs>25</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Simple Light</vt:lpstr>
      <vt:lpstr>PowerPoint Presentation</vt:lpstr>
      <vt:lpstr>"חתונה הפוכה"</vt:lpstr>
      <vt:lpstr>החתונה של אלברט ואסי- דילמות</vt:lpstr>
      <vt:lpstr>הרב לאו- המדריך למשפחה הלהט"בית</vt:lpstr>
      <vt:lpstr>"זכר ונקבה ברא אותם" על פי אפלטון</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kfir</dc:creator>
  <cp:lastModifiedBy>kfir</cp:lastModifiedBy>
  <cp:revision>3</cp:revision>
  <dcterms:modified xsi:type="dcterms:W3CDTF">2020-11-19T07:32:03Z</dcterms:modified>
</cp:coreProperties>
</file>