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366" r:id="rId3"/>
    <p:sldId id="384" r:id="rId4"/>
    <p:sldId id="385" r:id="rId5"/>
    <p:sldId id="386" r:id="rId6"/>
    <p:sldId id="387" r:id="rId7"/>
    <p:sldId id="388" r:id="rId8"/>
    <p:sldId id="389" r:id="rId9"/>
    <p:sldId id="390" r:id="rId10"/>
  </p:sldIdLst>
  <p:sldSz cx="12192000" cy="6858000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3DA0"/>
    <a:srgbClr val="1B83AA"/>
    <a:srgbClr val="54A0BD"/>
    <a:srgbClr val="344068"/>
    <a:srgbClr val="474646"/>
    <a:srgbClr val="D10B7C"/>
    <a:srgbClr val="06BAB9"/>
    <a:srgbClr val="1CADE4"/>
    <a:srgbClr val="B5577F"/>
    <a:srgbClr val="E84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0" autoAdjust="0"/>
    <p:restoredTop sz="92387" autoAdjust="0"/>
  </p:normalViewPr>
  <p:slideViewPr>
    <p:cSldViewPr snapToGrid="0">
      <p:cViewPr varScale="1">
        <p:scale>
          <a:sx n="107" d="100"/>
          <a:sy n="107" d="100"/>
        </p:scale>
        <p:origin x="582" y="114"/>
      </p:cViewPr>
      <p:guideLst>
        <p:guide orient="horz" pos="2160"/>
        <p:guide pos="51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CA04A-4E48-4A7B-8392-7933355FFA4B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GB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FB2C8-BFB5-48F4-955F-5FCC776746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51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FB2C8-BFB5-48F4-955F-5FCC776746F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242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 userDrawn="1"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 dirty="0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B9F9-EAAF-40E0-9618-A5ECEDDB88A0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9DAD-8524-42D4-B56F-817470E6FE5C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79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B9F9-EAAF-40E0-9618-A5ECEDDB88A0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9DAD-8524-42D4-B56F-817470E6F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58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B9F9-EAAF-40E0-9618-A5ECEDDB88A0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9DAD-8524-42D4-B56F-817470E6F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360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2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 userDrawn="1"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B9F9-EAAF-40E0-9618-A5ECEDDB88A0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9DAD-8524-42D4-B56F-817470E6FE5C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2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B9F9-EAAF-40E0-9618-A5ECEDDB88A0}" type="datetimeFigureOut">
              <a:rPr lang="en-GB" smtClean="0"/>
              <a:pPr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9DAD-8524-42D4-B56F-817470E6FE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263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B9F9-EAAF-40E0-9618-A5ECEDDB88A0}" type="datetimeFigureOut">
              <a:rPr lang="en-GB" smtClean="0"/>
              <a:pPr/>
              <a:t>06/05/2020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9DAD-8524-42D4-B56F-817470E6FE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8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B9F9-EAAF-40E0-9618-A5ECEDDB88A0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9DAD-8524-42D4-B56F-817470E6F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28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B9F9-EAAF-40E0-9618-A5ECEDDB88A0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9DAD-8524-42D4-B56F-817470E6FE5C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 userDrawn="1"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704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14AB9F9-EAAF-40E0-9618-A5ECEDDB88A0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449DAD-8524-42D4-B56F-817470E6FE5C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8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B9F9-EAAF-40E0-9618-A5ECEDDB88A0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49DAD-8524-42D4-B56F-817470E6F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41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 userDrawn="1"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 userDrawn="1"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 userDrawn="1"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5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19456" y="2490088"/>
            <a:ext cx="11972544" cy="1782388"/>
          </a:xfrm>
          <a:noFill/>
        </p:spPr>
        <p:txBody>
          <a:bodyPr anchor="ctr">
            <a:normAutofit fontScale="90000"/>
          </a:bodyPr>
          <a:lstStyle/>
          <a:p>
            <a:pPr rtl="0"/>
            <a:r>
              <a:rPr lang="he-IL" dirty="0">
                <a:solidFill>
                  <a:schemeClr val="tx1"/>
                </a:solidFill>
              </a:rPr>
              <a:t>הגרוניות </a:t>
            </a:r>
            <a:br>
              <a:rPr lang="he-IL" dirty="0">
                <a:solidFill>
                  <a:schemeClr val="tx1"/>
                </a:solidFill>
              </a:rPr>
            </a:br>
            <a:r>
              <a:rPr lang="he-IL" dirty="0">
                <a:solidFill>
                  <a:schemeClr val="tx1"/>
                </a:solidFill>
              </a:rPr>
              <a:t>(עיצורי האח ר"ע)</a:t>
            </a: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dirty="0" smtClean="0">
                <a:solidFill>
                  <a:srgbClr val="5D3DA0"/>
                </a:solidFill>
              </a:rPr>
              <a:t>קמפוס אביב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GB" sz="4000" b="1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3999" y="4238781"/>
            <a:ext cx="9144001" cy="787941"/>
          </a:xfrm>
          <a:noFill/>
        </p:spPr>
        <p:txBody>
          <a:bodyPr anchor="ctr">
            <a:noAutofit/>
          </a:bodyPr>
          <a:lstStyle/>
          <a:p>
            <a:r>
              <a:rPr lang="he-IL" sz="1800" b="1" dirty="0" smtClean="0">
                <a:solidFill>
                  <a:srgbClr val="5D3DA0"/>
                </a:solidFill>
              </a:rPr>
              <a:t>לאה </a:t>
            </a:r>
            <a:r>
              <a:rPr lang="he-IL" sz="1800" dirty="0"/>
              <a:t>דרבינובסקי</a:t>
            </a:r>
            <a:endParaRPr lang="en-GB" sz="1800" b="1" dirty="0">
              <a:solidFill>
                <a:srgbClr val="5D3DA0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5" name="מלבן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6" name="מלבן 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73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 </a:t>
            </a:r>
            <a:r>
              <a:rPr lang="he-IL" dirty="0" smtClean="0"/>
              <a:t>הגרוניות</a:t>
            </a:r>
            <a:endParaRPr lang="he-IL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872836" y="2111189"/>
            <a:ext cx="8507288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לפי וויקיפדיה, בדקדוק של השפות השמיות, המונח גִזרה מתייחס לקבוצה של שורשים שכללי הנטייה שלהם שונים מכללי הנטייה הרגילים. </a:t>
            </a:r>
            <a:r>
              <a:rPr lang="he-IL" dirty="0"/>
              <a:t>בניסוח אחר, הגזרות הן שורה של כללי⁻ משנה להטיית פעלים ושמות עצם. </a:t>
            </a:r>
          </a:p>
        </p:txBody>
      </p:sp>
    </p:spTree>
    <p:extLst>
      <p:ext uri="{BB962C8B-B14F-4D97-AF65-F5344CB8AC3E}">
        <p14:creationId xmlns:p14="http://schemas.microsoft.com/office/powerpoint/2010/main" val="151061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642ED25A-C034-4067-8FF9-9F78A60D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36" y="609600"/>
            <a:ext cx="11488640" cy="1320800"/>
          </a:xfrm>
        </p:spPr>
        <p:txBody>
          <a:bodyPr>
            <a:normAutofit/>
          </a:bodyPr>
          <a:lstStyle/>
          <a:p>
            <a:pPr algn="r"/>
            <a:r>
              <a:rPr lang="he-IL" dirty="0">
                <a:solidFill>
                  <a:schemeClr val="bg1"/>
                </a:solidFill>
              </a:rPr>
              <a:t>כיצד נבחין בין גזרת השלמים לבין גזרת הגרוניות? 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="" xmlns:a16="http://schemas.microsoft.com/office/drawing/2014/main" id="{52FCC684-E933-4419-9432-3A58A71D9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5869" y="1926062"/>
            <a:ext cx="4185623" cy="576262"/>
          </a:xfrm>
        </p:spPr>
        <p:txBody>
          <a:bodyPr/>
          <a:lstStyle/>
          <a:p>
            <a:r>
              <a:rPr lang="he-IL" dirty="0"/>
              <a:t>גזרת הגרוניות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="" xmlns:a16="http://schemas.microsoft.com/office/drawing/2014/main" id="{70FB992B-10E0-41AE-BC71-4067420D2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5186" y="2544997"/>
            <a:ext cx="4185623" cy="3304117"/>
          </a:xfrm>
        </p:spPr>
        <p:txBody>
          <a:bodyPr/>
          <a:lstStyle/>
          <a:p>
            <a:r>
              <a:rPr lang="he-IL" b="1" dirty="0"/>
              <a:t>בניין פועל (פֻּעל)</a:t>
            </a:r>
          </a:p>
          <a:p>
            <a:r>
              <a:rPr lang="he-IL" dirty="0"/>
              <a:t>כאשר עה"פ גרונית (א', ה', ע' ו-ר') יש חולם חסר בפה"פ במקום קובוץ ואין דגש חזק תבניתי.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e-IL" sz="2400" b="1" dirty="0"/>
              <a:t>יְתֹאֲרוּ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e-IL" sz="2400" b="1" dirty="0"/>
              <a:t>מְנֹהָלִים</a:t>
            </a:r>
          </a:p>
          <a:p>
            <a:endParaRPr lang="he-IL" dirty="0"/>
          </a:p>
          <a:p>
            <a:endParaRPr lang="he-IL" dirty="0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="" xmlns:a16="http://schemas.microsoft.com/office/drawing/2014/main" id="{0FB0AAB7-7D1A-4710-A048-29F45F8E8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0116" y="1846052"/>
            <a:ext cx="4937760" cy="736282"/>
          </a:xfrm>
        </p:spPr>
        <p:txBody>
          <a:bodyPr/>
          <a:lstStyle/>
          <a:p>
            <a:r>
              <a:rPr lang="he-IL" dirty="0"/>
              <a:t>גזרת השלמים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="" xmlns:a16="http://schemas.microsoft.com/office/drawing/2014/main" id="{4FF32D37-47FE-4F1B-B5FF-FA1009107C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919" y="2541071"/>
            <a:ext cx="4937760" cy="3286760"/>
          </a:xfrm>
        </p:spPr>
        <p:txBody>
          <a:bodyPr>
            <a:normAutofit/>
          </a:bodyPr>
          <a:lstStyle/>
          <a:p>
            <a:r>
              <a:rPr lang="he-IL" b="1" dirty="0"/>
              <a:t>בניין פועל (פֻּעל)</a:t>
            </a:r>
          </a:p>
          <a:p>
            <a:r>
              <a:rPr lang="he-IL" dirty="0"/>
              <a:t>קובוץ בפה"פ (באות הראשונה של השורש) </a:t>
            </a:r>
            <a:endParaRPr lang="he-IL" dirty="0" smtClean="0"/>
          </a:p>
          <a:p>
            <a:r>
              <a:rPr lang="he-IL" dirty="0" smtClean="0"/>
              <a:t>ודגש </a:t>
            </a:r>
            <a:r>
              <a:rPr lang="he-IL" dirty="0"/>
              <a:t>תבניתי בעה"פ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e-IL" sz="2400" b="1" dirty="0"/>
              <a:t>מְפֻתָּחִים</a:t>
            </a:r>
          </a:p>
        </p:txBody>
      </p:sp>
    </p:spTree>
    <p:extLst>
      <p:ext uri="{BB962C8B-B14F-4D97-AF65-F5344CB8AC3E}">
        <p14:creationId xmlns:p14="http://schemas.microsoft.com/office/powerpoint/2010/main" val="416666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="" xmlns:a16="http://schemas.microsoft.com/office/drawing/2014/main" id="{F9631E2C-26C3-4C9B-B523-7D6469DFBD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גזרת הגרוניות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="" xmlns:a16="http://schemas.microsoft.com/office/drawing/2014/main" id="{414DBF22-0D7D-4F4B-8BFE-9A2DE89A7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6041" y="2565732"/>
            <a:ext cx="4937760" cy="3286760"/>
          </a:xfrm>
        </p:spPr>
        <p:txBody>
          <a:bodyPr/>
          <a:lstStyle/>
          <a:p>
            <a:r>
              <a:rPr lang="he-IL" dirty="0"/>
              <a:t>בבניין הופעל (הֻפעל) כאשר פה"פ גרוניות במקום קובוץ בתחילית יש קמץ בתחילית וקמץ או חטף קמץ </a:t>
            </a:r>
            <a:r>
              <a:rPr lang="he-IL" dirty="0" smtClean="0"/>
              <a:t>בפה"פ.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e-IL" sz="2400" b="1" dirty="0" smtClean="0"/>
              <a:t>הָעֳבַרְנוּ</a:t>
            </a:r>
            <a:endParaRPr lang="he-IL" sz="24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e-IL" sz="2400" b="1" dirty="0" smtClean="0"/>
              <a:t>יָעָמְדוּ</a:t>
            </a:r>
            <a:endParaRPr lang="he-IL" sz="2400" b="1" dirty="0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="" xmlns:a16="http://schemas.microsoft.com/office/drawing/2014/main" id="{2E547958-BC68-4CED-95DE-5102B45AA3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גזרת השלמים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="" xmlns:a16="http://schemas.microsoft.com/office/drawing/2014/main" id="{91062B31-7940-4480-9F4C-50A6DC5322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09102" y="2557054"/>
            <a:ext cx="4185617" cy="3304117"/>
          </a:xfrm>
        </p:spPr>
        <p:txBody>
          <a:bodyPr>
            <a:normAutofit/>
          </a:bodyPr>
          <a:lstStyle/>
          <a:p>
            <a:r>
              <a:rPr lang="he-IL" dirty="0"/>
              <a:t>בבניין הופעל (הֻפעל) קובוץ </a:t>
            </a:r>
            <a:r>
              <a:rPr lang="he-IL" dirty="0" smtClean="0"/>
              <a:t>בתחילית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e-IL" sz="2400" b="1" dirty="0" smtClean="0"/>
              <a:t>יֻשְׁמְדוּ</a:t>
            </a:r>
            <a:endParaRPr lang="he-IL" sz="2400" b="1" dirty="0"/>
          </a:p>
        </p:txBody>
      </p:sp>
      <p:sp>
        <p:nvSpPr>
          <p:cNvPr id="10" name="AutoShape 6" descr="תוצאת תמונה עבור בניין הופעל">
            <a:extLst>
              <a:ext uri="{FF2B5EF4-FFF2-40B4-BE49-F238E27FC236}">
                <a16:creationId xmlns="" xmlns:a16="http://schemas.microsoft.com/office/drawing/2014/main" id="{417806CE-586C-43CA-913A-0C3094CA1B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56" name="Picture 8" descr="תוצאת תמונה עבור בניין הופעל">
            <a:extLst>
              <a:ext uri="{FF2B5EF4-FFF2-40B4-BE49-F238E27FC236}">
                <a16:creationId xmlns="" xmlns:a16="http://schemas.microsoft.com/office/drawing/2014/main" id="{B655ECB7-2522-45C5-8277-1428FDCE3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005" y="4780060"/>
            <a:ext cx="9489989" cy="191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18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A00AAABC-F7D4-4C33-99F4-118735683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>
                <a:solidFill>
                  <a:schemeClr val="bg1"/>
                </a:solidFill>
              </a:rPr>
              <a:t>בניין נפעל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="" xmlns:a16="http://schemas.microsoft.com/office/drawing/2014/main" id="{116762E4-335D-4B2F-94E2-B27871910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857" y="1846052"/>
            <a:ext cx="4937760" cy="736282"/>
          </a:xfrm>
        </p:spPr>
        <p:txBody>
          <a:bodyPr/>
          <a:lstStyle/>
          <a:p>
            <a:r>
              <a:rPr lang="he-IL" dirty="0"/>
              <a:t>גזרת הגרוניות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="" xmlns:a16="http://schemas.microsoft.com/office/drawing/2014/main" id="{39E767B6-2093-4AD3-BEFD-DA57BBEA3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5280" y="2582334"/>
            <a:ext cx="4937760" cy="3286760"/>
          </a:xfrm>
        </p:spPr>
        <p:txBody>
          <a:bodyPr/>
          <a:lstStyle/>
          <a:p>
            <a:r>
              <a:rPr lang="he-IL" dirty="0"/>
              <a:t>בבניין נפעל לפני פה"פ גרונית בעבר ובהווה (בינוני) האות נ' התחילית מנוקדת בסגול.</a:t>
            </a:r>
          </a:p>
          <a:p>
            <a:pPr marL="658368" lvl="1" indent="-457200">
              <a:buFont typeface="Wingdings" panose="05000000000000000000" pitchFamily="2" charset="2"/>
              <a:buChar char="q"/>
            </a:pPr>
            <a:r>
              <a:rPr lang="he-IL" sz="2600" b="1" dirty="0"/>
              <a:t>נ</a:t>
            </a:r>
            <a:r>
              <a:rPr lang="he-IL" sz="2400" b="1" dirty="0"/>
              <a:t>ֶאֶמְרוּ</a:t>
            </a:r>
          </a:p>
          <a:p>
            <a:pPr marL="544068" lvl="1" indent="-342900">
              <a:buFont typeface="Wingdings" panose="05000000000000000000" pitchFamily="2" charset="2"/>
              <a:buChar char="q"/>
            </a:pPr>
            <a:r>
              <a:rPr lang="he-IL" sz="2400" b="1" dirty="0"/>
              <a:t>נֶחְתָּמוֹת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="" xmlns:a16="http://schemas.microsoft.com/office/drawing/2014/main" id="{46085DA0-CBC1-4BCC-B9E5-98EB47E8D7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גזרת השלמים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="" xmlns:a16="http://schemas.microsoft.com/office/drawing/2014/main" id="{1CE4343D-9E81-4304-B8E0-A35AC1E09C6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בבניין נפעל בעבר ובהווה (בינוני) האות נ' התחילית מנוקדת בדרך כלל בחיריק.</a:t>
            </a:r>
          </a:p>
          <a:p>
            <a:pPr marL="544068" lvl="1" indent="-342900">
              <a:buFont typeface="Wingdings" panose="05000000000000000000" pitchFamily="2" charset="2"/>
              <a:buChar char="q"/>
            </a:pPr>
            <a:r>
              <a:rPr lang="he-IL" sz="2400" b="1" dirty="0"/>
              <a:t>נִפְרָדוֹת</a:t>
            </a:r>
          </a:p>
          <a:p>
            <a:pPr marL="544068" lvl="1" indent="-342900">
              <a:buFont typeface="Wingdings" panose="05000000000000000000" pitchFamily="2" charset="2"/>
              <a:buChar char="q"/>
            </a:pPr>
            <a:r>
              <a:rPr lang="he-IL" sz="2400" b="1" dirty="0"/>
              <a:t>נִשְׁכַּחְתֶּם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821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="" xmlns:a16="http://schemas.microsoft.com/office/drawing/2014/main" id="{29D709AF-D74E-4D97-BB97-82CEDA6EB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5808" y="1846052"/>
            <a:ext cx="4937760" cy="736282"/>
          </a:xfrm>
        </p:spPr>
        <p:txBody>
          <a:bodyPr/>
          <a:lstStyle/>
          <a:p>
            <a:r>
              <a:rPr lang="he-IL" dirty="0"/>
              <a:t>גזרת הגרוניות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="" xmlns:a16="http://schemas.microsoft.com/office/drawing/2014/main" id="{DA155AA6-4F06-4129-8A16-71016C634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433" y="2518679"/>
            <a:ext cx="4937760" cy="3286760"/>
          </a:xfrm>
        </p:spPr>
        <p:txBody>
          <a:bodyPr>
            <a:normAutofit/>
          </a:bodyPr>
          <a:lstStyle/>
          <a:p>
            <a:r>
              <a:rPr lang="he-IL" sz="2000" dirty="0"/>
              <a:t>בבניין נפעל כאשר פה"פ גרונית במקום חיריק בתחילית יש </a:t>
            </a:r>
            <a:endParaRPr lang="he-IL" sz="2000" dirty="0" smtClean="0"/>
          </a:p>
          <a:p>
            <a:pPr lvl="1"/>
            <a:r>
              <a:rPr lang="he-IL" b="1" dirty="0" smtClean="0"/>
              <a:t>צ"ק</a:t>
            </a:r>
            <a:endParaRPr lang="he-IL" b="1" dirty="0"/>
          </a:p>
          <a:p>
            <a:pPr marL="658368" lvl="1" indent="-457200">
              <a:buFont typeface="Wingdings" panose="05000000000000000000" pitchFamily="2" charset="2"/>
              <a:buChar char="q"/>
            </a:pPr>
            <a:r>
              <a:rPr lang="he-IL" sz="3200" b="1" dirty="0" smtClean="0"/>
              <a:t>צ</a:t>
            </a:r>
            <a:r>
              <a:rPr lang="he-IL" b="1" dirty="0" smtClean="0"/>
              <a:t>ירי בתחילית</a:t>
            </a:r>
          </a:p>
          <a:p>
            <a:pPr marL="658368" lvl="1" indent="-457200">
              <a:buFont typeface="Wingdings" panose="05000000000000000000" pitchFamily="2" charset="2"/>
              <a:buChar char="q"/>
            </a:pPr>
            <a:r>
              <a:rPr lang="he-IL" sz="3200" b="1" dirty="0" smtClean="0"/>
              <a:t>ק</a:t>
            </a:r>
            <a:r>
              <a:rPr lang="he-IL" b="1" dirty="0" smtClean="0"/>
              <a:t>מץ בפה"פ</a:t>
            </a:r>
          </a:p>
          <a:p>
            <a:pPr marL="658368" lvl="1" indent="-457200">
              <a:buFont typeface="Wingdings" panose="05000000000000000000" pitchFamily="2" charset="2"/>
              <a:buChar char="q"/>
            </a:pPr>
            <a:r>
              <a:rPr lang="he-IL" sz="3200" b="1" dirty="0" smtClean="0"/>
              <a:t>יֵעָ</a:t>
            </a:r>
            <a:r>
              <a:rPr lang="he-IL" b="1" dirty="0" smtClean="0"/>
              <a:t>נְשׁוּ</a:t>
            </a:r>
            <a:endParaRPr lang="he-IL" b="1" dirty="0"/>
          </a:p>
          <a:p>
            <a:pPr marL="772668" lvl="1" indent="-571500">
              <a:buFont typeface="Wingdings" panose="05000000000000000000" pitchFamily="2" charset="2"/>
              <a:buChar char="q"/>
            </a:pPr>
            <a:r>
              <a:rPr lang="he-IL" sz="3600" b="1" dirty="0" smtClean="0"/>
              <a:t>הֵרָ</a:t>
            </a:r>
            <a:r>
              <a:rPr lang="he-IL" b="1" dirty="0" smtClean="0"/>
              <a:t>גְעִי</a:t>
            </a:r>
            <a:endParaRPr lang="he-IL" b="1" dirty="0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="" xmlns:a16="http://schemas.microsoft.com/office/drawing/2014/main" id="{4D444955-4B96-4DB8-BF1D-D8A18171E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גזרת השלמים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="" xmlns:a16="http://schemas.microsoft.com/office/drawing/2014/main" id="{CDC20270-FF46-4F8A-99D7-E152C464C8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99254" y="2518679"/>
            <a:ext cx="4185617" cy="3663555"/>
          </a:xfrm>
        </p:spPr>
        <p:txBody>
          <a:bodyPr>
            <a:normAutofit/>
          </a:bodyPr>
          <a:lstStyle/>
          <a:p>
            <a:r>
              <a:rPr lang="he-IL" dirty="0"/>
              <a:t>בבניין נפעל בעתיד בציווי ובשם הפועל </a:t>
            </a:r>
            <a:r>
              <a:rPr lang="he-IL" dirty="0" smtClean="0"/>
              <a:t>יש </a:t>
            </a:r>
            <a:r>
              <a:rPr lang="he-IL" b="1" dirty="0" smtClean="0"/>
              <a:t>חד"ק</a:t>
            </a:r>
            <a:r>
              <a:rPr lang="he-IL" b="1" dirty="0"/>
              <a:t>/ </a:t>
            </a:r>
            <a:r>
              <a:rPr lang="he-IL" b="1" dirty="0" smtClean="0"/>
              <a:t>סד"ק</a:t>
            </a:r>
            <a:endParaRPr lang="he-IL" b="1" dirty="0"/>
          </a:p>
          <a:p>
            <a:pPr marL="658368" lvl="1" indent="-457200">
              <a:buFont typeface="Wingdings" panose="05000000000000000000" pitchFamily="2" charset="2"/>
              <a:buChar char="q"/>
            </a:pPr>
            <a:r>
              <a:rPr lang="he-IL" sz="2800" b="1" dirty="0" smtClean="0"/>
              <a:t>ח</a:t>
            </a:r>
            <a:r>
              <a:rPr lang="he-IL" b="1" dirty="0" smtClean="0"/>
              <a:t>יריק </a:t>
            </a:r>
            <a:r>
              <a:rPr lang="he-IL" b="1" dirty="0"/>
              <a:t>בתחילית/ </a:t>
            </a:r>
            <a:r>
              <a:rPr lang="he-IL" sz="2800" b="1" dirty="0"/>
              <a:t>ס</a:t>
            </a:r>
            <a:r>
              <a:rPr lang="he-IL" b="1" dirty="0"/>
              <a:t>גול (באות א</a:t>
            </a:r>
            <a:r>
              <a:rPr lang="he-IL" b="1" dirty="0" smtClean="0"/>
              <a:t>')</a:t>
            </a:r>
          </a:p>
          <a:p>
            <a:pPr marL="658368" lvl="1" indent="-457200">
              <a:buFont typeface="Wingdings" panose="05000000000000000000" pitchFamily="2" charset="2"/>
              <a:buChar char="q"/>
            </a:pPr>
            <a:r>
              <a:rPr lang="he-IL" sz="2800" b="1" dirty="0" smtClean="0"/>
              <a:t>ד</a:t>
            </a:r>
            <a:r>
              <a:rPr lang="he-IL" b="1" dirty="0" smtClean="0"/>
              <a:t>גש </a:t>
            </a:r>
            <a:r>
              <a:rPr lang="he-IL" b="1" dirty="0"/>
              <a:t>משלים </a:t>
            </a:r>
            <a:r>
              <a:rPr lang="he-IL" b="1" dirty="0" smtClean="0"/>
              <a:t>בפה"פ</a:t>
            </a:r>
          </a:p>
          <a:p>
            <a:pPr marL="658368" lvl="1" indent="-457200">
              <a:buFont typeface="Wingdings" panose="05000000000000000000" pitchFamily="2" charset="2"/>
              <a:buChar char="q"/>
            </a:pPr>
            <a:r>
              <a:rPr lang="he-IL" sz="2800" b="1" dirty="0" smtClean="0"/>
              <a:t>ק</a:t>
            </a:r>
            <a:r>
              <a:rPr lang="he-IL" b="1" dirty="0" smtClean="0"/>
              <a:t>מץ בפה"פ</a:t>
            </a:r>
          </a:p>
          <a:p>
            <a:pPr marL="658368" lvl="1" indent="-457200">
              <a:buFont typeface="Wingdings" panose="05000000000000000000" pitchFamily="2" charset="2"/>
              <a:buChar char="q"/>
            </a:pPr>
            <a:r>
              <a:rPr lang="he-IL" b="1" dirty="0"/>
              <a:t>לְ</a:t>
            </a:r>
            <a:r>
              <a:rPr lang="he-IL" sz="2800" b="1" dirty="0"/>
              <a:t>הִזָּ</a:t>
            </a:r>
            <a:r>
              <a:rPr lang="he-IL" b="1" dirty="0"/>
              <a:t>הֵר</a:t>
            </a:r>
            <a:endParaRPr lang="he-IL" b="1" dirty="0"/>
          </a:p>
          <a:p>
            <a:endParaRPr lang="he-IL" sz="2000" b="1" dirty="0"/>
          </a:p>
          <a:p>
            <a:endParaRPr lang="he-IL" sz="2000" b="1" dirty="0"/>
          </a:p>
        </p:txBody>
      </p:sp>
      <p:pic>
        <p:nvPicPr>
          <p:cNvPr id="4098" name="Picture 2" descr="תוצאת תמונה עבור בניין נפעל">
            <a:extLst>
              <a:ext uri="{FF2B5EF4-FFF2-40B4-BE49-F238E27FC236}">
                <a16:creationId xmlns="" xmlns:a16="http://schemas.microsoft.com/office/drawing/2014/main" id="{163517EA-951B-40CA-A931-BE6F86701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193" y="5306873"/>
            <a:ext cx="5740190" cy="147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46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4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4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4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4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4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4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="" xmlns:a16="http://schemas.microsoft.com/office/drawing/2014/main" id="{3CDC71DF-96D9-4E1A-BF8D-723F77F4C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539" y="1846052"/>
            <a:ext cx="4937760" cy="736282"/>
          </a:xfrm>
        </p:spPr>
        <p:txBody>
          <a:bodyPr/>
          <a:lstStyle/>
          <a:p>
            <a:r>
              <a:rPr lang="he-IL" dirty="0"/>
              <a:t>גזרת הגרוניות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="" xmlns:a16="http://schemas.microsoft.com/office/drawing/2014/main" id="{53DCF41F-FD86-45D0-8D0A-63E91B8AF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854" y="2582334"/>
            <a:ext cx="4937760" cy="3286760"/>
          </a:xfrm>
        </p:spPr>
        <p:txBody>
          <a:bodyPr/>
          <a:lstStyle/>
          <a:p>
            <a:r>
              <a:rPr lang="he-IL" dirty="0"/>
              <a:t>בבניין הפעיל -  כאשר פה"פ גרונית [א', ה', ח' ו-ע'] החיריק בעבר הופך לסגול.</a:t>
            </a:r>
          </a:p>
          <a:p>
            <a:pPr marL="544068" lvl="1" indent="-342900">
              <a:buFont typeface="Wingdings" panose="05000000000000000000" pitchFamily="2" charset="2"/>
              <a:buChar char="q"/>
            </a:pPr>
            <a:r>
              <a:rPr lang="he-IL" sz="2400" b="1" dirty="0" smtClean="0"/>
              <a:t>הֶעֱנַשְׁתֶּם</a:t>
            </a:r>
            <a:endParaRPr lang="he-IL" sz="2400" b="1" dirty="0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="" xmlns:a16="http://schemas.microsoft.com/office/drawing/2014/main" id="{63011474-3B99-44D4-87C0-099B66F880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5120" y="1846052"/>
            <a:ext cx="4937760" cy="736282"/>
          </a:xfrm>
        </p:spPr>
        <p:txBody>
          <a:bodyPr/>
          <a:lstStyle/>
          <a:p>
            <a:r>
              <a:rPr lang="he-IL" dirty="0"/>
              <a:t>גזרת השלמים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="" xmlns:a16="http://schemas.microsoft.com/office/drawing/2014/main" id="{55099C67-1D40-4A76-AF47-16387747D6A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בבניין הפעיל – ה' תחילית בעבר בחיריק</a:t>
            </a:r>
          </a:p>
          <a:p>
            <a:pPr marL="544068" lvl="1" indent="-342900">
              <a:buFont typeface="Wingdings" panose="05000000000000000000" pitchFamily="2" charset="2"/>
              <a:buChar char="q"/>
            </a:pPr>
            <a:r>
              <a:rPr lang="he-IL" sz="2400" b="1" dirty="0"/>
              <a:t>הִרְגַּשְׁנוּ</a:t>
            </a:r>
          </a:p>
          <a:p>
            <a:pPr marL="544068" lvl="1" indent="-342900">
              <a:buFont typeface="Wingdings" panose="05000000000000000000" pitchFamily="2" charset="2"/>
              <a:buChar char="q"/>
            </a:pPr>
            <a:r>
              <a:rPr lang="he-IL" sz="2400" b="1" dirty="0"/>
              <a:t>הִשְׁכִּיחָה</a:t>
            </a:r>
          </a:p>
        </p:txBody>
      </p:sp>
      <p:pic>
        <p:nvPicPr>
          <p:cNvPr id="1028" name="Picture 4" descr="תוצאת תמונה עבור בניין הפעיל">
            <a:extLst>
              <a:ext uri="{FF2B5EF4-FFF2-40B4-BE49-F238E27FC236}">
                <a16:creationId xmlns="" xmlns:a16="http://schemas.microsoft.com/office/drawing/2014/main" id="{0C33E531-013B-4B47-9910-D14AF67E6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06" y="4850793"/>
            <a:ext cx="8596668" cy="175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58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="" xmlns:a16="http://schemas.microsoft.com/office/drawing/2014/main" id="{5B728948-23F4-4DAA-922E-D398AA508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8033" y="1846052"/>
            <a:ext cx="4937760" cy="736282"/>
          </a:xfrm>
        </p:spPr>
        <p:txBody>
          <a:bodyPr/>
          <a:lstStyle/>
          <a:p>
            <a:r>
              <a:rPr lang="he-IL" dirty="0"/>
              <a:t>גזרת הגרוניות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="" xmlns:a16="http://schemas.microsoft.com/office/drawing/2014/main" id="{270D7175-B1CC-4391-9A2E-EFC9E108B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7350" y="2437908"/>
            <a:ext cx="4937760" cy="3286760"/>
          </a:xfrm>
        </p:spPr>
        <p:txBody>
          <a:bodyPr>
            <a:normAutofit/>
          </a:bodyPr>
          <a:lstStyle/>
          <a:p>
            <a:r>
              <a:rPr lang="he-IL" dirty="0"/>
              <a:t>בבניין פיעל כאשר עה"פ גרונית </a:t>
            </a:r>
            <a:r>
              <a:rPr lang="he-IL" b="1" u="sng" dirty="0"/>
              <a:t>אין</a:t>
            </a:r>
            <a:r>
              <a:rPr lang="he-IL" dirty="0"/>
              <a:t> דגש חזק תבניתי.</a:t>
            </a:r>
          </a:p>
          <a:p>
            <a:pPr marL="544068" lvl="1" indent="-342900">
              <a:buFont typeface="Wingdings" panose="05000000000000000000" pitchFamily="2" charset="2"/>
              <a:buChar char="q"/>
            </a:pPr>
            <a:r>
              <a:rPr lang="he-IL" sz="2200" b="1" dirty="0" smtClean="0"/>
              <a:t>	תֵּאַרְנוּ</a:t>
            </a:r>
            <a:endParaRPr lang="he-IL" sz="2200" b="1" dirty="0"/>
          </a:p>
          <a:p>
            <a:pPr lvl="1"/>
            <a:r>
              <a:rPr lang="he-IL" sz="2200" b="1" dirty="0" smtClean="0"/>
              <a:t>   אבל</a:t>
            </a:r>
            <a:endParaRPr lang="he-IL" sz="2200" b="1" dirty="0"/>
          </a:p>
          <a:p>
            <a:pPr marL="544068" lvl="1" indent="-342900">
              <a:buFont typeface="Wingdings" panose="05000000000000000000" pitchFamily="2" charset="2"/>
              <a:buChar char="q"/>
            </a:pPr>
            <a:r>
              <a:rPr lang="he-IL" sz="2200" b="1" dirty="0" smtClean="0"/>
              <a:t>	נִהַלְנוּ</a:t>
            </a:r>
            <a:endParaRPr lang="he-IL" sz="2200" b="1" dirty="0"/>
          </a:p>
          <a:p>
            <a:pPr marL="544068" lvl="1" indent="-342900">
              <a:buFont typeface="Wingdings" panose="05000000000000000000" pitchFamily="2" charset="2"/>
              <a:buChar char="q"/>
            </a:pPr>
            <a:r>
              <a:rPr lang="he-IL" sz="2200" b="1" dirty="0" smtClean="0"/>
              <a:t>	יְשָׁרְתוּ</a:t>
            </a:r>
            <a:endParaRPr lang="he-IL" sz="2200" b="1" dirty="0"/>
          </a:p>
          <a:p>
            <a:endParaRPr lang="he-IL" sz="3900" b="1" dirty="0"/>
          </a:p>
          <a:p>
            <a:endParaRPr lang="he-IL" dirty="0"/>
          </a:p>
          <a:p>
            <a:endParaRPr lang="he-IL" dirty="0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="" xmlns:a16="http://schemas.microsoft.com/office/drawing/2014/main" id="{796DAF18-53CC-4D0F-84A8-CE1C9DC773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גזרת השלמים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="" xmlns:a16="http://schemas.microsoft.com/office/drawing/2014/main" id="{D3D4EDFE-08BC-42DB-BEBE-4745EC66E0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37237" y="2472477"/>
            <a:ext cx="4937760" cy="3286760"/>
          </a:xfrm>
        </p:spPr>
        <p:txBody>
          <a:bodyPr>
            <a:normAutofit/>
          </a:bodyPr>
          <a:lstStyle/>
          <a:p>
            <a:r>
              <a:rPr lang="he-IL" dirty="0"/>
              <a:t>בבניין פיעל יש דגש חזק תבניתי בעה"פ.</a:t>
            </a:r>
          </a:p>
          <a:p>
            <a:r>
              <a:rPr lang="he-IL" dirty="0"/>
              <a:t>בעבר בפה"פ יש חיריק.</a:t>
            </a:r>
          </a:p>
          <a:p>
            <a:r>
              <a:rPr lang="he-IL" dirty="0"/>
              <a:t>בשאר הזמנים יש פתח </a:t>
            </a:r>
            <a:r>
              <a:rPr lang="he-IL" dirty="0" smtClean="0"/>
              <a:t>בפה"פ.</a:t>
            </a:r>
          </a:p>
          <a:p>
            <a:pPr marL="544068" lvl="1" indent="-342900">
              <a:buFont typeface="Wingdings" panose="05000000000000000000" pitchFamily="2" charset="2"/>
              <a:buChar char="q"/>
            </a:pPr>
            <a:r>
              <a:rPr lang="he-IL" sz="2200" b="1" dirty="0" smtClean="0"/>
              <a:t>פִּתַּחְתֶּן</a:t>
            </a:r>
            <a:endParaRPr lang="he-IL" sz="2200" b="1" dirty="0"/>
          </a:p>
          <a:p>
            <a:pPr marL="544068" lvl="1" indent="-342900">
              <a:buFont typeface="Wingdings" panose="05000000000000000000" pitchFamily="2" charset="2"/>
              <a:buChar char="q"/>
            </a:pPr>
            <a:r>
              <a:rPr lang="he-IL" sz="2200" b="1" dirty="0" smtClean="0"/>
              <a:t>מְשַׁגְּרִים</a:t>
            </a:r>
            <a:endParaRPr lang="he-IL" sz="2200" b="1" dirty="0"/>
          </a:p>
        </p:txBody>
      </p:sp>
      <p:pic>
        <p:nvPicPr>
          <p:cNvPr id="3074" name="Picture 2" descr="תוצאת תמונה עבור בניין פיעל">
            <a:extLst>
              <a:ext uri="{FF2B5EF4-FFF2-40B4-BE49-F238E27FC236}">
                <a16:creationId xmlns="" xmlns:a16="http://schemas.microsoft.com/office/drawing/2014/main" id="{4C294F60-5ECA-4E45-B665-91F20346C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347" y="4740530"/>
            <a:ext cx="8669591" cy="203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0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4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4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4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4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4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4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4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4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4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="" xmlns:a16="http://schemas.microsoft.com/office/drawing/2014/main" id="{15B82DF0-EFCA-490B-947F-CF478F2EF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021" y="1840569"/>
            <a:ext cx="4937760" cy="736282"/>
          </a:xfrm>
        </p:spPr>
        <p:txBody>
          <a:bodyPr/>
          <a:lstStyle/>
          <a:p>
            <a:r>
              <a:rPr lang="he-IL" dirty="0"/>
              <a:t>גזרת הגרוניות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="" xmlns:a16="http://schemas.microsoft.com/office/drawing/2014/main" id="{09BFF5B5-C850-431D-997C-8962566AA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38" y="2510617"/>
            <a:ext cx="4937760" cy="3286760"/>
          </a:xfrm>
        </p:spPr>
        <p:txBody>
          <a:bodyPr>
            <a:normAutofit/>
          </a:bodyPr>
          <a:lstStyle/>
          <a:p>
            <a:r>
              <a:rPr lang="he-IL" dirty="0"/>
              <a:t>כאשר יש פתח בתחילית ופתח או חטף פתח בפה"פ הבניין הוא קל.</a:t>
            </a:r>
          </a:p>
          <a:p>
            <a:pPr marL="544068" lvl="1" indent="-342900">
              <a:buFont typeface="Wingdings" panose="05000000000000000000" pitchFamily="2" charset="2"/>
              <a:buChar char="q"/>
            </a:pPr>
            <a:r>
              <a:rPr lang="he-IL" sz="2400" b="1" dirty="0"/>
              <a:t>תַּעַסְקוּ</a:t>
            </a:r>
          </a:p>
          <a:p>
            <a:pPr marL="544068" lvl="1" indent="-342900">
              <a:buFont typeface="Wingdings" panose="05000000000000000000" pitchFamily="2" charset="2"/>
              <a:buChar char="q"/>
            </a:pPr>
            <a:r>
              <a:rPr lang="he-IL" sz="2400" b="1" dirty="0"/>
              <a:t>יַעֲסֹק</a:t>
            </a:r>
          </a:p>
          <a:p>
            <a:pPr marL="0" indent="0">
              <a:buNone/>
            </a:pPr>
            <a:r>
              <a:rPr lang="he-IL" b="1" dirty="0"/>
              <a:t>אבל</a:t>
            </a:r>
          </a:p>
          <a:p>
            <a:pPr marL="544068" lvl="1" indent="-342900">
              <a:buFont typeface="Wingdings" panose="05000000000000000000" pitchFamily="2" charset="2"/>
              <a:buChar char="q"/>
            </a:pPr>
            <a:r>
              <a:rPr lang="he-IL" sz="2400" b="1" dirty="0"/>
              <a:t>יַעֲסִיקוּ</a:t>
            </a:r>
            <a:r>
              <a:rPr lang="he-IL" sz="2000" dirty="0"/>
              <a:t> = בניין הפעיל (יש י' אחרי עה"פ והוא אתמול </a:t>
            </a:r>
            <a:r>
              <a:rPr lang="he-IL" sz="2000" b="1" dirty="0"/>
              <a:t>הֶעֱסִיק</a:t>
            </a:r>
            <a:r>
              <a:rPr lang="he-IL" sz="2000" dirty="0"/>
              <a:t>)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="" xmlns:a16="http://schemas.microsoft.com/office/drawing/2014/main" id="{14E4264F-8397-4983-BF64-90DE8038A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גזרת השלמים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="" xmlns:a16="http://schemas.microsoft.com/office/drawing/2014/main" id="{0A0AB770-721D-4630-ACE0-E8A63C8E45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47995" y="2576851"/>
            <a:ext cx="4937760" cy="3286760"/>
          </a:xfrm>
        </p:spPr>
        <p:txBody>
          <a:bodyPr>
            <a:normAutofit/>
          </a:bodyPr>
          <a:lstStyle/>
          <a:p>
            <a:r>
              <a:rPr lang="he-IL" dirty="0"/>
              <a:t>בעתיד יש חיריק בתחילית (חוץ מ-א').</a:t>
            </a:r>
          </a:p>
          <a:p>
            <a:pPr marL="544068" lvl="1" indent="-342900">
              <a:buFont typeface="Wingdings" panose="05000000000000000000" pitchFamily="2" charset="2"/>
              <a:buChar char="q"/>
            </a:pPr>
            <a:r>
              <a:rPr lang="he-IL" sz="2400" b="1" dirty="0"/>
              <a:t>יִשְׁמֹר</a:t>
            </a:r>
          </a:p>
        </p:txBody>
      </p:sp>
      <p:pic>
        <p:nvPicPr>
          <p:cNvPr id="2050" name="Picture 2" descr="תוצאת תמונה עבור בניין קל">
            <a:extLst>
              <a:ext uri="{FF2B5EF4-FFF2-40B4-BE49-F238E27FC236}">
                <a16:creationId xmlns="" xmlns:a16="http://schemas.microsoft.com/office/drawing/2014/main" id="{71001FA5-C742-45E0-A048-A11BC39E8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225" y="4343686"/>
            <a:ext cx="6971149" cy="188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98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מבט לאחור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3644</TotalTime>
  <Words>338</Words>
  <Application>Microsoft Office PowerPoint</Application>
  <PresentationFormat>Widescreen</PresentationFormat>
  <Paragraphs>77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מבט לאחור</vt:lpstr>
      <vt:lpstr>הגרוניות  (עיצורי האח ר"ע) קמפוס אביב </vt:lpstr>
      <vt:lpstr> הגרוניות</vt:lpstr>
      <vt:lpstr>כיצד נבחין בין גזרת השלמים לבין גזרת הגרוניות? </vt:lpstr>
      <vt:lpstr>PowerPoint Presentation</vt:lpstr>
      <vt:lpstr>בניין נפעל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Nili Bloch</dc:creator>
  <cp:lastModifiedBy>Daniel Samokovlija</cp:lastModifiedBy>
  <cp:revision>315</cp:revision>
  <cp:lastPrinted>2017-11-26T13:05:27Z</cp:lastPrinted>
  <dcterms:created xsi:type="dcterms:W3CDTF">2017-11-13T13:34:34Z</dcterms:created>
  <dcterms:modified xsi:type="dcterms:W3CDTF">2020-05-06T06:45:59Z</dcterms:modified>
</cp:coreProperties>
</file>