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366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DA0"/>
    <a:srgbClr val="1B83AA"/>
    <a:srgbClr val="54A0BD"/>
    <a:srgbClr val="344068"/>
    <a:srgbClr val="474646"/>
    <a:srgbClr val="D10B7C"/>
    <a:srgbClr val="06BAB9"/>
    <a:srgbClr val="1CADE4"/>
    <a:srgbClr val="B5577F"/>
    <a:srgbClr val="E84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0" autoAdjust="0"/>
    <p:restoredTop sz="92387" autoAdjust="0"/>
  </p:normalViewPr>
  <p:slideViewPr>
    <p:cSldViewPr snapToGrid="0">
      <p:cViewPr varScale="1">
        <p:scale>
          <a:sx n="107" d="100"/>
          <a:sy n="107" d="100"/>
        </p:scale>
        <p:origin x="582" y="114"/>
      </p:cViewPr>
      <p:guideLst>
        <p:guide orient="horz" pos="2160"/>
        <p:guide pos="51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8B697-D3A1-4F83-AF91-AB131E8A074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D71313-84B1-4416-82C1-3904031F1864}">
      <dgm:prSet phldrT="[Text]" custT="1"/>
      <dgm:spPr>
        <a:noFill/>
        <a:ln>
          <a:solidFill>
            <a:srgbClr val="54A0BD"/>
          </a:solidFill>
        </a:ln>
      </dgm:spPr>
      <dgm:t>
        <a:bodyPr/>
        <a:lstStyle/>
        <a:p>
          <a:pPr rtl="1"/>
          <a:r>
            <a:rPr lang="he-IL" sz="2000" dirty="0" smtClean="0">
              <a:solidFill>
                <a:srgbClr val="5D3DA0"/>
              </a:solidFill>
            </a:rPr>
            <a:t>נוֹשֶבֶת</a:t>
          </a:r>
          <a:endParaRPr lang="en-US" sz="2000" dirty="0">
            <a:solidFill>
              <a:srgbClr val="5D3DA0"/>
            </a:solidFill>
          </a:endParaRPr>
        </a:p>
      </dgm:t>
    </dgm:pt>
    <dgm:pt modelId="{C394EAF3-C77C-4534-BD6F-503D6238DF37}" type="parTrans" cxnId="{87095FF4-B823-498A-A833-E924F98835F4}">
      <dgm:prSet/>
      <dgm:spPr/>
      <dgm:t>
        <a:bodyPr/>
        <a:lstStyle/>
        <a:p>
          <a:endParaRPr lang="en-US" sz="2000"/>
        </a:p>
      </dgm:t>
    </dgm:pt>
    <dgm:pt modelId="{1D305A24-EAF6-49B2-BB83-675362420E24}" type="sibTrans" cxnId="{87095FF4-B823-498A-A833-E924F98835F4}">
      <dgm:prSet/>
      <dgm:spPr/>
      <dgm:t>
        <a:bodyPr/>
        <a:lstStyle/>
        <a:p>
          <a:endParaRPr lang="en-US" sz="2000"/>
        </a:p>
      </dgm:t>
    </dgm:pt>
    <dgm:pt modelId="{69D2F6D3-B713-4AE5-9089-0797DE2D9D5F}">
      <dgm:prSet phldrT="[Text]" custT="1"/>
      <dgm:spPr>
        <a:noFill/>
        <a:ln>
          <a:solidFill>
            <a:srgbClr val="1B83AA"/>
          </a:solidFill>
        </a:ln>
      </dgm:spPr>
      <dgm:t>
        <a:bodyPr/>
        <a:lstStyle/>
        <a:p>
          <a:r>
            <a:rPr lang="he-IL" sz="2000" dirty="0" smtClean="0">
              <a:solidFill>
                <a:srgbClr val="5D3DA0"/>
              </a:solidFill>
            </a:rPr>
            <a:t>הרוח נוֹשֶבֶת</a:t>
          </a:r>
          <a:endParaRPr lang="en-US" sz="2000" dirty="0">
            <a:solidFill>
              <a:srgbClr val="5D3DA0"/>
            </a:solidFill>
          </a:endParaRPr>
        </a:p>
      </dgm:t>
    </dgm:pt>
    <dgm:pt modelId="{C513CF8D-1D54-40F7-A47B-CDE87C5E5379}" type="parTrans" cxnId="{6B95C4BE-13D1-4FD3-AB3C-64E67FA8BB0B}">
      <dgm:prSet custT="1"/>
      <dgm:spPr/>
      <dgm:t>
        <a:bodyPr/>
        <a:lstStyle/>
        <a:p>
          <a:endParaRPr lang="en-US" sz="2000"/>
        </a:p>
      </dgm:t>
    </dgm:pt>
    <dgm:pt modelId="{2FAF99AE-AAE1-467D-BAA9-94B0C7D47584}" type="sibTrans" cxnId="{6B95C4BE-13D1-4FD3-AB3C-64E67FA8BB0B}">
      <dgm:prSet/>
      <dgm:spPr/>
      <dgm:t>
        <a:bodyPr/>
        <a:lstStyle/>
        <a:p>
          <a:endParaRPr lang="en-US" sz="2000"/>
        </a:p>
      </dgm:t>
    </dgm:pt>
    <dgm:pt modelId="{119F4335-35E9-4252-AB76-9377C68F89B9}">
      <dgm:prSet phldrT="[Text]" custT="1"/>
      <dgm:spPr>
        <a:noFill/>
        <a:ln>
          <a:solidFill>
            <a:srgbClr val="1B83AA"/>
          </a:solidFill>
        </a:ln>
      </dgm:spPr>
      <dgm:t>
        <a:bodyPr/>
        <a:lstStyle/>
        <a:p>
          <a:r>
            <a:rPr lang="he-IL" sz="2000" dirty="0" smtClean="0">
              <a:solidFill>
                <a:srgbClr val="5D3DA0"/>
              </a:solidFill>
            </a:rPr>
            <a:t>הארץ נוֹשֶבֶת</a:t>
          </a:r>
          <a:endParaRPr lang="en-US" sz="2000" dirty="0">
            <a:solidFill>
              <a:srgbClr val="5D3DA0"/>
            </a:solidFill>
          </a:endParaRPr>
        </a:p>
      </dgm:t>
    </dgm:pt>
    <dgm:pt modelId="{5A51F348-52F0-41FB-BBD4-A38E09EDFC82}" type="parTrans" cxnId="{18430111-F4D2-4FE4-B63D-1884301AA077}">
      <dgm:prSet custT="1"/>
      <dgm:spPr/>
      <dgm:t>
        <a:bodyPr/>
        <a:lstStyle/>
        <a:p>
          <a:endParaRPr lang="en-US" sz="2000"/>
        </a:p>
      </dgm:t>
    </dgm:pt>
    <dgm:pt modelId="{E15CB9D5-B339-46D5-9603-8AA38559A6FB}" type="sibTrans" cxnId="{18430111-F4D2-4FE4-B63D-1884301AA077}">
      <dgm:prSet/>
      <dgm:spPr/>
      <dgm:t>
        <a:bodyPr/>
        <a:lstStyle/>
        <a:p>
          <a:endParaRPr lang="en-US" sz="2000"/>
        </a:p>
      </dgm:t>
    </dgm:pt>
    <dgm:pt modelId="{C54B0440-0B59-4332-B62E-EB202D25627F}" type="pres">
      <dgm:prSet presAssocID="{5EA8B697-D3A1-4F83-AF91-AB131E8A07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67E16C-8CAA-4501-B388-C87DF10BDFA6}" type="pres">
      <dgm:prSet presAssocID="{36D71313-84B1-4416-82C1-3904031F1864}" presName="root1" presStyleCnt="0"/>
      <dgm:spPr/>
    </dgm:pt>
    <dgm:pt modelId="{E9F7A97D-767C-4EC0-923D-0F1EA87EE5EB}" type="pres">
      <dgm:prSet presAssocID="{36D71313-84B1-4416-82C1-3904031F1864}" presName="LevelOneTextNode" presStyleLbl="node0" presStyleIdx="0" presStyleCnt="1" custScaleX="44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6C94BB-0CC5-4EE1-A803-7899CE2D5280}" type="pres">
      <dgm:prSet presAssocID="{36D71313-84B1-4416-82C1-3904031F1864}" presName="level2hierChild" presStyleCnt="0"/>
      <dgm:spPr/>
    </dgm:pt>
    <dgm:pt modelId="{0DBD3044-F3C7-41CF-AE0C-74AEFD024C59}" type="pres">
      <dgm:prSet presAssocID="{C513CF8D-1D54-40F7-A47B-CDE87C5E537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0D88FC3-84F1-41F4-991A-6FB8CECEB719}" type="pres">
      <dgm:prSet presAssocID="{C513CF8D-1D54-40F7-A47B-CDE87C5E537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B0D0CDA-CA58-4AC9-9225-7336728931EA}" type="pres">
      <dgm:prSet presAssocID="{69D2F6D3-B713-4AE5-9089-0797DE2D9D5F}" presName="root2" presStyleCnt="0"/>
      <dgm:spPr/>
    </dgm:pt>
    <dgm:pt modelId="{AF2D6D21-4B40-48FA-876D-97AEFFFC53EC}" type="pres">
      <dgm:prSet presAssocID="{69D2F6D3-B713-4AE5-9089-0797DE2D9D5F}" presName="LevelTwoTextNode" presStyleLbl="node2" presStyleIdx="0" presStyleCnt="2" custScaleX="72241" custLinFactNeighborX="-472" custLinFactNeighborY="-1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32DD6-E0D2-4939-B7DA-9EC6CD3704B9}" type="pres">
      <dgm:prSet presAssocID="{69D2F6D3-B713-4AE5-9089-0797DE2D9D5F}" presName="level3hierChild" presStyleCnt="0"/>
      <dgm:spPr/>
    </dgm:pt>
    <dgm:pt modelId="{8B8377CB-172D-4D6D-A099-80B3BB3D97BB}" type="pres">
      <dgm:prSet presAssocID="{5A51F348-52F0-41FB-BBD4-A38E09EDFC8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1E48387-8156-4BF0-B44B-507F8C4AE0EF}" type="pres">
      <dgm:prSet presAssocID="{5A51F348-52F0-41FB-BBD4-A38E09EDFC8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772439A-F297-4F30-A6A4-0951422689F4}" type="pres">
      <dgm:prSet presAssocID="{119F4335-35E9-4252-AB76-9377C68F89B9}" presName="root2" presStyleCnt="0"/>
      <dgm:spPr/>
    </dgm:pt>
    <dgm:pt modelId="{74CD6B1F-43F8-443F-9C25-80C1D5E4EECE}" type="pres">
      <dgm:prSet presAssocID="{119F4335-35E9-4252-AB76-9377C68F89B9}" presName="LevelTwoTextNode" presStyleLbl="node2" presStyleIdx="1" presStyleCnt="2" custScaleX="744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37B826-F9B7-480A-867C-B7FAB9C0C330}" type="pres">
      <dgm:prSet presAssocID="{119F4335-35E9-4252-AB76-9377C68F89B9}" presName="level3hierChild" presStyleCnt="0"/>
      <dgm:spPr/>
    </dgm:pt>
  </dgm:ptLst>
  <dgm:cxnLst>
    <dgm:cxn modelId="{CF60CBAD-7128-4EE3-ADFE-879B43673786}" type="presOf" srcId="{69D2F6D3-B713-4AE5-9089-0797DE2D9D5F}" destId="{AF2D6D21-4B40-48FA-876D-97AEFFFC53EC}" srcOrd="0" destOrd="0" presId="urn:microsoft.com/office/officeart/2005/8/layout/hierarchy2"/>
    <dgm:cxn modelId="{18430111-F4D2-4FE4-B63D-1884301AA077}" srcId="{36D71313-84B1-4416-82C1-3904031F1864}" destId="{119F4335-35E9-4252-AB76-9377C68F89B9}" srcOrd="1" destOrd="0" parTransId="{5A51F348-52F0-41FB-BBD4-A38E09EDFC82}" sibTransId="{E15CB9D5-B339-46D5-9603-8AA38559A6FB}"/>
    <dgm:cxn modelId="{6B95C4BE-13D1-4FD3-AB3C-64E67FA8BB0B}" srcId="{36D71313-84B1-4416-82C1-3904031F1864}" destId="{69D2F6D3-B713-4AE5-9089-0797DE2D9D5F}" srcOrd="0" destOrd="0" parTransId="{C513CF8D-1D54-40F7-A47B-CDE87C5E5379}" sibTransId="{2FAF99AE-AAE1-467D-BAA9-94B0C7D47584}"/>
    <dgm:cxn modelId="{85D69022-5DFB-4B46-A0B2-946C75AA2ECE}" type="presOf" srcId="{C513CF8D-1D54-40F7-A47B-CDE87C5E5379}" destId="{0DBD3044-F3C7-41CF-AE0C-74AEFD024C59}" srcOrd="0" destOrd="0" presId="urn:microsoft.com/office/officeart/2005/8/layout/hierarchy2"/>
    <dgm:cxn modelId="{3FEC26AE-C08C-4B71-94B2-112CA41EE7BB}" type="presOf" srcId="{5A51F348-52F0-41FB-BBD4-A38E09EDFC82}" destId="{8B8377CB-172D-4D6D-A099-80B3BB3D97BB}" srcOrd="0" destOrd="0" presId="urn:microsoft.com/office/officeart/2005/8/layout/hierarchy2"/>
    <dgm:cxn modelId="{2A20E3D7-BFEB-46E9-98A7-FB7554B5C778}" type="presOf" srcId="{C513CF8D-1D54-40F7-A47B-CDE87C5E5379}" destId="{00D88FC3-84F1-41F4-991A-6FB8CECEB719}" srcOrd="1" destOrd="0" presId="urn:microsoft.com/office/officeart/2005/8/layout/hierarchy2"/>
    <dgm:cxn modelId="{37197000-D102-47C3-9EAC-7FCF5E6096E1}" type="presOf" srcId="{5A51F348-52F0-41FB-BBD4-A38E09EDFC82}" destId="{71E48387-8156-4BF0-B44B-507F8C4AE0EF}" srcOrd="1" destOrd="0" presId="urn:microsoft.com/office/officeart/2005/8/layout/hierarchy2"/>
    <dgm:cxn modelId="{81523A56-2C09-4DD1-84E9-325A75F3C6C4}" type="presOf" srcId="{36D71313-84B1-4416-82C1-3904031F1864}" destId="{E9F7A97D-767C-4EC0-923D-0F1EA87EE5EB}" srcOrd="0" destOrd="0" presId="urn:microsoft.com/office/officeart/2005/8/layout/hierarchy2"/>
    <dgm:cxn modelId="{F8D5AC36-2F6F-4CBC-9412-94A83617C48B}" type="presOf" srcId="{5EA8B697-D3A1-4F83-AF91-AB131E8A0744}" destId="{C54B0440-0B59-4332-B62E-EB202D25627F}" srcOrd="0" destOrd="0" presId="urn:microsoft.com/office/officeart/2005/8/layout/hierarchy2"/>
    <dgm:cxn modelId="{133304FE-6102-42B2-A7E4-96E87384928D}" type="presOf" srcId="{119F4335-35E9-4252-AB76-9377C68F89B9}" destId="{74CD6B1F-43F8-443F-9C25-80C1D5E4EECE}" srcOrd="0" destOrd="0" presId="urn:microsoft.com/office/officeart/2005/8/layout/hierarchy2"/>
    <dgm:cxn modelId="{87095FF4-B823-498A-A833-E924F98835F4}" srcId="{5EA8B697-D3A1-4F83-AF91-AB131E8A0744}" destId="{36D71313-84B1-4416-82C1-3904031F1864}" srcOrd="0" destOrd="0" parTransId="{C394EAF3-C77C-4534-BD6F-503D6238DF37}" sibTransId="{1D305A24-EAF6-49B2-BB83-675362420E24}"/>
    <dgm:cxn modelId="{6FA46CE4-5D08-48CF-9A4D-B19203637421}" type="presParOf" srcId="{C54B0440-0B59-4332-B62E-EB202D25627F}" destId="{4B67E16C-8CAA-4501-B388-C87DF10BDFA6}" srcOrd="0" destOrd="0" presId="urn:microsoft.com/office/officeart/2005/8/layout/hierarchy2"/>
    <dgm:cxn modelId="{F219A5E3-D0D6-40EE-8D21-8A98CB1BB443}" type="presParOf" srcId="{4B67E16C-8CAA-4501-B388-C87DF10BDFA6}" destId="{E9F7A97D-767C-4EC0-923D-0F1EA87EE5EB}" srcOrd="0" destOrd="0" presId="urn:microsoft.com/office/officeart/2005/8/layout/hierarchy2"/>
    <dgm:cxn modelId="{DC2976AD-DC39-4889-8B6B-DC31721AEA1F}" type="presParOf" srcId="{4B67E16C-8CAA-4501-B388-C87DF10BDFA6}" destId="{E56C94BB-0CC5-4EE1-A803-7899CE2D5280}" srcOrd="1" destOrd="0" presId="urn:microsoft.com/office/officeart/2005/8/layout/hierarchy2"/>
    <dgm:cxn modelId="{1E39BFD2-4C4F-4D3A-ACF9-DD1E034BCCD4}" type="presParOf" srcId="{E56C94BB-0CC5-4EE1-A803-7899CE2D5280}" destId="{0DBD3044-F3C7-41CF-AE0C-74AEFD024C59}" srcOrd="0" destOrd="0" presId="urn:microsoft.com/office/officeart/2005/8/layout/hierarchy2"/>
    <dgm:cxn modelId="{D82BEE34-882D-4E7A-8B8C-6690DAF01270}" type="presParOf" srcId="{0DBD3044-F3C7-41CF-AE0C-74AEFD024C59}" destId="{00D88FC3-84F1-41F4-991A-6FB8CECEB719}" srcOrd="0" destOrd="0" presId="urn:microsoft.com/office/officeart/2005/8/layout/hierarchy2"/>
    <dgm:cxn modelId="{3709F4E1-9D4F-47F4-B4F5-0A5D89D444A2}" type="presParOf" srcId="{E56C94BB-0CC5-4EE1-A803-7899CE2D5280}" destId="{AB0D0CDA-CA58-4AC9-9225-7336728931EA}" srcOrd="1" destOrd="0" presId="urn:microsoft.com/office/officeart/2005/8/layout/hierarchy2"/>
    <dgm:cxn modelId="{D0829A86-4D12-427F-8344-A9DB63AC97E2}" type="presParOf" srcId="{AB0D0CDA-CA58-4AC9-9225-7336728931EA}" destId="{AF2D6D21-4B40-48FA-876D-97AEFFFC53EC}" srcOrd="0" destOrd="0" presId="urn:microsoft.com/office/officeart/2005/8/layout/hierarchy2"/>
    <dgm:cxn modelId="{69DA6487-1956-413A-96AB-DE83E0451479}" type="presParOf" srcId="{AB0D0CDA-CA58-4AC9-9225-7336728931EA}" destId="{70532DD6-E0D2-4939-B7DA-9EC6CD3704B9}" srcOrd="1" destOrd="0" presId="urn:microsoft.com/office/officeart/2005/8/layout/hierarchy2"/>
    <dgm:cxn modelId="{CDE69141-4909-4E9B-9077-CE96E8642ADC}" type="presParOf" srcId="{E56C94BB-0CC5-4EE1-A803-7899CE2D5280}" destId="{8B8377CB-172D-4D6D-A099-80B3BB3D97BB}" srcOrd="2" destOrd="0" presId="urn:microsoft.com/office/officeart/2005/8/layout/hierarchy2"/>
    <dgm:cxn modelId="{12DA767B-6B33-4CF2-B858-63D0F182FA66}" type="presParOf" srcId="{8B8377CB-172D-4D6D-A099-80B3BB3D97BB}" destId="{71E48387-8156-4BF0-B44B-507F8C4AE0EF}" srcOrd="0" destOrd="0" presId="urn:microsoft.com/office/officeart/2005/8/layout/hierarchy2"/>
    <dgm:cxn modelId="{F7D91252-628B-4BB9-8CF8-51DDB9E2BCE1}" type="presParOf" srcId="{E56C94BB-0CC5-4EE1-A803-7899CE2D5280}" destId="{6772439A-F297-4F30-A6A4-0951422689F4}" srcOrd="3" destOrd="0" presId="urn:microsoft.com/office/officeart/2005/8/layout/hierarchy2"/>
    <dgm:cxn modelId="{0AF370F7-47B2-46E6-AF6D-C060AF2E1DFB}" type="presParOf" srcId="{6772439A-F297-4F30-A6A4-0951422689F4}" destId="{74CD6B1F-43F8-443F-9C25-80C1D5E4EECE}" srcOrd="0" destOrd="0" presId="urn:microsoft.com/office/officeart/2005/8/layout/hierarchy2"/>
    <dgm:cxn modelId="{C6D80BAB-C744-4371-BD8B-B4F2B3840047}" type="presParOf" srcId="{6772439A-F297-4F30-A6A4-0951422689F4}" destId="{5737B826-F9B7-480A-867C-B7FAB9C0C330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7A97D-767C-4EC0-923D-0F1EA87EE5EB}">
      <dsp:nvSpPr>
        <dsp:cNvPr id="0" name=""/>
        <dsp:cNvSpPr/>
      </dsp:nvSpPr>
      <dsp:spPr>
        <a:xfrm>
          <a:off x="1885853" y="957179"/>
          <a:ext cx="1464528" cy="1662838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rgbClr val="54A0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rgbClr val="5D3DA0"/>
              </a:solidFill>
            </a:rPr>
            <a:t>נוֹשֶבֶת</a:t>
          </a:r>
          <a:endParaRPr lang="en-US" sz="2000" kern="1200" dirty="0">
            <a:solidFill>
              <a:srgbClr val="5D3DA0"/>
            </a:solidFill>
          </a:endParaRPr>
        </a:p>
      </dsp:txBody>
      <dsp:txXfrm>
        <a:off x="1928748" y="1000074"/>
        <a:ext cx="1378738" cy="1577048"/>
      </dsp:txXfrm>
    </dsp:sp>
    <dsp:sp modelId="{0DBD3044-F3C7-41CF-AE0C-74AEFD024C59}">
      <dsp:nvSpPr>
        <dsp:cNvPr id="0" name=""/>
        <dsp:cNvSpPr/>
      </dsp:nvSpPr>
      <dsp:spPr>
        <a:xfrm rot="19436431">
          <a:off x="3194603" y="1268173"/>
          <a:ext cx="1626129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626129" y="418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967015" y="1269355"/>
        <a:ext cx="81306" cy="81306"/>
      </dsp:txXfrm>
    </dsp:sp>
    <dsp:sp modelId="{AF2D6D21-4B40-48FA-876D-97AEFFFC53EC}">
      <dsp:nvSpPr>
        <dsp:cNvPr id="0" name=""/>
        <dsp:cNvSpPr/>
      </dsp:nvSpPr>
      <dsp:spPr>
        <a:xfrm>
          <a:off x="4664955" y="0"/>
          <a:ext cx="2402501" cy="1662838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rgbClr val="1B83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rgbClr val="5D3DA0"/>
              </a:solidFill>
            </a:rPr>
            <a:t>הרוח נוֹשֶבֶת</a:t>
          </a:r>
          <a:endParaRPr lang="en-US" sz="2000" kern="1200" dirty="0">
            <a:solidFill>
              <a:srgbClr val="5D3DA0"/>
            </a:solidFill>
          </a:endParaRPr>
        </a:p>
      </dsp:txBody>
      <dsp:txXfrm>
        <a:off x="4713658" y="48703"/>
        <a:ext cx="2305095" cy="1565432"/>
      </dsp:txXfrm>
    </dsp:sp>
    <dsp:sp modelId="{8B8377CB-172D-4D6D-A099-80B3BB3D97BB}">
      <dsp:nvSpPr>
        <dsp:cNvPr id="0" name=""/>
        <dsp:cNvSpPr/>
      </dsp:nvSpPr>
      <dsp:spPr>
        <a:xfrm rot="2142401">
          <a:off x="3196400" y="2224829"/>
          <a:ext cx="163823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638233" y="418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974561" y="2225709"/>
        <a:ext cx="81911" cy="81911"/>
      </dsp:txXfrm>
    </dsp:sp>
    <dsp:sp modelId="{74CD6B1F-43F8-443F-9C25-80C1D5E4EECE}">
      <dsp:nvSpPr>
        <dsp:cNvPr id="0" name=""/>
        <dsp:cNvSpPr/>
      </dsp:nvSpPr>
      <dsp:spPr>
        <a:xfrm>
          <a:off x="4680652" y="1913311"/>
          <a:ext cx="2476464" cy="1662838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rgbClr val="1B83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rgbClr val="5D3DA0"/>
              </a:solidFill>
            </a:rPr>
            <a:t>הארץ נוֹשֶבֶת</a:t>
          </a:r>
          <a:endParaRPr lang="en-US" sz="2000" kern="1200" dirty="0">
            <a:solidFill>
              <a:srgbClr val="5D3DA0"/>
            </a:solidFill>
          </a:endParaRPr>
        </a:p>
      </dsp:txBody>
      <dsp:txXfrm>
        <a:off x="4729355" y="1962014"/>
        <a:ext cx="2379058" cy="1565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CA04A-4E48-4A7B-8392-7933355FFA4B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FB2C8-BFB5-48F4-955F-5FCC7767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51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FB2C8-BFB5-48F4-955F-5FCC776746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4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 userDrawn="1"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7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8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6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2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6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8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 userDrawn="1"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704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4AB9F9-EAAF-40E0-9618-A5ECEDDB88A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8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1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 userDrawn="1"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 userDrawn="1"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 userDrawn="1"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9456" y="2373544"/>
            <a:ext cx="11972544" cy="1782388"/>
          </a:xfrm>
          <a:noFill/>
        </p:spPr>
        <p:txBody>
          <a:bodyPr anchor="ctr">
            <a:normAutofit fontScale="90000"/>
          </a:bodyPr>
          <a:lstStyle/>
          <a:p>
            <a:pPr rtl="0"/>
            <a:r>
              <a:rPr lang="he-IL" b="1" dirty="0" smtClean="0"/>
              <a:t>גזרת נפי"ו</a:t>
            </a: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>
                <a:solidFill>
                  <a:srgbClr val="5D3DA0"/>
                </a:solidFill>
              </a:rPr>
              <a:t>קמפוס אביב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GB" sz="40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3999" y="4238781"/>
            <a:ext cx="9144001" cy="787941"/>
          </a:xfrm>
          <a:noFill/>
        </p:spPr>
        <p:txBody>
          <a:bodyPr anchor="ctr">
            <a:noAutofit/>
          </a:bodyPr>
          <a:lstStyle/>
          <a:p>
            <a:r>
              <a:rPr lang="he-IL" sz="1800" b="1" dirty="0" smtClean="0">
                <a:solidFill>
                  <a:srgbClr val="5D3DA0"/>
                </a:solidFill>
              </a:rPr>
              <a:t>לאה </a:t>
            </a:r>
            <a:r>
              <a:rPr lang="he-IL" sz="1800" dirty="0"/>
              <a:t>דרבינובסקי</a:t>
            </a:r>
            <a:endParaRPr lang="en-GB" sz="1800" b="1" dirty="0">
              <a:solidFill>
                <a:srgbClr val="5D3DA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5" name="מלבן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6" name="מלבן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3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521464"/>
              </p:ext>
            </p:extLst>
          </p:nvPr>
        </p:nvGraphicFramePr>
        <p:xfrm>
          <a:off x="1574515" y="2160494"/>
          <a:ext cx="9042971" cy="357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73906" y="3454684"/>
            <a:ext cx="2042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dirty="0" smtClean="0">
                <a:solidFill>
                  <a:srgbClr val="5D3DA0"/>
                </a:solidFill>
              </a:rPr>
              <a:t>שורש:נ-ש-ב בניין</a:t>
            </a:r>
            <a:r>
              <a:rPr lang="he-IL" sz="1600" dirty="0">
                <a:solidFill>
                  <a:srgbClr val="5D3DA0"/>
                </a:solidFill>
              </a:rPr>
              <a:t>: קל</a:t>
            </a:r>
            <a:endParaRPr lang="en-US" sz="1600" dirty="0">
              <a:solidFill>
                <a:srgbClr val="5D3D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3906" y="5399138"/>
            <a:ext cx="213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dirty="0" smtClean="0">
                <a:solidFill>
                  <a:srgbClr val="5D3DA0"/>
                </a:solidFill>
              </a:rPr>
              <a:t>שורש:י/ו-ש-ב בניין</a:t>
            </a:r>
            <a:r>
              <a:rPr lang="he-IL" sz="1600" dirty="0">
                <a:solidFill>
                  <a:srgbClr val="5D3DA0"/>
                </a:solidFill>
              </a:rPr>
              <a:t>: </a:t>
            </a:r>
            <a:r>
              <a:rPr lang="he-IL" sz="1600" dirty="0" smtClean="0">
                <a:solidFill>
                  <a:srgbClr val="5D3DA0"/>
                </a:solidFill>
              </a:rPr>
              <a:t>נפעל</a:t>
            </a:r>
            <a:endParaRPr lang="en-US" sz="1600" dirty="0">
              <a:solidFill>
                <a:srgbClr val="5D3D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7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cs typeface="+mn-cs"/>
              </a:rPr>
              <a:t>גזרת </a:t>
            </a:r>
            <a:r>
              <a:rPr lang="he-IL" dirty="0" smtClean="0">
                <a:cs typeface="+mn-cs"/>
              </a:rPr>
              <a:t>הנחים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72836" y="2111189"/>
            <a:ext cx="8507288" cy="4525963"/>
          </a:xfrm>
        </p:spPr>
        <p:txBody>
          <a:bodyPr>
            <a:normAutofit/>
          </a:bodyPr>
          <a:lstStyle/>
          <a:p>
            <a:r>
              <a:rPr lang="he-IL" dirty="0"/>
              <a:t>לגזרות הנחים שייכים כל השורשים שאחד מעיצורי השורש שלהם הוא אחד מעיצורי</a:t>
            </a:r>
            <a:r>
              <a:rPr lang="he-IL" b="1" dirty="0"/>
              <a:t> אהו"י</a:t>
            </a:r>
            <a:r>
              <a:rPr lang="he-IL" dirty="0"/>
              <a:t>. </a:t>
            </a:r>
            <a:endParaRPr lang="he-IL" dirty="0" smtClean="0"/>
          </a:p>
          <a:p>
            <a:r>
              <a:rPr lang="he-IL" dirty="0" smtClean="0"/>
              <a:t>לעיצורי </a:t>
            </a:r>
            <a:r>
              <a:rPr lang="he-IL" b="1" dirty="0"/>
              <a:t>אהו"י </a:t>
            </a:r>
            <a:r>
              <a:rPr lang="he-IL" dirty="0"/>
              <a:t>התנהגות </a:t>
            </a:r>
            <a:r>
              <a:rPr lang="he-IL" dirty="0" smtClean="0"/>
              <a:t>מיוחדת – 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 marL="658368" lvl="1" indent="-457200">
              <a:buFont typeface="Wingdings" panose="05000000000000000000" pitchFamily="2" charset="2"/>
              <a:buChar char="q"/>
            </a:pPr>
            <a:r>
              <a:rPr lang="he-IL" sz="2000" dirty="0" smtClean="0"/>
              <a:t>לעיתים </a:t>
            </a:r>
            <a:r>
              <a:rPr lang="he-IL" sz="2000" dirty="0"/>
              <a:t>עיצורים אלו נחים (לא נשמעים בצליל </a:t>
            </a:r>
            <a:r>
              <a:rPr lang="he-IL" sz="2000" dirty="0" smtClean="0"/>
              <a:t>שלהם)</a:t>
            </a:r>
          </a:p>
          <a:p>
            <a:pPr marL="658368" lvl="1" indent="-457200">
              <a:buFont typeface="Wingdings" panose="05000000000000000000" pitchFamily="2" charset="2"/>
              <a:buChar char="q"/>
            </a:pPr>
            <a:r>
              <a:rPr lang="he-IL" sz="2000" dirty="0" smtClean="0"/>
              <a:t>לעיתים </a:t>
            </a:r>
            <a:r>
              <a:rPr lang="he-IL" sz="2000" dirty="0"/>
              <a:t>הם עיצוריים  (נשמעים בצליל </a:t>
            </a:r>
            <a:r>
              <a:rPr lang="he-IL" sz="2000" dirty="0" smtClean="0"/>
              <a:t>שלהם)</a:t>
            </a:r>
          </a:p>
          <a:p>
            <a:pPr marL="658368" lvl="1" indent="-457200">
              <a:buFont typeface="Wingdings" panose="05000000000000000000" pitchFamily="2" charset="2"/>
              <a:buChar char="q"/>
            </a:pPr>
            <a:r>
              <a:rPr lang="he-IL" sz="2000" dirty="0" smtClean="0"/>
              <a:t>לעיתים </a:t>
            </a:r>
            <a:r>
              <a:rPr lang="he-IL" sz="2000" dirty="0"/>
              <a:t>ה- ו' או ה-י' נעלמות כאשר הן </a:t>
            </a:r>
            <a:r>
              <a:rPr lang="he-IL" sz="2000" dirty="0" smtClean="0"/>
              <a:t>בעה"פ</a:t>
            </a:r>
          </a:p>
          <a:p>
            <a:pPr marL="658368" lvl="1" indent="-457200">
              <a:buFont typeface="Wingdings" panose="05000000000000000000" pitchFamily="2" charset="2"/>
              <a:buChar char="q"/>
            </a:pPr>
            <a:r>
              <a:rPr lang="he-IL" sz="2000" dirty="0" smtClean="0"/>
              <a:t>לעיתים </a:t>
            </a:r>
            <a:r>
              <a:rPr lang="he-IL" sz="2000" dirty="0"/>
              <a:t>חלות אנלוגיות בין גזרות (ה' הופכת ל-א' ו-א' הופכת ל-י</a:t>
            </a:r>
            <a:r>
              <a:rPr lang="he-IL" sz="2000" dirty="0" smtClean="0"/>
              <a:t>')</a:t>
            </a:r>
          </a:p>
          <a:p>
            <a:pPr marL="658368" lvl="1" indent="-457200">
              <a:buFont typeface="Wingdings" panose="05000000000000000000" pitchFamily="2" charset="2"/>
              <a:buChar char="q"/>
            </a:pPr>
            <a:r>
              <a:rPr lang="he-IL" sz="2000" dirty="0" smtClean="0"/>
              <a:t>לפעמים </a:t>
            </a:r>
            <a:r>
              <a:rPr lang="he-IL" sz="2000" dirty="0"/>
              <a:t>העיצור ה' הופך ל-י' או ל-ת' ולפעמים הוא </a:t>
            </a:r>
            <a:r>
              <a:rPr lang="he-IL" sz="2000" dirty="0" smtClean="0"/>
              <a:t>נעלם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5106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5098BE44-CFDC-424A-8B5D-1CABA92F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כיצד נקבע שם הגזרה?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826A155A-3D2E-4F9D-8C7C-890234B7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49" y="2203991"/>
            <a:ext cx="10744461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כאשר בפה"פ יש י/ו, הגזרה נקראת </a:t>
            </a:r>
            <a:r>
              <a:rPr lang="he-IL" b="1" dirty="0">
                <a:solidFill>
                  <a:srgbClr val="5D3DA0"/>
                </a:solidFill>
              </a:rPr>
              <a:t>נחי פי"ו (נפי"ו)</a:t>
            </a:r>
          </a:p>
          <a:p>
            <a:pPr marL="0" indent="0">
              <a:buNone/>
            </a:pPr>
            <a:r>
              <a:rPr lang="he-IL" dirty="0"/>
              <a:t>כאשר בעה"פ יש י/ו, הגזרה נקראת </a:t>
            </a:r>
            <a:r>
              <a:rPr lang="he-IL" b="1" dirty="0">
                <a:solidFill>
                  <a:srgbClr val="5D3DA0"/>
                </a:solidFill>
              </a:rPr>
              <a:t>נחי </a:t>
            </a:r>
            <a:r>
              <a:rPr lang="he-IL" b="1" dirty="0" err="1">
                <a:solidFill>
                  <a:srgbClr val="5D3DA0"/>
                </a:solidFill>
              </a:rPr>
              <a:t>עי"ו</a:t>
            </a:r>
            <a:r>
              <a:rPr lang="he-IL" b="1" dirty="0">
                <a:solidFill>
                  <a:srgbClr val="5D3DA0"/>
                </a:solidFill>
              </a:rPr>
              <a:t> (נעי"ו)</a:t>
            </a:r>
          </a:p>
          <a:p>
            <a:pPr marL="0" indent="0">
              <a:buNone/>
            </a:pPr>
            <a:r>
              <a:rPr lang="he-IL" dirty="0"/>
              <a:t>כאשר בלה"פ יש י/ה, הגזרה נקראת </a:t>
            </a:r>
            <a:r>
              <a:rPr lang="he-IL" b="1" dirty="0">
                <a:solidFill>
                  <a:srgbClr val="5D3DA0"/>
                </a:solidFill>
              </a:rPr>
              <a:t>נחי לי"ה </a:t>
            </a:r>
            <a:r>
              <a:rPr lang="he-IL" b="1" dirty="0" smtClean="0">
                <a:solidFill>
                  <a:srgbClr val="5D3DA0"/>
                </a:solidFill>
              </a:rPr>
              <a:t>(נלי"ה)</a:t>
            </a:r>
            <a:endParaRPr lang="he-IL" b="1" dirty="0">
              <a:solidFill>
                <a:srgbClr val="5D3DA0"/>
              </a:solidFill>
            </a:endParaRPr>
          </a:p>
          <a:p>
            <a:pPr marL="0" indent="0">
              <a:buNone/>
            </a:pPr>
            <a:r>
              <a:rPr lang="he-IL" dirty="0"/>
              <a:t>כאשר בלה"פ יש א', הגזרה נקראת </a:t>
            </a:r>
            <a:r>
              <a:rPr lang="he-IL" b="1" dirty="0" smtClean="0">
                <a:solidFill>
                  <a:srgbClr val="5D3DA0"/>
                </a:solidFill>
              </a:rPr>
              <a:t>נחי ל"א (נל"א)</a:t>
            </a:r>
            <a:endParaRPr lang="he-IL" b="1" dirty="0">
              <a:solidFill>
                <a:srgbClr val="5D3D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5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5D31E525-B256-442B-B2CA-1CBD3D1C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גזרת נפי"ו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EB63C90A-919B-4DF5-B705-5E3EA9782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פה"פ היא י' או ו' והיא נחה (לא נשמעת בצליל שלה) בדרך-כלל. </a:t>
            </a:r>
            <a:endParaRPr lang="he-IL" dirty="0" smtClean="0"/>
          </a:p>
          <a:p>
            <a:r>
              <a:rPr lang="he-IL" dirty="0" smtClean="0"/>
              <a:t>כאשר </a:t>
            </a:r>
            <a:r>
              <a:rPr lang="he-IL" dirty="0"/>
              <a:t>יש י' אחרי התחילית עדיף לכתוב י' בפה"פ ולא י/ו.</a:t>
            </a:r>
          </a:p>
          <a:p>
            <a:r>
              <a:rPr lang="he-IL" b="1" u="dbl" dirty="0"/>
              <a:t>מיד אחרי התחילית יש י' או ו'. </a:t>
            </a:r>
            <a:endParaRPr lang="en-US" dirty="0"/>
          </a:p>
          <a:p>
            <a:r>
              <a:rPr lang="he-IL" dirty="0" smtClean="0"/>
              <a:t>לדוגמה:</a:t>
            </a:r>
          </a:p>
          <a:p>
            <a:r>
              <a:rPr lang="he-IL" b="1" dirty="0" smtClean="0"/>
              <a:t>יִ</a:t>
            </a:r>
            <a:r>
              <a:rPr lang="he-IL" b="1" dirty="0" smtClean="0">
                <a:solidFill>
                  <a:srgbClr val="FF0000"/>
                </a:solidFill>
              </a:rPr>
              <a:t>י</a:t>
            </a:r>
            <a:r>
              <a:rPr lang="he-IL" b="1" dirty="0" smtClean="0"/>
              <a:t>בַש </a:t>
            </a:r>
            <a:r>
              <a:rPr lang="he-IL" dirty="0"/>
              <a:t>שורש: י-ב-ש, בניין: קל; </a:t>
            </a:r>
            <a:r>
              <a:rPr lang="he-IL" b="1" dirty="0"/>
              <a:t> </a:t>
            </a:r>
          </a:p>
          <a:p>
            <a:r>
              <a:rPr lang="he-IL" b="1" dirty="0"/>
              <a:t>מִתְ</a:t>
            </a:r>
            <a:r>
              <a:rPr lang="he-IL" b="1" dirty="0">
                <a:solidFill>
                  <a:srgbClr val="FF0000"/>
                </a:solidFill>
              </a:rPr>
              <a:t>ו</a:t>
            </a:r>
            <a:r>
              <a:rPr lang="he-IL" b="1" dirty="0"/>
              <a:t>ַכְּחִים</a:t>
            </a:r>
            <a:r>
              <a:rPr lang="he-IL" dirty="0"/>
              <a:t> שורש: י/ו-כ-ח, בניין: התפעל</a:t>
            </a:r>
          </a:p>
        </p:txBody>
      </p:sp>
    </p:spTree>
    <p:extLst>
      <p:ext uri="{BB962C8B-B14F-4D97-AF65-F5344CB8AC3E}">
        <p14:creationId xmlns:p14="http://schemas.microsoft.com/office/powerpoint/2010/main" val="15582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B337EA7-32E5-49B6-A939-A066451C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בניין הפעיל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79F2073-9573-4035-ADFE-4B761588C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959" y="2015732"/>
            <a:ext cx="10318458" cy="4250597"/>
          </a:xfrm>
        </p:spPr>
        <p:txBody>
          <a:bodyPr>
            <a:normAutofit fontScale="92500" lnSpcReduction="10000"/>
          </a:bodyPr>
          <a:lstStyle/>
          <a:p>
            <a:r>
              <a:rPr lang="he-IL" sz="2200" dirty="0"/>
              <a:t>זכרו! משמעותו של בניין הפעיל פעילה (בניין הפעיל הוא בניין פ</a:t>
            </a:r>
            <a:r>
              <a:rPr lang="he-IL" sz="2200" dirty="0">
                <a:latin typeface="Arial" panose="020B0604020202020204" pitchFamily="34" charset="0"/>
                <a:cs typeface="Arial" panose="020B0604020202020204" pitchFamily="34" charset="0"/>
              </a:rPr>
              <a:t>ָּ</a:t>
            </a:r>
            <a:r>
              <a:rPr lang="he-IL" sz="2200" dirty="0"/>
              <a:t>ע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ִ</a:t>
            </a:r>
            <a:r>
              <a:rPr lang="he-IL" sz="2200" dirty="0"/>
              <a:t>יל).</a:t>
            </a:r>
          </a:p>
          <a:p>
            <a:r>
              <a:rPr lang="he-IL" sz="2200" dirty="0"/>
              <a:t>בבניין הפעיל קיימות 2 </a:t>
            </a:r>
            <a:r>
              <a:rPr lang="he-IL" sz="2200" dirty="0" smtClean="0"/>
              <a:t>נטיות:</a:t>
            </a:r>
          </a:p>
          <a:p>
            <a:r>
              <a:rPr lang="he-IL" sz="2400" dirty="0" smtClean="0"/>
              <a:t>1. </a:t>
            </a:r>
            <a:r>
              <a:rPr lang="he-IL" sz="2200" dirty="0" smtClean="0"/>
              <a:t>בתחילת </a:t>
            </a:r>
            <a:r>
              <a:rPr lang="he-IL" sz="2200" dirty="0"/>
              <a:t>המילים יש </a:t>
            </a:r>
            <a:r>
              <a:rPr lang="he-IL" sz="3200" b="1" dirty="0"/>
              <a:t>הו</a:t>
            </a: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ֺ </a:t>
            </a:r>
            <a:r>
              <a:rPr lang="he-IL" sz="2200" dirty="0">
                <a:latin typeface="Arial" panose="020B0604020202020204" pitchFamily="34" charset="0"/>
                <a:cs typeface="Arial" panose="020B0604020202020204" pitchFamily="34" charset="0"/>
              </a:rPr>
              <a:t>(בעבר ובציווי</a:t>
            </a:r>
            <a:r>
              <a:rPr lang="he-I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e-I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b="1" dirty="0" smtClean="0"/>
              <a:t>מו</a:t>
            </a:r>
            <a:r>
              <a:rPr lang="he-I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ֹ </a:t>
            </a:r>
            <a:r>
              <a:rPr lang="he-IL" sz="2200" dirty="0">
                <a:latin typeface="Arial" panose="020B0604020202020204" pitchFamily="34" charset="0"/>
                <a:cs typeface="Arial" panose="020B0604020202020204" pitchFamily="34" charset="0"/>
              </a:rPr>
              <a:t>(בהווה/ בבינוני</a:t>
            </a:r>
            <a:r>
              <a:rPr lang="he-I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e-I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א</a:t>
            </a:r>
            <a:r>
              <a:rPr lang="he-IL" sz="3200" b="1" dirty="0" smtClean="0"/>
              <a:t>ו</a:t>
            </a:r>
            <a:r>
              <a:rPr lang="he-I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ֹ</a:t>
            </a:r>
            <a:r>
              <a:rPr lang="he-IL" sz="3200" b="1" dirty="0" smtClean="0"/>
              <a:t>ת</a:t>
            </a:r>
            <a:r>
              <a:rPr lang="he-I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ּ</a:t>
            </a:r>
            <a:r>
              <a:rPr lang="he-IL" sz="3200" b="1" dirty="0" smtClean="0"/>
              <a:t>ו</a:t>
            </a:r>
            <a:r>
              <a:rPr lang="he-I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ֹ</a:t>
            </a:r>
            <a:r>
              <a:rPr lang="he-IL" sz="3200" b="1" dirty="0" smtClean="0"/>
              <a:t>יו</a:t>
            </a:r>
            <a:r>
              <a:rPr lang="he-I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ֹ</a:t>
            </a:r>
            <a:r>
              <a:rPr lang="he-IL" sz="3200" b="1" dirty="0" smtClean="0"/>
              <a:t>נו</a:t>
            </a:r>
            <a:r>
              <a:rPr lang="he-I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ֹ </a:t>
            </a:r>
            <a:r>
              <a:rPr lang="he-IL" sz="2200" dirty="0">
                <a:latin typeface="Arial" panose="020B0604020202020204" pitchFamily="34" charset="0"/>
                <a:cs typeface="Arial" panose="020B0604020202020204" pitchFamily="34" charset="0"/>
              </a:rPr>
              <a:t>(בעתיד)</a:t>
            </a:r>
          </a:p>
          <a:p>
            <a:r>
              <a:rPr lang="he-IL" sz="3200" b="1" dirty="0"/>
              <a:t>מוֹג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ִ</a:t>
            </a:r>
            <a:r>
              <a:rPr lang="he-IL" sz="3200" b="1" dirty="0"/>
              <a:t>יע</a:t>
            </a: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ַ</a:t>
            </a:r>
            <a:r>
              <a:rPr lang="he-IL" sz="3200" b="1" dirty="0"/>
              <a:t> </a:t>
            </a:r>
            <a:r>
              <a:rPr lang="he-IL" sz="2200" dirty="0"/>
              <a:t>(ה-מ' היא מוספית בבינוני. אחריה יש ו', לכן השורש הוא: י/ו-ג-ע.)</a:t>
            </a:r>
            <a:r>
              <a:rPr lang="he-IL" sz="2200" b="1" dirty="0"/>
              <a:t> </a:t>
            </a:r>
          </a:p>
          <a:p>
            <a:r>
              <a:rPr lang="he-IL" sz="2200" dirty="0"/>
              <a:t>בעבר נסתר הדגם הוא הו</a:t>
            </a:r>
            <a:r>
              <a:rPr lang="en-US" sz="2200" dirty="0"/>
              <a:t>X</a:t>
            </a:r>
            <a:r>
              <a:rPr lang="he-IL" sz="2200" dirty="0"/>
              <a:t>י</a:t>
            </a:r>
            <a:r>
              <a:rPr lang="en-US" sz="2200" dirty="0"/>
              <a:t>X</a:t>
            </a:r>
            <a:r>
              <a:rPr lang="he-IL" sz="2200" dirty="0" smtClean="0"/>
              <a:t>.</a:t>
            </a:r>
          </a:p>
          <a:p>
            <a:r>
              <a:rPr lang="he-IL" sz="2400" dirty="0" smtClean="0"/>
              <a:t>2. </a:t>
            </a:r>
            <a:r>
              <a:rPr lang="he-IL" sz="2200" dirty="0" smtClean="0"/>
              <a:t>בתחילת </a:t>
            </a:r>
            <a:r>
              <a:rPr lang="he-IL" sz="2200" dirty="0"/>
              <a:t>המילים יש </a:t>
            </a:r>
            <a:r>
              <a:rPr lang="he-IL" sz="3200" b="1" dirty="0"/>
              <a:t>ה</a:t>
            </a: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ֵ</a:t>
            </a:r>
            <a:r>
              <a:rPr lang="he-IL" sz="3200" b="1" dirty="0"/>
              <a:t>י מ</a:t>
            </a: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ֵ</a:t>
            </a:r>
            <a:r>
              <a:rPr lang="he-IL" sz="3200" b="1" dirty="0"/>
              <a:t>י א</a:t>
            </a: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ֵ</a:t>
            </a:r>
            <a:r>
              <a:rPr lang="he-IL" sz="3200" b="1" dirty="0"/>
              <a:t>י ת</a:t>
            </a: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ֵּ</a:t>
            </a:r>
            <a:r>
              <a:rPr lang="he-IL" sz="3200" b="1" dirty="0"/>
              <a:t>י י</a:t>
            </a: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ֵ</a:t>
            </a:r>
            <a:r>
              <a:rPr lang="he-IL" sz="3200" b="1" dirty="0"/>
              <a:t>י נ</a:t>
            </a: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ֵ</a:t>
            </a:r>
            <a:r>
              <a:rPr lang="he-IL" sz="3200" b="1" dirty="0"/>
              <a:t>י</a:t>
            </a:r>
          </a:p>
          <a:p>
            <a:r>
              <a:rPr lang="he-IL" sz="2200" dirty="0"/>
              <a:t>לדגם זה שייכים אך ורק 5 שורשים שעה"פ שלהם יוצר את הצירוף </a:t>
            </a:r>
            <a:r>
              <a:rPr lang="he-IL" sz="2200" dirty="0" err="1"/>
              <a:t>נמ"ל</a:t>
            </a:r>
            <a:r>
              <a:rPr lang="he-IL" sz="2200" dirty="0"/>
              <a:t> ש"ט (בשורשים אלו יש בפה"פ י' בלבד).</a:t>
            </a:r>
          </a:p>
          <a:p>
            <a:r>
              <a:rPr lang="he-IL" sz="2200" dirty="0"/>
              <a:t>י-</a:t>
            </a:r>
            <a:r>
              <a:rPr lang="he-IL" sz="3200" b="1" dirty="0"/>
              <a:t>נ</a:t>
            </a:r>
            <a:r>
              <a:rPr lang="he-IL" sz="2200" dirty="0"/>
              <a:t>-ק, י-</a:t>
            </a:r>
            <a:r>
              <a:rPr lang="he-IL" sz="3200" b="1" dirty="0"/>
              <a:t>מ</a:t>
            </a:r>
            <a:r>
              <a:rPr lang="he-IL" sz="2200" dirty="0"/>
              <a:t>-נ, י-</a:t>
            </a:r>
            <a:r>
              <a:rPr lang="he-IL" sz="3200" b="1" dirty="0"/>
              <a:t>ל</a:t>
            </a:r>
            <a:r>
              <a:rPr lang="he-IL" sz="2200" dirty="0"/>
              <a:t>-ל, י-</a:t>
            </a:r>
            <a:r>
              <a:rPr lang="he-IL" sz="3200" b="1" dirty="0"/>
              <a:t>ש</a:t>
            </a:r>
            <a:r>
              <a:rPr lang="he-IL" sz="2200" dirty="0"/>
              <a:t>-ר, י-</a:t>
            </a:r>
            <a:r>
              <a:rPr lang="he-IL" sz="3200" b="1" dirty="0"/>
              <a:t>ט</a:t>
            </a:r>
            <a:r>
              <a:rPr lang="he-IL" sz="2200" dirty="0"/>
              <a:t>-ב לדוגמה: </a:t>
            </a:r>
            <a:r>
              <a:rPr lang="he-IL" sz="3200" b="1" dirty="0"/>
              <a:t>מֵינִיקו</a:t>
            </a: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ֹ</a:t>
            </a:r>
            <a:r>
              <a:rPr lang="he-IL" sz="3200" b="1" dirty="0"/>
              <a:t>ת, הֵישִירו</a:t>
            </a: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ּ</a:t>
            </a:r>
            <a:r>
              <a:rPr lang="he-IL" sz="3200" b="1" dirty="0"/>
              <a:t>, הֵימִין </a:t>
            </a:r>
          </a:p>
          <a:p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9745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6F55B529-A974-4907-BE30-03D89A2F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בניין הופעל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E6B17F59-AFD3-4CB5-918C-C0D8834A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זכרו! משמעותו של בניין הופעל סבילה (בניין הופעל הוא בניין  ס</a:t>
            </a:r>
            <a:r>
              <a:rPr lang="he-IL" dirty="0">
                <a:latin typeface="Arial" panose="020B0604020202020204" pitchFamily="34" charset="0"/>
              </a:rPr>
              <a:t>ָב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ִ</a:t>
            </a:r>
            <a:r>
              <a:rPr lang="he-IL" dirty="0"/>
              <a:t>יל</a:t>
            </a:r>
            <a:r>
              <a:rPr lang="he-IL" dirty="0" smtClean="0"/>
              <a:t>)</a:t>
            </a:r>
            <a:endParaRPr lang="he-IL" dirty="0"/>
          </a:p>
          <a:p>
            <a:r>
              <a:rPr lang="he-IL" dirty="0"/>
              <a:t>בתחילת המילים יש </a:t>
            </a:r>
            <a:r>
              <a:rPr lang="he-IL" sz="2800" b="1" dirty="0"/>
              <a:t>הו</a:t>
            </a:r>
            <a:r>
              <a:rPr lang="he-IL" sz="2800" b="1" dirty="0">
                <a:latin typeface="Arial" panose="020B0604020202020204" pitchFamily="34" charset="0"/>
                <a:cs typeface="Arial" panose="020B0604020202020204" pitchFamily="34" charset="0"/>
              </a:rPr>
              <a:t>ּ</a:t>
            </a:r>
            <a:r>
              <a:rPr lang="he-IL" sz="2800" b="1" dirty="0">
                <a:latin typeface="Arial" panose="020B0604020202020204" pitchFamily="34" charset="0"/>
              </a:rPr>
              <a:t> </a:t>
            </a:r>
            <a:r>
              <a:rPr lang="he-IL" dirty="0">
                <a:latin typeface="Arial" panose="020B0604020202020204" pitchFamily="34" charset="0"/>
              </a:rPr>
              <a:t>(בעבר</a:t>
            </a:r>
            <a:r>
              <a:rPr lang="he-IL" dirty="0" smtClean="0">
                <a:latin typeface="Arial" panose="020B0604020202020204" pitchFamily="34" charset="0"/>
              </a:rPr>
              <a:t>)</a:t>
            </a:r>
            <a:r>
              <a:rPr lang="he-IL" sz="2800" b="1" dirty="0" smtClean="0">
                <a:latin typeface="Arial" panose="020B0604020202020204" pitchFamily="34" charset="0"/>
              </a:rPr>
              <a:t> </a:t>
            </a:r>
            <a:r>
              <a:rPr lang="he-IL" sz="2800" b="1" dirty="0" smtClean="0"/>
              <a:t>מו</a:t>
            </a:r>
            <a:r>
              <a:rPr lang="he-I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ּ</a:t>
            </a:r>
            <a:r>
              <a:rPr lang="he-IL" sz="2800" b="1" dirty="0" smtClean="0">
                <a:latin typeface="Arial" panose="020B0604020202020204" pitchFamily="34" charset="0"/>
              </a:rPr>
              <a:t> </a:t>
            </a:r>
            <a:r>
              <a:rPr lang="he-IL" dirty="0">
                <a:latin typeface="Arial" panose="020B0604020202020204" pitchFamily="34" charset="0"/>
              </a:rPr>
              <a:t>(בהווה/ בבינוני</a:t>
            </a:r>
            <a:r>
              <a:rPr lang="he-IL" dirty="0" smtClean="0">
                <a:latin typeface="Arial" panose="020B0604020202020204" pitchFamily="34" charset="0"/>
              </a:rPr>
              <a:t>) </a:t>
            </a:r>
            <a:r>
              <a:rPr lang="he-IL" sz="2800" b="1" dirty="0" smtClean="0">
                <a:latin typeface="Arial" panose="020B0604020202020204" pitchFamily="34" charset="0"/>
              </a:rPr>
              <a:t>א</a:t>
            </a:r>
            <a:r>
              <a:rPr lang="he-IL" sz="2800" b="1" dirty="0" smtClean="0"/>
              <a:t>ו</a:t>
            </a:r>
            <a:r>
              <a:rPr lang="he-I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ּ</a:t>
            </a:r>
            <a:r>
              <a:rPr lang="he-IL" sz="2800" b="1" dirty="0" smtClean="0"/>
              <a:t>ת</a:t>
            </a:r>
            <a:r>
              <a:rPr lang="he-IL" sz="2800" b="1" dirty="0" smtClean="0">
                <a:latin typeface="Arial" panose="020B0604020202020204" pitchFamily="34" charset="0"/>
              </a:rPr>
              <a:t>ּ</a:t>
            </a:r>
            <a:r>
              <a:rPr lang="he-IL" sz="2800" b="1" dirty="0" smtClean="0"/>
              <a:t>ו</a:t>
            </a:r>
            <a:r>
              <a:rPr lang="he-I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ּ</a:t>
            </a:r>
            <a:r>
              <a:rPr lang="he-IL" sz="2800" b="1" dirty="0" smtClean="0"/>
              <a:t>יו</a:t>
            </a:r>
            <a:r>
              <a:rPr lang="he-I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ּ</a:t>
            </a:r>
            <a:r>
              <a:rPr lang="he-IL" sz="2800" b="1" dirty="0" smtClean="0"/>
              <a:t>נו</a:t>
            </a:r>
            <a:r>
              <a:rPr lang="he-I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ּ</a:t>
            </a:r>
            <a:r>
              <a:rPr lang="he-IL" sz="2800" b="1" dirty="0" smtClean="0">
                <a:latin typeface="Arial" panose="020B0604020202020204" pitchFamily="34" charset="0"/>
              </a:rPr>
              <a:t> </a:t>
            </a:r>
            <a:r>
              <a:rPr lang="he-IL" dirty="0">
                <a:latin typeface="Arial" panose="020B0604020202020204" pitchFamily="34" charset="0"/>
              </a:rPr>
              <a:t>(בעתיד)</a:t>
            </a:r>
          </a:p>
          <a:p>
            <a:r>
              <a:rPr lang="he-IL" dirty="0">
                <a:latin typeface="Arial" panose="020B0604020202020204" pitchFamily="34" charset="0"/>
              </a:rPr>
              <a:t>לדוגמה</a:t>
            </a:r>
          </a:p>
          <a:p>
            <a:r>
              <a:rPr lang="he-IL" sz="3600" b="1" dirty="0" smtClean="0">
                <a:latin typeface="Arial" panose="020B0604020202020204" pitchFamily="34" charset="0"/>
              </a:rPr>
              <a:t>מו</a:t>
            </a:r>
            <a:r>
              <a:rPr lang="he-I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ּ</a:t>
            </a:r>
            <a:r>
              <a:rPr lang="he-IL" sz="3600" b="1" dirty="0" smtClean="0">
                <a:latin typeface="Arial" panose="020B0604020202020204" pitchFamily="34" charset="0"/>
              </a:rPr>
              <a:t>ב</a:t>
            </a:r>
            <a:r>
              <a:rPr lang="he-I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ָ</a:t>
            </a:r>
            <a:r>
              <a:rPr lang="he-IL" sz="3600" b="1" dirty="0" smtClean="0">
                <a:latin typeface="Arial" panose="020B0604020202020204" pitchFamily="34" charset="0"/>
              </a:rPr>
              <a:t>לו</a:t>
            </a:r>
            <a:r>
              <a:rPr lang="he-I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ֺ</a:t>
            </a:r>
            <a:r>
              <a:rPr lang="he-IL" sz="3600" b="1" dirty="0" smtClean="0">
                <a:latin typeface="Arial" panose="020B0604020202020204" pitchFamily="34" charset="0"/>
              </a:rPr>
              <a:t>ת </a:t>
            </a:r>
            <a:r>
              <a:rPr lang="he-IL" dirty="0" smtClean="0">
                <a:latin typeface="Arial" panose="020B0604020202020204" pitchFamily="34" charset="0"/>
              </a:rPr>
              <a:t>ניתן </a:t>
            </a:r>
            <a:r>
              <a:rPr lang="he-IL" dirty="0">
                <a:latin typeface="Arial" panose="020B0604020202020204" pitchFamily="34" charset="0"/>
              </a:rPr>
              <a:t>להפוך את הפועל הזה לבניין הפעיל, משום שהוא הבניין הפעיל המקביל להפעיל – הוא הוביל (דגם הו</a:t>
            </a:r>
            <a:r>
              <a:rPr lang="en-US" dirty="0">
                <a:latin typeface="Arial" panose="020B0604020202020204" pitchFamily="34" charset="0"/>
              </a:rPr>
              <a:t>X</a:t>
            </a:r>
            <a:r>
              <a:rPr lang="he-IL" dirty="0">
                <a:latin typeface="Arial" panose="020B0604020202020204" pitchFamily="34" charset="0"/>
              </a:rPr>
              <a:t>י</a:t>
            </a:r>
            <a:r>
              <a:rPr lang="en-US" dirty="0">
                <a:latin typeface="Arial" panose="020B0604020202020204" pitchFamily="34" charset="0"/>
              </a:rPr>
              <a:t>X</a:t>
            </a:r>
            <a:r>
              <a:rPr lang="he-IL" dirty="0">
                <a:latin typeface="Arial" panose="020B0604020202020204" pitchFamily="34" charset="0"/>
              </a:rPr>
              <a:t> שייך לגזרת נפי"ו), ולכן השורש הוא י/ו-ב-ל.</a:t>
            </a:r>
            <a:endParaRPr lang="he-IL" b="1" dirty="0">
              <a:latin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43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81974B6-3D13-492D-BC75-45A99D45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בניין נפעל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644ECC9E-9EED-4C1B-A936-AB9BB0A14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בבניין נפעל בזמן עבר הדגם הוא נו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. גם בזמן הווה (בינוני) יש </a:t>
            </a:r>
            <a:r>
              <a:rPr lang="he-IL" dirty="0"/>
              <a:t>נו</a:t>
            </a:r>
            <a:r>
              <a:rPr lang="he-IL" dirty="0">
                <a:latin typeface="Arial" panose="020B0604020202020204" pitchFamily="34" charset="0"/>
              </a:rPr>
              <a:t>ֺ בתחילת מילה.</a:t>
            </a:r>
            <a:endParaRPr lang="he-IL" dirty="0"/>
          </a:p>
          <a:p>
            <a:r>
              <a:rPr lang="he-IL" dirty="0" smtClean="0"/>
              <a:t>לדוגמה - </a:t>
            </a:r>
            <a:r>
              <a:rPr lang="he-IL" sz="2700" dirty="0"/>
              <a:t>נוֹל</a:t>
            </a:r>
            <a:r>
              <a:rPr lang="he-IL" sz="2700" dirty="0">
                <a:latin typeface="Arial" panose="020B0604020202020204" pitchFamily="34" charset="0"/>
                <a:cs typeface="Arial" panose="020B0604020202020204" pitchFamily="34" charset="0"/>
              </a:rPr>
              <a:t>ַ</a:t>
            </a:r>
            <a:r>
              <a:rPr lang="he-IL" sz="2700" dirty="0"/>
              <a:t>ד, נוֹס</a:t>
            </a:r>
            <a:r>
              <a:rPr lang="he-IL" sz="2700" dirty="0">
                <a:latin typeface="Arial" panose="020B0604020202020204" pitchFamily="34" charset="0"/>
              </a:rPr>
              <a:t>ַ</a:t>
            </a:r>
            <a:r>
              <a:rPr lang="he-IL" sz="2700" dirty="0"/>
              <a:t>ד, </a:t>
            </a:r>
            <a:r>
              <a:rPr lang="he-IL" sz="2700" dirty="0" smtClean="0"/>
              <a:t>נוֹא</a:t>
            </a:r>
            <a:r>
              <a:rPr lang="he-IL" sz="2700" dirty="0" smtClean="0">
                <a:latin typeface="Arial" panose="020B0604020202020204" pitchFamily="34" charset="0"/>
              </a:rPr>
              <a:t>ַש</a:t>
            </a:r>
            <a:endParaRPr lang="he-IL" sz="2700" dirty="0">
              <a:latin typeface="Arial" panose="020B0604020202020204" pitchFamily="34" charset="0"/>
            </a:endParaRPr>
          </a:p>
          <a:p>
            <a:r>
              <a:rPr lang="he-IL" dirty="0">
                <a:latin typeface="Arial" panose="020B0604020202020204" pitchFamily="34" charset="0"/>
              </a:rPr>
              <a:t>בעתיד, בציווי, בשם פעולה ובשם פועל הנטייה היא על פי גזרת </a:t>
            </a:r>
            <a:r>
              <a:rPr lang="he-IL" dirty="0" smtClean="0">
                <a:latin typeface="Arial" panose="020B0604020202020204" pitchFamily="34" charset="0"/>
              </a:rPr>
              <a:t>השלמים</a:t>
            </a:r>
          </a:p>
          <a:p>
            <a:r>
              <a:rPr lang="he-IL" dirty="0" smtClean="0">
                <a:latin typeface="Arial" panose="020B0604020202020204" pitchFamily="34" charset="0"/>
              </a:rPr>
              <a:t>ולכן </a:t>
            </a:r>
            <a:r>
              <a:rPr lang="he-IL" dirty="0">
                <a:latin typeface="Arial" panose="020B0604020202020204" pitchFamily="34" charset="0"/>
              </a:rPr>
              <a:t>יש </a:t>
            </a:r>
            <a:r>
              <a:rPr lang="he-IL" b="1" dirty="0">
                <a:solidFill>
                  <a:srgbClr val="C00000"/>
                </a:solidFill>
                <a:latin typeface="Arial" panose="020B0604020202020204" pitchFamily="34" charset="0"/>
              </a:rPr>
              <a:t>חד"ק</a:t>
            </a:r>
            <a:r>
              <a:rPr lang="he-IL" dirty="0">
                <a:latin typeface="Arial" panose="020B0604020202020204" pitchFamily="34" charset="0"/>
              </a:rPr>
              <a:t> (</a:t>
            </a:r>
            <a:r>
              <a:rPr lang="he-IL" b="1" dirty="0">
                <a:solidFill>
                  <a:srgbClr val="C00000"/>
                </a:solidFill>
                <a:latin typeface="Arial" panose="020B0604020202020204" pitchFamily="34" charset="0"/>
              </a:rPr>
              <a:t>ח</a:t>
            </a:r>
            <a:r>
              <a:rPr lang="he-IL" dirty="0">
                <a:latin typeface="Arial" panose="020B0604020202020204" pitchFamily="34" charset="0"/>
              </a:rPr>
              <a:t>יריק בתחילית, </a:t>
            </a:r>
            <a:r>
              <a:rPr lang="he-IL" b="1" dirty="0">
                <a:solidFill>
                  <a:srgbClr val="C00000"/>
                </a:solidFill>
                <a:latin typeface="Arial" panose="020B0604020202020204" pitchFamily="34" charset="0"/>
              </a:rPr>
              <a:t>ד</a:t>
            </a:r>
            <a:r>
              <a:rPr lang="he-IL" dirty="0">
                <a:latin typeface="Arial" panose="020B0604020202020204" pitchFamily="34" charset="0"/>
              </a:rPr>
              <a:t>גש חזק בפה"פ ו</a:t>
            </a:r>
            <a:r>
              <a:rPr lang="he-IL" b="1" dirty="0">
                <a:solidFill>
                  <a:srgbClr val="C00000"/>
                </a:solidFill>
                <a:latin typeface="Arial" panose="020B0604020202020204" pitchFamily="34" charset="0"/>
              </a:rPr>
              <a:t>ק</a:t>
            </a:r>
            <a:r>
              <a:rPr lang="he-IL" dirty="0">
                <a:latin typeface="Arial" panose="020B0604020202020204" pitchFamily="34" charset="0"/>
              </a:rPr>
              <a:t>מץ בפה"פ).</a:t>
            </a:r>
          </a:p>
          <a:p>
            <a:r>
              <a:rPr lang="he-IL" dirty="0" smtClean="0">
                <a:latin typeface="Arial" panose="020B0604020202020204" pitchFamily="34" charset="0"/>
              </a:rPr>
              <a:t>לדוגמה - </a:t>
            </a:r>
            <a:r>
              <a:rPr lang="he-IL" sz="2700" dirty="0">
                <a:latin typeface="Arial" panose="020B0604020202020204" pitchFamily="34" charset="0"/>
              </a:rPr>
              <a:t>א</a:t>
            </a:r>
            <a:r>
              <a:rPr lang="he-IL" sz="2700" dirty="0">
                <a:latin typeface="Arial" panose="020B0604020202020204" pitchFamily="34" charset="0"/>
                <a:cs typeface="Arial" panose="020B0604020202020204" pitchFamily="34" charset="0"/>
              </a:rPr>
              <a:t>ִ</a:t>
            </a:r>
            <a:r>
              <a:rPr lang="he-IL" sz="2700" dirty="0">
                <a:latin typeface="Arial" panose="020B0604020202020204" pitchFamily="34" charset="0"/>
              </a:rPr>
              <a:t>ו</a:t>
            </a:r>
            <a:r>
              <a:rPr lang="he-IL" sz="2700" dirty="0">
                <a:latin typeface="Arial" panose="020B0604020202020204" pitchFamily="34" charset="0"/>
                <a:cs typeface="Arial" panose="020B0604020202020204" pitchFamily="34" charset="0"/>
              </a:rPr>
              <a:t>ָּ</a:t>
            </a:r>
            <a:r>
              <a:rPr lang="he-IL" sz="2700" dirty="0">
                <a:latin typeface="Arial" panose="020B0604020202020204" pitchFamily="34" charset="0"/>
              </a:rPr>
              <a:t>ר</a:t>
            </a:r>
            <a:r>
              <a:rPr lang="he-IL" sz="2700" dirty="0">
                <a:latin typeface="Arial" panose="020B0604020202020204" pitchFamily="34" charset="0"/>
                <a:cs typeface="Arial" panose="020B0604020202020204" pitchFamily="34" charset="0"/>
              </a:rPr>
              <a:t>ֵ</a:t>
            </a:r>
            <a:r>
              <a:rPr lang="he-IL" sz="2700" dirty="0">
                <a:latin typeface="Arial" panose="020B0604020202020204" pitchFamily="34" charset="0"/>
              </a:rPr>
              <a:t>ש, </a:t>
            </a:r>
            <a:r>
              <a:rPr lang="he-IL" sz="2700" dirty="0" smtClean="0">
                <a:latin typeface="Arial" panose="020B0604020202020204" pitchFamily="34" charset="0"/>
              </a:rPr>
              <a:t>ת</a:t>
            </a:r>
            <a:r>
              <a:rPr lang="he-I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ּ</a:t>
            </a:r>
            <a:r>
              <a:rPr lang="he-IL" sz="2700" dirty="0" smtClean="0">
                <a:latin typeface="Arial" panose="020B0604020202020204" pitchFamily="34" charset="0"/>
              </a:rPr>
              <a:t>ִוָּלֵד</a:t>
            </a:r>
            <a:endParaRPr lang="he-IL" sz="2700" dirty="0">
              <a:latin typeface="Arial" panose="020B0604020202020204" pitchFamily="34" charset="0"/>
            </a:endParaRPr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1833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22AA3BF-7E17-4B51-9538-E6C53621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בניין קל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F8207ED7-2DFC-4FD2-86D0-21351D566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בבניין </a:t>
            </a:r>
            <a:r>
              <a:rPr lang="he-IL" sz="2700" dirty="0"/>
              <a:t>קל בעתיד </a:t>
            </a:r>
            <a:r>
              <a:rPr lang="he-IL" dirty="0"/>
              <a:t>יש שתי אפשרויות:</a:t>
            </a:r>
          </a:p>
          <a:p>
            <a:r>
              <a:rPr lang="he-IL" dirty="0"/>
              <a:t>1. בתחילית יש חיריק ומיד אחרי התחילית יש י' נחה (חלק מהחיריק, לא נשמעת בצליל שלה).</a:t>
            </a:r>
          </a:p>
          <a:p>
            <a:r>
              <a:rPr lang="he-IL" dirty="0" smtClean="0"/>
              <a:t>לדוגמה - </a:t>
            </a:r>
            <a:r>
              <a:rPr lang="he-IL" sz="2700" dirty="0" smtClean="0"/>
              <a:t>ת</a:t>
            </a:r>
            <a:r>
              <a:rPr lang="he-I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ּ</a:t>
            </a:r>
            <a:r>
              <a:rPr lang="he-IL" sz="2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ִ</a:t>
            </a:r>
            <a:r>
              <a:rPr lang="he-IL" sz="2700" dirty="0" smtClean="0">
                <a:solidFill>
                  <a:srgbClr val="7030A0"/>
                </a:solidFill>
              </a:rPr>
              <a:t>י</a:t>
            </a:r>
            <a:r>
              <a:rPr lang="he-IL" sz="2700" dirty="0" smtClean="0"/>
              <a:t>ס</a:t>
            </a:r>
            <a:r>
              <a:rPr lang="he-I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ְ</a:t>
            </a:r>
            <a:r>
              <a:rPr lang="he-IL" sz="2700" dirty="0" smtClean="0"/>
              <a:t>דו</a:t>
            </a:r>
            <a:r>
              <a:rPr lang="he-I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ּ</a:t>
            </a:r>
            <a:endParaRPr lang="he-IL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ה-י' נעלמת במספר שורשים, כמו </a:t>
            </a:r>
            <a:r>
              <a:rPr lang="he-IL" sz="2700" dirty="0">
                <a:latin typeface="Arial" panose="020B0604020202020204" pitchFamily="34" charset="0"/>
                <a:cs typeface="Arial" panose="020B0604020202020204" pitchFamily="34" charset="0"/>
              </a:rPr>
              <a:t>אֵרֵד, </a:t>
            </a:r>
            <a:r>
              <a:rPr lang="he-I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תֵּשֵׁב</a:t>
            </a:r>
            <a:endParaRPr lang="he-IL" sz="2700" dirty="0"/>
          </a:p>
        </p:txBody>
      </p:sp>
    </p:spTree>
    <p:extLst>
      <p:ext uri="{BB962C8B-B14F-4D97-AF65-F5344CB8AC3E}">
        <p14:creationId xmlns:p14="http://schemas.microsoft.com/office/powerpoint/2010/main" val="194101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8DDE2D9-BE11-4F5A-A975-45A9D1CF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שימו לב להבדלים הבאים: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FAD679D3-5CC7-41EE-85D7-F45339CDD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1" y="2011512"/>
            <a:ext cx="11967883" cy="3857582"/>
          </a:xfrm>
        </p:spPr>
        <p:txBody>
          <a:bodyPr/>
          <a:lstStyle/>
          <a:p>
            <a:r>
              <a:rPr lang="he-IL" dirty="0"/>
              <a:t>*הם נוֹ</a:t>
            </a:r>
            <a:r>
              <a:rPr lang="he-IL" b="1" dirty="0"/>
              <a:t>כְ</a:t>
            </a:r>
            <a:r>
              <a:rPr lang="he-IL" dirty="0"/>
              <a:t>חִים בחדר. </a:t>
            </a:r>
            <a:r>
              <a:rPr lang="he-IL" dirty="0" smtClean="0"/>
              <a:t>		נוֹ</a:t>
            </a:r>
            <a:r>
              <a:rPr lang="he-IL" b="1" dirty="0" smtClean="0"/>
              <a:t>כְ</a:t>
            </a:r>
            <a:r>
              <a:rPr lang="he-IL" dirty="0" smtClean="0"/>
              <a:t>חִים </a:t>
            </a:r>
            <a:r>
              <a:rPr lang="he-IL" dirty="0"/>
              <a:t>= </a:t>
            </a:r>
            <a:r>
              <a:rPr lang="he-IL" dirty="0" smtClean="0"/>
              <a:t>נמצאים		שורש</a:t>
            </a:r>
            <a:r>
              <a:rPr lang="he-IL" dirty="0"/>
              <a:t>: </a:t>
            </a:r>
            <a:r>
              <a:rPr lang="he-IL" dirty="0" smtClean="0"/>
              <a:t>נ-כ-ח	בניין</a:t>
            </a:r>
            <a:r>
              <a:rPr lang="he-IL" dirty="0"/>
              <a:t>: </a:t>
            </a:r>
            <a:r>
              <a:rPr lang="he-IL" dirty="0" smtClean="0"/>
              <a:t>קל	 	(</a:t>
            </a:r>
            <a:r>
              <a:rPr lang="he-IL" dirty="0"/>
              <a:t>ה-נ' שורשית)</a:t>
            </a:r>
            <a:endParaRPr lang="en-US" dirty="0"/>
          </a:p>
          <a:p>
            <a:r>
              <a:rPr lang="he-IL" dirty="0"/>
              <a:t>*הם נוֹ</a:t>
            </a:r>
            <a:r>
              <a:rPr lang="he-IL" b="1" dirty="0"/>
              <a:t>כָ</a:t>
            </a:r>
            <a:r>
              <a:rPr lang="he-IL" dirty="0"/>
              <a:t>חִים בצדקת דבריי. </a:t>
            </a:r>
            <a:r>
              <a:rPr lang="he-IL" dirty="0" smtClean="0"/>
              <a:t>		נוֹ</a:t>
            </a:r>
            <a:r>
              <a:rPr lang="he-IL" b="1" dirty="0" smtClean="0"/>
              <a:t>כָ</a:t>
            </a:r>
            <a:r>
              <a:rPr lang="he-IL" dirty="0" smtClean="0"/>
              <a:t>חִים </a:t>
            </a:r>
            <a:r>
              <a:rPr lang="he-IL" dirty="0"/>
              <a:t>= </a:t>
            </a:r>
            <a:r>
              <a:rPr lang="he-IL" dirty="0" smtClean="0"/>
              <a:t>להִוָּכַח		שורש</a:t>
            </a:r>
            <a:r>
              <a:rPr lang="he-IL" dirty="0"/>
              <a:t>: </a:t>
            </a:r>
            <a:r>
              <a:rPr lang="he-IL" dirty="0" smtClean="0"/>
              <a:t>י/ו-כ-ח	בניין</a:t>
            </a:r>
            <a:r>
              <a:rPr lang="he-IL" dirty="0"/>
              <a:t>: </a:t>
            </a:r>
            <a:r>
              <a:rPr lang="he-IL" dirty="0" smtClean="0"/>
              <a:t>נפעל	(</a:t>
            </a:r>
            <a:r>
              <a:rPr lang="he-IL" dirty="0"/>
              <a:t>ה-נ' מוספית)</a:t>
            </a:r>
          </a:p>
          <a:p>
            <a:r>
              <a:rPr lang="he-IL" dirty="0"/>
              <a:t>*הם נוֹ</a:t>
            </a:r>
            <a:r>
              <a:rPr lang="he-IL" b="1" dirty="0"/>
              <a:t>עֲ</a:t>
            </a:r>
            <a:r>
              <a:rPr lang="he-IL" dirty="0"/>
              <a:t>צִים מבטים. </a:t>
            </a:r>
            <a:r>
              <a:rPr lang="he-IL" dirty="0" smtClean="0"/>
              <a:t>		</a:t>
            </a:r>
            <a:r>
              <a:rPr lang="he-IL" dirty="0" smtClean="0"/>
              <a:t>נוֹ</a:t>
            </a:r>
            <a:r>
              <a:rPr lang="he-IL" b="1" dirty="0" smtClean="0"/>
              <a:t>עֲ</a:t>
            </a:r>
            <a:r>
              <a:rPr lang="he-IL" dirty="0" smtClean="0"/>
              <a:t>צִים </a:t>
            </a:r>
            <a:r>
              <a:rPr lang="he-IL" dirty="0"/>
              <a:t>= </a:t>
            </a:r>
            <a:r>
              <a:rPr lang="he-IL" dirty="0" smtClean="0"/>
              <a:t>לנעוץ		שורש</a:t>
            </a:r>
            <a:r>
              <a:rPr lang="he-IL" dirty="0"/>
              <a:t>: </a:t>
            </a:r>
            <a:r>
              <a:rPr lang="he-IL" dirty="0" smtClean="0"/>
              <a:t>נ-ע-צ	בניין</a:t>
            </a:r>
            <a:r>
              <a:rPr lang="he-IL" dirty="0"/>
              <a:t>: קל </a:t>
            </a:r>
            <a:endParaRPr lang="en-US" dirty="0"/>
          </a:p>
          <a:p>
            <a:r>
              <a:rPr lang="he-IL" dirty="0"/>
              <a:t>*הם נוֹ</a:t>
            </a:r>
            <a:r>
              <a:rPr lang="he-IL" b="1" dirty="0"/>
              <a:t>עָ</a:t>
            </a:r>
            <a:r>
              <a:rPr lang="he-IL" dirty="0"/>
              <a:t>צִים בהריהם. </a:t>
            </a:r>
            <a:r>
              <a:rPr lang="he-IL" dirty="0" smtClean="0"/>
              <a:t>		</a:t>
            </a:r>
            <a:r>
              <a:rPr lang="he-IL" dirty="0" smtClean="0"/>
              <a:t>נוֹ</a:t>
            </a:r>
            <a:r>
              <a:rPr lang="he-IL" b="1" dirty="0" smtClean="0"/>
              <a:t>עָ</a:t>
            </a:r>
            <a:r>
              <a:rPr lang="he-IL" dirty="0" smtClean="0"/>
              <a:t>צִים </a:t>
            </a:r>
            <a:r>
              <a:rPr lang="he-IL" dirty="0"/>
              <a:t>= </a:t>
            </a:r>
            <a:r>
              <a:rPr lang="he-IL" dirty="0" smtClean="0"/>
              <a:t>מתייעצים		שורש</a:t>
            </a:r>
            <a:r>
              <a:rPr lang="he-IL" dirty="0"/>
              <a:t>: </a:t>
            </a:r>
            <a:r>
              <a:rPr lang="he-IL" dirty="0" smtClean="0"/>
              <a:t>י/ו-ע-צ	בניין</a:t>
            </a:r>
            <a:r>
              <a:rPr lang="he-IL" dirty="0"/>
              <a:t>: נפעל</a:t>
            </a:r>
            <a:endParaRPr lang="en-US" dirty="0"/>
          </a:p>
          <a:p>
            <a:r>
              <a:rPr lang="he-IL" dirty="0"/>
              <a:t> </a:t>
            </a:r>
            <a:r>
              <a:rPr lang="he-IL" dirty="0" smtClean="0"/>
              <a:t>*</a:t>
            </a:r>
            <a:r>
              <a:rPr lang="he-IL" dirty="0"/>
              <a:t>הם נוֹ</a:t>
            </a:r>
            <a:r>
              <a:rPr lang="he-IL" b="1" dirty="0"/>
              <a:t>צְ</a:t>
            </a:r>
            <a:r>
              <a:rPr lang="he-IL" dirty="0"/>
              <a:t>רִים סודות. </a:t>
            </a:r>
            <a:r>
              <a:rPr lang="he-IL" dirty="0" smtClean="0"/>
              <a:t>		</a:t>
            </a:r>
            <a:r>
              <a:rPr lang="he-IL" dirty="0" smtClean="0"/>
              <a:t>נוֹ</a:t>
            </a:r>
            <a:r>
              <a:rPr lang="he-IL" b="1" dirty="0" smtClean="0"/>
              <a:t>צְ</a:t>
            </a:r>
            <a:r>
              <a:rPr lang="he-IL" dirty="0" smtClean="0"/>
              <a:t>רִים </a:t>
            </a:r>
            <a:r>
              <a:rPr lang="he-IL" dirty="0"/>
              <a:t>= </a:t>
            </a:r>
            <a:r>
              <a:rPr lang="he-IL" dirty="0" smtClean="0"/>
              <a:t>לנצור		שורש</a:t>
            </a:r>
            <a:r>
              <a:rPr lang="he-IL" dirty="0"/>
              <a:t>: </a:t>
            </a:r>
            <a:r>
              <a:rPr lang="he-IL" dirty="0" smtClean="0"/>
              <a:t>נ-צ-ר	בניין</a:t>
            </a:r>
            <a:r>
              <a:rPr lang="he-IL" dirty="0"/>
              <a:t>: קל </a:t>
            </a:r>
            <a:endParaRPr lang="en-US" dirty="0"/>
          </a:p>
          <a:p>
            <a:r>
              <a:rPr lang="he-IL" dirty="0"/>
              <a:t>*השדות נוֹ</a:t>
            </a:r>
            <a:r>
              <a:rPr lang="he-IL" b="1" dirty="0"/>
              <a:t>צָ</a:t>
            </a:r>
            <a:r>
              <a:rPr lang="he-IL" dirty="0"/>
              <a:t>רִים אחרי הגשם. </a:t>
            </a:r>
            <a:r>
              <a:rPr lang="he-IL" dirty="0" smtClean="0"/>
              <a:t>	</a:t>
            </a:r>
            <a:r>
              <a:rPr lang="he-IL" dirty="0" smtClean="0"/>
              <a:t>נוֹ</a:t>
            </a:r>
            <a:r>
              <a:rPr lang="he-IL" b="1" dirty="0" smtClean="0"/>
              <a:t>צָ</a:t>
            </a:r>
            <a:r>
              <a:rPr lang="he-IL" dirty="0" smtClean="0"/>
              <a:t>רִים </a:t>
            </a:r>
            <a:r>
              <a:rPr lang="he-IL" dirty="0"/>
              <a:t>= </a:t>
            </a:r>
            <a:r>
              <a:rPr lang="he-IL" dirty="0" smtClean="0"/>
              <a:t>ליצור		שורש</a:t>
            </a:r>
            <a:r>
              <a:rPr lang="he-IL" dirty="0"/>
              <a:t>: </a:t>
            </a:r>
            <a:r>
              <a:rPr lang="he-IL" dirty="0" smtClean="0"/>
              <a:t>י/ו-צ-ר	בניין</a:t>
            </a:r>
            <a:r>
              <a:rPr lang="he-IL" dirty="0"/>
              <a:t>: </a:t>
            </a:r>
            <a:r>
              <a:rPr lang="he-IL" dirty="0" smtClean="0"/>
              <a:t>נפעל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45353980"/>
      </p:ext>
    </p:extLst>
  </p:cSld>
  <p:clrMapOvr>
    <a:masterClrMapping/>
  </p:clrMapOvr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3625</TotalTime>
  <Words>456</Words>
  <Application>Microsoft Office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David</vt:lpstr>
      <vt:lpstr>Wingdings</vt:lpstr>
      <vt:lpstr>מבט לאחור</vt:lpstr>
      <vt:lpstr>גזרת נפי"ו קמפוס אביב </vt:lpstr>
      <vt:lpstr>גזרת הנחים</vt:lpstr>
      <vt:lpstr>כיצד נקבע שם הגזרה?</vt:lpstr>
      <vt:lpstr>גזרת נפי"ו</vt:lpstr>
      <vt:lpstr>בניין הפעיל</vt:lpstr>
      <vt:lpstr>בניין הופעל</vt:lpstr>
      <vt:lpstr>בניין נפעל</vt:lpstr>
      <vt:lpstr>בניין קל</vt:lpstr>
      <vt:lpstr>שימו לב להבדלים הבאים: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Nili Bloch</dc:creator>
  <cp:lastModifiedBy>Daniel Samokovlija</cp:lastModifiedBy>
  <cp:revision>312</cp:revision>
  <cp:lastPrinted>2017-11-26T13:05:27Z</cp:lastPrinted>
  <dcterms:created xsi:type="dcterms:W3CDTF">2017-11-13T13:34:34Z</dcterms:created>
  <dcterms:modified xsi:type="dcterms:W3CDTF">2020-05-05T13:08:46Z</dcterms:modified>
</cp:coreProperties>
</file>