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036604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4a79484c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4a79484c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b4a79484c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b4a79484c6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b4a79484c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b4a79484c6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b4a79484c6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b4a79484c6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b4a79484c6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b4a79484c6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D8F798">
            <a:alpha val="84310"/>
          </a:srgb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/>
              <a:t>בראשית מ'- יוסף בכלא המצרי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/>
              <a:t>תוכן הפרק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819150" y="549725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/>
              <a:t>פסוקים א- ד: אקספוזיציה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819150" y="1086900"/>
            <a:ext cx="7505700" cy="33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rgbClr val="000000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וַיְהִי, אַחַר הַדְּבָרִים הָאֵלֶּה, חָטְאוּ מַשְׁקֵה מֶלֶךְ-מִצְרַיִם, וְהָאֹפֶה--לַאֲדֹנֵיהֶם, לְמֶלֶךְ מִצְרָיִם.  </a:t>
            </a:r>
            <a:r>
              <a:rPr lang="x-none" sz="1400" b="1">
                <a:solidFill>
                  <a:srgbClr val="000000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ב</a:t>
            </a:r>
            <a:r>
              <a:rPr lang="x-none" sz="2000">
                <a:solidFill>
                  <a:srgbClr val="000000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וַיִּקְצֹף פַּרְעֹה, עַל שְׁנֵי סָרִיסָיו--עַל שַׂר הַמַּשְׁקִים, וְעַל שַׂר הָאוֹפִים.  </a:t>
            </a:r>
            <a:r>
              <a:rPr lang="x-none" sz="1400" b="1">
                <a:solidFill>
                  <a:srgbClr val="000000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ג</a:t>
            </a:r>
            <a:r>
              <a:rPr lang="x-none" sz="2000">
                <a:solidFill>
                  <a:srgbClr val="000000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וַיִּתֵּן אֹתָם בְּמִשְׁמַר, בֵּית שַׂר הַטַּבָּחִים--אֶל-בֵּית הַסֹּהַר:  מְקוֹם, אֲשֶׁר יוֹסֵף אָסוּר שָׁם.  </a:t>
            </a:r>
            <a:r>
              <a:rPr lang="x-none" sz="1400" b="1">
                <a:solidFill>
                  <a:srgbClr val="000000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ד</a:t>
            </a:r>
            <a:r>
              <a:rPr lang="x-none" sz="2000">
                <a:solidFill>
                  <a:srgbClr val="000000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וַיִּפְקֹד שַׂר הַטַּבָּחִים אֶת-יוֹסֵף, אִתָּם--וַיְשָׁרֶת אֹתָם; וַיִּהְיוּ יָמִים, בְּמִשְׁמָר. </a:t>
            </a:r>
            <a:endParaRPr sz="2000">
              <a:solidFill>
                <a:srgbClr val="000000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160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שר האופים ושר המשקים נשלחים לכלא על ידי פרעה, כי הרגיזו אותו. הם יושבים עם יוסף והם מעליו, יוסף משרת אותם. </a:t>
            </a:r>
            <a:endParaRPr sz="20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1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864675" y="561125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/>
              <a:t>פסוקים ה- ח: יוסף מציע עזרה 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864675" y="1228325"/>
            <a:ext cx="7505700" cy="33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rgbClr val="000000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וַיַּחַלְמוּ חֲלוֹם שְׁנֵיהֶם אִישׁ חֲלֹמוֹ, בְּלַיְלָה אֶחָד--אִישׁ, כְּפִתְרוֹן חֲלֹמוֹ:  הַמַּשְׁקֶה וְהָאֹפֶה, אֲשֶׁר לְמֶלֶךְ מִצְרַיִם, אֲשֶׁר אֲסוּרִים, בְּבֵית הַסֹּהַר.  </a:t>
            </a:r>
            <a:r>
              <a:rPr lang="x-none" sz="1400" b="1">
                <a:solidFill>
                  <a:srgbClr val="000000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ו</a:t>
            </a:r>
            <a:r>
              <a:rPr lang="x-none" sz="2000">
                <a:solidFill>
                  <a:srgbClr val="000000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וַיָּבֹא אֲלֵיהֶם יוֹסֵף, בַּבֹּקֶר; וַיַּרְא אֹתָם, וְהִנָּם זֹעֲפִים.  </a:t>
            </a:r>
            <a:r>
              <a:rPr lang="x-none" sz="1400" b="1">
                <a:solidFill>
                  <a:srgbClr val="000000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ז</a:t>
            </a:r>
            <a:r>
              <a:rPr lang="x-none" sz="2000">
                <a:solidFill>
                  <a:srgbClr val="000000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וַיִּשְׁאַל אֶת-סְרִיסֵי פַרְעֹה, אֲשֶׁר אִתּוֹ בְמִשְׁמַר בֵּית אֲדֹנָיו--לֵאמֹר:  מַדּוּעַ פְּנֵיכֶם רָעִים, הַיּוֹם.  </a:t>
            </a:r>
            <a:r>
              <a:rPr lang="x-none" sz="1400" b="1">
                <a:solidFill>
                  <a:srgbClr val="000000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ח</a:t>
            </a:r>
            <a:r>
              <a:rPr lang="x-none" sz="2000">
                <a:solidFill>
                  <a:srgbClr val="000000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וַיֹּאמְרוּ אֵלָיו--חֲלוֹם חָלַמְנוּ, וּפֹתֵר אֵין אֹתוֹ; וַיֹּאמֶר אֲלֵהֶם יוֹסֵף, הֲלוֹא לֵאלֹהִים פִּתְרֹנִים--סַפְּרוּ-נָא, לִי. 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1600"/>
              </a:spcBef>
              <a:spcAft>
                <a:spcPts val="160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</a:rPr>
              <a:t>שר האופים ושר המשקים חולמים חלום שמטריד אותם ("פניהם רעים"), יוסף שואל מה מטריד אותם והם מספרים ששחלמו ואין פתרון לחלום. יוסף מציע עזרה: לֵאלֹהִים פִּתְרֹנִים. ספרו לי לאלוהים יפרש (דרכי).</a:t>
            </a:r>
            <a:endParaRPr sz="20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2567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/>
              <a:t>ט- טו- חלומו של שר המשקים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410800" y="829425"/>
            <a:ext cx="8520600" cy="399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300" b="1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ט</a:t>
            </a:r>
            <a:r>
              <a:rPr lang="x-none" sz="19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וַיְסַפֵּר שַׂר-הַמַּשְׁקִים אֶת-חֲלֹמוֹ, לְיוֹסֵף; וַיֹּאמֶר לוֹ--בַּחֲלוֹמִי, וְהִנֵּה-גֶפֶן לְפָנָי.  </a:t>
            </a:r>
            <a:r>
              <a:rPr lang="x-none" sz="1300" b="1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י</a:t>
            </a:r>
            <a:r>
              <a:rPr lang="x-none" sz="19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וּבַגֶּפֶן, שְׁלֹשָׁה שָׂרִיגִם; וְהִוא כְפֹרַחַת עָלְתָה נִצָּהּ, הִבְשִׁילוּ אַשְׁכְּלֹתֶיהָ עֲנָבִים.  </a:t>
            </a:r>
            <a:r>
              <a:rPr lang="x-none" sz="1300" b="1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יא</a:t>
            </a:r>
            <a:r>
              <a:rPr lang="x-none" sz="19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וְכוֹס פַּרְעֹה, בְּיָדִי; וָאֶקַּח אֶת-הָעֲנָבִים, וָאֶשְׂחַט אֹתָם אֶל-כּוֹס פַּרְעֹה, וָאֶתֵּן אֶת-הַכּוֹס, עַל-כַּף פַּרְעֹה.  </a:t>
            </a:r>
            <a:r>
              <a:rPr lang="x-none" sz="1300" b="1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יב</a:t>
            </a:r>
            <a:r>
              <a:rPr lang="x-none" sz="19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וַיֹּאמֶר לוֹ יוֹסֵף, זֶה פִּתְרֹנוֹ:  שְׁלֹשֶׁת, הַשָּׂרִגִים--שְׁלֹשֶׁת יָמִים, הֵם.  </a:t>
            </a:r>
            <a:r>
              <a:rPr lang="x-none" sz="1300" b="1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יג</a:t>
            </a:r>
            <a:r>
              <a:rPr lang="x-none" sz="19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בְּעוֹד שְׁלֹשֶׁת יָמִים, יִשָּׂא פַרְעֹה אֶת-רֹאשֶׁךָ, וַהֲשִׁיבְךָ, עַל-כַּנֶּךָ; וְנָתַתָּ כוֹס-פַּרְעֹה, בְּיָדוֹ, כַּמִּשְׁפָּט הָרִאשׁוֹן, אֲשֶׁר הָיִיתָ מַשְׁקֵהוּ.  </a:t>
            </a:r>
            <a:r>
              <a:rPr lang="x-none" sz="1300" b="1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יד</a:t>
            </a:r>
            <a:r>
              <a:rPr lang="x-none" sz="19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כִּי אִם-זְכַרְתַּנִי אִתְּךָ, כַּאֲשֶׁר יִיטַב לָךְ, וְעָשִׂיתָ-נָּא עִמָּדִי, חָסֶד; וְהִזְכַּרְתַּנִי, אֶל-פַּרְעֹה, וְהוֹצֵאתַנִי, מִן-הַבַּיִת הַזֶּה.  </a:t>
            </a:r>
            <a:r>
              <a:rPr lang="x-none" sz="1300" b="1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טו</a:t>
            </a:r>
            <a:r>
              <a:rPr lang="x-none" sz="19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כִּי-גֻנֹּב גֻּנַּבְתִּי, מֵאֶרֶץ הָעִבְרִים; וְגַם-פֹּה לֹא-עָשִׂיתִי מְאוּמָה, כִּי-שָׂמוּ אֹתִי בַּבּוֹר.</a:t>
            </a:r>
            <a:endParaRPr sz="19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1600"/>
              </a:spcBef>
              <a:spcAft>
                <a:spcPts val="0"/>
              </a:spcAft>
              <a:buNone/>
            </a:pPr>
            <a:r>
              <a:rPr lang="x-none" sz="1900">
                <a:solidFill>
                  <a:schemeClr val="dk1"/>
                </a:solidFill>
                <a:highlight>
                  <a:srgbClr val="FFFFFF"/>
                </a:highlight>
              </a:rPr>
              <a:t>שר המשקים חלם על גפן עם שלושה ענפים וענבים בשלים. בחלומו הוא סוחט אל כוס פרעה. יוסף מפרש: חלום טוב! בעוד שלושה ימים פרעה מחזיר אותך לתפקידך הקודם. יוסף מוסיף בקשה: כשישתפר מעמדך תפעל להוציא אותי מהכלא כי אני חף מפשע!</a:t>
            </a:r>
            <a:endParaRPr sz="19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spcBef>
                <a:spcPts val="1600"/>
              </a:spcBef>
              <a:spcAft>
                <a:spcPts val="1600"/>
              </a:spcAft>
              <a:buNone/>
            </a:pP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/>
              <a:t>טז- יט- חלומו של שר האופים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400" b="1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טז</a:t>
            </a: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וַיַּרְא שַׂר-הָאֹפִים, כִּי טוֹב פָּתָר; וַיֹּאמֶר, אֶל-יוֹסֵף, אַף-אֲנִי בַּחֲלוֹמִי, וְהִנֵּה שְׁלֹשָׁה סַלֵּי חֹרִי עַל-רֹאשִׁי.  </a:t>
            </a:r>
            <a:r>
              <a:rPr lang="x-none" sz="1400" b="1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יז</a:t>
            </a: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וּבַסַּל הָעֶלְיוֹן, מִכֹּל מַאֲכַל פַּרְעֹה--מַעֲשֵׂה אֹפֶה; וְהָעוֹף, אֹכֵל אֹתָם מִן-הַסַּל--מֵעַל רֹאשִׁי.  </a:t>
            </a:r>
            <a:r>
              <a:rPr lang="x-none" sz="1400" b="1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יח</a:t>
            </a: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וַיַּעַן יוֹסֵף וַיֹּאמֶר, זֶה פִּתְרֹנוֹ:  שְׁלֹשֶׁת, הַסַּלִּים--שְׁלֹשֶׁת יָמִים, הֵם.  </a:t>
            </a:r>
            <a:r>
              <a:rPr lang="x-none" sz="1400" b="1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יט</a:t>
            </a: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בְּעוֹד שְׁלֹשֶׁת יָמִים, יִשָּׂא פַרְעֹה אֶת-רֹאשְׁךָ מֵעָלֶיךָ, וְתָלָה אוֹתְךָ, עַל-עֵץ; וְאָכַל הָעוֹף אֶת-בְּשָׂרְךָ, מֵעָלֶיךָ. 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1600"/>
              </a:spcBef>
              <a:spcAft>
                <a:spcPts val="160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</a:rPr>
              <a:t>שר האופים מספר את חלומו מתוך תקווה לפירוש טוב, כפי שקרה עם שר המשקים. חלומו: שלושה סלים מעל ראשו ובהם מאפים. עוף אוכל את המאפים. יוסף פותר: בעוד שלושה ימים פרעה יוציא אותך מהכלא… כדי לתלות אותך! עוף השמים יאכל את בשרך.</a:t>
            </a:r>
            <a:endParaRPr sz="20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/>
              <a:t>פס' כ- כג: בכל יומולדת יש פיניאטה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400" b="1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כ</a:t>
            </a: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וַיְהִי בַּיּוֹם הַשְּׁלִישִׁי, יוֹם הֻלֶּדֶת אֶת-פַּרְעֹה, וַיַּעַשׂ מִשְׁתֶּה, לְכָל-עֲבָדָיו; וַיִּשָּׂא אֶת-רֹאשׁ שַׂר הַמַּשְׁקִים, וְאֶת-רֹאשׁ שַׂר הָאֹפִים--בְּתוֹךְ עֲבָדָיו.  </a:t>
            </a:r>
            <a:r>
              <a:rPr lang="x-none" sz="1400" b="1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כא</a:t>
            </a: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וַיָּשֶׁב אֶת-שַׂר הַמַּשְׁקִים, עַל-מַשְׁקֵהוּ; וַיִּתֵּן הַכּוֹס, עַל-כַּף פַּרְעֹה.  </a:t>
            </a:r>
            <a:r>
              <a:rPr lang="x-none" sz="1400" b="1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כב</a:t>
            </a: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וְאֵת שַׂר הָאֹפִים, תָּלָה:  כַּאֲשֶׁר פָּתַר לָהֶם, יוֹסֵף.  </a:t>
            </a:r>
            <a:r>
              <a:rPr lang="x-none" sz="1400" b="1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כג</a:t>
            </a: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  <a:latin typeface="David"/>
                <a:ea typeface="David"/>
                <a:cs typeface="David"/>
                <a:sym typeface="David"/>
              </a:rPr>
              <a:t> וְלֹא-זָכַר שַׂר-הַמַּשְׁקִים אֶת-יוֹסֵף, וַיִּשְׁכָּחֵהוּ.  </a:t>
            </a:r>
            <a:endParaRPr sz="2000">
              <a:solidFill>
                <a:schemeClr val="dk1"/>
              </a:solidFill>
              <a:highlight>
                <a:srgbClr val="FFFFFF"/>
              </a:highlight>
              <a:latin typeface="David"/>
              <a:ea typeface="David"/>
              <a:cs typeface="David"/>
              <a:sym typeface="David"/>
            </a:endParaRPr>
          </a:p>
          <a:p>
            <a:pPr marL="0" lvl="0" indent="0" algn="r" rtl="1">
              <a:spcBef>
                <a:spcPts val="1600"/>
              </a:spcBef>
              <a:spcAft>
                <a:spcPts val="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</a:rPr>
              <a:t>כעבור שלושה ימים, פרעה חוגג יום הולדת. הוא מוציא את שני השרים מהכלא, את שר המשקים מחזיר לתפקידו הקודם ואת שר האופים תולה (פיניאטה), כפי שפתר יוסף!</a:t>
            </a:r>
            <a:endParaRPr sz="2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spcBef>
                <a:spcPts val="1600"/>
              </a:spcBef>
              <a:spcAft>
                <a:spcPts val="1600"/>
              </a:spcAft>
              <a:buNone/>
            </a:pPr>
            <a:r>
              <a:rPr lang="x-none" sz="2000">
                <a:solidFill>
                  <a:schemeClr val="dk1"/>
                </a:solidFill>
                <a:highlight>
                  <a:srgbClr val="FFFFFF"/>
                </a:highlight>
              </a:rPr>
              <a:t>שר המשקים שוכח מיוסף ולא עוזר לו.</a:t>
            </a:r>
            <a:endParaRPr sz="20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662</Words>
  <Application>Microsoft Office PowerPoint</Application>
  <PresentationFormat>On-screen Show (16:9)</PresentationFormat>
  <Paragraphs>18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Simple Light</vt:lpstr>
      <vt:lpstr>בראשית מ'- יוסף בכלא המצרי</vt:lpstr>
      <vt:lpstr>פסוקים א- ד: אקספוזיציה</vt:lpstr>
      <vt:lpstr>פסוקים ה- ח: יוסף מציע עזרה </vt:lpstr>
      <vt:lpstr>ט- טו- חלומו של שר המשקים</vt:lpstr>
      <vt:lpstr>טז- יט- חלומו של שר האופים</vt:lpstr>
      <vt:lpstr>פס' כ- כג: בכל יומולדת יש פיניאטה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בראשית מ'- יוסף בכלא המצרי</dc:title>
  <dc:creator>kfir</dc:creator>
  <cp:lastModifiedBy>kfir</cp:lastModifiedBy>
  <cp:revision>1</cp:revision>
  <dcterms:modified xsi:type="dcterms:W3CDTF">2021-01-08T21:47:35Z</dcterms:modified>
</cp:coreProperties>
</file>