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1" r:id="rId1"/>
  </p:sldMasterIdLst>
  <p:sldIdLst>
    <p:sldId id="256" r:id="rId2"/>
    <p:sldId id="262" r:id="rId3"/>
    <p:sldId id="257" r:id="rId4"/>
    <p:sldId id="258" r:id="rId5"/>
    <p:sldId id="261" r:id="rId6"/>
    <p:sldId id="263" r:id="rId7"/>
    <p:sldId id="264" r:id="rId8"/>
    <p:sldId id="266" r:id="rId9"/>
    <p:sldId id="267" r:id="rId10"/>
    <p:sldId id="265" r:id="rId11"/>
    <p:sldId id="259" r:id="rId12"/>
    <p:sldId id="268" r:id="rId13"/>
    <p:sldId id="280" r:id="rId14"/>
    <p:sldId id="260" r:id="rId15"/>
    <p:sldId id="269" r:id="rId16"/>
    <p:sldId id="270" r:id="rId17"/>
    <p:sldId id="271" r:id="rId18"/>
    <p:sldId id="272" r:id="rId19"/>
    <p:sldId id="273" r:id="rId20"/>
    <p:sldId id="274" r:id="rId21"/>
    <p:sldId id="275" r:id="rId22"/>
    <p:sldId id="276" r:id="rId23"/>
    <p:sldId id="277" r:id="rId24"/>
    <p:sldId id="283" r:id="rId25"/>
    <p:sldId id="278" r:id="rId26"/>
    <p:sldId id="279" r:id="rId27"/>
    <p:sldId id="281" r:id="rId28"/>
    <p:sldId id="282" r:id="rId2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רלי קופלוביץ" initials="רק" lastIdx="1" clrIdx="0">
    <p:extLst>
      <p:ext uri="{19B8F6BF-5375-455C-9EA6-DF929625EA0E}">
        <p15:presenceInfo xmlns:p15="http://schemas.microsoft.com/office/powerpoint/2012/main" userId="e2f69bcd595929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27" autoAdjust="0"/>
    <p:restoredTop sz="94660"/>
  </p:normalViewPr>
  <p:slideViewPr>
    <p:cSldViewPr snapToGrid="0">
      <p:cViewPr varScale="1">
        <p:scale>
          <a:sx n="67" d="100"/>
          <a:sy n="67" d="100"/>
        </p:scale>
        <p:origin x="6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56F7514-2BD8-4678-B50F-1ECBDC1B6F75}"/>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39381686-3FD0-41D9-8BEB-0367BC441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1F27199-1CB5-4813-B27E-E85F5515EF08}"/>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EF73614B-2EB7-420E-B076-6422D3BA0467}"/>
              </a:ext>
            </a:extLst>
          </p:cNvPr>
          <p:cNvSpPr>
            <a:spLocks noGrp="1"/>
          </p:cNvSpPr>
          <p:nvPr>
            <p:ph type="ftr" sz="quarter" idx="11"/>
          </p:nvPr>
        </p:nvSpPr>
        <p:spPr/>
        <p:txBody>
          <a:bodyPr/>
          <a:lstStyle/>
          <a:p>
            <a:endParaRPr lang="en-US" dirty="0"/>
          </a:p>
        </p:txBody>
      </p:sp>
      <p:sp>
        <p:nvSpPr>
          <p:cNvPr id="6" name="מציין מיקום של מספר שקופית 5">
            <a:extLst>
              <a:ext uri="{FF2B5EF4-FFF2-40B4-BE49-F238E27FC236}">
                <a16:creationId xmlns:a16="http://schemas.microsoft.com/office/drawing/2014/main" id="{B776B770-6D78-43AA-B269-7DDA128B779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3333122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5E3587E-FC4C-41FE-809D-7EC5F91D9F9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269268AF-EDDD-4DA8-AFF3-A12B55BB7A36}"/>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E7E58F1-E2ED-4603-A3B9-A88D282E80CD}"/>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C8809355-FB15-4028-B635-2FCE96483F8B}"/>
              </a:ext>
            </a:extLst>
          </p:cNvPr>
          <p:cNvSpPr>
            <a:spLocks noGrp="1"/>
          </p:cNvSpPr>
          <p:nvPr>
            <p:ph type="ftr" sz="quarter" idx="11"/>
          </p:nvPr>
        </p:nvSpPr>
        <p:spPr/>
        <p:txBody>
          <a:bodyPr/>
          <a:lstStyle/>
          <a:p>
            <a:endParaRPr lang="en-US" dirty="0"/>
          </a:p>
        </p:txBody>
      </p:sp>
      <p:sp>
        <p:nvSpPr>
          <p:cNvPr id="6" name="מציין מיקום של מספר שקופית 5">
            <a:extLst>
              <a:ext uri="{FF2B5EF4-FFF2-40B4-BE49-F238E27FC236}">
                <a16:creationId xmlns:a16="http://schemas.microsoft.com/office/drawing/2014/main" id="{A43C94DB-5C9F-4A8E-9F0E-210708ACC08B}"/>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123019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11EB21FD-F2EF-41D1-A0DB-03A41B1EA08A}"/>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D2A2DD1-9D09-451A-8888-F9761C68E400}"/>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91B598D-7DFC-4F9D-AAC0-54692A4B9B73}"/>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2D37D5AC-760B-43E9-8B79-53DA7F798FF0}"/>
              </a:ext>
            </a:extLst>
          </p:cNvPr>
          <p:cNvSpPr>
            <a:spLocks noGrp="1"/>
          </p:cNvSpPr>
          <p:nvPr>
            <p:ph type="ftr" sz="quarter" idx="11"/>
          </p:nvPr>
        </p:nvSpPr>
        <p:spPr/>
        <p:txBody>
          <a:bodyPr/>
          <a:lstStyle/>
          <a:p>
            <a:endParaRPr lang="en-US" dirty="0"/>
          </a:p>
        </p:txBody>
      </p:sp>
      <p:sp>
        <p:nvSpPr>
          <p:cNvPr id="6" name="מציין מיקום של מספר שקופית 5">
            <a:extLst>
              <a:ext uri="{FF2B5EF4-FFF2-40B4-BE49-F238E27FC236}">
                <a16:creationId xmlns:a16="http://schemas.microsoft.com/office/drawing/2014/main" id="{A0CAC766-289C-4C16-AE0D-7451F521F2EB}"/>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57232197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0281086-B043-4C5A-9003-BE8F3560734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16EEB62-A5F3-4DE7-872C-1B93333A13B9}"/>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FC1AD3A-CCD9-4C10-9E00-B493FD63EAC3}"/>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11E7D0D4-C638-45C8-97CA-608B13D6A154}"/>
              </a:ext>
            </a:extLst>
          </p:cNvPr>
          <p:cNvSpPr>
            <a:spLocks noGrp="1"/>
          </p:cNvSpPr>
          <p:nvPr>
            <p:ph type="ftr" sz="quarter" idx="11"/>
          </p:nvPr>
        </p:nvSpPr>
        <p:spPr/>
        <p:txBody>
          <a:bodyPr/>
          <a:lstStyle/>
          <a:p>
            <a:endParaRPr lang="en-US" dirty="0"/>
          </a:p>
        </p:txBody>
      </p:sp>
      <p:sp>
        <p:nvSpPr>
          <p:cNvPr id="6" name="מציין מיקום של מספר שקופית 5">
            <a:extLst>
              <a:ext uri="{FF2B5EF4-FFF2-40B4-BE49-F238E27FC236}">
                <a16:creationId xmlns:a16="http://schemas.microsoft.com/office/drawing/2014/main" id="{D9B8F862-B34B-45A7-93B2-F646729D2196}"/>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25872960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6B0E925-E4FC-4D0B-8407-7F74878197B4}"/>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18C56D5-2338-4241-80B3-E676A1B7D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B2559FEA-B695-49BC-81D1-3B9C63F1E52F}"/>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F6DAE8E7-0D1D-44E9-9095-C9D17AAA927A}"/>
              </a:ext>
            </a:extLst>
          </p:cNvPr>
          <p:cNvSpPr>
            <a:spLocks noGrp="1"/>
          </p:cNvSpPr>
          <p:nvPr>
            <p:ph type="ftr" sz="quarter" idx="11"/>
          </p:nvPr>
        </p:nvSpPr>
        <p:spPr/>
        <p:txBody>
          <a:bodyPr/>
          <a:lstStyle/>
          <a:p>
            <a:endParaRPr lang="en-US" dirty="0"/>
          </a:p>
        </p:txBody>
      </p:sp>
      <p:sp>
        <p:nvSpPr>
          <p:cNvPr id="6" name="מציין מיקום של מספר שקופית 5">
            <a:extLst>
              <a:ext uri="{FF2B5EF4-FFF2-40B4-BE49-F238E27FC236}">
                <a16:creationId xmlns:a16="http://schemas.microsoft.com/office/drawing/2014/main" id="{B5A6518A-3F14-43D9-84F0-371F8FE200A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609228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136FDED-1B93-4BA3-A385-B5CFDFCFF11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F57C9F9-372B-4705-8785-BA5DDA21FDE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0766C1BC-303D-48FB-9DD4-5B9AC4891BD5}"/>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32478CB8-A6F4-4DC3-8605-FC95503AC8C3}"/>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6" name="מציין מיקום של כותרת תחתונה 5">
            <a:extLst>
              <a:ext uri="{FF2B5EF4-FFF2-40B4-BE49-F238E27FC236}">
                <a16:creationId xmlns:a16="http://schemas.microsoft.com/office/drawing/2014/main" id="{F2329BBA-9EA0-4707-988C-EB776990B1B5}"/>
              </a:ext>
            </a:extLst>
          </p:cNvPr>
          <p:cNvSpPr>
            <a:spLocks noGrp="1"/>
          </p:cNvSpPr>
          <p:nvPr>
            <p:ph type="ftr" sz="quarter" idx="11"/>
          </p:nvPr>
        </p:nvSpPr>
        <p:spPr/>
        <p:txBody>
          <a:bodyPr/>
          <a:lstStyle/>
          <a:p>
            <a:endParaRPr lang="en-US" dirty="0"/>
          </a:p>
        </p:txBody>
      </p:sp>
      <p:sp>
        <p:nvSpPr>
          <p:cNvPr id="7" name="מציין מיקום של מספר שקופית 6">
            <a:extLst>
              <a:ext uri="{FF2B5EF4-FFF2-40B4-BE49-F238E27FC236}">
                <a16:creationId xmlns:a16="http://schemas.microsoft.com/office/drawing/2014/main" id="{89E58B56-8429-40DC-B8D9-6CF28115CC32}"/>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5901771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2814447-E98C-45EA-9FC2-86CAEBD559AD}"/>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4DFD672-F8DC-48CA-8B5A-77D79FC45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4BB7489A-406E-4D96-832F-A12BFDCCE26E}"/>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2E53E9CA-0270-4BC2-B613-8DD91EAA6A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22CA0C6B-9851-4F6E-B667-FA2D913F93E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F95A32EF-FAC7-496A-BDCC-D94B3901653C}"/>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8" name="מציין מיקום של כותרת תחתונה 7">
            <a:extLst>
              <a:ext uri="{FF2B5EF4-FFF2-40B4-BE49-F238E27FC236}">
                <a16:creationId xmlns:a16="http://schemas.microsoft.com/office/drawing/2014/main" id="{1BC0D8DF-F875-4316-B1B5-434BBE450C12}"/>
              </a:ext>
            </a:extLst>
          </p:cNvPr>
          <p:cNvSpPr>
            <a:spLocks noGrp="1"/>
          </p:cNvSpPr>
          <p:nvPr>
            <p:ph type="ftr" sz="quarter" idx="11"/>
          </p:nvPr>
        </p:nvSpPr>
        <p:spPr/>
        <p:txBody>
          <a:bodyPr/>
          <a:lstStyle/>
          <a:p>
            <a:endParaRPr lang="en-US" dirty="0"/>
          </a:p>
        </p:txBody>
      </p:sp>
      <p:sp>
        <p:nvSpPr>
          <p:cNvPr id="9" name="מציין מיקום של מספר שקופית 8">
            <a:extLst>
              <a:ext uri="{FF2B5EF4-FFF2-40B4-BE49-F238E27FC236}">
                <a16:creationId xmlns:a16="http://schemas.microsoft.com/office/drawing/2014/main" id="{EA3C7557-3669-435D-8502-BE74582801C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237721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D98438E-AB7D-451E-9B82-2B9BFB0EEE0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36130A7-9A0D-41BB-881B-6FEE3AC7AF5A}"/>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4" name="מציין מיקום של כותרת תחתונה 3">
            <a:extLst>
              <a:ext uri="{FF2B5EF4-FFF2-40B4-BE49-F238E27FC236}">
                <a16:creationId xmlns:a16="http://schemas.microsoft.com/office/drawing/2014/main" id="{739735F5-235D-4CDC-8CD0-B9E2FCEB943F}"/>
              </a:ext>
            </a:extLst>
          </p:cNvPr>
          <p:cNvSpPr>
            <a:spLocks noGrp="1"/>
          </p:cNvSpPr>
          <p:nvPr>
            <p:ph type="ftr" sz="quarter" idx="11"/>
          </p:nvPr>
        </p:nvSpPr>
        <p:spPr/>
        <p:txBody>
          <a:bodyPr/>
          <a:lstStyle/>
          <a:p>
            <a:endParaRPr lang="en-US" dirty="0"/>
          </a:p>
        </p:txBody>
      </p:sp>
      <p:sp>
        <p:nvSpPr>
          <p:cNvPr id="5" name="מציין מיקום של מספר שקופית 4">
            <a:extLst>
              <a:ext uri="{FF2B5EF4-FFF2-40B4-BE49-F238E27FC236}">
                <a16:creationId xmlns:a16="http://schemas.microsoft.com/office/drawing/2014/main" id="{5915B37D-8828-4975-A828-8F9F6D85F451}"/>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9368361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C8160913-92D3-498F-80F8-9BAABFE53D2A}"/>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3" name="מציין מיקום של כותרת תחתונה 2">
            <a:extLst>
              <a:ext uri="{FF2B5EF4-FFF2-40B4-BE49-F238E27FC236}">
                <a16:creationId xmlns:a16="http://schemas.microsoft.com/office/drawing/2014/main" id="{5303894C-C9ED-4500-88CE-C3DC86C7CC64}"/>
              </a:ext>
            </a:extLst>
          </p:cNvPr>
          <p:cNvSpPr>
            <a:spLocks noGrp="1"/>
          </p:cNvSpPr>
          <p:nvPr>
            <p:ph type="ftr" sz="quarter" idx="11"/>
          </p:nvPr>
        </p:nvSpPr>
        <p:spPr/>
        <p:txBody>
          <a:bodyPr/>
          <a:lstStyle/>
          <a:p>
            <a:endParaRPr lang="en-US" dirty="0"/>
          </a:p>
        </p:txBody>
      </p:sp>
      <p:sp>
        <p:nvSpPr>
          <p:cNvPr id="4" name="מציין מיקום של מספר שקופית 3">
            <a:extLst>
              <a:ext uri="{FF2B5EF4-FFF2-40B4-BE49-F238E27FC236}">
                <a16:creationId xmlns:a16="http://schemas.microsoft.com/office/drawing/2014/main" id="{7ADB58BA-A282-47CB-8ADD-62314268304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71127459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EDFEF9-5103-4F58-A051-3A658B3764C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37017AC-5FB9-43E2-A532-3332485716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1E491034-67A5-426D-90DB-D681CF5F0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F9244D8-374F-4F64-BCF4-7909AEA0C660}"/>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6" name="מציין מיקום של כותרת תחתונה 5">
            <a:extLst>
              <a:ext uri="{FF2B5EF4-FFF2-40B4-BE49-F238E27FC236}">
                <a16:creationId xmlns:a16="http://schemas.microsoft.com/office/drawing/2014/main" id="{B1C68A0F-C84A-4876-B2D4-B8E04534D657}"/>
              </a:ext>
            </a:extLst>
          </p:cNvPr>
          <p:cNvSpPr>
            <a:spLocks noGrp="1"/>
          </p:cNvSpPr>
          <p:nvPr>
            <p:ph type="ftr" sz="quarter" idx="11"/>
          </p:nvPr>
        </p:nvSpPr>
        <p:spPr/>
        <p:txBody>
          <a:bodyPr/>
          <a:lstStyle/>
          <a:p>
            <a:endParaRPr lang="en-US" dirty="0"/>
          </a:p>
        </p:txBody>
      </p:sp>
      <p:sp>
        <p:nvSpPr>
          <p:cNvPr id="7" name="מציין מיקום של מספר שקופית 6">
            <a:extLst>
              <a:ext uri="{FF2B5EF4-FFF2-40B4-BE49-F238E27FC236}">
                <a16:creationId xmlns:a16="http://schemas.microsoft.com/office/drawing/2014/main" id="{F378725F-719D-483A-AD59-6D876CFE1680}"/>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1656206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51D2EC-2284-47D3-9532-A8EEF94E786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D453BCEB-AF6B-4814-9E47-BC6239C773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29C4E8E9-20C3-4B98-8C50-4A4E1B5C26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58B2FDF-ADCB-4641-A23A-62E857A58574}"/>
              </a:ext>
            </a:extLst>
          </p:cNvPr>
          <p:cNvSpPr>
            <a:spLocks noGrp="1"/>
          </p:cNvSpPr>
          <p:nvPr>
            <p:ph type="dt" sz="half" idx="10"/>
          </p:nvPr>
        </p:nvSpPr>
        <p:spPr/>
        <p:txBody>
          <a:bodyPr/>
          <a:lstStyle/>
          <a:p>
            <a:fld id="{4AF8082C-0922-4249-A612-B415F5231620}" type="datetime1">
              <a:rPr lang="en-US" smtClean="0"/>
              <a:t>3/7/2021</a:t>
            </a:fld>
            <a:endParaRPr lang="en-US" dirty="0"/>
          </a:p>
        </p:txBody>
      </p:sp>
      <p:sp>
        <p:nvSpPr>
          <p:cNvPr id="6" name="מציין מיקום של כותרת תחתונה 5">
            <a:extLst>
              <a:ext uri="{FF2B5EF4-FFF2-40B4-BE49-F238E27FC236}">
                <a16:creationId xmlns:a16="http://schemas.microsoft.com/office/drawing/2014/main" id="{EBA2CF3A-4334-4D14-A241-6D4D2A0D3AB6}"/>
              </a:ext>
            </a:extLst>
          </p:cNvPr>
          <p:cNvSpPr>
            <a:spLocks noGrp="1"/>
          </p:cNvSpPr>
          <p:nvPr>
            <p:ph type="ftr" sz="quarter" idx="11"/>
          </p:nvPr>
        </p:nvSpPr>
        <p:spPr/>
        <p:txBody>
          <a:bodyPr/>
          <a:lstStyle/>
          <a:p>
            <a:endParaRPr lang="en-US" dirty="0"/>
          </a:p>
        </p:txBody>
      </p:sp>
      <p:sp>
        <p:nvSpPr>
          <p:cNvPr id="7" name="מציין מיקום של מספר שקופית 6">
            <a:extLst>
              <a:ext uri="{FF2B5EF4-FFF2-40B4-BE49-F238E27FC236}">
                <a16:creationId xmlns:a16="http://schemas.microsoft.com/office/drawing/2014/main" id="{80967B5B-8490-46CD-AAE9-1BFF34BB2E5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7340712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2373CA45-2E4D-4309-BD80-298DF2184357}"/>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E50F7591-114B-41AB-9B48-3073539B0BE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DEC475E-7A16-49BB-ACF4-6E22D780620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F8082C-0922-4249-A612-B415F5231620}" type="datetime1">
              <a:rPr lang="en-US" smtClean="0"/>
              <a:t>3/7/2021</a:t>
            </a:fld>
            <a:endParaRPr lang="en-US" dirty="0"/>
          </a:p>
        </p:txBody>
      </p:sp>
      <p:sp>
        <p:nvSpPr>
          <p:cNvPr id="5" name="מציין מיקום של כותרת תחתונה 4">
            <a:extLst>
              <a:ext uri="{FF2B5EF4-FFF2-40B4-BE49-F238E27FC236}">
                <a16:creationId xmlns:a16="http://schemas.microsoft.com/office/drawing/2014/main" id="{F27F6719-D080-4B98-AB53-F8E09EC3A6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מציין מיקום של מספר שקופית 5">
            <a:extLst>
              <a:ext uri="{FF2B5EF4-FFF2-40B4-BE49-F238E27FC236}">
                <a16:creationId xmlns:a16="http://schemas.microsoft.com/office/drawing/2014/main" id="{8AF580DB-1CF1-40A5-8B0D-6665AD72E5C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188847726"/>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MFNumre0rA4"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5">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27">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 name="כותרת 3">
            <a:extLst>
              <a:ext uri="{FF2B5EF4-FFF2-40B4-BE49-F238E27FC236}">
                <a16:creationId xmlns:a16="http://schemas.microsoft.com/office/drawing/2014/main" id="{FFDDE5F5-CA2E-4F27-A1CE-5FACFBFA2BBF}"/>
              </a:ext>
            </a:extLst>
          </p:cNvPr>
          <p:cNvSpPr>
            <a:spLocks noGrp="1"/>
          </p:cNvSpPr>
          <p:nvPr>
            <p:ph type="ctrTitle"/>
          </p:nvPr>
        </p:nvSpPr>
        <p:spPr>
          <a:xfrm>
            <a:off x="804484" y="1191796"/>
            <a:ext cx="10021446" cy="2976344"/>
          </a:xfrm>
        </p:spPr>
        <p:txBody>
          <a:bodyPr anchor="ctr">
            <a:normAutofit/>
          </a:bodyPr>
          <a:lstStyle/>
          <a:p>
            <a:pPr algn="l"/>
            <a:r>
              <a:rPr lang="he-IL" sz="6600" dirty="0">
                <a:solidFill>
                  <a:srgbClr val="FFFFFF"/>
                </a:solidFill>
                <a:latin typeface="FbCinema Black" panose="02020603050405020304" pitchFamily="18" charset="-79"/>
                <a:cs typeface="FbCinema Black" panose="02020603050405020304" pitchFamily="18" charset="-79"/>
              </a:rPr>
              <a:t>מלכים ב'</a:t>
            </a:r>
          </a:p>
        </p:txBody>
      </p:sp>
      <p:sp>
        <p:nvSpPr>
          <p:cNvPr id="5" name="כותרת משנה 4">
            <a:extLst>
              <a:ext uri="{FF2B5EF4-FFF2-40B4-BE49-F238E27FC236}">
                <a16:creationId xmlns:a16="http://schemas.microsoft.com/office/drawing/2014/main" id="{EFA21039-EA32-4903-91DF-32E54A73EC92}"/>
              </a:ext>
            </a:extLst>
          </p:cNvPr>
          <p:cNvSpPr>
            <a:spLocks noGrp="1"/>
          </p:cNvSpPr>
          <p:nvPr>
            <p:ph type="subTitle" idx="1"/>
          </p:nvPr>
        </p:nvSpPr>
        <p:spPr>
          <a:xfrm>
            <a:off x="591833" y="5359936"/>
            <a:ext cx="9416898" cy="723670"/>
          </a:xfrm>
        </p:spPr>
        <p:txBody>
          <a:bodyPr anchor="ctr">
            <a:normAutofit/>
          </a:bodyPr>
          <a:lstStyle/>
          <a:p>
            <a:pPr algn="l"/>
            <a:r>
              <a:rPr lang="he-IL" sz="3600" dirty="0">
                <a:solidFill>
                  <a:srgbClr val="002060"/>
                </a:solidFill>
                <a:latin typeface="FbCinema Black" panose="02020603050405020304" pitchFamily="18" charset="-79"/>
                <a:cs typeface="FbCinema Black" panose="02020603050405020304" pitchFamily="18" charset="-79"/>
              </a:rPr>
              <a:t>פרקים י"ד- כ'</a:t>
            </a:r>
          </a:p>
        </p:txBody>
      </p:sp>
    </p:spTree>
    <p:extLst>
      <p:ext uri="{BB962C8B-B14F-4D97-AF65-F5344CB8AC3E}">
        <p14:creationId xmlns:p14="http://schemas.microsoft.com/office/powerpoint/2010/main" val="88210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B6CCDB-6DAA-4F45-A2EC-2F9DA856368D}"/>
              </a:ext>
            </a:extLst>
          </p:cNvPr>
          <p:cNvSpPr>
            <a:spLocks noGrp="1"/>
          </p:cNvSpPr>
          <p:nvPr>
            <p:ph type="title"/>
          </p:nvPr>
        </p:nvSpPr>
        <p:spPr/>
        <p:txBody>
          <a:bodyPr>
            <a:normAutofit fontScale="90000"/>
          </a:bodyPr>
          <a:lstStyle/>
          <a:p>
            <a:r>
              <a:rPr lang="he-IL" sz="3600" dirty="0">
                <a:solidFill>
                  <a:srgbClr val="002060"/>
                </a:solidFill>
                <a:latin typeface="FbAfikoman Regular" panose="02020603050405020304" pitchFamily="18" charset="-79"/>
                <a:cs typeface="FbAfikoman Regular" panose="02020603050405020304" pitchFamily="18" charset="-79"/>
              </a:rPr>
              <a:t>השנים האחרונות  של ממלכת ישראל: מלכים ב פרק ט"ו: ח-לא </a:t>
            </a:r>
            <a:br>
              <a:rPr lang="he-IL" sz="3600" dirty="0">
                <a:latin typeface="FbAfikoman Regular" panose="02020603050405020304" pitchFamily="18" charset="-79"/>
                <a:cs typeface="FbAfikoman Regular" panose="02020603050405020304" pitchFamily="18" charset="-79"/>
              </a:rPr>
            </a:br>
            <a:endParaRPr lang="he-IL" sz="3600" dirty="0">
              <a:latin typeface="FbAfikoman Regular" panose="02020603050405020304" pitchFamily="18" charset="-79"/>
              <a:cs typeface="FbAfikoman Regular" panose="02020603050405020304" pitchFamily="18" charset="-79"/>
            </a:endParaRPr>
          </a:p>
        </p:txBody>
      </p:sp>
      <p:sp>
        <p:nvSpPr>
          <p:cNvPr id="3" name="מציין מיקום תוכן 2">
            <a:extLst>
              <a:ext uri="{FF2B5EF4-FFF2-40B4-BE49-F238E27FC236}">
                <a16:creationId xmlns:a16="http://schemas.microsoft.com/office/drawing/2014/main" id="{560330E6-711F-4FED-ABF9-98A6BAF52F05}"/>
              </a:ext>
            </a:extLst>
          </p:cNvPr>
          <p:cNvSpPr>
            <a:spLocks noGrp="1"/>
          </p:cNvSpPr>
          <p:nvPr>
            <p:ph idx="1"/>
          </p:nvPr>
        </p:nvSpPr>
        <p:spPr>
          <a:ln>
            <a:solidFill>
              <a:srgbClr val="002060"/>
            </a:solidFill>
          </a:ln>
        </p:spPr>
        <p:txBody>
          <a:bodyPr>
            <a:normAutofit lnSpcReduction="10000"/>
          </a:bodyPr>
          <a:lstStyle/>
          <a:p>
            <a:endParaRPr lang="he-IL" dirty="0"/>
          </a:p>
          <a:p>
            <a:r>
              <a:rPr lang="he-IL" dirty="0">
                <a:solidFill>
                  <a:srgbClr val="002060"/>
                </a:solidFill>
                <a:latin typeface="Gisha" panose="020B0502040204020203" pitchFamily="34" charset="-79"/>
                <a:cs typeface="Gisha" panose="020B0502040204020203" pitchFamily="34" charset="-79"/>
              </a:rPr>
              <a:t>זכריה בן ירבעם </a:t>
            </a:r>
            <a:r>
              <a:rPr lang="he-IL" sz="2000" dirty="0">
                <a:solidFill>
                  <a:srgbClr val="002060"/>
                </a:solidFill>
                <a:latin typeface="Gisha" panose="020B0502040204020203" pitchFamily="34" charset="-79"/>
                <a:cs typeface="Gisha" panose="020B0502040204020203" pitchFamily="34" charset="-79"/>
              </a:rPr>
              <a:t>(משך  מלוכה: ששה חודשים - סוף ממלכת </a:t>
            </a:r>
            <a:r>
              <a:rPr lang="he-IL" sz="2000" dirty="0" err="1">
                <a:solidFill>
                  <a:srgbClr val="002060"/>
                </a:solidFill>
                <a:latin typeface="Gisha" panose="020B0502040204020203" pitchFamily="34" charset="-79"/>
                <a:cs typeface="Gisha" panose="020B0502040204020203" pitchFamily="34" charset="-79"/>
              </a:rPr>
              <a:t>יהוא</a:t>
            </a:r>
            <a:r>
              <a:rPr lang="he-IL" sz="2000" dirty="0">
                <a:solidFill>
                  <a:srgbClr val="002060"/>
                </a:solidFill>
                <a:latin typeface="Gisha" panose="020B0502040204020203" pitchFamily="34" charset="-79"/>
                <a:cs typeface="Gisha" panose="020B0502040204020203" pitchFamily="34" charset="-79"/>
              </a:rPr>
              <a:t>)</a:t>
            </a:r>
          </a:p>
          <a:p>
            <a:r>
              <a:rPr lang="he-IL" dirty="0">
                <a:solidFill>
                  <a:srgbClr val="002060"/>
                </a:solidFill>
                <a:latin typeface="Gisha" panose="020B0502040204020203" pitchFamily="34" charset="-79"/>
                <a:cs typeface="Gisha" panose="020B0502040204020203" pitchFamily="34" charset="-79"/>
              </a:rPr>
              <a:t>שלום בן יבש </a:t>
            </a:r>
            <a:r>
              <a:rPr lang="he-IL" sz="2000" dirty="0">
                <a:solidFill>
                  <a:srgbClr val="002060"/>
                </a:solidFill>
                <a:latin typeface="Gisha" panose="020B0502040204020203" pitchFamily="34" charset="-79"/>
                <a:cs typeface="Gisha" panose="020B0502040204020203" pitchFamily="34" charset="-79"/>
              </a:rPr>
              <a:t>(משך  מלוכה: חודש)</a:t>
            </a:r>
          </a:p>
          <a:p>
            <a:r>
              <a:rPr lang="he-IL" dirty="0">
                <a:solidFill>
                  <a:srgbClr val="002060"/>
                </a:solidFill>
                <a:latin typeface="Gisha" panose="020B0502040204020203" pitchFamily="34" charset="-79"/>
                <a:cs typeface="Gisha" panose="020B0502040204020203" pitchFamily="34" charset="-79"/>
              </a:rPr>
              <a:t>מנחם בן גדי </a:t>
            </a:r>
            <a:r>
              <a:rPr lang="he-IL" sz="2000" dirty="0">
                <a:solidFill>
                  <a:srgbClr val="002060"/>
                </a:solidFill>
                <a:latin typeface="Gisha" panose="020B0502040204020203" pitchFamily="34" charset="-79"/>
                <a:cs typeface="Gisha" panose="020B0502040204020203" pitchFamily="34" charset="-79"/>
              </a:rPr>
              <a:t>(משך  מלוכה: עשר שנים)</a:t>
            </a:r>
          </a:p>
          <a:p>
            <a:r>
              <a:rPr lang="he-IL" dirty="0">
                <a:solidFill>
                  <a:srgbClr val="002060"/>
                </a:solidFill>
                <a:latin typeface="Gisha" panose="020B0502040204020203" pitchFamily="34" charset="-79"/>
                <a:cs typeface="Gisha" panose="020B0502040204020203" pitchFamily="34" charset="-79"/>
              </a:rPr>
              <a:t>פקחיהו בן מנחם </a:t>
            </a:r>
            <a:r>
              <a:rPr lang="he-IL" sz="2000" dirty="0">
                <a:solidFill>
                  <a:srgbClr val="002060"/>
                </a:solidFill>
                <a:latin typeface="Gisha" panose="020B0502040204020203" pitchFamily="34" charset="-79"/>
                <a:cs typeface="Gisha" panose="020B0502040204020203" pitchFamily="34" charset="-79"/>
              </a:rPr>
              <a:t>(משך  מלוכה: שנתיים)</a:t>
            </a:r>
          </a:p>
          <a:p>
            <a:r>
              <a:rPr lang="he-IL" dirty="0">
                <a:solidFill>
                  <a:srgbClr val="002060"/>
                </a:solidFill>
                <a:latin typeface="Gisha" panose="020B0502040204020203" pitchFamily="34" charset="-79"/>
                <a:cs typeface="Gisha" panose="020B0502040204020203" pitchFamily="34" charset="-79"/>
              </a:rPr>
              <a:t>פקח בן רמליהו </a:t>
            </a:r>
            <a:r>
              <a:rPr lang="he-IL" sz="2000" dirty="0">
                <a:solidFill>
                  <a:srgbClr val="002060"/>
                </a:solidFill>
                <a:latin typeface="Gisha" panose="020B0502040204020203" pitchFamily="34" charset="-79"/>
                <a:cs typeface="Gisha" panose="020B0502040204020203" pitchFamily="34" charset="-79"/>
              </a:rPr>
              <a:t>(משך  מלוכה: עשרים שנה)</a:t>
            </a:r>
          </a:p>
          <a:p>
            <a:pPr marL="0" indent="0">
              <a:buNone/>
            </a:pPr>
            <a:r>
              <a:rPr lang="he-IL" dirty="0">
                <a:solidFill>
                  <a:schemeClr val="accent2">
                    <a:lumMod val="75000"/>
                  </a:schemeClr>
                </a:solidFill>
                <a:latin typeface="FbKapriza Bold" panose="02020603050405020304" pitchFamily="18" charset="-79"/>
                <a:cs typeface="FbKapriza Bold" panose="02020603050405020304" pitchFamily="18" charset="-79"/>
              </a:rPr>
              <a:t> </a:t>
            </a:r>
          </a:p>
          <a:p>
            <a:pPr marL="0" indent="0">
              <a:buNone/>
            </a:pPr>
            <a:r>
              <a:rPr lang="he-IL" dirty="0">
                <a:solidFill>
                  <a:schemeClr val="accent2">
                    <a:lumMod val="75000"/>
                  </a:schemeClr>
                </a:solidFill>
                <a:latin typeface="FbKapriza Bold" panose="02020603050405020304" pitchFamily="18" charset="-79"/>
                <a:cs typeface="FbKapriza Bold" panose="02020603050405020304" pitchFamily="18" charset="-79"/>
              </a:rPr>
              <a:t>שלביה אחרונים של ממלכת ישראל כוללים החלפת מלכים ועליית ממלכת אשור.</a:t>
            </a:r>
          </a:p>
        </p:txBody>
      </p:sp>
    </p:spTree>
    <p:extLst>
      <p:ext uri="{BB962C8B-B14F-4D97-AF65-F5344CB8AC3E}">
        <p14:creationId xmlns:p14="http://schemas.microsoft.com/office/powerpoint/2010/main" val="70430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כותרת 1">
            <a:extLst>
              <a:ext uri="{FF2B5EF4-FFF2-40B4-BE49-F238E27FC236}">
                <a16:creationId xmlns:a16="http://schemas.microsoft.com/office/drawing/2014/main" id="{783D80D5-654E-49EB-B50E-6538C4BDADB4}"/>
              </a:ext>
            </a:extLst>
          </p:cNvPr>
          <p:cNvSpPr>
            <a:spLocks noGrp="1"/>
          </p:cNvSpPr>
          <p:nvPr>
            <p:ph type="title"/>
          </p:nvPr>
        </p:nvSpPr>
        <p:spPr>
          <a:xfrm>
            <a:off x="777240" y="731519"/>
            <a:ext cx="2845191" cy="3237579"/>
          </a:xfrm>
        </p:spPr>
        <p:txBody>
          <a:bodyPr>
            <a:normAutofit/>
          </a:bodyPr>
          <a:lstStyle/>
          <a:p>
            <a:r>
              <a:rPr lang="he-IL" sz="3500">
                <a:solidFill>
                  <a:srgbClr val="FFFFFF"/>
                </a:solidFill>
                <a:latin typeface="FbCinema Black" panose="02020603050405020304" pitchFamily="18" charset="-79"/>
                <a:cs typeface="FbCinema Black" panose="02020603050405020304" pitchFamily="18" charset="-79"/>
              </a:rPr>
              <a:t>מלכים ב פרק י"ז, א' – ל"ג - סופה של ממלכת ישראל  </a:t>
            </a:r>
            <a:br>
              <a:rPr lang="he-IL" sz="3500">
                <a:solidFill>
                  <a:srgbClr val="FFFFFF"/>
                </a:solidFill>
                <a:latin typeface="FbCinema Black" panose="02020603050405020304" pitchFamily="18" charset="-79"/>
                <a:cs typeface="FbCinema Black" panose="02020603050405020304" pitchFamily="18" charset="-79"/>
              </a:rPr>
            </a:br>
            <a:r>
              <a:rPr lang="he-IL" sz="3500">
                <a:solidFill>
                  <a:srgbClr val="FFFFFF"/>
                </a:solidFill>
                <a:latin typeface="FbCinema Black" panose="02020603050405020304" pitchFamily="18" charset="-79"/>
                <a:cs typeface="FbCinema Black" panose="02020603050405020304" pitchFamily="18" charset="-79"/>
              </a:rPr>
              <a:t>עליית אשור</a:t>
            </a:r>
            <a:br>
              <a:rPr lang="he-IL" sz="3500">
                <a:solidFill>
                  <a:srgbClr val="FFFFFF"/>
                </a:solidFill>
                <a:latin typeface="FbCinema Black" panose="02020603050405020304" pitchFamily="18" charset="-79"/>
                <a:cs typeface="FbCinema Black" panose="02020603050405020304" pitchFamily="18" charset="-79"/>
              </a:rPr>
            </a:br>
            <a:endParaRPr lang="he-IL" sz="3500">
              <a:solidFill>
                <a:srgbClr val="FFFFFF"/>
              </a:solidFill>
              <a:latin typeface="FbCinema Black" panose="02020603050405020304" pitchFamily="18" charset="-79"/>
              <a:cs typeface="FbCinema Black" panose="02020603050405020304" pitchFamily="18" charset="-79"/>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מציין מיקום תוכן 2">
            <a:extLst>
              <a:ext uri="{FF2B5EF4-FFF2-40B4-BE49-F238E27FC236}">
                <a16:creationId xmlns:a16="http://schemas.microsoft.com/office/drawing/2014/main" id="{69461B7B-FB4C-44A8-B539-64E6E5463357}"/>
              </a:ext>
            </a:extLst>
          </p:cNvPr>
          <p:cNvSpPr>
            <a:spLocks noGrp="1"/>
          </p:cNvSpPr>
          <p:nvPr>
            <p:ph idx="1"/>
          </p:nvPr>
        </p:nvSpPr>
        <p:spPr>
          <a:xfrm>
            <a:off x="4052023" y="446334"/>
            <a:ext cx="7681055" cy="5952745"/>
          </a:xfrm>
        </p:spPr>
        <p:txBody>
          <a:bodyPr anchor="ctr">
            <a:normAutofit/>
          </a:bodyPr>
          <a:lstStyle/>
          <a:p>
            <a:r>
              <a:rPr lang="he-IL" dirty="0">
                <a:latin typeface="Gisha" panose="020B0502040204020203" pitchFamily="34" charset="-79"/>
                <a:cs typeface="Gisha" panose="020B0502040204020203" pitchFamily="34" charset="-79"/>
              </a:rPr>
              <a:t>דרך תיאור המתרחש בממלכת ישראל אנו עדים לשינוי מהותי המתרחש במרחב המדיני עולמי.</a:t>
            </a:r>
          </a:p>
          <a:p>
            <a:r>
              <a:rPr lang="he-IL" dirty="0"/>
              <a:t> </a:t>
            </a:r>
            <a:r>
              <a:rPr lang="he-IL" dirty="0">
                <a:latin typeface="FbCinema Black" panose="02020603050405020304" pitchFamily="18" charset="-79"/>
                <a:cs typeface="FbCinema Black" panose="02020603050405020304" pitchFamily="18" charset="-79"/>
              </a:rPr>
              <a:t>עלייתה של ממלכת אשור!</a:t>
            </a:r>
            <a:r>
              <a:rPr lang="he-IL" dirty="0"/>
              <a:t> </a:t>
            </a:r>
          </a:p>
          <a:p>
            <a:r>
              <a:rPr lang="he-IL" dirty="0">
                <a:latin typeface="Gisha" panose="020B0502040204020203" pitchFamily="34" charset="-79"/>
                <a:cs typeface="Gisha" panose="020B0502040204020203" pitchFamily="34" charset="-79"/>
              </a:rPr>
              <a:t>בימי מנחם בן גדי מוזכר בפעם הראשונה מלך אשור (פול) אותו משחד מנחם על מנת שיאפשר לו להמשיך למלוך (פרק ט"ו פסוקים י"ט – כ'). </a:t>
            </a:r>
          </a:p>
          <a:p>
            <a:r>
              <a:rPr lang="he-IL" dirty="0">
                <a:latin typeface="Gisha" panose="020B0502040204020203" pitchFamily="34" charset="-79"/>
                <a:cs typeface="Gisha" panose="020B0502040204020203" pitchFamily="34" charset="-79"/>
              </a:rPr>
              <a:t>בימי פקח בן רמליהו מגיע </a:t>
            </a:r>
            <a:r>
              <a:rPr lang="he-IL" dirty="0" err="1">
                <a:latin typeface="Gisha" panose="020B0502040204020203" pitchFamily="34" charset="-79"/>
                <a:cs typeface="Gisha" panose="020B0502040204020203" pitchFamily="34" charset="-79"/>
              </a:rPr>
              <a:t>תגלת</a:t>
            </a:r>
            <a:r>
              <a:rPr lang="he-IL" dirty="0">
                <a:latin typeface="Gisha" panose="020B0502040204020203" pitchFamily="34" charset="-79"/>
                <a:cs typeface="Gisha" panose="020B0502040204020203" pitchFamily="34" charset="-79"/>
              </a:rPr>
              <a:t> </a:t>
            </a:r>
            <a:r>
              <a:rPr lang="he-IL" dirty="0" err="1">
                <a:latin typeface="Gisha" panose="020B0502040204020203" pitchFamily="34" charset="-79"/>
                <a:cs typeface="Gisha" panose="020B0502040204020203" pitchFamily="34" charset="-79"/>
              </a:rPr>
              <a:t>פלאסר</a:t>
            </a:r>
            <a:r>
              <a:rPr lang="he-IL" dirty="0">
                <a:latin typeface="Gisha" panose="020B0502040204020203" pitchFamily="34" charset="-79"/>
                <a:cs typeface="Gisha" panose="020B0502040204020203" pitchFamily="34" charset="-79"/>
              </a:rPr>
              <a:t> ומגלה את צפון ממלכת שומרון. (פרק ט"ו, פסוק כ"ט)</a:t>
            </a:r>
          </a:p>
          <a:p>
            <a:r>
              <a:rPr lang="he-IL" dirty="0">
                <a:latin typeface="Gisha" panose="020B0502040204020203" pitchFamily="34" charset="-79"/>
                <a:cs typeface="Gisha" panose="020B0502040204020203" pitchFamily="34" charset="-79"/>
              </a:rPr>
              <a:t>בפרק י"ז נקרא על חורבנה של ממלכת שומרון וגלות עשרת השבטים לאשור, גם ממלכת יהודה נדרשת להתמודד עם האיום האשורי.</a:t>
            </a:r>
            <a:br>
              <a:rPr lang="he-IL" dirty="0">
                <a:latin typeface="Gisha" panose="020B0502040204020203" pitchFamily="34" charset="-79"/>
                <a:cs typeface="Gisha" panose="020B0502040204020203" pitchFamily="34" charset="-79"/>
              </a:rPr>
            </a:br>
            <a:r>
              <a:rPr lang="he-IL" dirty="0">
                <a:latin typeface="Gisha" panose="020B0502040204020203" pitchFamily="34" charset="-79"/>
                <a:cs typeface="Gisha" panose="020B0502040204020203" pitchFamily="34" charset="-79"/>
              </a:rPr>
              <a:t>ועל כך בהמשך...</a:t>
            </a:r>
            <a:br>
              <a:rPr lang="he-IL" sz="2600" dirty="0">
                <a:latin typeface="Gisha" panose="020B0502040204020203" pitchFamily="34" charset="-79"/>
                <a:cs typeface="Gisha" panose="020B0502040204020203" pitchFamily="34" charset="-79"/>
              </a:rPr>
            </a:br>
            <a:endParaRPr lang="he-IL" sz="260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348407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EA063DB-A97E-4C26-8067-EF8238CA99EE}"/>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מלכות יותם מלך יהודה: מלכים ב פרק ט"ו: ל"ב-לח</a:t>
            </a:r>
          </a:p>
        </p:txBody>
      </p:sp>
      <p:sp>
        <p:nvSpPr>
          <p:cNvPr id="3" name="מציין מיקום תוכן 2">
            <a:extLst>
              <a:ext uri="{FF2B5EF4-FFF2-40B4-BE49-F238E27FC236}">
                <a16:creationId xmlns:a16="http://schemas.microsoft.com/office/drawing/2014/main" id="{DDBE8A89-610F-4ED7-82B3-75C8F33F96F6}"/>
              </a:ext>
            </a:extLst>
          </p:cNvPr>
          <p:cNvSpPr>
            <a:spLocks noGrp="1"/>
          </p:cNvSpPr>
          <p:nvPr>
            <p:ph idx="1"/>
          </p:nvPr>
        </p:nvSpPr>
        <p:spPr/>
        <p:txBody>
          <a:bodyPr/>
          <a:lstStyle/>
          <a:p>
            <a:r>
              <a:rPr lang="he-IL" dirty="0">
                <a:solidFill>
                  <a:srgbClr val="002060"/>
                </a:solidFill>
              </a:rPr>
              <a:t>משך  מלוכה:  16 שנים. לא נכנס לשאלה האם מלך בימי אביו ואם כן, כמה זמן מלך בחיי אביו.</a:t>
            </a:r>
          </a:p>
          <a:p>
            <a:endParaRPr lang="he-IL" dirty="0">
              <a:solidFill>
                <a:srgbClr val="002060"/>
              </a:solidFill>
            </a:endParaRPr>
          </a:p>
          <a:p>
            <a:r>
              <a:rPr lang="he-IL" dirty="0">
                <a:solidFill>
                  <a:srgbClr val="002060"/>
                </a:solidFill>
              </a:rPr>
              <a:t>הערכה רוחנית: ויעש הישר... רק לא סרו הבמות</a:t>
            </a:r>
          </a:p>
          <a:p>
            <a:endParaRPr lang="he-IL" dirty="0">
              <a:solidFill>
                <a:srgbClr val="002060"/>
              </a:solidFill>
            </a:endParaRPr>
          </a:p>
          <a:p>
            <a:r>
              <a:rPr lang="he-IL" dirty="0">
                <a:solidFill>
                  <a:srgbClr val="002060"/>
                </a:solidFill>
              </a:rPr>
              <a:t>גודל הממלכה: ממלכתו של יותם מצטמצמת:  (</a:t>
            </a:r>
            <a:r>
              <a:rPr lang="he-IL" dirty="0" err="1">
                <a:solidFill>
                  <a:srgbClr val="002060"/>
                </a:solidFill>
              </a:rPr>
              <a:t>לז</a:t>
            </a:r>
            <a:r>
              <a:rPr lang="he-IL" dirty="0">
                <a:solidFill>
                  <a:srgbClr val="002060"/>
                </a:solidFill>
              </a:rPr>
              <a:t>) בַּיָּמִים הָהֵם הֵחֵל ה'  </a:t>
            </a:r>
            <a:r>
              <a:rPr lang="he-IL" dirty="0" err="1">
                <a:solidFill>
                  <a:srgbClr val="002060"/>
                </a:solidFill>
              </a:rPr>
              <a:t>לְהַשְׁלִיח</a:t>
            </a:r>
            <a:r>
              <a:rPr lang="he-IL" dirty="0">
                <a:solidFill>
                  <a:srgbClr val="002060"/>
                </a:solidFill>
              </a:rPr>
              <a:t>ַ בִּיהוּדָה רְצִין מֶלֶךְ אֲרָם וְאֵת פֶּקַח בֶּן </a:t>
            </a:r>
            <a:r>
              <a:rPr lang="he-IL" dirty="0" err="1">
                <a:solidFill>
                  <a:srgbClr val="002060"/>
                </a:solidFill>
              </a:rPr>
              <a:t>רְמַלְיָה</a:t>
            </a:r>
            <a:endParaRPr lang="he-IL" dirty="0">
              <a:solidFill>
                <a:srgbClr val="002060"/>
              </a:solidFill>
            </a:endParaRPr>
          </a:p>
        </p:txBody>
      </p:sp>
    </p:spTree>
    <p:extLst>
      <p:ext uri="{BB962C8B-B14F-4D97-AF65-F5344CB8AC3E}">
        <p14:creationId xmlns:p14="http://schemas.microsoft.com/office/powerpoint/2010/main" val="401753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6D2743-E2FA-4124-8ABC-F31D3EC67D7A}"/>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בזכות מי תבוא הישועה על ירושלים?</a:t>
            </a:r>
          </a:p>
        </p:txBody>
      </p:sp>
      <p:sp>
        <p:nvSpPr>
          <p:cNvPr id="3" name="מציין מיקום תוכן 2">
            <a:extLst>
              <a:ext uri="{FF2B5EF4-FFF2-40B4-BE49-F238E27FC236}">
                <a16:creationId xmlns:a16="http://schemas.microsoft.com/office/drawing/2014/main" id="{BD280776-9BD3-43BF-9430-232E7F4E0E3C}"/>
              </a:ext>
            </a:extLst>
          </p:cNvPr>
          <p:cNvSpPr>
            <a:spLocks noGrp="1"/>
          </p:cNvSpPr>
          <p:nvPr>
            <p:ph idx="1"/>
          </p:nvPr>
        </p:nvSpPr>
        <p:spPr/>
        <p:txBody>
          <a:bodyPr/>
          <a:lstStyle/>
          <a:p>
            <a:pPr>
              <a:lnSpc>
                <a:spcPct val="150000"/>
              </a:lnSpc>
            </a:pPr>
            <a:r>
              <a:rPr lang="he-IL" dirty="0">
                <a:solidFill>
                  <a:srgbClr val="002060"/>
                </a:solidFill>
                <a:latin typeface="Gisha" panose="020B0502040204020203" pitchFamily="34" charset="-79"/>
                <a:cs typeface="Gisha" panose="020B0502040204020203" pitchFamily="34" charset="-79"/>
              </a:rPr>
              <a:t>בזכות דוד שה' כרת עמו ברית עולם (ש"ב </a:t>
            </a:r>
            <a:r>
              <a:rPr lang="he-IL" dirty="0" err="1">
                <a:solidFill>
                  <a:srgbClr val="002060"/>
                </a:solidFill>
                <a:latin typeface="Gisha" panose="020B0502040204020203" pitchFamily="34" charset="-79"/>
                <a:cs typeface="Gisha" panose="020B0502040204020203" pitchFamily="34" charset="-79"/>
              </a:rPr>
              <a:t>כג</a:t>
            </a:r>
            <a:r>
              <a:rPr lang="he-IL" dirty="0">
                <a:solidFill>
                  <a:srgbClr val="002060"/>
                </a:solidFill>
                <a:latin typeface="Gisha" panose="020B0502040204020203" pitchFamily="34" charset="-79"/>
                <a:cs typeface="Gisha" panose="020B0502040204020203" pitchFamily="34" charset="-79"/>
              </a:rPr>
              <a:t> ה). וכנבואת אחיה השילוני: "למען עבדי דוד ולמען ירושלם, העיר אשר בחרתי בה מכל שבטי ישראל... למען היות ניר לדויד עבדי כל הימים לפני בירושלם, העיר אשר בחרתי לי לשום שמי שם"</a:t>
            </a:r>
            <a:r>
              <a:rPr lang="he-IL" dirty="0">
                <a:latin typeface="Gisha" panose="020B0502040204020203" pitchFamily="34" charset="-79"/>
                <a:cs typeface="Gisha" panose="020B0502040204020203" pitchFamily="34" charset="-79"/>
              </a:rPr>
              <a:t> </a:t>
            </a:r>
          </a:p>
        </p:txBody>
      </p:sp>
    </p:spTree>
    <p:extLst>
      <p:ext uri="{BB962C8B-B14F-4D97-AF65-F5344CB8AC3E}">
        <p14:creationId xmlns:p14="http://schemas.microsoft.com/office/powerpoint/2010/main" val="2525528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8">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0">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כותרת 1">
            <a:extLst>
              <a:ext uri="{FF2B5EF4-FFF2-40B4-BE49-F238E27FC236}">
                <a16:creationId xmlns:a16="http://schemas.microsoft.com/office/drawing/2014/main" id="{69615C8D-5F28-4569-88BE-A71A35F83B81}"/>
              </a:ext>
            </a:extLst>
          </p:cNvPr>
          <p:cNvSpPr>
            <a:spLocks noGrp="1"/>
          </p:cNvSpPr>
          <p:nvPr>
            <p:ph type="title"/>
          </p:nvPr>
        </p:nvSpPr>
        <p:spPr>
          <a:xfrm>
            <a:off x="3451260" y="226696"/>
            <a:ext cx="8442250" cy="1605517"/>
          </a:xfrm>
        </p:spPr>
        <p:txBody>
          <a:bodyPr>
            <a:normAutofit/>
          </a:bodyPr>
          <a:lstStyle/>
          <a:p>
            <a:r>
              <a:rPr lang="he-IL" sz="3100" dirty="0">
                <a:solidFill>
                  <a:srgbClr val="002060"/>
                </a:solidFill>
                <a:latin typeface="FbCinema Black" panose="02020603050405020304" pitchFamily="18" charset="-79"/>
                <a:cs typeface="FbCinema Black" panose="02020603050405020304" pitchFamily="18" charset="-79"/>
              </a:rPr>
              <a:t>פרק י"ז פסוקים א'-ו'- שלבי ההתדרדרות של מלכות ישראל</a:t>
            </a:r>
          </a:p>
        </p:txBody>
      </p:sp>
      <p:sp>
        <p:nvSpPr>
          <p:cNvPr id="20"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תמונה 3">
            <a:extLst>
              <a:ext uri="{FF2B5EF4-FFF2-40B4-BE49-F238E27FC236}">
                <a16:creationId xmlns:a16="http://schemas.microsoft.com/office/drawing/2014/main" id="{62834D97-EB9E-430F-8853-2D0DA9EA3866}"/>
              </a:ext>
            </a:extLst>
          </p:cNvPr>
          <p:cNvPicPr>
            <a:picLocks noChangeAspect="1"/>
          </p:cNvPicPr>
          <p:nvPr/>
        </p:nvPicPr>
        <p:blipFill rotWithShape="1">
          <a:blip r:embed="rId3">
            <a:alphaModFix/>
          </a:blip>
          <a:srcRect l="34772" r="7704"/>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מציין מיקום תוכן 2">
            <a:extLst>
              <a:ext uri="{FF2B5EF4-FFF2-40B4-BE49-F238E27FC236}">
                <a16:creationId xmlns:a16="http://schemas.microsoft.com/office/drawing/2014/main" id="{1A18A597-89E9-4FA8-AC2E-9A620A6D9B98}"/>
              </a:ext>
            </a:extLst>
          </p:cNvPr>
          <p:cNvSpPr>
            <a:spLocks noGrp="1"/>
          </p:cNvSpPr>
          <p:nvPr>
            <p:ph idx="1"/>
          </p:nvPr>
        </p:nvSpPr>
        <p:spPr>
          <a:xfrm>
            <a:off x="5231218" y="1509823"/>
            <a:ext cx="6698511" cy="5061099"/>
          </a:xfrm>
        </p:spPr>
        <p:txBody>
          <a:bodyPr anchor="ctr">
            <a:normAutofit/>
          </a:bodyPr>
          <a:lstStyle/>
          <a:p>
            <a:r>
              <a:rPr lang="he-IL" sz="2400" dirty="0">
                <a:solidFill>
                  <a:srgbClr val="002060"/>
                </a:solidFill>
                <a:latin typeface="Gisha" panose="020B0502040204020203" pitchFamily="34" charset="-79"/>
                <a:cs typeface="Gisha" panose="020B0502040204020203" pitchFamily="34" charset="-79"/>
              </a:rPr>
              <a:t>בשנה ה 21 לאחז מלך יהודה מולך הושע בן אלה מלך ישראל. הוא מולך תשע שנים. </a:t>
            </a:r>
          </a:p>
          <a:p>
            <a:r>
              <a:rPr lang="he-IL" sz="2400" dirty="0">
                <a:solidFill>
                  <a:srgbClr val="002060"/>
                </a:solidFill>
                <a:latin typeface="Gisha" panose="020B0502040204020203" pitchFamily="34" charset="-79"/>
                <a:cs typeface="Gisha" panose="020B0502040204020203" pitchFamily="34" charset="-79"/>
              </a:rPr>
              <a:t>הוא עושה הרע בעיני ה'. </a:t>
            </a:r>
          </a:p>
          <a:p>
            <a:r>
              <a:rPr lang="he-IL" sz="2400" dirty="0">
                <a:solidFill>
                  <a:srgbClr val="002060"/>
                </a:solidFill>
                <a:latin typeface="Gisha" panose="020B0502040204020203" pitchFamily="34" charset="-79"/>
                <a:cs typeface="Gisha" panose="020B0502040204020203" pitchFamily="34" charset="-79"/>
              </a:rPr>
              <a:t>בימיו עלה </a:t>
            </a:r>
            <a:r>
              <a:rPr lang="he-IL" sz="2400" dirty="0" err="1">
                <a:solidFill>
                  <a:srgbClr val="002060"/>
                </a:solidFill>
                <a:latin typeface="Gisha" panose="020B0502040204020203" pitchFamily="34" charset="-79"/>
                <a:cs typeface="Gisha" panose="020B0502040204020203" pitchFamily="34" charset="-79"/>
              </a:rPr>
              <a:t>שלמנאסר</a:t>
            </a:r>
            <a:r>
              <a:rPr lang="he-IL" sz="2400" dirty="0">
                <a:solidFill>
                  <a:srgbClr val="002060"/>
                </a:solidFill>
                <a:latin typeface="Gisha" panose="020B0502040204020203" pitchFamily="34" charset="-79"/>
                <a:cs typeface="Gisha" panose="020B0502040204020203" pitchFamily="34" charset="-79"/>
              </a:rPr>
              <a:t> מלך אשור – הושע הופך לעבד שלו, ומעלה לו מנחה= מס, לאות כניעה ולשם פיוס והרגעה. </a:t>
            </a:r>
          </a:p>
          <a:p>
            <a:r>
              <a:rPr lang="he-IL" sz="2400" dirty="0">
                <a:solidFill>
                  <a:srgbClr val="002060"/>
                </a:solidFill>
                <a:latin typeface="Gisha" panose="020B0502040204020203" pitchFamily="34" charset="-79"/>
                <a:cs typeface="Gisha" panose="020B0502040204020203" pitchFamily="34" charset="-79"/>
              </a:rPr>
              <a:t>מלך אשור מגלה באמצעות המודיעין שלו שהושע מתכוון למרוד בו, יחד עם מצרים, וזו הסיבה שלא העלה לו מנחה כמו בכל שנה... </a:t>
            </a:r>
          </a:p>
          <a:p>
            <a:endParaRPr lang="he-IL" sz="2000" dirty="0">
              <a:solidFill>
                <a:srgbClr val="000000"/>
              </a:solidFill>
            </a:endParaRPr>
          </a:p>
        </p:txBody>
      </p:sp>
      <p:pic>
        <p:nvPicPr>
          <p:cNvPr id="5" name="תמונה 4">
            <a:extLst>
              <a:ext uri="{FF2B5EF4-FFF2-40B4-BE49-F238E27FC236}">
                <a16:creationId xmlns:a16="http://schemas.microsoft.com/office/drawing/2014/main" id="{C8250B80-7ED6-4D26-8791-BC2CD789B092}"/>
              </a:ext>
            </a:extLst>
          </p:cNvPr>
          <p:cNvPicPr>
            <a:picLocks noChangeAspect="1"/>
          </p:cNvPicPr>
          <p:nvPr/>
        </p:nvPicPr>
        <p:blipFill>
          <a:blip r:embed="rId4"/>
          <a:stretch>
            <a:fillRect/>
          </a:stretch>
        </p:blipFill>
        <p:spPr>
          <a:xfrm>
            <a:off x="0" y="254433"/>
            <a:ext cx="1207113" cy="566977"/>
          </a:xfrm>
          <a:prstGeom prst="rect">
            <a:avLst/>
          </a:prstGeom>
        </p:spPr>
      </p:pic>
    </p:spTree>
    <p:extLst>
      <p:ext uri="{BB962C8B-B14F-4D97-AF65-F5344CB8AC3E}">
        <p14:creationId xmlns:p14="http://schemas.microsoft.com/office/powerpoint/2010/main" val="599899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4214337-BAB0-4B96-9BF2-53AF69B5507B}"/>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פרקים י"ח- י"ט ימי חזקיהו</a:t>
            </a:r>
          </a:p>
        </p:txBody>
      </p:sp>
      <p:sp>
        <p:nvSpPr>
          <p:cNvPr id="3" name="מציין מיקום תוכן 2">
            <a:extLst>
              <a:ext uri="{FF2B5EF4-FFF2-40B4-BE49-F238E27FC236}">
                <a16:creationId xmlns:a16="http://schemas.microsoft.com/office/drawing/2014/main" id="{D63FE2D3-D165-41C7-9BE4-E4584C695955}"/>
              </a:ext>
            </a:extLst>
          </p:cNvPr>
          <p:cNvSpPr>
            <a:spLocks noGrp="1"/>
          </p:cNvSpPr>
          <p:nvPr>
            <p:ph idx="1"/>
          </p:nvPr>
        </p:nvSpPr>
        <p:spPr/>
        <p:txBody>
          <a:bodyPr>
            <a:normAutofit fontScale="77500" lnSpcReduction="20000"/>
          </a:bodyPr>
          <a:lstStyle/>
          <a:p>
            <a:r>
              <a:rPr lang="he-IL" sz="3600" dirty="0">
                <a:solidFill>
                  <a:schemeClr val="accent2">
                    <a:lumMod val="75000"/>
                  </a:schemeClr>
                </a:solidFill>
                <a:latin typeface="FbKapriza Bold" panose="02020603050405020304" pitchFamily="18" charset="-79"/>
                <a:cs typeface="FbKapriza Bold" panose="02020603050405020304" pitchFamily="18" charset="-79"/>
              </a:rPr>
              <a:t>חזקיה עולה למלוך בימי מי שהיה אחרון מלכי ישראל- הושע בן אלה. </a:t>
            </a:r>
          </a:p>
          <a:p>
            <a:endParaRPr lang="he-IL" dirty="0">
              <a:solidFill>
                <a:schemeClr val="accent2">
                  <a:lumMod val="75000"/>
                </a:schemeClr>
              </a:solidFill>
              <a:latin typeface="FbKapriza Bold" panose="02020603050405020304" pitchFamily="18" charset="-79"/>
              <a:cs typeface="FbKapriza Bold" panose="02020603050405020304" pitchFamily="18" charset="-79"/>
            </a:endParaRPr>
          </a:p>
          <a:p>
            <a:r>
              <a:rPr lang="he-IL" dirty="0">
                <a:solidFill>
                  <a:srgbClr val="002060"/>
                </a:solidFill>
                <a:latin typeface="Gisha" panose="020B0502040204020203" pitchFamily="34" charset="-79"/>
                <a:cs typeface="Gisha" panose="020B0502040204020203" pitchFamily="34" charset="-79"/>
              </a:rPr>
              <a:t>משך מלכותו: 29 שנים</a:t>
            </a:r>
            <a:endParaRPr lang="en-US" dirty="0">
              <a:solidFill>
                <a:srgbClr val="002060"/>
              </a:solidFill>
              <a:latin typeface="Gisha" panose="020B0502040204020203" pitchFamily="34" charset="-79"/>
              <a:cs typeface="Gisha" panose="020B0502040204020203" pitchFamily="34" charset="-79"/>
            </a:endParaRPr>
          </a:p>
          <a:p>
            <a:r>
              <a:rPr lang="he-IL" dirty="0">
                <a:solidFill>
                  <a:srgbClr val="002060"/>
                </a:solidFill>
                <a:latin typeface="Gisha" panose="020B0502040204020203" pitchFamily="34" charset="-79"/>
                <a:cs typeface="Gisha" panose="020B0502040204020203" pitchFamily="34" charset="-79"/>
              </a:rPr>
              <a:t>הערכה רוחנית: "ויעש הישר בעיני ה'"</a:t>
            </a:r>
          </a:p>
          <a:p>
            <a:r>
              <a:rPr lang="he-IL" dirty="0">
                <a:solidFill>
                  <a:srgbClr val="002060"/>
                </a:solidFill>
                <a:latin typeface="Gisha" panose="020B0502040204020203" pitchFamily="34" charset="-79"/>
                <a:cs typeface="Gisha" panose="020B0502040204020203" pitchFamily="34" charset="-79"/>
              </a:rPr>
              <a:t>פירוט עשייתו בתחום הדתי</a:t>
            </a:r>
            <a:r>
              <a:rPr lang="en-US" dirty="0">
                <a:solidFill>
                  <a:srgbClr val="002060"/>
                </a:solidFill>
                <a:latin typeface="Gisha" panose="020B0502040204020203" pitchFamily="34" charset="-79"/>
                <a:cs typeface="Gisha" panose="020B0502040204020203" pitchFamily="34" charset="-79"/>
              </a:rPr>
              <a:t>: </a:t>
            </a:r>
            <a:r>
              <a:rPr lang="he-IL" dirty="0">
                <a:solidFill>
                  <a:srgbClr val="002060"/>
                </a:solidFill>
                <a:latin typeface="Gisha" panose="020B0502040204020203" pitchFamily="34" charset="-79"/>
                <a:cs typeface="Gisha" panose="020B0502040204020203" pitchFamily="34" charset="-79"/>
              </a:rPr>
              <a:t> </a:t>
            </a:r>
          </a:p>
          <a:p>
            <a:r>
              <a:rPr lang="he-IL" sz="3600" dirty="0">
                <a:solidFill>
                  <a:schemeClr val="accent2">
                    <a:lumMod val="75000"/>
                  </a:schemeClr>
                </a:solidFill>
                <a:latin typeface="FbKapriza Bold" panose="02020603050405020304" pitchFamily="18" charset="-79"/>
                <a:cs typeface="FbKapriza Bold" panose="02020603050405020304" pitchFamily="18" charset="-79"/>
              </a:rPr>
              <a:t>הסיר את הבמות, </a:t>
            </a:r>
          </a:p>
          <a:p>
            <a:r>
              <a:rPr lang="he-IL" sz="3600" dirty="0">
                <a:solidFill>
                  <a:schemeClr val="accent2">
                    <a:lumMod val="75000"/>
                  </a:schemeClr>
                </a:solidFill>
                <a:latin typeface="FbKapriza Bold" panose="02020603050405020304" pitchFamily="18" charset="-79"/>
                <a:cs typeface="FbKapriza Bold" panose="02020603050405020304" pitchFamily="18" charset="-79"/>
              </a:rPr>
              <a:t>שיבר את המצבות,</a:t>
            </a:r>
          </a:p>
          <a:p>
            <a:r>
              <a:rPr lang="he-IL" sz="3600" dirty="0">
                <a:solidFill>
                  <a:schemeClr val="accent2">
                    <a:lumMod val="75000"/>
                  </a:schemeClr>
                </a:solidFill>
                <a:latin typeface="FbKapriza Bold" panose="02020603050405020304" pitchFamily="18" charset="-79"/>
                <a:cs typeface="FbKapriza Bold" panose="02020603050405020304" pitchFamily="18" charset="-79"/>
              </a:rPr>
              <a:t>כרת את האשרה, </a:t>
            </a:r>
          </a:p>
          <a:p>
            <a:r>
              <a:rPr lang="he-IL" sz="3600" dirty="0">
                <a:solidFill>
                  <a:schemeClr val="accent2">
                    <a:lumMod val="75000"/>
                  </a:schemeClr>
                </a:solidFill>
                <a:latin typeface="FbKapriza Bold" panose="02020603050405020304" pitchFamily="18" charset="-79"/>
                <a:cs typeface="FbKapriza Bold" panose="02020603050405020304" pitchFamily="18" charset="-79"/>
              </a:rPr>
              <a:t>כיתת את נחש הנחושת. </a:t>
            </a:r>
            <a:br>
              <a:rPr lang="en-US" dirty="0">
                <a:solidFill>
                  <a:srgbClr val="002060"/>
                </a:solidFill>
                <a:latin typeface="Gisha" panose="020B0502040204020203" pitchFamily="34" charset="-79"/>
                <a:cs typeface="Gisha" panose="020B0502040204020203" pitchFamily="34" charset="-79"/>
              </a:rPr>
            </a:br>
            <a:endParaRPr lang="he-IL" dirty="0">
              <a:solidFill>
                <a:srgbClr val="002060"/>
              </a:solidFill>
              <a:latin typeface="Gisha" panose="020B0502040204020203" pitchFamily="34" charset="-79"/>
              <a:cs typeface="Gisha" panose="020B0502040204020203" pitchFamily="34" charset="-79"/>
            </a:endParaRPr>
          </a:p>
        </p:txBody>
      </p:sp>
      <p:sp>
        <p:nvSpPr>
          <p:cNvPr id="5" name="תיבת טקסט 4">
            <a:extLst>
              <a:ext uri="{FF2B5EF4-FFF2-40B4-BE49-F238E27FC236}">
                <a16:creationId xmlns:a16="http://schemas.microsoft.com/office/drawing/2014/main" id="{64680AAA-94FD-4728-A9B1-464A60271854}"/>
              </a:ext>
            </a:extLst>
          </p:cNvPr>
          <p:cNvSpPr txBox="1"/>
          <p:nvPr/>
        </p:nvSpPr>
        <p:spPr>
          <a:xfrm>
            <a:off x="677334" y="5220739"/>
            <a:ext cx="5373512" cy="956224"/>
          </a:xfrm>
          <a:prstGeom prst="rect">
            <a:avLst/>
          </a:prstGeom>
          <a:noFill/>
        </p:spPr>
        <p:txBody>
          <a:bodyPr wrap="square" rtlCol="1">
            <a:spAutoFit/>
          </a:bodyPr>
          <a:lstStyle/>
          <a:p>
            <a:pPr>
              <a:lnSpc>
                <a:spcPct val="70000"/>
              </a:lnSpc>
              <a:spcBef>
                <a:spcPts val="1000"/>
              </a:spcBef>
            </a:pPr>
            <a:r>
              <a:rPr lang="he-IL" sz="3300" dirty="0">
                <a:solidFill>
                  <a:schemeClr val="accent2">
                    <a:lumMod val="75000"/>
                  </a:schemeClr>
                </a:solidFill>
                <a:latin typeface="FbKapriza Bold" panose="02020603050405020304" pitchFamily="18" charset="-79"/>
                <a:cs typeface="FbKapriza Bold" panose="02020603050405020304" pitchFamily="18" charset="-79"/>
              </a:rPr>
              <a:t>לאחר התקופה של אחז אביו, חזקיהו עשה        </a:t>
            </a:r>
          </a:p>
          <a:p>
            <a:pPr>
              <a:lnSpc>
                <a:spcPct val="70000"/>
              </a:lnSpc>
              <a:spcBef>
                <a:spcPts val="1000"/>
              </a:spcBef>
            </a:pPr>
            <a:r>
              <a:rPr lang="he-IL" sz="3300" dirty="0">
                <a:solidFill>
                  <a:schemeClr val="accent2">
                    <a:lumMod val="75000"/>
                  </a:schemeClr>
                </a:solidFill>
                <a:latin typeface="FbKapriza Bold" panose="02020603050405020304" pitchFamily="18" charset="-79"/>
                <a:cs typeface="FbKapriza Bold" panose="02020603050405020304" pitchFamily="18" charset="-79"/>
              </a:rPr>
              <a:t>                מהפיכה דתית! </a:t>
            </a:r>
          </a:p>
        </p:txBody>
      </p:sp>
    </p:spTree>
    <p:extLst>
      <p:ext uri="{BB962C8B-B14F-4D97-AF65-F5344CB8AC3E}">
        <p14:creationId xmlns:p14="http://schemas.microsoft.com/office/powerpoint/2010/main" val="1594660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38FF39F-3936-4DA1-9C48-713DFCC4B1D6}"/>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חזקיה המלך</a:t>
            </a:r>
          </a:p>
        </p:txBody>
      </p:sp>
      <p:sp>
        <p:nvSpPr>
          <p:cNvPr id="3" name="מציין מיקום תוכן 2">
            <a:extLst>
              <a:ext uri="{FF2B5EF4-FFF2-40B4-BE49-F238E27FC236}">
                <a16:creationId xmlns:a16="http://schemas.microsoft.com/office/drawing/2014/main" id="{24DF14EB-E99D-473F-A6FB-7BE8F822F725}"/>
              </a:ext>
            </a:extLst>
          </p:cNvPr>
          <p:cNvSpPr>
            <a:spLocks noGrp="1"/>
          </p:cNvSpPr>
          <p:nvPr>
            <p:ph idx="1"/>
          </p:nvPr>
        </p:nvSpPr>
        <p:spPr>
          <a:xfrm>
            <a:off x="361244" y="1825625"/>
            <a:ext cx="10992556" cy="4351338"/>
          </a:xfrm>
        </p:spPr>
        <p:txBody>
          <a:bodyPr>
            <a:normAutofit fontScale="92500" lnSpcReduction="10000"/>
          </a:bodyPr>
          <a:lstStyle/>
          <a:p>
            <a:pPr marL="0" indent="0">
              <a:buNone/>
            </a:pPr>
            <a:r>
              <a:rPr lang="he-IL" sz="3000" dirty="0">
                <a:solidFill>
                  <a:schemeClr val="accent2">
                    <a:lumMod val="75000"/>
                  </a:schemeClr>
                </a:solidFill>
                <a:latin typeface="FbAfikoman Regular" panose="02020603050405020304" pitchFamily="18" charset="-79"/>
                <a:cs typeface="FbAfikoman Regular" panose="02020603050405020304" pitchFamily="18" charset="-79"/>
              </a:rPr>
              <a:t>המלך חזקיהו עושה מהפכה דתית.</a:t>
            </a:r>
            <a:br>
              <a:rPr lang="en-US" dirty="0"/>
            </a:br>
            <a:endParaRPr lang="he-IL" dirty="0"/>
          </a:p>
          <a:p>
            <a:pPr marL="0" indent="0">
              <a:buNone/>
            </a:pPr>
            <a:r>
              <a:rPr lang="he-IL" sz="2200" b="1" dirty="0">
                <a:solidFill>
                  <a:srgbClr val="002060"/>
                </a:solidFill>
                <a:latin typeface="Gisha" panose="020B0502040204020203" pitchFamily="34" charset="-79"/>
                <a:cs typeface="Gisha" panose="020B0502040204020203" pitchFamily="34" charset="-79"/>
              </a:rPr>
              <a:t>מהפכה זו, המתוארת בספר מלכים ב' פרק </a:t>
            </a:r>
            <a:r>
              <a:rPr lang="he-IL" sz="2200" b="1" dirty="0" err="1">
                <a:solidFill>
                  <a:srgbClr val="002060"/>
                </a:solidFill>
                <a:latin typeface="Gisha" panose="020B0502040204020203" pitchFamily="34" charset="-79"/>
                <a:cs typeface="Gisha" panose="020B0502040204020203" pitchFamily="34" charset="-79"/>
              </a:rPr>
              <a:t>יח</a:t>
            </a:r>
            <a:r>
              <a:rPr lang="he-IL" sz="2200" b="1" dirty="0">
                <a:solidFill>
                  <a:srgbClr val="002060"/>
                </a:solidFill>
                <a:latin typeface="Gisha" panose="020B0502040204020203" pitchFamily="34" charset="-79"/>
                <a:cs typeface="Gisha" panose="020B0502040204020203" pitchFamily="34" charset="-79"/>
              </a:rPr>
              <a:t> בקצרה, ובאריכות בדה"ב פרקים </a:t>
            </a:r>
            <a:r>
              <a:rPr lang="he-IL" sz="2200" b="1" dirty="0" err="1">
                <a:solidFill>
                  <a:srgbClr val="002060"/>
                </a:solidFill>
                <a:latin typeface="Gisha" panose="020B0502040204020203" pitchFamily="34" charset="-79"/>
                <a:cs typeface="Gisha" panose="020B0502040204020203" pitchFamily="34" charset="-79"/>
              </a:rPr>
              <a:t>כט</a:t>
            </a:r>
            <a:r>
              <a:rPr lang="he-IL" sz="2200" b="1" dirty="0">
                <a:solidFill>
                  <a:srgbClr val="002060"/>
                </a:solidFill>
                <a:latin typeface="Gisha" panose="020B0502040204020203" pitchFamily="34" charset="-79"/>
                <a:cs typeface="Gisha" panose="020B0502040204020203" pitchFamily="34" charset="-79"/>
              </a:rPr>
              <a:t>-לא והיא כללה:</a:t>
            </a:r>
          </a:p>
          <a:p>
            <a:pPr marL="0" indent="0">
              <a:buNone/>
            </a:pPr>
            <a:endParaRPr lang="he-IL" dirty="0">
              <a:solidFill>
                <a:srgbClr val="002060"/>
              </a:solidFill>
              <a:latin typeface="Gisha" panose="020B0502040204020203" pitchFamily="34" charset="-79"/>
              <a:cs typeface="Gisha" panose="020B0502040204020203" pitchFamily="34" charset="-79"/>
            </a:endParaRPr>
          </a:p>
          <a:p>
            <a:pPr marL="0" indent="0">
              <a:buNone/>
            </a:pPr>
            <a:r>
              <a:rPr lang="he-IL" dirty="0">
                <a:solidFill>
                  <a:srgbClr val="002060"/>
                </a:solidFill>
                <a:latin typeface="Gisha" panose="020B0502040204020203" pitchFamily="34" charset="-79"/>
                <a:cs typeface="Gisha" panose="020B0502040204020203" pitchFamily="34" charset="-79"/>
              </a:rPr>
              <a:t>[1] השמדת עבודת-האלילים שבה עסקו </a:t>
            </a:r>
            <a:r>
              <a:rPr lang="he-IL" dirty="0" err="1">
                <a:solidFill>
                  <a:srgbClr val="002060"/>
                </a:solidFill>
                <a:latin typeface="Gisha" panose="020B0502040204020203" pitchFamily="34" charset="-79"/>
                <a:cs typeface="Gisha" panose="020B0502040204020203" pitchFamily="34" charset="-79"/>
              </a:rPr>
              <a:t>בנ"י</a:t>
            </a:r>
            <a:r>
              <a:rPr lang="he-IL" dirty="0">
                <a:solidFill>
                  <a:srgbClr val="002060"/>
                </a:solidFill>
                <a:latin typeface="Gisha" panose="020B0502040204020203" pitchFamily="34" charset="-79"/>
                <a:cs typeface="Gisha" panose="020B0502040204020203" pitchFamily="34" charset="-79"/>
              </a:rPr>
              <a:t> בהשפעת עמי </a:t>
            </a:r>
            <a:r>
              <a:rPr lang="he-IL" dirty="0" err="1">
                <a:solidFill>
                  <a:srgbClr val="002060"/>
                </a:solidFill>
                <a:latin typeface="Gisha" panose="020B0502040204020203" pitchFamily="34" charset="-79"/>
                <a:cs typeface="Gisha" panose="020B0502040204020203" pitchFamily="34" charset="-79"/>
              </a:rPr>
              <a:t>האיזור</a:t>
            </a:r>
            <a:r>
              <a:rPr lang="he-IL" dirty="0">
                <a:solidFill>
                  <a:srgbClr val="002060"/>
                </a:solidFill>
                <a:latin typeface="Gisha" panose="020B0502040204020203" pitchFamily="34" charset="-79"/>
                <a:cs typeface="Gisha" panose="020B0502040204020203" pitchFamily="34" charset="-79"/>
              </a:rPr>
              <a:t>.</a:t>
            </a:r>
          </a:p>
          <a:p>
            <a:endParaRPr lang="he-IL" dirty="0">
              <a:solidFill>
                <a:srgbClr val="002060"/>
              </a:solidFill>
              <a:latin typeface="Gisha" panose="020B0502040204020203" pitchFamily="34" charset="-79"/>
              <a:cs typeface="Gisha" panose="020B0502040204020203" pitchFamily="34" charset="-79"/>
            </a:endParaRPr>
          </a:p>
          <a:p>
            <a:pPr marL="0" indent="0">
              <a:buNone/>
            </a:pPr>
            <a:r>
              <a:rPr lang="he-IL" dirty="0">
                <a:solidFill>
                  <a:srgbClr val="002060"/>
                </a:solidFill>
                <a:latin typeface="Gisha" panose="020B0502040204020203" pitchFamily="34" charset="-79"/>
                <a:cs typeface="Gisha" panose="020B0502040204020203" pitchFamily="34" charset="-79"/>
              </a:rPr>
              <a:t>[2] השמדת נחש הנחושת שעשה משה </a:t>
            </a:r>
            <a:r>
              <a:rPr lang="he-IL" sz="1900" dirty="0">
                <a:solidFill>
                  <a:srgbClr val="002060"/>
                </a:solidFill>
                <a:latin typeface="Gisha" panose="020B0502040204020203" pitchFamily="34" charset="-79"/>
                <a:cs typeface="Gisha" panose="020B0502040204020203" pitchFamily="34" charset="-79"/>
              </a:rPr>
              <a:t>(במדבר כ"א: ט).  </a:t>
            </a:r>
            <a:r>
              <a:rPr lang="he-IL" dirty="0">
                <a:solidFill>
                  <a:srgbClr val="002060"/>
                </a:solidFill>
                <a:latin typeface="Gisha" panose="020B0502040204020203" pitchFamily="34" charset="-79"/>
                <a:cs typeface="Gisha" panose="020B0502040204020203" pitchFamily="34" charset="-79"/>
              </a:rPr>
              <a:t>בני-ישראל  שמרו עליו    </a:t>
            </a:r>
          </a:p>
          <a:p>
            <a:pPr marL="0" indent="0">
              <a:buNone/>
            </a:pPr>
            <a:r>
              <a:rPr lang="he-IL" dirty="0">
                <a:solidFill>
                  <a:srgbClr val="002060"/>
                </a:solidFill>
                <a:latin typeface="Gisha" panose="020B0502040204020203" pitchFamily="34" charset="-79"/>
                <a:cs typeface="Gisha" panose="020B0502040204020203" pitchFamily="34" charset="-79"/>
              </a:rPr>
              <a:t>     למעלה מ-700 שנה והפכו אותו לעבודה זרה.</a:t>
            </a:r>
          </a:p>
          <a:p>
            <a:endParaRPr lang="he-IL" dirty="0">
              <a:solidFill>
                <a:srgbClr val="002060"/>
              </a:solidFill>
              <a:latin typeface="Gisha" panose="020B0502040204020203" pitchFamily="34" charset="-79"/>
              <a:cs typeface="Gisha" panose="020B0502040204020203" pitchFamily="34" charset="-79"/>
            </a:endParaRPr>
          </a:p>
          <a:p>
            <a:pPr marL="0" indent="0">
              <a:buNone/>
            </a:pPr>
            <a:r>
              <a:rPr lang="he-IL" dirty="0">
                <a:solidFill>
                  <a:srgbClr val="002060"/>
                </a:solidFill>
                <a:latin typeface="Gisha" panose="020B0502040204020203" pitchFamily="34" charset="-79"/>
                <a:cs typeface="Gisha" panose="020B0502040204020203" pitchFamily="34" charset="-79"/>
              </a:rPr>
              <a:t>[3] הריסת הבמות ששימשו לעבודת ה' (דהי"ב ל"א וכן מל"ב י"ח: </a:t>
            </a:r>
            <a:r>
              <a:rPr lang="he-IL" dirty="0" err="1">
                <a:solidFill>
                  <a:srgbClr val="002060"/>
                </a:solidFill>
                <a:latin typeface="Gisha" panose="020B0502040204020203" pitchFamily="34" charset="-79"/>
                <a:cs typeface="Gisha" panose="020B0502040204020203" pitchFamily="34" charset="-79"/>
              </a:rPr>
              <a:t>כב</a:t>
            </a:r>
            <a:r>
              <a:rPr lang="he-IL" dirty="0">
                <a:solidFill>
                  <a:srgbClr val="002060"/>
                </a:solidFill>
                <a:latin typeface="Gisha" panose="020B0502040204020203" pitchFamily="34" charset="-79"/>
                <a:cs typeface="Gisha" panose="020B0502040204020203" pitchFamily="34" charset="-79"/>
              </a:rPr>
              <a:t>)</a:t>
            </a:r>
          </a:p>
        </p:txBody>
      </p:sp>
    </p:spTree>
    <p:extLst>
      <p:ext uri="{BB962C8B-B14F-4D97-AF65-F5344CB8AC3E}">
        <p14:creationId xmlns:p14="http://schemas.microsoft.com/office/powerpoint/2010/main" val="3585615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6A8A0CC-8E1B-47BF-94BD-56A929D9D01E}"/>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פעולות חזקיהו המלך בתחום הדתי, לפי </a:t>
            </a:r>
            <a:r>
              <a:rPr lang="he-IL" dirty="0" err="1">
                <a:solidFill>
                  <a:srgbClr val="002060"/>
                </a:solidFill>
                <a:latin typeface="FbAfikoman Regular" panose="02020603050405020304" pitchFamily="18" charset="-79"/>
                <a:cs typeface="FbAfikoman Regular" panose="02020603050405020304" pitchFamily="18" charset="-79"/>
              </a:rPr>
              <a:t>דבה"י</a:t>
            </a:r>
            <a:r>
              <a:rPr lang="he-IL" dirty="0">
                <a:solidFill>
                  <a:srgbClr val="002060"/>
                </a:solidFill>
                <a:latin typeface="FbAfikoman Regular" panose="02020603050405020304" pitchFamily="18" charset="-79"/>
                <a:cs typeface="FbAfikoman Regular" panose="02020603050405020304" pitchFamily="18" charset="-79"/>
              </a:rPr>
              <a:t> </a:t>
            </a:r>
          </a:p>
        </p:txBody>
      </p:sp>
      <p:sp>
        <p:nvSpPr>
          <p:cNvPr id="3" name="מציין מיקום תוכן 2">
            <a:extLst>
              <a:ext uri="{FF2B5EF4-FFF2-40B4-BE49-F238E27FC236}">
                <a16:creationId xmlns:a16="http://schemas.microsoft.com/office/drawing/2014/main" id="{81442134-DADF-47BF-B060-A2ED0A928E87}"/>
              </a:ext>
            </a:extLst>
          </p:cNvPr>
          <p:cNvSpPr>
            <a:spLocks noGrp="1"/>
          </p:cNvSpPr>
          <p:nvPr>
            <p:ph idx="1"/>
          </p:nvPr>
        </p:nvSpPr>
        <p:spPr>
          <a:xfrm>
            <a:off x="838200" y="1825624"/>
            <a:ext cx="10936112" cy="4667251"/>
          </a:xfrm>
        </p:spPr>
        <p:txBody>
          <a:bodyPr>
            <a:normAutofit/>
          </a:bodyPr>
          <a:lstStyle/>
          <a:p>
            <a:pPr>
              <a:lnSpc>
                <a:spcPct val="150000"/>
              </a:lnSpc>
            </a:pPr>
            <a:r>
              <a:rPr lang="he-IL" dirty="0">
                <a:solidFill>
                  <a:srgbClr val="002060"/>
                </a:solidFill>
                <a:latin typeface="Gisha" panose="020B0502040204020203" pitchFamily="34" charset="-79"/>
                <a:cs typeface="Gisha" panose="020B0502040204020203" pitchFamily="34" charset="-79"/>
              </a:rPr>
              <a:t>על דמותו ומעשיו של חזקיהו יש להרחיב גם מתוך דברי הימים ב' (כ"ט-ל"א) </a:t>
            </a:r>
          </a:p>
          <a:p>
            <a:pPr>
              <a:lnSpc>
                <a:spcPct val="150000"/>
              </a:lnSpc>
            </a:pPr>
            <a:r>
              <a:rPr lang="he-IL" dirty="0">
                <a:solidFill>
                  <a:srgbClr val="002060"/>
                </a:solidFill>
                <a:latin typeface="Gisha" panose="020B0502040204020203" pitchFamily="34" charset="-79"/>
                <a:cs typeface="Gisha" panose="020B0502040204020203" pitchFamily="34" charset="-79"/>
              </a:rPr>
              <a:t>טיהור המקדש (כ"ט) </a:t>
            </a:r>
          </a:p>
          <a:p>
            <a:r>
              <a:rPr lang="he-IL" dirty="0">
                <a:solidFill>
                  <a:srgbClr val="002060"/>
                </a:solidFill>
                <a:latin typeface="Gisha" panose="020B0502040204020203" pitchFamily="34" charset="-79"/>
                <a:cs typeface="Gisha" panose="020B0502040204020203" pitchFamily="34" charset="-79"/>
              </a:rPr>
              <a:t>על הפסח שעשה (ל') </a:t>
            </a:r>
          </a:p>
          <a:p>
            <a:pPr>
              <a:lnSpc>
                <a:spcPct val="150000"/>
              </a:lnSpc>
            </a:pPr>
            <a:r>
              <a:rPr lang="he-IL" dirty="0">
                <a:solidFill>
                  <a:srgbClr val="002060"/>
                </a:solidFill>
                <a:latin typeface="Gisha" panose="020B0502040204020203" pitchFamily="34" charset="-79"/>
                <a:cs typeface="Gisha" panose="020B0502040204020203" pitchFamily="34" charset="-79"/>
              </a:rPr>
              <a:t>ועל תהליך החזרה בתשובה שכלל גם את הנשארים באפרים לאחר חורבן ממלכת ישראל. (ל"א פסוק א') כחלק מהניסיון של חזקיהו לאחד את מי שלא גלה ממלכת ישראל בחורבן שומרון, לממלכת אחת שעיר הבירה שלה היא ירושלים שבתוכה בית ה'.</a:t>
            </a:r>
          </a:p>
        </p:txBody>
      </p:sp>
    </p:spTree>
    <p:extLst>
      <p:ext uri="{BB962C8B-B14F-4D97-AF65-F5344CB8AC3E}">
        <p14:creationId xmlns:p14="http://schemas.microsoft.com/office/powerpoint/2010/main" val="29832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2B0CBD0-E951-43BD-9978-FF10BF6E9717}"/>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המלך חזקיהו- היבט מדיני</a:t>
            </a:r>
          </a:p>
        </p:txBody>
      </p:sp>
      <p:sp>
        <p:nvSpPr>
          <p:cNvPr id="3" name="מציין מיקום תוכן 2">
            <a:extLst>
              <a:ext uri="{FF2B5EF4-FFF2-40B4-BE49-F238E27FC236}">
                <a16:creationId xmlns:a16="http://schemas.microsoft.com/office/drawing/2014/main" id="{33C71890-705C-4A55-84B6-0E504747458E}"/>
              </a:ext>
            </a:extLst>
          </p:cNvPr>
          <p:cNvSpPr>
            <a:spLocks noGrp="1"/>
          </p:cNvSpPr>
          <p:nvPr>
            <p:ph idx="1"/>
          </p:nvPr>
        </p:nvSpPr>
        <p:spPr>
          <a:xfrm>
            <a:off x="462844" y="1825625"/>
            <a:ext cx="11243734" cy="4351338"/>
          </a:xfrm>
        </p:spPr>
        <p:txBody>
          <a:bodyPr>
            <a:normAutofit fontScale="92500" lnSpcReduction="20000"/>
          </a:bodyPr>
          <a:lstStyle/>
          <a:p>
            <a:r>
              <a:rPr lang="he-IL" dirty="0">
                <a:solidFill>
                  <a:srgbClr val="002060"/>
                </a:solidFill>
                <a:latin typeface="Gisha" panose="020B0502040204020203" pitchFamily="34" charset="-79"/>
                <a:cs typeface="Gisha" panose="020B0502040204020203" pitchFamily="34" charset="-79"/>
              </a:rPr>
              <a:t>המהפכה הרוחנית תורגמה גם להיבטים מדיניים -  פריקת עול אשור וכיבושים בארץ פלישתים. </a:t>
            </a:r>
          </a:p>
          <a:p>
            <a:r>
              <a:rPr lang="he-IL" dirty="0">
                <a:solidFill>
                  <a:srgbClr val="002060"/>
                </a:solidFill>
              </a:rPr>
              <a:t>(ז) וְהָיָה ה' עִמּוֹ בְּכֹל אֲשֶׁר יֵצֵא יַשְׂכִּיל </a:t>
            </a:r>
            <a:r>
              <a:rPr lang="he-IL" dirty="0" err="1">
                <a:solidFill>
                  <a:srgbClr val="002060"/>
                </a:solidFill>
              </a:rPr>
              <a:t>וַיִּמְרֹד</a:t>
            </a:r>
            <a:r>
              <a:rPr lang="he-IL" dirty="0">
                <a:solidFill>
                  <a:srgbClr val="002060"/>
                </a:solidFill>
              </a:rPr>
              <a:t> בְּמֶלֶךְ אַשּׁוּר וְלֹא עֲבָדוֹ:</a:t>
            </a:r>
          </a:p>
          <a:p>
            <a:pPr marL="0" indent="0">
              <a:buNone/>
            </a:pPr>
            <a:r>
              <a:rPr lang="he-IL" dirty="0">
                <a:solidFill>
                  <a:srgbClr val="002060"/>
                </a:solidFill>
                <a:latin typeface="Gisha" panose="020B0502040204020203" pitchFamily="34" charset="-79"/>
                <a:cs typeface="Gisha" panose="020B0502040204020203" pitchFamily="34" charset="-79"/>
              </a:rPr>
              <a:t>   </a:t>
            </a:r>
            <a:r>
              <a:rPr lang="he-IL" sz="3600" dirty="0">
                <a:solidFill>
                  <a:schemeClr val="accent2">
                    <a:lumMod val="75000"/>
                  </a:schemeClr>
                </a:solidFill>
                <a:latin typeface="FbKapriza Bold" panose="02020603050405020304" pitchFamily="18" charset="-79"/>
                <a:cs typeface="FbKapriza Bold" panose="02020603050405020304" pitchFamily="18" charset="-79"/>
              </a:rPr>
              <a:t>  </a:t>
            </a:r>
          </a:p>
          <a:p>
            <a:pPr marL="0" indent="0">
              <a:buNone/>
            </a:pPr>
            <a:r>
              <a:rPr lang="he-IL" sz="3600" dirty="0">
                <a:solidFill>
                  <a:schemeClr val="accent2">
                    <a:lumMod val="75000"/>
                  </a:schemeClr>
                </a:solidFill>
                <a:latin typeface="FbKapriza Bold" panose="02020603050405020304" pitchFamily="18" charset="-79"/>
                <a:cs typeface="FbKapriza Bold" panose="02020603050405020304" pitchFamily="18" charset="-79"/>
              </a:rPr>
              <a:t> </a:t>
            </a:r>
            <a:r>
              <a:rPr lang="he-IL" sz="3600" dirty="0" err="1">
                <a:solidFill>
                  <a:schemeClr val="accent2">
                    <a:lumMod val="75000"/>
                  </a:schemeClr>
                </a:solidFill>
                <a:latin typeface="FbKapriza Bold" panose="02020603050405020304" pitchFamily="18" charset="-79"/>
                <a:cs typeface="FbKapriza Bold" panose="02020603050405020304" pitchFamily="18" charset="-79"/>
              </a:rPr>
              <a:t>מלבי"ם</a:t>
            </a:r>
            <a:r>
              <a:rPr lang="he-IL" sz="3600" dirty="0">
                <a:solidFill>
                  <a:schemeClr val="accent2">
                    <a:lumMod val="75000"/>
                  </a:schemeClr>
                </a:solidFill>
                <a:latin typeface="FbKapriza Bold" panose="02020603050405020304" pitchFamily="18" charset="-79"/>
                <a:cs typeface="FbKapriza Bold" panose="02020603050405020304" pitchFamily="18" charset="-79"/>
              </a:rPr>
              <a:t>:</a:t>
            </a:r>
          </a:p>
          <a:p>
            <a:r>
              <a:rPr lang="he-IL" dirty="0">
                <a:solidFill>
                  <a:srgbClr val="002060"/>
                </a:solidFill>
                <a:latin typeface="Gisha" panose="020B0502040204020203" pitchFamily="34" charset="-79"/>
                <a:cs typeface="Gisha" panose="020B0502040204020203" pitchFamily="34" charset="-79"/>
              </a:rPr>
              <a:t>(ז) והיה ה' עמו. כמו שדבק בה' כן היה ה' עמו </a:t>
            </a:r>
            <a:r>
              <a:rPr lang="he-IL" dirty="0" err="1">
                <a:solidFill>
                  <a:srgbClr val="002060"/>
                </a:solidFill>
                <a:latin typeface="Gisha" panose="020B0502040204020203" pitchFamily="34" charset="-79"/>
                <a:cs typeface="Gisha" panose="020B0502040204020203" pitchFamily="34" charset="-79"/>
              </a:rPr>
              <a:t>ועי"כ</a:t>
            </a:r>
            <a:r>
              <a:rPr lang="he-IL" dirty="0">
                <a:solidFill>
                  <a:srgbClr val="002060"/>
                </a:solidFill>
                <a:latin typeface="Gisha" panose="020B0502040204020203" pitchFamily="34" charset="-79"/>
                <a:cs typeface="Gisha" panose="020B0502040204020203" pitchFamily="34" charset="-79"/>
              </a:rPr>
              <a:t> השכיל בכל דרכיו ע"י עזר אלוה</a:t>
            </a:r>
            <a:r>
              <a:rPr lang="he-IL" sz="3300" dirty="0">
                <a:solidFill>
                  <a:srgbClr val="002060"/>
                </a:solidFill>
                <a:latin typeface="FbKapriza Bold" panose="02020603050405020304" pitchFamily="18" charset="-79"/>
                <a:cs typeface="FbKapriza Bold" panose="02020603050405020304" pitchFamily="18" charset="-79"/>
              </a:rPr>
              <a:t> (עזרת ה') . </a:t>
            </a:r>
            <a:r>
              <a:rPr lang="he-IL" dirty="0">
                <a:solidFill>
                  <a:srgbClr val="002060"/>
                </a:solidFill>
                <a:latin typeface="Gisha" panose="020B0502040204020203" pitchFamily="34" charset="-79"/>
                <a:cs typeface="Gisha" panose="020B0502040204020203" pitchFamily="34" charset="-79"/>
              </a:rPr>
              <a:t>ותחת שבימי אחז גבר עליו מלך ישראל והוצרך להיות עבד לאשור כדי שיושיעהו מידו, ופלישתים פשטו בארץ יהודה, היה </a:t>
            </a:r>
            <a:r>
              <a:rPr lang="he-IL" dirty="0" err="1">
                <a:solidFill>
                  <a:srgbClr val="002060"/>
                </a:solidFill>
                <a:latin typeface="Gisha" panose="020B0502040204020203" pitchFamily="34" charset="-79"/>
                <a:cs typeface="Gisha" panose="020B0502040204020203" pitchFamily="34" charset="-79"/>
              </a:rPr>
              <a:t>הכל</a:t>
            </a:r>
            <a:r>
              <a:rPr lang="he-IL" dirty="0">
                <a:solidFill>
                  <a:srgbClr val="002060"/>
                </a:solidFill>
                <a:latin typeface="Gisha" panose="020B0502040204020203" pitchFamily="34" charset="-79"/>
                <a:cs typeface="Gisha" panose="020B0502040204020203" pitchFamily="34" charset="-79"/>
              </a:rPr>
              <a:t> בהפך, הוא מרד במלך אשור. </a:t>
            </a:r>
          </a:p>
          <a:p>
            <a:r>
              <a:rPr lang="he-IL" sz="3600" dirty="0">
                <a:solidFill>
                  <a:schemeClr val="accent2">
                    <a:lumMod val="75000"/>
                  </a:schemeClr>
                </a:solidFill>
                <a:latin typeface="FbKapriza Bold" panose="02020603050405020304" pitchFamily="18" charset="-79"/>
                <a:cs typeface="FbKapriza Bold" panose="02020603050405020304" pitchFamily="18" charset="-79"/>
              </a:rPr>
              <a:t>מה ניתן ללמוד מדברי </a:t>
            </a:r>
            <a:r>
              <a:rPr lang="he-IL" sz="3600" dirty="0" err="1">
                <a:solidFill>
                  <a:schemeClr val="accent2">
                    <a:lumMod val="75000"/>
                  </a:schemeClr>
                </a:solidFill>
                <a:latin typeface="FbKapriza Bold" panose="02020603050405020304" pitchFamily="18" charset="-79"/>
                <a:cs typeface="FbKapriza Bold" panose="02020603050405020304" pitchFamily="18" charset="-79"/>
              </a:rPr>
              <a:t>המלבי"ם</a:t>
            </a:r>
            <a:r>
              <a:rPr lang="he-IL" sz="3600" dirty="0">
                <a:solidFill>
                  <a:schemeClr val="accent2">
                    <a:lumMod val="75000"/>
                  </a:schemeClr>
                </a:solidFill>
                <a:latin typeface="FbKapriza Bold" panose="02020603050405020304" pitchFamily="18" charset="-79"/>
                <a:cs typeface="FbKapriza Bold" panose="02020603050405020304" pitchFamily="18" charset="-79"/>
              </a:rPr>
              <a:t> על הבדלי התנהלות ממלכת יהודה בתק' אחז ובתק' חזקיה?</a:t>
            </a:r>
          </a:p>
        </p:txBody>
      </p:sp>
    </p:spTree>
    <p:extLst>
      <p:ext uri="{BB962C8B-B14F-4D97-AF65-F5344CB8AC3E}">
        <p14:creationId xmlns:p14="http://schemas.microsoft.com/office/powerpoint/2010/main" val="2873691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9F4A31-3AED-4F07-A512-BD9DF446E222}"/>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ההכרעה</a:t>
            </a:r>
          </a:p>
        </p:txBody>
      </p:sp>
      <p:sp>
        <p:nvSpPr>
          <p:cNvPr id="3" name="מציין מיקום תוכן 2">
            <a:extLst>
              <a:ext uri="{FF2B5EF4-FFF2-40B4-BE49-F238E27FC236}">
                <a16:creationId xmlns:a16="http://schemas.microsoft.com/office/drawing/2014/main" id="{F1A08E41-D6BA-4A1A-B81C-CB2B36930F41}"/>
              </a:ext>
            </a:extLst>
          </p:cNvPr>
          <p:cNvSpPr>
            <a:spLocks noGrp="1"/>
          </p:cNvSpPr>
          <p:nvPr>
            <p:ph idx="1"/>
          </p:nvPr>
        </p:nvSpPr>
        <p:spPr>
          <a:xfrm>
            <a:off x="838200" y="1671329"/>
            <a:ext cx="11060875" cy="4710111"/>
          </a:xfrm>
        </p:spPr>
        <p:txBody>
          <a:bodyPr>
            <a:normAutofit fontScale="62500" lnSpcReduction="20000"/>
          </a:bodyPr>
          <a:lstStyle/>
          <a:p>
            <a:r>
              <a:rPr lang="he-IL" dirty="0">
                <a:solidFill>
                  <a:srgbClr val="002060"/>
                </a:solidFill>
                <a:latin typeface="Gisha" panose="020B0502040204020203" pitchFamily="34" charset="-79"/>
                <a:cs typeface="Gisha" panose="020B0502040204020203" pitchFamily="34" charset="-79"/>
              </a:rPr>
              <a:t>לאחר כל המאמצים, אין לחזקיהו יכולת עמידה אמיתית מול מלך אשור</a:t>
            </a:r>
          </a:p>
          <a:p>
            <a:pPr marL="0" indent="0">
              <a:buNone/>
            </a:pPr>
            <a:r>
              <a:rPr lang="he-IL" dirty="0">
                <a:solidFill>
                  <a:srgbClr val="002060"/>
                </a:solidFill>
                <a:latin typeface="Gisha" panose="020B0502040204020203" pitchFamily="34" charset="-79"/>
                <a:cs typeface="Gisha" panose="020B0502040204020203" pitchFamily="34" charset="-79"/>
              </a:rPr>
              <a:t>   ובפרק י"ט אנו קוראים על הפניה לנביא לישועה.</a:t>
            </a:r>
            <a:br>
              <a:rPr lang="en-US" dirty="0">
                <a:solidFill>
                  <a:srgbClr val="002060"/>
                </a:solidFill>
                <a:latin typeface="Gisha" panose="020B0502040204020203" pitchFamily="34" charset="-79"/>
                <a:cs typeface="Gisha" panose="020B0502040204020203" pitchFamily="34" charset="-79"/>
              </a:rPr>
            </a:br>
            <a:r>
              <a:rPr lang="he-IL" dirty="0">
                <a:solidFill>
                  <a:srgbClr val="002060"/>
                </a:solidFill>
                <a:latin typeface="Gisha" panose="020B0502040204020203" pitchFamily="34" charset="-79"/>
                <a:cs typeface="Gisha" panose="020B0502040204020203" pitchFamily="34" charset="-79"/>
              </a:rPr>
              <a:t> </a:t>
            </a:r>
          </a:p>
          <a:p>
            <a:pPr marL="0" indent="0">
              <a:lnSpc>
                <a:spcPct val="170000"/>
              </a:lnSpc>
              <a:buNone/>
            </a:pPr>
            <a:r>
              <a:rPr lang="he-IL" dirty="0">
                <a:solidFill>
                  <a:srgbClr val="002060"/>
                </a:solidFill>
                <a:latin typeface="Gisha" panose="020B0502040204020203" pitchFamily="34" charset="-79"/>
                <a:cs typeface="Gisha" panose="020B0502040204020203" pitchFamily="34" charset="-79"/>
              </a:rPr>
              <a:t>(א) וַיְהִי כִּשְׁמֹעַ הַמֶּלֶךְ חִזְקִיָּהוּ וַיִּקְרַע אֶת בְּגָדָיו </a:t>
            </a:r>
            <a:r>
              <a:rPr lang="he-IL" dirty="0" err="1">
                <a:solidFill>
                  <a:srgbClr val="002060"/>
                </a:solidFill>
                <a:latin typeface="Gisha" panose="020B0502040204020203" pitchFamily="34" charset="-79"/>
                <a:cs typeface="Gisha" panose="020B0502040204020203" pitchFamily="34" charset="-79"/>
              </a:rPr>
              <a:t>וַיִּתְכַּס</a:t>
            </a:r>
            <a:r>
              <a:rPr lang="he-IL" dirty="0">
                <a:solidFill>
                  <a:srgbClr val="002060"/>
                </a:solidFill>
                <a:latin typeface="Gisha" panose="020B0502040204020203" pitchFamily="34" charset="-79"/>
                <a:cs typeface="Gisha" panose="020B0502040204020203" pitchFamily="34" charset="-79"/>
              </a:rPr>
              <a:t> בַּשָּׂק וַיָּבֹא בֵּית </a:t>
            </a:r>
            <a:r>
              <a:rPr lang="he-IL" dirty="0" err="1">
                <a:solidFill>
                  <a:srgbClr val="002060"/>
                </a:solidFill>
                <a:latin typeface="Gisha" panose="020B0502040204020203" pitchFamily="34" charset="-79"/>
                <a:cs typeface="Gisha" panose="020B0502040204020203" pitchFamily="34" charset="-79"/>
              </a:rPr>
              <a:t>יְקֹוָק</a:t>
            </a:r>
            <a:r>
              <a:rPr lang="he-IL" dirty="0">
                <a:solidFill>
                  <a:srgbClr val="002060"/>
                </a:solidFill>
                <a:latin typeface="Gisha" panose="020B0502040204020203" pitchFamily="34" charset="-79"/>
                <a:cs typeface="Gisha" panose="020B0502040204020203" pitchFamily="34" charset="-79"/>
              </a:rPr>
              <a:t>:</a:t>
            </a:r>
          </a:p>
          <a:p>
            <a:pPr marL="0" indent="0">
              <a:lnSpc>
                <a:spcPct val="170000"/>
              </a:lnSpc>
              <a:buNone/>
            </a:pPr>
            <a:r>
              <a:rPr lang="he-IL" dirty="0">
                <a:solidFill>
                  <a:srgbClr val="002060"/>
                </a:solidFill>
                <a:latin typeface="Gisha" panose="020B0502040204020203" pitchFamily="34" charset="-79"/>
                <a:cs typeface="Gisha" panose="020B0502040204020203" pitchFamily="34" charset="-79"/>
              </a:rPr>
              <a:t>(ב) וַיִּשְׁלַח אֶת אֶלְיָקִים אֲשֶׁר עַל הַבַּיִת וְשֶׁבְנָא הַסֹּפֵר וְאֵת זִקְנֵי </a:t>
            </a:r>
            <a:r>
              <a:rPr lang="he-IL" dirty="0" err="1">
                <a:solidFill>
                  <a:srgbClr val="002060"/>
                </a:solidFill>
                <a:latin typeface="Gisha" panose="020B0502040204020203" pitchFamily="34" charset="-79"/>
                <a:cs typeface="Gisha" panose="020B0502040204020203" pitchFamily="34" charset="-79"/>
              </a:rPr>
              <a:t>הַכֹּהֲנִים</a:t>
            </a:r>
            <a:r>
              <a:rPr lang="he-IL" dirty="0">
                <a:solidFill>
                  <a:srgbClr val="002060"/>
                </a:solidFill>
                <a:latin typeface="Gisha" panose="020B0502040204020203" pitchFamily="34" charset="-79"/>
                <a:cs typeface="Gisha" panose="020B0502040204020203" pitchFamily="34" charset="-79"/>
              </a:rPr>
              <a:t> מִתְכַּסִּים בַּשַּׂקִּים אֶל </a:t>
            </a:r>
            <a:r>
              <a:rPr lang="he-IL" dirty="0">
                <a:solidFill>
                  <a:schemeClr val="accent2">
                    <a:lumMod val="75000"/>
                  </a:schemeClr>
                </a:solidFill>
                <a:latin typeface="Gisha" panose="020B0502040204020203" pitchFamily="34" charset="-79"/>
                <a:cs typeface="Gisha" panose="020B0502040204020203" pitchFamily="34" charset="-79"/>
              </a:rPr>
              <a:t>יְשַׁעְיָהוּ הַנָּבִיא בֶּן אָמוֹץ:</a:t>
            </a:r>
          </a:p>
          <a:p>
            <a:pPr marL="0" indent="0">
              <a:buNone/>
            </a:pPr>
            <a:endParaRPr lang="he-IL" dirty="0"/>
          </a:p>
          <a:p>
            <a:r>
              <a:rPr lang="he-IL" dirty="0">
                <a:solidFill>
                  <a:srgbClr val="002060"/>
                </a:solidFill>
                <a:latin typeface="Gisha" panose="020B0502040204020203" pitchFamily="34" charset="-79"/>
                <a:cs typeface="Gisha" panose="020B0502040204020203" pitchFamily="34" charset="-79"/>
              </a:rPr>
              <a:t>הפניה לישעיהו</a:t>
            </a:r>
          </a:p>
          <a:p>
            <a:endParaRPr lang="he-IL" dirty="0">
              <a:solidFill>
                <a:srgbClr val="002060"/>
              </a:solidFill>
              <a:latin typeface="Gisha" panose="020B0502040204020203" pitchFamily="34" charset="-79"/>
              <a:cs typeface="Gisha" panose="020B0502040204020203" pitchFamily="34" charset="-79"/>
            </a:endParaRPr>
          </a:p>
          <a:p>
            <a:r>
              <a:rPr lang="he-IL" dirty="0">
                <a:solidFill>
                  <a:srgbClr val="002060"/>
                </a:solidFill>
                <a:latin typeface="Gisha" panose="020B0502040204020203" pitchFamily="34" charset="-79"/>
                <a:cs typeface="Gisha" panose="020B0502040204020203" pitchFamily="34" charset="-79"/>
              </a:rPr>
              <a:t> ג) וַיֹּאמְרוּ אֵלָיו כֹּה אָמַר חִזְקִיָּהוּ יוֹם צָרָה וְתוֹכֵחָה וּנְאָצָה הַיּוֹם הַזֶּה כִּי בָאוּ בָנִים עַד מַשְׁבֵּר </a:t>
            </a:r>
            <a:r>
              <a:rPr lang="he-IL" dirty="0" err="1">
                <a:solidFill>
                  <a:srgbClr val="002060"/>
                </a:solidFill>
                <a:latin typeface="Gisha" panose="020B0502040204020203" pitchFamily="34" charset="-79"/>
                <a:cs typeface="Gisha" panose="020B0502040204020203" pitchFamily="34" charset="-79"/>
              </a:rPr>
              <a:t>וְכֹח</a:t>
            </a:r>
            <a:r>
              <a:rPr lang="he-IL" dirty="0">
                <a:solidFill>
                  <a:srgbClr val="002060"/>
                </a:solidFill>
                <a:latin typeface="Gisha" panose="020B0502040204020203" pitchFamily="34" charset="-79"/>
                <a:cs typeface="Gisha" panose="020B0502040204020203" pitchFamily="34" charset="-79"/>
              </a:rPr>
              <a:t>ַ אַיִן </a:t>
            </a:r>
            <a:r>
              <a:rPr lang="he-IL" dirty="0" err="1">
                <a:solidFill>
                  <a:srgbClr val="002060"/>
                </a:solidFill>
                <a:latin typeface="Gisha" panose="020B0502040204020203" pitchFamily="34" charset="-79"/>
                <a:cs typeface="Gisha" panose="020B0502040204020203" pitchFamily="34" charset="-79"/>
              </a:rPr>
              <a:t>לְלֵדָה</a:t>
            </a:r>
            <a:r>
              <a:rPr lang="he-IL" dirty="0">
                <a:solidFill>
                  <a:srgbClr val="002060"/>
                </a:solidFill>
                <a:latin typeface="Gisha" panose="020B0502040204020203" pitchFamily="34" charset="-79"/>
                <a:cs typeface="Gisha" panose="020B0502040204020203" pitchFamily="34" charset="-79"/>
              </a:rPr>
              <a:t>:</a:t>
            </a:r>
          </a:p>
          <a:p>
            <a:endParaRPr lang="he-IL" dirty="0">
              <a:solidFill>
                <a:srgbClr val="002060"/>
              </a:solidFill>
              <a:latin typeface="Gisha" panose="020B0502040204020203" pitchFamily="34" charset="-79"/>
              <a:cs typeface="Gisha" panose="020B0502040204020203" pitchFamily="34" charset="-79"/>
            </a:endParaRPr>
          </a:p>
          <a:p>
            <a:r>
              <a:rPr lang="he-IL" dirty="0">
                <a:solidFill>
                  <a:srgbClr val="002060"/>
                </a:solidFill>
                <a:latin typeface="Gisha" panose="020B0502040204020203" pitchFamily="34" charset="-79"/>
                <a:cs typeface="Gisha" panose="020B0502040204020203" pitchFamily="34" charset="-79"/>
              </a:rPr>
              <a:t> דעת מקרא: אכן באו בנים עד משבר כלומר ישראל שהם בנים לה' אין להם כוח להתגבר על הצרה הזאת ורמז שאין בידיו להכריע אם להיכנע לסנחריב או להמשיך במלחמה ויסוד הדברים בציור של אישה שתקפוה צירי לידה אולם אזלו כוחותיה ואינה מאפשרת לבניה לשבור (לפרוץ) את פי הרחם ולצאת לאוויר העולם, ולפיכך נתונה גם היא וגם בניה נתונים בסכנת מוות – משבר =</a:t>
            </a:r>
            <a:r>
              <a:rPr lang="he-IL" dirty="0" err="1">
                <a:solidFill>
                  <a:srgbClr val="002060"/>
                </a:solidFill>
                <a:latin typeface="Gisha" panose="020B0502040204020203" pitchFamily="34" charset="-79"/>
                <a:cs typeface="Gisha" panose="020B0502040204020203" pitchFamily="34" charset="-79"/>
              </a:rPr>
              <a:t>כסא</a:t>
            </a:r>
            <a:r>
              <a:rPr lang="he-IL" dirty="0">
                <a:solidFill>
                  <a:srgbClr val="002060"/>
                </a:solidFill>
                <a:latin typeface="Gisha" panose="020B0502040204020203" pitchFamily="34" charset="-79"/>
                <a:cs typeface="Gisha" panose="020B0502040204020203" pitchFamily="34" charset="-79"/>
              </a:rPr>
              <a:t> היולדת. </a:t>
            </a:r>
          </a:p>
        </p:txBody>
      </p:sp>
    </p:spTree>
    <p:extLst>
      <p:ext uri="{BB962C8B-B14F-4D97-AF65-F5344CB8AC3E}">
        <p14:creationId xmlns:p14="http://schemas.microsoft.com/office/powerpoint/2010/main" val="148641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F68F65E-7677-475B-BFA5-1CFA1AFE7DD2}"/>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קצת רקע על פילוג הממלכה...</a:t>
            </a:r>
          </a:p>
        </p:txBody>
      </p:sp>
      <p:pic>
        <p:nvPicPr>
          <p:cNvPr id="4" name="מציין מיקום תוכן 3">
            <a:extLst>
              <a:ext uri="{FF2B5EF4-FFF2-40B4-BE49-F238E27FC236}">
                <a16:creationId xmlns:a16="http://schemas.microsoft.com/office/drawing/2014/main" id="{6946DCD6-2117-4C4D-8FEB-D69DFEA25761}"/>
              </a:ext>
            </a:extLst>
          </p:cNvPr>
          <p:cNvPicPr>
            <a:picLocks noGrp="1" noChangeAspect="1"/>
          </p:cNvPicPr>
          <p:nvPr>
            <p:ph idx="1"/>
          </p:nvPr>
        </p:nvPicPr>
        <p:blipFill>
          <a:blip r:embed="rId2"/>
          <a:stretch>
            <a:fillRect/>
          </a:stretch>
        </p:blipFill>
        <p:spPr>
          <a:xfrm>
            <a:off x="99344" y="2750233"/>
            <a:ext cx="3922988" cy="4107767"/>
          </a:xfrm>
          <a:prstGeom prst="rect">
            <a:avLst/>
          </a:prstGeom>
        </p:spPr>
      </p:pic>
      <p:sp>
        <p:nvSpPr>
          <p:cNvPr id="13" name="תיבת טקסט 12">
            <a:extLst>
              <a:ext uri="{FF2B5EF4-FFF2-40B4-BE49-F238E27FC236}">
                <a16:creationId xmlns:a16="http://schemas.microsoft.com/office/drawing/2014/main" id="{31621FCB-3A0A-4CCB-9038-BA7C2AF29AB3}"/>
              </a:ext>
            </a:extLst>
          </p:cNvPr>
          <p:cNvSpPr txBox="1"/>
          <p:nvPr/>
        </p:nvSpPr>
        <p:spPr>
          <a:xfrm>
            <a:off x="2693016" y="1501422"/>
            <a:ext cx="8660784" cy="420628"/>
          </a:xfrm>
          <a:prstGeom prst="rect">
            <a:avLst/>
          </a:prstGeom>
          <a:noFill/>
        </p:spPr>
        <p:txBody>
          <a:bodyPr wrap="square">
            <a:spAutoFit/>
          </a:bodyPr>
          <a:lstStyle/>
          <a:p>
            <a:r>
              <a:rPr lang="he-IL" sz="3200" baseline="-25000" dirty="0">
                <a:hlinkClick r:id="rId3"/>
              </a:rPr>
              <a:t>פילוג ממלכת שלמה השלמה</a:t>
            </a:r>
            <a:endParaRPr lang="he-IL" sz="3200" baseline="-25000" dirty="0"/>
          </a:p>
        </p:txBody>
      </p:sp>
      <p:sp>
        <p:nvSpPr>
          <p:cNvPr id="15" name="תיבת טקסט 14">
            <a:extLst>
              <a:ext uri="{FF2B5EF4-FFF2-40B4-BE49-F238E27FC236}">
                <a16:creationId xmlns:a16="http://schemas.microsoft.com/office/drawing/2014/main" id="{66ECE50A-5E11-46C8-9B06-494C4203BA69}"/>
              </a:ext>
            </a:extLst>
          </p:cNvPr>
          <p:cNvSpPr txBox="1"/>
          <p:nvPr/>
        </p:nvSpPr>
        <p:spPr>
          <a:xfrm>
            <a:off x="4022332" y="2276336"/>
            <a:ext cx="8070324" cy="4216539"/>
          </a:xfrm>
          <a:prstGeom prst="rect">
            <a:avLst/>
          </a:prstGeom>
          <a:noFill/>
        </p:spPr>
        <p:txBody>
          <a:bodyPr wrap="square">
            <a:spAutoFit/>
          </a:bodyPr>
          <a:lstStyle/>
          <a:p>
            <a:r>
              <a:rPr lang="he-IL" sz="2400">
                <a:solidFill>
                  <a:srgbClr val="002060"/>
                </a:solidFill>
                <a:latin typeface="FbAfikoman Regular" panose="02020603050405020304" pitchFamily="18" charset="-79"/>
                <a:cs typeface="FbAfikoman Regular" panose="02020603050405020304" pitchFamily="18" charset="-79"/>
              </a:rPr>
              <a:t>מדוע התפלגה </a:t>
            </a:r>
            <a:r>
              <a:rPr lang="he-IL" sz="2400" dirty="0">
                <a:solidFill>
                  <a:srgbClr val="002060"/>
                </a:solidFill>
                <a:latin typeface="FbAfikoman Regular" panose="02020603050405020304" pitchFamily="18" charset="-79"/>
                <a:cs typeface="FbAfikoman Regular" panose="02020603050405020304" pitchFamily="18" charset="-79"/>
              </a:rPr>
              <a:t>ממלכת ישראל המאוחדת לשתי ממלכות?</a:t>
            </a:r>
            <a:r>
              <a:rPr lang="he-IL" dirty="0">
                <a:solidFill>
                  <a:srgbClr val="002060"/>
                </a:solidFill>
              </a:rPr>
              <a:t> </a:t>
            </a:r>
          </a:p>
          <a:p>
            <a:endParaRPr lang="he-IL" dirty="0">
              <a:solidFill>
                <a:srgbClr val="002060"/>
              </a:solidFill>
            </a:endParaRPr>
          </a:p>
          <a:p>
            <a:r>
              <a:rPr lang="he-IL" b="1" dirty="0">
                <a:solidFill>
                  <a:srgbClr val="002060"/>
                </a:solidFill>
                <a:latin typeface="Gisha" panose="020B0502040204020203" pitchFamily="34" charset="-79"/>
                <a:cs typeface="Gisha" panose="020B0502040204020203" pitchFamily="34" charset="-79"/>
              </a:rPr>
              <a:t>שתי תשובות שונות בשני פרקים סמוכים:</a:t>
            </a:r>
          </a:p>
          <a:p>
            <a:endParaRPr lang="he-IL" b="1" dirty="0">
              <a:solidFill>
                <a:srgbClr val="002060"/>
              </a:solidFill>
              <a:latin typeface="Gisha" panose="020B0502040204020203" pitchFamily="34" charset="-79"/>
              <a:cs typeface="Gisha" panose="020B0502040204020203" pitchFamily="34" charset="-79"/>
            </a:endParaRPr>
          </a:p>
          <a:p>
            <a:pPr>
              <a:lnSpc>
                <a:spcPct val="150000"/>
              </a:lnSpc>
            </a:pPr>
            <a:r>
              <a:rPr lang="he-IL" dirty="0">
                <a:solidFill>
                  <a:srgbClr val="002060"/>
                </a:solidFill>
                <a:latin typeface="Gisha" panose="020B0502040204020203" pitchFamily="34" charset="-79"/>
                <a:cs typeface="Gisha" panose="020B0502040204020203" pitchFamily="34" charset="-79"/>
              </a:rPr>
              <a:t> </a:t>
            </a:r>
            <a:r>
              <a:rPr lang="he-IL" sz="2000" dirty="0">
                <a:solidFill>
                  <a:srgbClr val="002060"/>
                </a:solidFill>
                <a:latin typeface="Gisha" panose="020B0502040204020203" pitchFamily="34" charset="-79"/>
                <a:cs typeface="Gisha" panose="020B0502040204020203" pitchFamily="34" charset="-79"/>
              </a:rPr>
              <a:t>בפרק י"א ניתנת על כך </a:t>
            </a:r>
            <a:r>
              <a:rPr lang="he-IL" sz="2000" b="1" dirty="0">
                <a:solidFill>
                  <a:srgbClr val="002060"/>
                </a:solidFill>
                <a:latin typeface="Gisha" panose="020B0502040204020203" pitchFamily="34" charset="-79"/>
                <a:cs typeface="Gisha" panose="020B0502040204020203" pitchFamily="34" charset="-79"/>
              </a:rPr>
              <a:t>תשובה 'דתית</a:t>
            </a:r>
            <a:r>
              <a:rPr lang="he-IL" sz="2000" dirty="0">
                <a:solidFill>
                  <a:srgbClr val="002060"/>
                </a:solidFill>
                <a:latin typeface="Gisha" panose="020B0502040204020203" pitchFamily="34" charset="-79"/>
                <a:cs typeface="Gisha" panose="020B0502040204020203" pitchFamily="34" charset="-79"/>
              </a:rPr>
              <a:t>': </a:t>
            </a:r>
            <a:br>
              <a:rPr lang="en-US" sz="2000" dirty="0">
                <a:solidFill>
                  <a:srgbClr val="002060"/>
                </a:solidFill>
                <a:latin typeface="Gisha" panose="020B0502040204020203" pitchFamily="34" charset="-79"/>
                <a:cs typeface="Gisha" panose="020B0502040204020203" pitchFamily="34" charset="-79"/>
              </a:rPr>
            </a:br>
            <a:r>
              <a:rPr lang="he-IL" sz="2000" dirty="0">
                <a:solidFill>
                  <a:srgbClr val="002060"/>
                </a:solidFill>
                <a:latin typeface="Gisha" panose="020B0502040204020203" pitchFamily="34" charset="-79"/>
                <a:cs typeface="Gisha" panose="020B0502040204020203" pitchFamily="34" charset="-79"/>
              </a:rPr>
              <a:t>הסיבה לפילוג הממלכה היא חטאיו של שלמה והעונש שנגזר עליו מאת ה'; </a:t>
            </a:r>
          </a:p>
          <a:p>
            <a:endParaRPr lang="he-IL" sz="2000" dirty="0">
              <a:solidFill>
                <a:srgbClr val="002060"/>
              </a:solidFill>
              <a:latin typeface="Gisha" panose="020B0502040204020203" pitchFamily="34" charset="-79"/>
              <a:cs typeface="Gisha" panose="020B0502040204020203" pitchFamily="34" charset="-79"/>
            </a:endParaRPr>
          </a:p>
          <a:p>
            <a:pPr>
              <a:lnSpc>
                <a:spcPct val="150000"/>
              </a:lnSpc>
            </a:pPr>
            <a:r>
              <a:rPr lang="he-IL" sz="2000" dirty="0">
                <a:solidFill>
                  <a:srgbClr val="002060"/>
                </a:solidFill>
                <a:latin typeface="Gisha" panose="020B0502040204020203" pitchFamily="34" charset="-79"/>
                <a:cs typeface="Gisha" panose="020B0502040204020203" pitchFamily="34" charset="-79"/>
              </a:rPr>
              <a:t>בפרק י"ב ניתנת על כך </a:t>
            </a:r>
            <a:r>
              <a:rPr lang="he-IL" sz="2000" b="1" dirty="0">
                <a:solidFill>
                  <a:srgbClr val="002060"/>
                </a:solidFill>
                <a:latin typeface="Gisha" panose="020B0502040204020203" pitchFamily="34" charset="-79"/>
                <a:cs typeface="Gisha" panose="020B0502040204020203" pitchFamily="34" charset="-79"/>
              </a:rPr>
              <a:t>תשובה 'היסטורית</a:t>
            </a:r>
            <a:r>
              <a:rPr lang="he-IL" sz="2000" dirty="0">
                <a:solidFill>
                  <a:srgbClr val="002060"/>
                </a:solidFill>
                <a:latin typeface="Gisha" panose="020B0502040204020203" pitchFamily="34" charset="-79"/>
                <a:cs typeface="Gisha" panose="020B0502040204020203" pitchFamily="34" charset="-79"/>
              </a:rPr>
              <a:t>': </a:t>
            </a:r>
          </a:p>
          <a:p>
            <a:pPr>
              <a:lnSpc>
                <a:spcPct val="150000"/>
              </a:lnSpc>
            </a:pPr>
            <a:r>
              <a:rPr lang="he-IL" sz="2000" dirty="0">
                <a:solidFill>
                  <a:srgbClr val="002060"/>
                </a:solidFill>
                <a:latin typeface="Gisha" panose="020B0502040204020203" pitchFamily="34" charset="-79"/>
                <a:cs typeface="Gisha" panose="020B0502040204020203" pitchFamily="34" charset="-79"/>
              </a:rPr>
              <a:t>תביעת העם מרחבעם להקלת העול שהעמיס שלמה על שבטי ישראל </a:t>
            </a:r>
          </a:p>
          <a:p>
            <a:pPr>
              <a:lnSpc>
                <a:spcPct val="150000"/>
              </a:lnSpc>
            </a:pPr>
            <a:r>
              <a:rPr lang="he-IL" sz="2000" dirty="0">
                <a:solidFill>
                  <a:srgbClr val="002060"/>
                </a:solidFill>
                <a:latin typeface="Gisha" panose="020B0502040204020203" pitchFamily="34" charset="-79"/>
                <a:cs typeface="Gisha" panose="020B0502040204020203" pitchFamily="34" charset="-79"/>
              </a:rPr>
              <a:t>והחלטת רחבעם לדחות בגסות את התביעה –  גרמו למרידת שבטי ישראל </a:t>
            </a:r>
          </a:p>
          <a:p>
            <a:r>
              <a:rPr lang="he-IL" sz="2000" dirty="0">
                <a:solidFill>
                  <a:srgbClr val="002060"/>
                </a:solidFill>
                <a:latin typeface="Gisha" panose="020B0502040204020203" pitchFamily="34" charset="-79"/>
                <a:cs typeface="Gisha" panose="020B0502040204020203" pitchFamily="34" charset="-79"/>
              </a:rPr>
              <a:t>במלכות בית דוד ולהקמת ממלכה משלהם.</a:t>
            </a:r>
          </a:p>
        </p:txBody>
      </p:sp>
    </p:spTree>
    <p:extLst>
      <p:ext uri="{BB962C8B-B14F-4D97-AF65-F5344CB8AC3E}">
        <p14:creationId xmlns:p14="http://schemas.microsoft.com/office/powerpoint/2010/main" val="1002246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990446-5819-4FF9-AF99-5388D56F4336}"/>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הפניה לישעיהו הנביא</a:t>
            </a:r>
            <a:br>
              <a:rPr lang="he-IL" dirty="0"/>
            </a:br>
            <a:endParaRPr lang="he-IL" dirty="0"/>
          </a:p>
        </p:txBody>
      </p:sp>
      <p:sp>
        <p:nvSpPr>
          <p:cNvPr id="3" name="מציין מיקום תוכן 2">
            <a:extLst>
              <a:ext uri="{FF2B5EF4-FFF2-40B4-BE49-F238E27FC236}">
                <a16:creationId xmlns:a16="http://schemas.microsoft.com/office/drawing/2014/main" id="{686818B2-FFD7-4FAA-809C-FFD364B35036}"/>
              </a:ext>
            </a:extLst>
          </p:cNvPr>
          <p:cNvSpPr>
            <a:spLocks noGrp="1"/>
          </p:cNvSpPr>
          <p:nvPr>
            <p:ph idx="1"/>
          </p:nvPr>
        </p:nvSpPr>
        <p:spPr>
          <a:xfrm>
            <a:off x="838200" y="1318160"/>
            <a:ext cx="10515600" cy="4975761"/>
          </a:xfrm>
        </p:spPr>
        <p:txBody>
          <a:bodyPr>
            <a:normAutofit lnSpcReduction="10000"/>
          </a:bodyPr>
          <a:lstStyle/>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he-IL" sz="1800" b="0"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endParaRPr>
          </a:p>
          <a:p>
            <a:pPr marL="228600" marR="0" lvl="0" indent="-228600" algn="r"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(ג) וַיֹּאמְרוּ אֵלָיו כֹּה אָמַר חִזְקִיָּהוּ יוֹם צָרָה וְתוֹכֵחָה וּנְאָצָה הַיּוֹם הַזֶּה כִּי בָאוּ בָנִים עַד מַשְׁבֵּר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וְכֹח</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אַיִן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לְלֵדָה</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a:t>
            </a:r>
          </a:p>
          <a:p>
            <a:pPr marL="0" marR="0" lvl="0" indent="0" algn="r" defTabSz="914400" rtl="1" eaLnBrk="1" fontAlgn="auto" latinLnBrk="0" hangingPunct="1">
              <a:lnSpc>
                <a:spcPct val="90000"/>
              </a:lnSpc>
              <a:spcBef>
                <a:spcPts val="1000"/>
              </a:spcBef>
              <a:spcAft>
                <a:spcPts val="0"/>
              </a:spcAft>
              <a:buClrTx/>
              <a:buSzTx/>
              <a:buNone/>
              <a:tabLst/>
              <a:defRPr/>
            </a:pPr>
            <a:r>
              <a:rPr kumimoji="0" lang="he-IL" b="0" i="0" u="none" strike="noStrike" kern="1200" cap="none" spc="0" normalizeH="0" baseline="0" noProof="0" dirty="0">
                <a:ln>
                  <a:noFill/>
                </a:ln>
                <a:solidFill>
                  <a:schemeClr val="accent2">
                    <a:lumMod val="75000"/>
                  </a:schemeClr>
                </a:solidFill>
                <a:effectLst/>
                <a:uLnTx/>
                <a:uFillTx/>
                <a:latin typeface="FbKapriza Bold" panose="02020603050405020304" pitchFamily="18" charset="-79"/>
                <a:cs typeface="FbKapriza Bold" panose="02020603050405020304" pitchFamily="18" charset="-79"/>
              </a:rPr>
              <a:t>                                     </a:t>
            </a:r>
            <a:r>
              <a:rPr kumimoji="0" lang="he-IL" b="0" i="0" u="none" strike="noStrike" kern="1200" cap="none" spc="0" normalizeH="0" baseline="0" noProof="0" dirty="0" err="1">
                <a:ln>
                  <a:noFill/>
                </a:ln>
                <a:solidFill>
                  <a:schemeClr val="accent2">
                    <a:lumMod val="75000"/>
                  </a:schemeClr>
                </a:solidFill>
                <a:effectLst/>
                <a:uLnTx/>
                <a:uFillTx/>
                <a:latin typeface="FbKapriza Bold" panose="02020603050405020304" pitchFamily="18" charset="-79"/>
                <a:cs typeface="FbKapriza Bold" panose="02020603050405020304" pitchFamily="18" charset="-79"/>
              </a:rPr>
              <a:t>רבשקה</a:t>
            </a:r>
            <a:r>
              <a:rPr kumimoji="0" lang="he-IL" b="0" i="0" u="none" strike="noStrike" kern="1200" cap="none" spc="0" normalizeH="0" baseline="0" noProof="0" dirty="0">
                <a:ln>
                  <a:noFill/>
                </a:ln>
                <a:solidFill>
                  <a:schemeClr val="accent2">
                    <a:lumMod val="75000"/>
                  </a:schemeClr>
                </a:solidFill>
                <a:effectLst/>
                <a:uLnTx/>
                <a:uFillTx/>
                <a:latin typeface="FbKapriza Bold" panose="02020603050405020304" pitchFamily="18" charset="-79"/>
                <a:cs typeface="FbKapriza Bold" panose="02020603050405020304" pitchFamily="18" charset="-79"/>
              </a:rPr>
              <a:t> חירף את ה' - חילול ה'.</a:t>
            </a:r>
          </a:p>
          <a:p>
            <a:pPr marL="228600" marR="0" lvl="0" indent="-228600" algn="r" defTabSz="914400" rtl="1"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דעת מקרא: </a:t>
            </a:r>
            <a:r>
              <a:rPr kumimoji="0" lang="he-IL" sz="1800" b="0"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אכן באו בנים עד משבר כלומר ישראל שהם בנים לה' אין להם כוח להתגבר על הצרה הזאת ורמז שאין בידיו להכריע אם להיכנע לסנחריב או להמשיך במלחמה ויסוד הדברים בציור של אישה שתקפוה צירי לידה אולם אזלו כוחותיה ואינה מאפשרת לבניה לשבור (לפרוץ) את פי הרחם ולצאת לאוויר העולם, ולפיכך נתונה גם היא וגם בניה נתונים בסכנת מוות – משבר =</a:t>
            </a:r>
            <a:r>
              <a:rPr kumimoji="0" lang="he-IL" sz="1800" b="0"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כסא</a:t>
            </a:r>
            <a:r>
              <a:rPr kumimoji="0" lang="he-IL" sz="1800" b="0"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היולדת. </a:t>
            </a:r>
          </a:p>
          <a:p>
            <a:pPr marL="228600" marR="0" lvl="0" indent="-228600" algn="r" defTabSz="914400" rtl="1"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ד) אוּלַי יִשְׁמַע ה'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אֱלֹהֶיך</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אֵת כָּל דִּבְרֵי רַב שָׁקֵה אֲשֶׁר שְׁלָחוֹ מֶלֶךְ אַשּׁוּר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אֲדֹנָיו</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לְחָרֵף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אֱלֹהִים</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חַי וְהוֹכִיחַ בַּדְּבָרִים אֲשֶׁר שָׁמַע ה' </a:t>
            </a:r>
            <a:r>
              <a:rPr kumimoji="0" lang="he-IL" sz="1800" b="1" i="0" u="none" strike="noStrike" kern="1200" cap="none" spc="0" normalizeH="0" baseline="0" noProof="0" dirty="0" err="1">
                <a:ln>
                  <a:noFill/>
                </a:ln>
                <a:solidFill>
                  <a:srgbClr val="002060"/>
                </a:solidFill>
                <a:effectLst/>
                <a:uLnTx/>
                <a:uFillTx/>
                <a:latin typeface="Gisha" panose="020B0502040204020203" pitchFamily="34" charset="-79"/>
                <a:ea typeface="+mn-ea"/>
                <a:cs typeface="Gisha" panose="020B0502040204020203" pitchFamily="34" charset="-79"/>
              </a:rPr>
              <a:t>אֱלֹהֶיך</a:t>
            </a: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וְנָשָׂאתָ תְפִלָּה בְּעַד הַשְּׁאֵרִית הַנִּמְצָאָה:</a:t>
            </a:r>
          </a:p>
          <a:p>
            <a:pPr marL="0" marR="0" lvl="0" indent="0" algn="r" defTabSz="914400" rtl="1" eaLnBrk="1" fontAlgn="auto" latinLnBrk="0" hangingPunct="1">
              <a:lnSpc>
                <a:spcPct val="150000"/>
              </a:lnSpc>
              <a:spcBef>
                <a:spcPts val="1000"/>
              </a:spcBef>
              <a:spcAft>
                <a:spcPts val="0"/>
              </a:spcAft>
              <a:buClrTx/>
              <a:buSzTx/>
              <a:buNone/>
              <a:tabLst/>
              <a:defRPr/>
            </a:pPr>
            <a:r>
              <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t>                                                </a:t>
            </a:r>
            <a:r>
              <a:rPr kumimoji="0" lang="he-IL" b="1" i="0" u="none" strike="noStrike" kern="1200" cap="none" spc="0" normalizeH="0" baseline="0" noProof="0" dirty="0">
                <a:ln>
                  <a:noFill/>
                </a:ln>
                <a:solidFill>
                  <a:schemeClr val="accent2">
                    <a:lumMod val="75000"/>
                  </a:schemeClr>
                </a:solidFill>
                <a:effectLst/>
                <a:uLnTx/>
                <a:uFillTx/>
                <a:latin typeface="FbKapriza Bold" panose="02020603050405020304" pitchFamily="18" charset="-79"/>
                <a:cs typeface="FbKapriza Bold" panose="02020603050405020304" pitchFamily="18" charset="-79"/>
              </a:rPr>
              <a:t>ירושלים היא שארית פליטה ואולי ירחם עליה ה'.</a:t>
            </a:r>
            <a:br>
              <a:rPr kumimoji="0" lang="en-US"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rPr>
            </a:br>
            <a:endParaRPr kumimoji="0" lang="he-IL" sz="1800" b="1" i="0" u="none" strike="noStrike" kern="1200" cap="none" spc="0" normalizeH="0" baseline="0" noProof="0" dirty="0">
              <a:ln>
                <a:noFill/>
              </a:ln>
              <a:solidFill>
                <a:srgbClr val="002060"/>
              </a:solidFill>
              <a:effectLst/>
              <a:uLnTx/>
              <a:uFillTx/>
              <a:latin typeface="Gisha" panose="020B0502040204020203" pitchFamily="34" charset="-79"/>
              <a:ea typeface="+mn-ea"/>
              <a:cs typeface="Gisha" panose="020B0502040204020203" pitchFamily="34" charset="-79"/>
            </a:endParaRPr>
          </a:p>
          <a:p>
            <a:endParaRPr lang="he-IL" dirty="0"/>
          </a:p>
        </p:txBody>
      </p:sp>
    </p:spTree>
    <p:extLst>
      <p:ext uri="{BB962C8B-B14F-4D97-AF65-F5344CB8AC3E}">
        <p14:creationId xmlns:p14="http://schemas.microsoft.com/office/powerpoint/2010/main" val="371366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891FC2F-2EEC-4D97-BB07-DC450CCABF6F}"/>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תשובת ישעיהו הנביא</a:t>
            </a:r>
          </a:p>
        </p:txBody>
      </p:sp>
      <p:sp>
        <p:nvSpPr>
          <p:cNvPr id="3" name="מציין מיקום תוכן 2">
            <a:extLst>
              <a:ext uri="{FF2B5EF4-FFF2-40B4-BE49-F238E27FC236}">
                <a16:creationId xmlns:a16="http://schemas.microsoft.com/office/drawing/2014/main" id="{C96B6AE9-77A6-4D54-BE44-9E61DA951925}"/>
              </a:ext>
            </a:extLst>
          </p:cNvPr>
          <p:cNvSpPr>
            <a:spLocks noGrp="1"/>
          </p:cNvSpPr>
          <p:nvPr>
            <p:ph idx="1"/>
          </p:nvPr>
        </p:nvSpPr>
        <p:spPr/>
        <p:txBody>
          <a:bodyPr>
            <a:normAutofit/>
          </a:bodyPr>
          <a:lstStyle/>
          <a:p>
            <a:r>
              <a:rPr lang="he-IL" dirty="0">
                <a:solidFill>
                  <a:srgbClr val="002060"/>
                </a:solidFill>
                <a:latin typeface="Gisha" panose="020B0502040204020203" pitchFamily="34" charset="-79"/>
                <a:cs typeface="Gisha" panose="020B0502040204020203" pitchFamily="34" charset="-79"/>
              </a:rPr>
              <a:t>(ו) וַיֹּאמֶר לָהֶם יְשַׁעְיָהוּ כֹּה תֹאמְרוּן אֶל </a:t>
            </a:r>
            <a:r>
              <a:rPr lang="he-IL" dirty="0" err="1">
                <a:solidFill>
                  <a:srgbClr val="002060"/>
                </a:solidFill>
                <a:latin typeface="Gisha" panose="020B0502040204020203" pitchFamily="34" charset="-79"/>
                <a:cs typeface="Gisha" panose="020B0502040204020203" pitchFamily="34" charset="-79"/>
              </a:rPr>
              <a:t>אֲדֹנֵיכֶם</a:t>
            </a:r>
            <a:r>
              <a:rPr lang="he-IL" dirty="0">
                <a:solidFill>
                  <a:srgbClr val="002060"/>
                </a:solidFill>
                <a:latin typeface="Gisha" panose="020B0502040204020203" pitchFamily="34" charset="-79"/>
                <a:cs typeface="Gisha" panose="020B0502040204020203" pitchFamily="34" charset="-79"/>
              </a:rPr>
              <a:t> כֹּה אָמַר ה' אַל תִּירָא מִפְּנֵי הַדְּבָרִים אֲשֶׁר שָׁמַעְתָּ אֲשֶׁר גִּדְּפוּ נַעֲרֵי מֶלֶךְ אַשּׁוּר אֹתִי:</a:t>
            </a:r>
          </a:p>
          <a:p>
            <a:r>
              <a:rPr lang="he-IL" dirty="0">
                <a:solidFill>
                  <a:srgbClr val="002060"/>
                </a:solidFill>
                <a:latin typeface="Gisha" panose="020B0502040204020203" pitchFamily="34" charset="-79"/>
                <a:cs typeface="Gisha" panose="020B0502040204020203" pitchFamily="34" charset="-79"/>
              </a:rPr>
              <a:t>(ז) הִנְנִי נֹתֵן בּוֹ רוּחַ וְשָׁמַע שְׁמוּעָה וְשָׁב לְאַרְצוֹ וְהִפַּלְתִּיו בַּחֶרֶב בְּאַרְצוֹ:</a:t>
            </a:r>
          </a:p>
          <a:p>
            <a:endParaRPr lang="he-IL" dirty="0">
              <a:solidFill>
                <a:srgbClr val="002060"/>
              </a:solidFill>
              <a:latin typeface="Gisha" panose="020B0502040204020203" pitchFamily="34" charset="-79"/>
              <a:cs typeface="Gisha" panose="020B0502040204020203" pitchFamily="34" charset="-79"/>
            </a:endParaRPr>
          </a:p>
          <a:p>
            <a:r>
              <a:rPr lang="he-IL" dirty="0">
                <a:solidFill>
                  <a:srgbClr val="002060"/>
                </a:solidFill>
              </a:rPr>
              <a:t> </a:t>
            </a:r>
            <a:r>
              <a:rPr lang="he-IL" dirty="0" err="1">
                <a:solidFill>
                  <a:srgbClr val="002060"/>
                </a:solidFill>
                <a:latin typeface="Gisha" panose="020B0502040204020203" pitchFamily="34" charset="-79"/>
                <a:cs typeface="Gisha" panose="020B0502040204020203" pitchFamily="34" charset="-79"/>
              </a:rPr>
              <a:t>ביאושו</a:t>
            </a:r>
            <a:r>
              <a:rPr lang="he-IL" dirty="0">
                <a:solidFill>
                  <a:srgbClr val="002060"/>
                </a:solidFill>
                <a:latin typeface="Gisha" panose="020B0502040204020203" pitchFamily="34" charset="-79"/>
                <a:cs typeface="Gisha" panose="020B0502040204020203" pitchFamily="34" charset="-79"/>
              </a:rPr>
              <a:t> חזקיהו פונה אל הנביא והלה מרגיע אותו בשם האל </a:t>
            </a:r>
            <a:br>
              <a:rPr lang="en-US" dirty="0">
                <a:solidFill>
                  <a:srgbClr val="002060"/>
                </a:solidFill>
              </a:rPr>
            </a:br>
            <a:r>
              <a:rPr lang="he-IL" dirty="0">
                <a:solidFill>
                  <a:schemeClr val="accent2">
                    <a:lumMod val="75000"/>
                  </a:schemeClr>
                </a:solidFill>
                <a:latin typeface="FbKapriza Bold" panose="02020603050405020304" pitchFamily="18" charset="-79"/>
                <a:cs typeface="FbKapriza Bold" panose="02020603050405020304" pitchFamily="18" charset="-79"/>
              </a:rPr>
              <a:t>"אל תירא מפני הדברים אשר שמעת". </a:t>
            </a:r>
          </a:p>
          <a:p>
            <a:pPr marL="0" indent="0">
              <a:buNone/>
            </a:pPr>
            <a:r>
              <a:rPr lang="he-IL" dirty="0">
                <a:solidFill>
                  <a:schemeClr val="accent2">
                    <a:lumMod val="75000"/>
                  </a:schemeClr>
                </a:solidFill>
                <a:latin typeface="FbKapriza Bold" panose="02020603050405020304" pitchFamily="18" charset="-79"/>
                <a:cs typeface="FbKapriza Bold" panose="02020603050405020304" pitchFamily="18" charset="-79"/>
              </a:rPr>
              <a:t> תשובת ישעיהו לפניה אליו: אין צורך לפחד מדברי </a:t>
            </a:r>
            <a:r>
              <a:rPr lang="he-IL" dirty="0" err="1">
                <a:solidFill>
                  <a:schemeClr val="accent2">
                    <a:lumMod val="75000"/>
                  </a:schemeClr>
                </a:solidFill>
                <a:latin typeface="FbKapriza Bold" panose="02020603050405020304" pitchFamily="18" charset="-79"/>
                <a:cs typeface="FbKapriza Bold" panose="02020603050405020304" pitchFamily="18" charset="-79"/>
              </a:rPr>
              <a:t>רבשקה</a:t>
            </a:r>
            <a:r>
              <a:rPr lang="he-IL" dirty="0">
                <a:solidFill>
                  <a:schemeClr val="accent2">
                    <a:lumMod val="75000"/>
                  </a:schemeClr>
                </a:solidFill>
                <a:latin typeface="FbKapriza Bold" panose="02020603050405020304" pitchFamily="18" charset="-79"/>
                <a:cs typeface="FbKapriza Bold" panose="02020603050405020304" pitchFamily="18" charset="-79"/>
              </a:rPr>
              <a:t>, ה' יגרום לו לשוב לארצו ויפילו בחרב. </a:t>
            </a:r>
          </a:p>
        </p:txBody>
      </p:sp>
    </p:spTree>
    <p:extLst>
      <p:ext uri="{BB962C8B-B14F-4D97-AF65-F5344CB8AC3E}">
        <p14:creationId xmlns:p14="http://schemas.microsoft.com/office/powerpoint/2010/main" val="1273627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DB5B82C-2269-4E0A-9DDB-992D2AEF9CA4}"/>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מלך אשור שולח אזהרה לחזקיהו</a:t>
            </a:r>
          </a:p>
        </p:txBody>
      </p:sp>
      <p:sp>
        <p:nvSpPr>
          <p:cNvPr id="3" name="מציין מיקום תוכן 2">
            <a:extLst>
              <a:ext uri="{FF2B5EF4-FFF2-40B4-BE49-F238E27FC236}">
                <a16:creationId xmlns:a16="http://schemas.microsoft.com/office/drawing/2014/main" id="{6A7C08DC-50CD-4AEE-B4C5-95AF9A99968A}"/>
              </a:ext>
            </a:extLst>
          </p:cNvPr>
          <p:cNvSpPr>
            <a:spLocks noGrp="1"/>
          </p:cNvSpPr>
          <p:nvPr>
            <p:ph idx="1"/>
          </p:nvPr>
        </p:nvSpPr>
        <p:spPr>
          <a:xfrm>
            <a:off x="838200" y="1690688"/>
            <a:ext cx="10515600" cy="4698237"/>
          </a:xfrm>
        </p:spPr>
        <p:txBody>
          <a:bodyPr>
            <a:normAutofit fontScale="55000" lnSpcReduction="20000"/>
          </a:bodyPr>
          <a:lstStyle/>
          <a:p>
            <a:r>
              <a:rPr lang="he-IL" dirty="0">
                <a:solidFill>
                  <a:srgbClr val="002060"/>
                </a:solidFill>
                <a:latin typeface="Gisha" panose="020B0502040204020203" pitchFamily="34" charset="-79"/>
                <a:cs typeface="Gisha" panose="020B0502040204020203" pitchFamily="34" charset="-79"/>
              </a:rPr>
              <a:t>ח) וַיָּשָׁב רַב שָׁקֵה וַיִּמְצָא אֶת מֶלֶךְ אַשּׁוּר נִלְחָם עַל לִבְנָה כִּי שָׁמַע כִּי נָסַע מִלָּכִישׁ:</a:t>
            </a:r>
          </a:p>
          <a:p>
            <a:r>
              <a:rPr lang="he-IL" dirty="0">
                <a:solidFill>
                  <a:srgbClr val="002060"/>
                </a:solidFill>
                <a:latin typeface="Gisha" panose="020B0502040204020203" pitchFamily="34" charset="-79"/>
                <a:cs typeface="Gisha" panose="020B0502040204020203" pitchFamily="34" charset="-79"/>
              </a:rPr>
              <a:t>(ט) וַיִּשְׁמַע אֶל </a:t>
            </a:r>
            <a:r>
              <a:rPr lang="he-IL" dirty="0" err="1">
                <a:solidFill>
                  <a:srgbClr val="002060"/>
                </a:solidFill>
                <a:latin typeface="Gisha" panose="020B0502040204020203" pitchFamily="34" charset="-79"/>
                <a:cs typeface="Gisha" panose="020B0502040204020203" pitchFamily="34" charset="-79"/>
              </a:rPr>
              <a:t>תִּרְהָקָה</a:t>
            </a:r>
            <a:r>
              <a:rPr lang="he-IL" dirty="0">
                <a:solidFill>
                  <a:srgbClr val="002060"/>
                </a:solidFill>
                <a:latin typeface="Gisha" panose="020B0502040204020203" pitchFamily="34" charset="-79"/>
                <a:cs typeface="Gisha" panose="020B0502040204020203" pitchFamily="34" charset="-79"/>
              </a:rPr>
              <a:t> מֶלֶךְ כּוּשׁ </a:t>
            </a:r>
            <a:r>
              <a:rPr lang="he-IL" dirty="0" err="1">
                <a:solidFill>
                  <a:srgbClr val="002060"/>
                </a:solidFill>
                <a:latin typeface="Gisha" panose="020B0502040204020203" pitchFamily="34" charset="-79"/>
                <a:cs typeface="Gisha" panose="020B0502040204020203" pitchFamily="34" charset="-79"/>
              </a:rPr>
              <a:t>לֵאמֹר</a:t>
            </a:r>
            <a:r>
              <a:rPr lang="he-IL" dirty="0">
                <a:solidFill>
                  <a:srgbClr val="002060"/>
                </a:solidFill>
                <a:latin typeface="Gisha" panose="020B0502040204020203" pitchFamily="34" charset="-79"/>
                <a:cs typeface="Gisha" panose="020B0502040204020203" pitchFamily="34" charset="-79"/>
              </a:rPr>
              <a:t> הִנֵּה יָצָא </a:t>
            </a:r>
            <a:r>
              <a:rPr lang="he-IL" dirty="0" err="1">
                <a:solidFill>
                  <a:srgbClr val="002060"/>
                </a:solidFill>
                <a:latin typeface="Gisha" panose="020B0502040204020203" pitchFamily="34" charset="-79"/>
                <a:cs typeface="Gisha" panose="020B0502040204020203" pitchFamily="34" charset="-79"/>
              </a:rPr>
              <a:t>לְהִלָּחֵם</a:t>
            </a:r>
            <a:r>
              <a:rPr lang="he-IL" dirty="0">
                <a:solidFill>
                  <a:srgbClr val="002060"/>
                </a:solidFill>
                <a:latin typeface="Gisha" panose="020B0502040204020203" pitchFamily="34" charset="-79"/>
                <a:cs typeface="Gisha" panose="020B0502040204020203" pitchFamily="34" charset="-79"/>
              </a:rPr>
              <a:t> אִתָּךְ וַיָּשָׁב וַיִּשְׁלַח מַלְאָכִים אֶל חִזְקִיָּהוּ </a:t>
            </a:r>
            <a:r>
              <a:rPr lang="he-IL" dirty="0" err="1">
                <a:solidFill>
                  <a:srgbClr val="002060"/>
                </a:solidFill>
                <a:latin typeface="Gisha" panose="020B0502040204020203" pitchFamily="34" charset="-79"/>
                <a:cs typeface="Gisha" panose="020B0502040204020203" pitchFamily="34" charset="-79"/>
              </a:rPr>
              <a:t>לֵאמֹר</a:t>
            </a:r>
            <a:r>
              <a:rPr lang="he-IL" dirty="0">
                <a:solidFill>
                  <a:srgbClr val="002060"/>
                </a:solidFill>
                <a:latin typeface="Gisha" panose="020B0502040204020203" pitchFamily="34" charset="-79"/>
                <a:cs typeface="Gisha" panose="020B0502040204020203" pitchFamily="34" charset="-79"/>
              </a:rPr>
              <a:t>:</a:t>
            </a:r>
          </a:p>
          <a:p>
            <a:r>
              <a:rPr lang="he-IL" dirty="0">
                <a:solidFill>
                  <a:srgbClr val="002060"/>
                </a:solidFill>
                <a:latin typeface="Gisha" panose="020B0502040204020203" pitchFamily="34" charset="-79"/>
                <a:cs typeface="Gisha" panose="020B0502040204020203" pitchFamily="34" charset="-79"/>
              </a:rPr>
              <a:t>(י) כֹּה תֹאמְרוּן אֶל חִזְקִיָּהוּ מֶלֶךְ יְהוּדָה </a:t>
            </a:r>
            <a:r>
              <a:rPr lang="he-IL" dirty="0" err="1">
                <a:solidFill>
                  <a:srgbClr val="002060"/>
                </a:solidFill>
                <a:latin typeface="Gisha" panose="020B0502040204020203" pitchFamily="34" charset="-79"/>
                <a:cs typeface="Gisha" panose="020B0502040204020203" pitchFamily="34" charset="-79"/>
              </a:rPr>
              <a:t>לֵאמֹר</a:t>
            </a:r>
            <a:r>
              <a:rPr lang="he-IL" dirty="0">
                <a:solidFill>
                  <a:srgbClr val="002060"/>
                </a:solidFill>
                <a:latin typeface="Gisha" panose="020B0502040204020203" pitchFamily="34" charset="-79"/>
                <a:cs typeface="Gisha" panose="020B0502040204020203" pitchFamily="34" charset="-79"/>
              </a:rPr>
              <a:t> אַל </a:t>
            </a:r>
            <a:r>
              <a:rPr lang="he-IL" dirty="0" err="1">
                <a:solidFill>
                  <a:srgbClr val="002060"/>
                </a:solidFill>
                <a:latin typeface="Gisha" panose="020B0502040204020203" pitchFamily="34" charset="-79"/>
                <a:cs typeface="Gisha" panose="020B0502040204020203" pitchFamily="34" charset="-79"/>
              </a:rPr>
              <a:t>יַשִּׁאֲך</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אֱלֹהֶיך</a:t>
            </a:r>
            <a:r>
              <a:rPr lang="he-IL" dirty="0">
                <a:solidFill>
                  <a:srgbClr val="002060"/>
                </a:solidFill>
                <a:latin typeface="Gisha" panose="020B0502040204020203" pitchFamily="34" charset="-79"/>
                <a:cs typeface="Gisha" panose="020B0502040204020203" pitchFamily="34" charset="-79"/>
              </a:rPr>
              <a:t>ָ אֲשֶׁר אַתָּה בֹּטֵחַ בּוֹ </a:t>
            </a:r>
            <a:r>
              <a:rPr lang="he-IL" dirty="0" err="1">
                <a:solidFill>
                  <a:srgbClr val="002060"/>
                </a:solidFill>
                <a:latin typeface="Gisha" panose="020B0502040204020203" pitchFamily="34" charset="-79"/>
                <a:cs typeface="Gisha" panose="020B0502040204020203" pitchFamily="34" charset="-79"/>
              </a:rPr>
              <a:t>לֵאמֹר</a:t>
            </a:r>
            <a:r>
              <a:rPr lang="he-IL" dirty="0">
                <a:solidFill>
                  <a:srgbClr val="002060"/>
                </a:solidFill>
                <a:latin typeface="Gisha" panose="020B0502040204020203" pitchFamily="34" charset="-79"/>
                <a:cs typeface="Gisha" panose="020B0502040204020203" pitchFamily="34" charset="-79"/>
              </a:rPr>
              <a:t> לֹא </a:t>
            </a:r>
            <a:r>
              <a:rPr lang="he-IL" dirty="0" err="1">
                <a:solidFill>
                  <a:srgbClr val="002060"/>
                </a:solidFill>
                <a:latin typeface="Gisha" panose="020B0502040204020203" pitchFamily="34" charset="-79"/>
                <a:cs typeface="Gisha" panose="020B0502040204020203" pitchFamily="34" charset="-79"/>
              </a:rPr>
              <a:t>תִנָּתֵן</a:t>
            </a:r>
            <a:r>
              <a:rPr lang="he-IL" dirty="0">
                <a:solidFill>
                  <a:srgbClr val="002060"/>
                </a:solidFill>
                <a:latin typeface="Gisha" panose="020B0502040204020203" pitchFamily="34" charset="-79"/>
                <a:cs typeface="Gisha" panose="020B0502040204020203" pitchFamily="34" charset="-79"/>
              </a:rPr>
              <a:t> יְרוּשָׁלִַם בְּיַד מֶלֶךְ אַשּׁוּר:</a:t>
            </a:r>
          </a:p>
          <a:p>
            <a:r>
              <a:rPr lang="he-IL" dirty="0">
                <a:solidFill>
                  <a:srgbClr val="002060"/>
                </a:solidFill>
                <a:latin typeface="Gisha" panose="020B0502040204020203" pitchFamily="34" charset="-79"/>
                <a:cs typeface="Gisha" panose="020B0502040204020203" pitchFamily="34" charset="-79"/>
              </a:rPr>
              <a:t>(יא) הִנֵּה אַתָּה שָׁמַעְתָּ אֵת אֲשֶׁר עָשׂוּ מַלְכֵי אַשּׁוּר לְכָל הָאֲרָצוֹת לְהַחֲרִימָם וְאַתָּה תִּנָּצֵל:</a:t>
            </a:r>
          </a:p>
          <a:p>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יב</a:t>
            </a:r>
            <a:r>
              <a:rPr lang="he-IL" dirty="0">
                <a:solidFill>
                  <a:srgbClr val="002060"/>
                </a:solidFill>
                <a:latin typeface="Gisha" panose="020B0502040204020203" pitchFamily="34" charset="-79"/>
                <a:cs typeface="Gisha" panose="020B0502040204020203" pitchFamily="34" charset="-79"/>
              </a:rPr>
              <a:t>) הַהִצִּילוּ אֹתָם </a:t>
            </a:r>
            <a:r>
              <a:rPr lang="he-IL" dirty="0" err="1">
                <a:solidFill>
                  <a:srgbClr val="002060"/>
                </a:solidFill>
                <a:latin typeface="Gisha" panose="020B0502040204020203" pitchFamily="34" charset="-79"/>
                <a:cs typeface="Gisha" panose="020B0502040204020203" pitchFamily="34" charset="-79"/>
              </a:rPr>
              <a:t>אֱלֹהֵי</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הַגּוֹיִם</a:t>
            </a:r>
            <a:r>
              <a:rPr lang="he-IL" dirty="0">
                <a:solidFill>
                  <a:srgbClr val="002060"/>
                </a:solidFill>
                <a:latin typeface="Gisha" panose="020B0502040204020203" pitchFamily="34" charset="-79"/>
                <a:cs typeface="Gisha" panose="020B0502040204020203" pitchFamily="34" charset="-79"/>
              </a:rPr>
              <a:t> אֲשֶׁר שִׁחֲתוּ </a:t>
            </a:r>
            <a:r>
              <a:rPr lang="he-IL" dirty="0" err="1">
                <a:solidFill>
                  <a:srgbClr val="002060"/>
                </a:solidFill>
                <a:latin typeface="Gisha" panose="020B0502040204020203" pitchFamily="34" charset="-79"/>
                <a:cs typeface="Gisha" panose="020B0502040204020203" pitchFamily="34" charset="-79"/>
              </a:rPr>
              <a:t>אֲבוֹתַי</a:t>
            </a:r>
            <a:r>
              <a:rPr lang="he-IL" dirty="0">
                <a:solidFill>
                  <a:srgbClr val="002060"/>
                </a:solidFill>
                <a:latin typeface="Gisha" panose="020B0502040204020203" pitchFamily="34" charset="-79"/>
                <a:cs typeface="Gisha" panose="020B0502040204020203" pitchFamily="34" charset="-79"/>
              </a:rPr>
              <a:t> אֶת </a:t>
            </a:r>
            <a:r>
              <a:rPr lang="he-IL" dirty="0" err="1">
                <a:solidFill>
                  <a:srgbClr val="002060"/>
                </a:solidFill>
                <a:latin typeface="Gisha" panose="020B0502040204020203" pitchFamily="34" charset="-79"/>
                <a:cs typeface="Gisha" panose="020B0502040204020203" pitchFamily="34" charset="-79"/>
              </a:rPr>
              <a:t>גּוֹזָן</a:t>
            </a:r>
            <a:r>
              <a:rPr lang="he-IL" dirty="0">
                <a:solidFill>
                  <a:srgbClr val="002060"/>
                </a:solidFill>
                <a:latin typeface="Gisha" panose="020B0502040204020203" pitchFamily="34" charset="-79"/>
                <a:cs typeface="Gisha" panose="020B0502040204020203" pitchFamily="34" charset="-79"/>
              </a:rPr>
              <a:t> וְאֶת </a:t>
            </a:r>
            <a:r>
              <a:rPr lang="he-IL" dirty="0" err="1">
                <a:solidFill>
                  <a:srgbClr val="002060"/>
                </a:solidFill>
                <a:latin typeface="Gisha" panose="020B0502040204020203" pitchFamily="34" charset="-79"/>
                <a:cs typeface="Gisha" panose="020B0502040204020203" pitchFamily="34" charset="-79"/>
              </a:rPr>
              <a:t>חָרָן</a:t>
            </a:r>
            <a:r>
              <a:rPr lang="he-IL" dirty="0">
                <a:solidFill>
                  <a:srgbClr val="002060"/>
                </a:solidFill>
                <a:latin typeface="Gisha" panose="020B0502040204020203" pitchFamily="34" charset="-79"/>
                <a:cs typeface="Gisha" panose="020B0502040204020203" pitchFamily="34" charset="-79"/>
              </a:rPr>
              <a:t> וְרֶצֶף וּבְנֵי עֶדֶן אֲשֶׁר </a:t>
            </a:r>
            <a:r>
              <a:rPr lang="he-IL" dirty="0" err="1">
                <a:solidFill>
                  <a:srgbClr val="002060"/>
                </a:solidFill>
                <a:latin typeface="Gisha" panose="020B0502040204020203" pitchFamily="34" charset="-79"/>
                <a:cs typeface="Gisha" panose="020B0502040204020203" pitchFamily="34" charset="-79"/>
              </a:rPr>
              <a:t>בִּתְלַאשָּׂר</a:t>
            </a:r>
            <a:r>
              <a:rPr lang="he-IL" dirty="0">
                <a:solidFill>
                  <a:srgbClr val="002060"/>
                </a:solidFill>
                <a:latin typeface="Gisha" panose="020B0502040204020203" pitchFamily="34" charset="-79"/>
                <a:cs typeface="Gisha" panose="020B0502040204020203" pitchFamily="34" charset="-79"/>
              </a:rPr>
              <a:t>:</a:t>
            </a:r>
          </a:p>
          <a:p>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יג</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אַיּו</a:t>
            </a:r>
            <a:r>
              <a:rPr lang="he-IL" dirty="0">
                <a:solidFill>
                  <a:srgbClr val="002060"/>
                </a:solidFill>
                <a:latin typeface="Gisha" panose="020B0502040204020203" pitchFamily="34" charset="-79"/>
                <a:cs typeface="Gisha" panose="020B0502040204020203" pitchFamily="34" charset="-79"/>
              </a:rPr>
              <a:t>ֹ מֶלֶךְ חֲמָת וּמֶלֶךְ אַרְפָּד וּמֶלֶךְ לָעִיר </a:t>
            </a:r>
            <a:r>
              <a:rPr lang="he-IL" dirty="0" err="1">
                <a:solidFill>
                  <a:srgbClr val="002060"/>
                </a:solidFill>
                <a:latin typeface="Gisha" panose="020B0502040204020203" pitchFamily="34" charset="-79"/>
                <a:cs typeface="Gisha" panose="020B0502040204020203" pitchFamily="34" charset="-79"/>
              </a:rPr>
              <a:t>סְפַרְוָיִם</a:t>
            </a:r>
            <a:r>
              <a:rPr lang="he-IL" dirty="0">
                <a:solidFill>
                  <a:srgbClr val="002060"/>
                </a:solidFill>
                <a:latin typeface="Gisha" panose="020B0502040204020203" pitchFamily="34" charset="-79"/>
                <a:cs typeface="Gisha" panose="020B0502040204020203" pitchFamily="34" charset="-79"/>
              </a:rPr>
              <a:t> הֵנַע </a:t>
            </a:r>
            <a:r>
              <a:rPr lang="he-IL" dirty="0" err="1">
                <a:solidFill>
                  <a:srgbClr val="002060"/>
                </a:solidFill>
                <a:latin typeface="Gisha" panose="020B0502040204020203" pitchFamily="34" charset="-79"/>
                <a:cs typeface="Gisha" panose="020B0502040204020203" pitchFamily="34" charset="-79"/>
              </a:rPr>
              <a:t>וְעִוָּה</a:t>
            </a:r>
            <a:r>
              <a:rPr lang="he-IL" dirty="0">
                <a:solidFill>
                  <a:srgbClr val="002060"/>
                </a:solidFill>
                <a:latin typeface="Gisha" panose="020B0502040204020203" pitchFamily="34" charset="-79"/>
                <a:cs typeface="Gisha" panose="020B0502040204020203" pitchFamily="34" charset="-79"/>
              </a:rPr>
              <a:t>:</a:t>
            </a:r>
          </a:p>
          <a:p>
            <a:pPr marL="0" indent="0">
              <a:buNone/>
            </a:pPr>
            <a:endParaRPr lang="he-IL" dirty="0"/>
          </a:p>
          <a:p>
            <a:endParaRPr lang="he-IL" dirty="0"/>
          </a:p>
          <a:p>
            <a:pPr>
              <a:lnSpc>
                <a:spcPct val="170000"/>
              </a:lnSpc>
            </a:pPr>
            <a:r>
              <a:rPr lang="he-IL" sz="4000" dirty="0" err="1">
                <a:solidFill>
                  <a:schemeClr val="accent2">
                    <a:lumMod val="75000"/>
                  </a:schemeClr>
                </a:solidFill>
                <a:latin typeface="]]FbKapriza Bold"/>
                <a:cs typeface="FbKapriza Bold" panose="02020603050405020304" pitchFamily="18" charset="-79"/>
              </a:rPr>
              <a:t>רבשקה</a:t>
            </a:r>
            <a:r>
              <a:rPr lang="he-IL" sz="4000" dirty="0">
                <a:solidFill>
                  <a:schemeClr val="accent2">
                    <a:lumMod val="75000"/>
                  </a:schemeClr>
                </a:solidFill>
                <a:latin typeface="]]FbKapriza Bold"/>
                <a:cs typeface="FbKapriza Bold" panose="02020603050405020304" pitchFamily="18" charset="-79"/>
              </a:rPr>
              <a:t>, שליח סנחריב, ממשיך בלוחמה הפסיכולוגית. כאילו ידע שחזקיה נועץ באל, </a:t>
            </a:r>
            <a:br>
              <a:rPr lang="en-US" sz="4000" dirty="0">
                <a:solidFill>
                  <a:schemeClr val="accent2">
                    <a:lumMod val="75000"/>
                  </a:schemeClr>
                </a:solidFill>
                <a:latin typeface="]]FbKapriza Bold"/>
                <a:cs typeface="FbKapriza Bold" panose="02020603050405020304" pitchFamily="18" charset="-79"/>
              </a:rPr>
            </a:br>
            <a:r>
              <a:rPr lang="he-IL" sz="4000" dirty="0">
                <a:solidFill>
                  <a:schemeClr val="accent2">
                    <a:lumMod val="75000"/>
                  </a:schemeClr>
                </a:solidFill>
                <a:latin typeface="]]FbKapriza Bold"/>
                <a:cs typeface="FbKapriza Bold" panose="02020603050405020304" pitchFamily="18" charset="-79"/>
              </a:rPr>
              <a:t>הוא מצהיר – יש להניח כי גם עתה מדבר ביהודית ובאזני כל העם, כדי לערער את האמון בין העם למלכו – הוא אומר שפניה לה' לא תציל את מלך יהודה, שכן </a:t>
            </a:r>
            <a:r>
              <a:rPr lang="he-IL" sz="4000" dirty="0" err="1">
                <a:solidFill>
                  <a:schemeClr val="accent2">
                    <a:lumMod val="75000"/>
                  </a:schemeClr>
                </a:solidFill>
                <a:latin typeface="]]FbKapriza Bold"/>
                <a:cs typeface="FbKapriza Bold" panose="02020603050405020304" pitchFamily="18" charset="-79"/>
              </a:rPr>
              <a:t>אלהי</a:t>
            </a:r>
            <a:r>
              <a:rPr lang="he-IL" sz="4000" dirty="0">
                <a:solidFill>
                  <a:schemeClr val="accent2">
                    <a:lumMod val="75000"/>
                  </a:schemeClr>
                </a:solidFill>
                <a:latin typeface="]]FbKapriza Bold"/>
                <a:cs typeface="FbKapriza Bold" panose="02020603050405020304" pitchFamily="18" charset="-79"/>
              </a:rPr>
              <a:t> העמים אחרים לא הצילו אותם מידו של סנחריב.</a:t>
            </a:r>
          </a:p>
          <a:p>
            <a:endParaRPr lang="he-IL" dirty="0"/>
          </a:p>
        </p:txBody>
      </p:sp>
    </p:spTree>
    <p:extLst>
      <p:ext uri="{BB962C8B-B14F-4D97-AF65-F5344CB8AC3E}">
        <p14:creationId xmlns:p14="http://schemas.microsoft.com/office/powerpoint/2010/main" val="4164667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28A3CA-F50D-4B91-AAAA-F1C93B2AA43D}"/>
              </a:ext>
            </a:extLst>
          </p:cNvPr>
          <p:cNvSpPr>
            <a:spLocks noGrp="1"/>
          </p:cNvSpPr>
          <p:nvPr>
            <p:ph type="title"/>
          </p:nvPr>
        </p:nvSpPr>
        <p:spPr>
          <a:xfrm>
            <a:off x="838200" y="1"/>
            <a:ext cx="10515600" cy="1187531"/>
          </a:xfrm>
        </p:spPr>
        <p:txBody>
          <a:bodyPr/>
          <a:lstStyle/>
          <a:p>
            <a:r>
              <a:rPr kumimoji="0" lang="he-IL" sz="4400" b="0" i="0" u="none" strike="noStrike" kern="1200" cap="none" spc="0" normalizeH="0" baseline="0" noProof="0" dirty="0">
                <a:ln>
                  <a:noFill/>
                </a:ln>
                <a:solidFill>
                  <a:srgbClr val="002060"/>
                </a:solidFill>
                <a:effectLst/>
                <a:uLnTx/>
                <a:uFillTx/>
                <a:latin typeface="FbAfikoman Regular" panose="02020603050405020304" pitchFamily="18" charset="-79"/>
                <a:ea typeface="+mj-ea"/>
                <a:cs typeface="FbAfikoman Regular" panose="02020603050405020304" pitchFamily="18" charset="-79"/>
              </a:rPr>
              <a:t>תגובת חזקיהו</a:t>
            </a:r>
            <a:endParaRPr lang="he-IL" dirty="0"/>
          </a:p>
        </p:txBody>
      </p:sp>
      <p:sp>
        <p:nvSpPr>
          <p:cNvPr id="3" name="מציין מיקום תוכן 2">
            <a:extLst>
              <a:ext uri="{FF2B5EF4-FFF2-40B4-BE49-F238E27FC236}">
                <a16:creationId xmlns:a16="http://schemas.microsoft.com/office/drawing/2014/main" id="{273C4A00-FF38-4509-95D7-C7A75F8F08FB}"/>
              </a:ext>
            </a:extLst>
          </p:cNvPr>
          <p:cNvSpPr>
            <a:spLocks noGrp="1"/>
          </p:cNvSpPr>
          <p:nvPr>
            <p:ph idx="1"/>
          </p:nvPr>
        </p:nvSpPr>
        <p:spPr>
          <a:xfrm>
            <a:off x="332509" y="1080655"/>
            <a:ext cx="11412187" cy="5415395"/>
          </a:xfrm>
        </p:spPr>
        <p:txBody>
          <a:bodyPr>
            <a:noAutofit/>
          </a:bodyPr>
          <a:lstStyle/>
          <a:p>
            <a:r>
              <a:rPr lang="he-IL" sz="2400" dirty="0"/>
              <a:t> </a:t>
            </a:r>
            <a:r>
              <a:rPr lang="he-IL" sz="2400" dirty="0" err="1">
                <a:solidFill>
                  <a:srgbClr val="002060"/>
                </a:solidFill>
                <a:latin typeface="Gisha" panose="020B0502040204020203" pitchFamily="34" charset="-79"/>
                <a:cs typeface="Gisha" panose="020B0502040204020203" pitchFamily="34" charset="-79"/>
              </a:rPr>
              <a:t>וַיִּקַּח</a:t>
            </a:r>
            <a:r>
              <a:rPr lang="he-IL" sz="2400" dirty="0">
                <a:solidFill>
                  <a:srgbClr val="002060"/>
                </a:solidFill>
                <a:latin typeface="Gisha" panose="020B0502040204020203" pitchFamily="34" charset="-79"/>
                <a:cs typeface="Gisha" panose="020B0502040204020203" pitchFamily="34" charset="-79"/>
              </a:rPr>
              <a:t> חִזְקִיָּהוּ אֶת הַסְּפָרִים מִיַּד הַמַּלְאָכִים וַיִּקְרָאֵם וַיַּעַל בֵּית ה' וַיִּפְרְשֵׂהוּ חִזְקִיָּהוּ לִפְנֵי ה': </a:t>
            </a:r>
          </a:p>
          <a:p>
            <a:pPr>
              <a:lnSpc>
                <a:spcPct val="170000"/>
              </a:lnSpc>
            </a:pPr>
            <a:r>
              <a:rPr lang="he-IL" sz="2400" dirty="0">
                <a:solidFill>
                  <a:srgbClr val="002060"/>
                </a:solidFill>
                <a:latin typeface="Gisha" panose="020B0502040204020203" pitchFamily="34" charset="-79"/>
                <a:cs typeface="Gisha" panose="020B0502040204020203" pitchFamily="34" charset="-79"/>
              </a:rPr>
              <a:t>(טו) וַיִּתְפַּלֵּל חִזְקִיָּהוּ לִפְנֵי ה' וַיֹּאמֶר ה' </a:t>
            </a:r>
            <a:r>
              <a:rPr lang="he-IL" sz="2400" dirty="0" err="1">
                <a:solidFill>
                  <a:srgbClr val="002060"/>
                </a:solidFill>
                <a:latin typeface="Gisha" panose="020B0502040204020203" pitchFamily="34" charset="-79"/>
                <a:cs typeface="Gisha" panose="020B0502040204020203" pitchFamily="34" charset="-79"/>
              </a:rPr>
              <a:t>אֱלֹהֵי</a:t>
            </a:r>
            <a:r>
              <a:rPr lang="he-IL" sz="2400" dirty="0">
                <a:solidFill>
                  <a:srgbClr val="002060"/>
                </a:solidFill>
                <a:latin typeface="Gisha" panose="020B0502040204020203" pitchFamily="34" charset="-79"/>
                <a:cs typeface="Gisha" panose="020B0502040204020203" pitchFamily="34" charset="-79"/>
              </a:rPr>
              <a:t> יִשְׂרָאֵל יֹשֵׁב הַכְּרֻבִים אַתָּה הוּא </a:t>
            </a:r>
            <a:r>
              <a:rPr lang="he-IL" sz="2400" dirty="0" err="1">
                <a:solidFill>
                  <a:srgbClr val="002060"/>
                </a:solidFill>
                <a:latin typeface="Gisha" panose="020B0502040204020203" pitchFamily="34" charset="-79"/>
                <a:cs typeface="Gisha" panose="020B0502040204020203" pitchFamily="34" charset="-79"/>
              </a:rPr>
              <a:t>הָאֱלֹהִים</a:t>
            </a:r>
            <a:r>
              <a:rPr lang="he-IL" sz="2400" dirty="0">
                <a:solidFill>
                  <a:srgbClr val="002060"/>
                </a:solidFill>
                <a:latin typeface="Gisha" panose="020B0502040204020203" pitchFamily="34" charset="-79"/>
                <a:cs typeface="Gisha" panose="020B0502040204020203" pitchFamily="34" charset="-79"/>
              </a:rPr>
              <a:t> לְבַדְּךָ לְכֹל מַמְלְכוֹת הָאָרֶץ אַתָּה עָשִׂיתָ אֶת הַשָּׁמַיִם וְאֶת הָאָרֶץ:</a:t>
            </a:r>
          </a:p>
          <a:p>
            <a:r>
              <a:rPr lang="he-IL" sz="2400" dirty="0">
                <a:solidFill>
                  <a:srgbClr val="002060"/>
                </a:solidFill>
                <a:latin typeface="Gisha" panose="020B0502040204020203" pitchFamily="34" charset="-79"/>
                <a:cs typeface="Gisha" panose="020B0502040204020203" pitchFamily="34" charset="-79"/>
              </a:rPr>
              <a:t>(</a:t>
            </a:r>
            <a:r>
              <a:rPr lang="he-IL" sz="2400" dirty="0" err="1">
                <a:solidFill>
                  <a:srgbClr val="002060"/>
                </a:solidFill>
                <a:latin typeface="Gisha" panose="020B0502040204020203" pitchFamily="34" charset="-79"/>
                <a:cs typeface="Gisha" panose="020B0502040204020203" pitchFamily="34" charset="-79"/>
              </a:rPr>
              <a:t>טז</a:t>
            </a:r>
            <a:r>
              <a:rPr lang="he-IL" sz="2400" dirty="0">
                <a:solidFill>
                  <a:srgbClr val="002060"/>
                </a:solidFill>
                <a:latin typeface="Gisha" panose="020B0502040204020203" pitchFamily="34" charset="-79"/>
                <a:cs typeface="Gisha" panose="020B0502040204020203" pitchFamily="34" charset="-79"/>
              </a:rPr>
              <a:t>) הַטֵּה  ה' אָזְנְךָ וּשֲׁמָע פְּקַח ה' עֵינֶיךָ וּרְאֵה וּשְׁמַע אֵת דִּבְרֵי סַנְחֵרִיב אֲשֶׁר שְׁלָחוֹ לְחָרֵף </a:t>
            </a:r>
            <a:r>
              <a:rPr lang="he-IL" sz="2400" dirty="0" err="1">
                <a:solidFill>
                  <a:srgbClr val="002060"/>
                </a:solidFill>
                <a:latin typeface="Gisha" panose="020B0502040204020203" pitchFamily="34" charset="-79"/>
                <a:cs typeface="Gisha" panose="020B0502040204020203" pitchFamily="34" charset="-79"/>
              </a:rPr>
              <a:t>אֱלֹהִים</a:t>
            </a:r>
            <a:r>
              <a:rPr lang="he-IL" sz="2400" dirty="0">
                <a:solidFill>
                  <a:srgbClr val="002060"/>
                </a:solidFill>
                <a:latin typeface="Gisha" panose="020B0502040204020203" pitchFamily="34" charset="-79"/>
                <a:cs typeface="Gisha" panose="020B0502040204020203" pitchFamily="34" charset="-79"/>
              </a:rPr>
              <a:t> חָי:</a:t>
            </a:r>
          </a:p>
          <a:p>
            <a:pPr>
              <a:lnSpc>
                <a:spcPct val="170000"/>
              </a:lnSpc>
            </a:pPr>
            <a:r>
              <a:rPr lang="he-IL" sz="2400" dirty="0">
                <a:solidFill>
                  <a:srgbClr val="002060"/>
                </a:solidFill>
                <a:latin typeface="Gisha" panose="020B0502040204020203" pitchFamily="34" charset="-79"/>
                <a:cs typeface="Gisha" panose="020B0502040204020203" pitchFamily="34" charset="-79"/>
              </a:rPr>
              <a:t>(</a:t>
            </a:r>
            <a:r>
              <a:rPr lang="he-IL" sz="2400" dirty="0" err="1">
                <a:solidFill>
                  <a:srgbClr val="002060"/>
                </a:solidFill>
                <a:latin typeface="Gisha" panose="020B0502040204020203" pitchFamily="34" charset="-79"/>
                <a:cs typeface="Gisha" panose="020B0502040204020203" pitchFamily="34" charset="-79"/>
              </a:rPr>
              <a:t>יז</a:t>
            </a:r>
            <a:r>
              <a:rPr lang="he-IL" sz="2400" dirty="0">
                <a:solidFill>
                  <a:srgbClr val="002060"/>
                </a:solidFill>
                <a:latin typeface="Gisha" panose="020B0502040204020203" pitchFamily="34" charset="-79"/>
                <a:cs typeface="Gisha" panose="020B0502040204020203" pitchFamily="34" charset="-79"/>
              </a:rPr>
              <a:t>) אָמְנָם ה' הֶחֱרִיבוּ מַלְכֵי אַשּׁוּר אֶת </a:t>
            </a:r>
            <a:r>
              <a:rPr lang="he-IL" sz="2400" dirty="0" err="1">
                <a:solidFill>
                  <a:srgbClr val="002060"/>
                </a:solidFill>
                <a:latin typeface="Gisha" panose="020B0502040204020203" pitchFamily="34" charset="-79"/>
                <a:cs typeface="Gisha" panose="020B0502040204020203" pitchFamily="34" charset="-79"/>
              </a:rPr>
              <a:t>הַגּוֹיִם</a:t>
            </a:r>
            <a:r>
              <a:rPr lang="he-IL" sz="2400" dirty="0">
                <a:solidFill>
                  <a:srgbClr val="002060"/>
                </a:solidFill>
                <a:latin typeface="Gisha" panose="020B0502040204020203" pitchFamily="34" charset="-79"/>
                <a:cs typeface="Gisha" panose="020B0502040204020203" pitchFamily="34" charset="-79"/>
              </a:rPr>
              <a:t> וְאֶת אַרְצָם:</a:t>
            </a:r>
          </a:p>
          <a:p>
            <a:pPr>
              <a:lnSpc>
                <a:spcPct val="170000"/>
              </a:lnSpc>
            </a:pPr>
            <a:r>
              <a:rPr lang="he-IL" sz="2400" dirty="0">
                <a:solidFill>
                  <a:srgbClr val="002060"/>
                </a:solidFill>
                <a:latin typeface="Gisha" panose="020B0502040204020203" pitchFamily="34" charset="-79"/>
                <a:cs typeface="Gisha" panose="020B0502040204020203" pitchFamily="34" charset="-79"/>
              </a:rPr>
              <a:t>(</a:t>
            </a:r>
            <a:r>
              <a:rPr lang="he-IL" sz="2400" dirty="0" err="1">
                <a:solidFill>
                  <a:srgbClr val="002060"/>
                </a:solidFill>
                <a:latin typeface="Gisha" panose="020B0502040204020203" pitchFamily="34" charset="-79"/>
                <a:cs typeface="Gisha" panose="020B0502040204020203" pitchFamily="34" charset="-79"/>
              </a:rPr>
              <a:t>יח</a:t>
            </a:r>
            <a:r>
              <a:rPr lang="he-IL" sz="2400" dirty="0">
                <a:solidFill>
                  <a:srgbClr val="002060"/>
                </a:solidFill>
                <a:latin typeface="Gisha" panose="020B0502040204020203" pitchFamily="34" charset="-79"/>
                <a:cs typeface="Gisha" panose="020B0502040204020203" pitchFamily="34" charset="-79"/>
              </a:rPr>
              <a:t>) וְנָתְנוּ אֶת </a:t>
            </a:r>
            <a:r>
              <a:rPr lang="he-IL" sz="2400" dirty="0" err="1">
                <a:solidFill>
                  <a:srgbClr val="002060"/>
                </a:solidFill>
                <a:latin typeface="Gisha" panose="020B0502040204020203" pitchFamily="34" charset="-79"/>
                <a:cs typeface="Gisha" panose="020B0502040204020203" pitchFamily="34" charset="-79"/>
              </a:rPr>
              <a:t>אֱלֹהֵיהֶם</a:t>
            </a:r>
            <a:r>
              <a:rPr lang="he-IL" sz="2400" dirty="0">
                <a:solidFill>
                  <a:srgbClr val="002060"/>
                </a:solidFill>
                <a:latin typeface="Gisha" panose="020B0502040204020203" pitchFamily="34" charset="-79"/>
                <a:cs typeface="Gisha" panose="020B0502040204020203" pitchFamily="34" charset="-79"/>
              </a:rPr>
              <a:t> בָּאֵשׁ כִּי לֹא </a:t>
            </a:r>
            <a:r>
              <a:rPr lang="he-IL" sz="2400" dirty="0" err="1">
                <a:solidFill>
                  <a:srgbClr val="002060"/>
                </a:solidFill>
                <a:latin typeface="Gisha" panose="020B0502040204020203" pitchFamily="34" charset="-79"/>
                <a:cs typeface="Gisha" panose="020B0502040204020203" pitchFamily="34" charset="-79"/>
              </a:rPr>
              <a:t>אֱלֹהִים</a:t>
            </a:r>
            <a:r>
              <a:rPr lang="he-IL" sz="2400" dirty="0">
                <a:solidFill>
                  <a:srgbClr val="002060"/>
                </a:solidFill>
                <a:latin typeface="Gisha" panose="020B0502040204020203" pitchFamily="34" charset="-79"/>
                <a:cs typeface="Gisha" panose="020B0502040204020203" pitchFamily="34" charset="-79"/>
              </a:rPr>
              <a:t> הֵמָּה כִּי אִם מַעֲשֵׂה יְדֵי אָדָם עֵץ וָאֶבֶן וַיְאַבְּדוּם:</a:t>
            </a:r>
          </a:p>
          <a:p>
            <a:pPr>
              <a:lnSpc>
                <a:spcPct val="120000"/>
              </a:lnSpc>
            </a:pPr>
            <a:r>
              <a:rPr lang="he-IL" sz="2400" dirty="0">
                <a:solidFill>
                  <a:srgbClr val="002060"/>
                </a:solidFill>
                <a:latin typeface="Gisha" panose="020B0502040204020203" pitchFamily="34" charset="-79"/>
                <a:cs typeface="Gisha" panose="020B0502040204020203" pitchFamily="34" charset="-79"/>
              </a:rPr>
              <a:t>(</a:t>
            </a:r>
            <a:r>
              <a:rPr lang="he-IL" sz="2400" dirty="0" err="1">
                <a:solidFill>
                  <a:srgbClr val="002060"/>
                </a:solidFill>
                <a:latin typeface="Gisha" panose="020B0502040204020203" pitchFamily="34" charset="-79"/>
                <a:cs typeface="Gisha" panose="020B0502040204020203" pitchFamily="34" charset="-79"/>
              </a:rPr>
              <a:t>יט</a:t>
            </a:r>
            <a:r>
              <a:rPr lang="he-IL" sz="2400" dirty="0">
                <a:solidFill>
                  <a:srgbClr val="002060"/>
                </a:solidFill>
                <a:latin typeface="Gisha" panose="020B0502040204020203" pitchFamily="34" charset="-79"/>
                <a:cs typeface="Gisha" panose="020B0502040204020203" pitchFamily="34" charset="-79"/>
              </a:rPr>
              <a:t>) וְעַתָּה  ה' </a:t>
            </a:r>
            <a:r>
              <a:rPr lang="he-IL" sz="2400" dirty="0" err="1">
                <a:solidFill>
                  <a:srgbClr val="002060"/>
                </a:solidFill>
                <a:latin typeface="Gisha" panose="020B0502040204020203" pitchFamily="34" charset="-79"/>
                <a:cs typeface="Gisha" panose="020B0502040204020203" pitchFamily="34" charset="-79"/>
              </a:rPr>
              <a:t>אֱלֹהֵינו</a:t>
            </a:r>
            <a:r>
              <a:rPr lang="he-IL" sz="2400" dirty="0">
                <a:solidFill>
                  <a:srgbClr val="002060"/>
                </a:solidFill>
                <a:latin typeface="Gisha" panose="020B0502040204020203" pitchFamily="34" charset="-79"/>
                <a:cs typeface="Gisha" panose="020B0502040204020203" pitchFamily="34" charset="-79"/>
              </a:rPr>
              <a:t>ּ הוֹשִׁיעֵנוּ נָא מִיָּדוֹ וְיֵדְעוּ כָּל מַמְלְכוֹת הָאָרֶץ כִּי אַתָּה ה' </a:t>
            </a:r>
            <a:r>
              <a:rPr lang="he-IL" sz="2400" dirty="0" err="1">
                <a:solidFill>
                  <a:srgbClr val="002060"/>
                </a:solidFill>
                <a:latin typeface="Gisha" panose="020B0502040204020203" pitchFamily="34" charset="-79"/>
                <a:cs typeface="Gisha" panose="020B0502040204020203" pitchFamily="34" charset="-79"/>
              </a:rPr>
              <a:t>אֱלֹהִים</a:t>
            </a:r>
            <a:r>
              <a:rPr lang="he-IL" sz="2400" dirty="0">
                <a:solidFill>
                  <a:srgbClr val="002060"/>
                </a:solidFill>
                <a:latin typeface="Gisha" panose="020B0502040204020203" pitchFamily="34" charset="-79"/>
                <a:cs typeface="Gisha" panose="020B0502040204020203" pitchFamily="34" charset="-79"/>
              </a:rPr>
              <a:t> לְבַדֶּךָ:</a:t>
            </a:r>
            <a:endParaRPr lang="he-IL" sz="2400" dirty="0"/>
          </a:p>
        </p:txBody>
      </p:sp>
    </p:spTree>
    <p:extLst>
      <p:ext uri="{BB962C8B-B14F-4D97-AF65-F5344CB8AC3E}">
        <p14:creationId xmlns:p14="http://schemas.microsoft.com/office/powerpoint/2010/main" val="3335297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28A3CA-F50D-4B91-AAAA-F1C93B2AA43D}"/>
              </a:ext>
            </a:extLst>
          </p:cNvPr>
          <p:cNvSpPr>
            <a:spLocks noGrp="1"/>
          </p:cNvSpPr>
          <p:nvPr>
            <p:ph type="title"/>
          </p:nvPr>
        </p:nvSpPr>
        <p:spPr>
          <a:xfrm>
            <a:off x="838200" y="1"/>
            <a:ext cx="10515600" cy="1187531"/>
          </a:xfrm>
        </p:spPr>
        <p:txBody>
          <a:bodyPr/>
          <a:lstStyle/>
          <a:p>
            <a:r>
              <a:rPr kumimoji="0" lang="he-IL" sz="4400" b="0" i="0" u="none" strike="noStrike" kern="1200" cap="none" spc="0" normalizeH="0" baseline="0" noProof="0" dirty="0">
                <a:ln>
                  <a:noFill/>
                </a:ln>
                <a:solidFill>
                  <a:srgbClr val="002060"/>
                </a:solidFill>
                <a:effectLst/>
                <a:uLnTx/>
                <a:uFillTx/>
                <a:latin typeface="FbAfikoman Regular" panose="02020603050405020304" pitchFamily="18" charset="-79"/>
                <a:ea typeface="+mj-ea"/>
                <a:cs typeface="FbAfikoman Regular" panose="02020603050405020304" pitchFamily="18" charset="-79"/>
              </a:rPr>
              <a:t>תגובת חזקיהו</a:t>
            </a:r>
            <a:endParaRPr lang="he-IL" dirty="0"/>
          </a:p>
        </p:txBody>
      </p:sp>
      <p:sp>
        <p:nvSpPr>
          <p:cNvPr id="3" name="מציין מיקום תוכן 2">
            <a:extLst>
              <a:ext uri="{FF2B5EF4-FFF2-40B4-BE49-F238E27FC236}">
                <a16:creationId xmlns:a16="http://schemas.microsoft.com/office/drawing/2014/main" id="{273C4A00-FF38-4509-95D7-C7A75F8F08FB}"/>
              </a:ext>
            </a:extLst>
          </p:cNvPr>
          <p:cNvSpPr>
            <a:spLocks noGrp="1"/>
          </p:cNvSpPr>
          <p:nvPr>
            <p:ph idx="1"/>
          </p:nvPr>
        </p:nvSpPr>
        <p:spPr>
          <a:xfrm>
            <a:off x="332509" y="1080656"/>
            <a:ext cx="11412187" cy="5558270"/>
          </a:xfrm>
        </p:spPr>
        <p:txBody>
          <a:bodyPr>
            <a:normAutofit/>
          </a:bodyPr>
          <a:lstStyle/>
          <a:p>
            <a:pPr marL="0" indent="0">
              <a:buNone/>
            </a:pPr>
            <a:br>
              <a:rPr lang="en-US" dirty="0">
                <a:latin typeface="Gisha" panose="020B0502040204020203" pitchFamily="34" charset="-79"/>
                <a:cs typeface="Gisha" panose="020B0502040204020203" pitchFamily="34" charset="-79"/>
              </a:rPr>
            </a:br>
            <a:r>
              <a:rPr lang="he-IL" sz="3400" dirty="0">
                <a:solidFill>
                  <a:schemeClr val="accent2">
                    <a:lumMod val="75000"/>
                  </a:schemeClr>
                </a:solidFill>
                <a:latin typeface="FbKapriza Bold" panose="02020603050405020304" pitchFamily="18" charset="-79"/>
                <a:cs typeface="FbKapriza Bold" panose="02020603050405020304" pitchFamily="18" charset="-79"/>
              </a:rPr>
              <a:t>אמנם יש ממש בטענת סנחריב לפיה החריבו מלכי אשור את הגויים ואת ארצם, אבל זאת בגלל שאין </a:t>
            </a:r>
            <a:r>
              <a:rPr lang="he-IL" sz="3400" dirty="0" err="1">
                <a:solidFill>
                  <a:schemeClr val="accent2">
                    <a:lumMod val="75000"/>
                  </a:schemeClr>
                </a:solidFill>
                <a:latin typeface="FbKapriza Bold" panose="02020603050405020304" pitchFamily="18" charset="-79"/>
                <a:cs typeface="FbKapriza Bold" panose="02020603050405020304" pitchFamily="18" charset="-79"/>
              </a:rPr>
              <a:t>בפסילים</a:t>
            </a:r>
            <a:r>
              <a:rPr lang="he-IL" sz="3400" dirty="0">
                <a:solidFill>
                  <a:schemeClr val="accent2">
                    <a:lumMod val="75000"/>
                  </a:schemeClr>
                </a:solidFill>
                <a:latin typeface="FbKapriza Bold" panose="02020603050405020304" pitchFamily="18" charset="-79"/>
                <a:cs typeface="FbKapriza Bold" panose="02020603050405020304" pitchFamily="18" charset="-79"/>
              </a:rPr>
              <a:t> שום </a:t>
            </a:r>
            <a:r>
              <a:rPr lang="he-IL" sz="3400" dirty="0" err="1">
                <a:solidFill>
                  <a:schemeClr val="accent2">
                    <a:lumMod val="75000"/>
                  </a:schemeClr>
                </a:solidFill>
                <a:latin typeface="FbKapriza Bold" panose="02020603050405020304" pitchFamily="18" charset="-79"/>
                <a:cs typeface="FbKapriza Bold" panose="02020603050405020304" pitchFamily="18" charset="-79"/>
              </a:rPr>
              <a:t>כח</a:t>
            </a:r>
            <a:r>
              <a:rPr lang="he-IL" sz="3400" dirty="0">
                <a:solidFill>
                  <a:schemeClr val="accent2">
                    <a:lumMod val="75000"/>
                  </a:schemeClr>
                </a:solidFill>
                <a:latin typeface="FbKapriza Bold" panose="02020603050405020304" pitchFamily="18" charset="-79"/>
                <a:cs typeface="FbKapriza Bold" panose="02020603050405020304" pitchFamily="18" charset="-79"/>
              </a:rPr>
              <a:t> אלוהי.</a:t>
            </a:r>
          </a:p>
          <a:p>
            <a:pPr marL="0" indent="0">
              <a:lnSpc>
                <a:spcPct val="120000"/>
              </a:lnSpc>
              <a:buNone/>
            </a:pPr>
            <a:r>
              <a:rPr lang="he-IL" sz="3400" dirty="0">
                <a:solidFill>
                  <a:schemeClr val="accent2">
                    <a:lumMod val="75000"/>
                  </a:schemeClr>
                </a:solidFill>
                <a:latin typeface="FbKapriza Bold" panose="02020603050405020304" pitchFamily="18" charset="-79"/>
                <a:cs typeface="FbKapriza Bold" panose="02020603050405020304" pitchFamily="18" charset="-79"/>
              </a:rPr>
              <a:t>   הם אינם אלא עץ ואבן פסלים דוממים, מעשה ידי אדם, ועל כן יכלו מלכי אשור להשמידם. חזקיהו מבקש מה' להושיע את   </a:t>
            </a:r>
          </a:p>
          <a:p>
            <a:pPr marL="0" indent="0">
              <a:lnSpc>
                <a:spcPct val="120000"/>
              </a:lnSpc>
              <a:buNone/>
            </a:pPr>
            <a:r>
              <a:rPr lang="he-IL" sz="3400" dirty="0">
                <a:solidFill>
                  <a:schemeClr val="accent2">
                    <a:lumMod val="75000"/>
                  </a:schemeClr>
                </a:solidFill>
                <a:latin typeface="FbKapriza Bold" panose="02020603050405020304" pitchFamily="18" charset="-79"/>
                <a:cs typeface="FbKapriza Bold" panose="02020603050405020304" pitchFamily="18" charset="-79"/>
              </a:rPr>
              <a:t>   עמו וע"י כך יתקדש ה'. "וידעו כל ממלכות הארץ כי אתה ה' </a:t>
            </a:r>
            <a:r>
              <a:rPr lang="he-IL" sz="3400" dirty="0" err="1">
                <a:solidFill>
                  <a:schemeClr val="accent2">
                    <a:lumMod val="75000"/>
                  </a:schemeClr>
                </a:solidFill>
                <a:latin typeface="FbKapriza Bold" panose="02020603050405020304" pitchFamily="18" charset="-79"/>
                <a:cs typeface="FbKapriza Bold" panose="02020603050405020304" pitchFamily="18" charset="-79"/>
              </a:rPr>
              <a:t>אלקים</a:t>
            </a:r>
            <a:r>
              <a:rPr lang="he-IL" sz="3400" dirty="0">
                <a:solidFill>
                  <a:schemeClr val="accent2">
                    <a:lumMod val="75000"/>
                  </a:schemeClr>
                </a:solidFill>
                <a:latin typeface="FbKapriza Bold" panose="02020603050405020304" pitchFamily="18" charset="-79"/>
                <a:cs typeface="FbKapriza Bold" panose="02020603050405020304" pitchFamily="18" charset="-79"/>
              </a:rPr>
              <a:t> לבדך" (פס' ט"ו)</a:t>
            </a:r>
          </a:p>
          <a:p>
            <a:pPr marL="0" indent="0">
              <a:lnSpc>
                <a:spcPct val="120000"/>
              </a:lnSpc>
              <a:buNone/>
            </a:pPr>
            <a:r>
              <a:rPr lang="he-IL" sz="3400" dirty="0">
                <a:solidFill>
                  <a:schemeClr val="accent2">
                    <a:lumMod val="75000"/>
                  </a:schemeClr>
                </a:solidFill>
                <a:latin typeface="FbKapriza Bold" panose="02020603050405020304" pitchFamily="18" charset="-79"/>
                <a:cs typeface="FbKapriza Bold" panose="02020603050405020304" pitchFamily="18" charset="-79"/>
              </a:rPr>
              <a:t>    עם הצלת ירושלים מידי סנחריב יגדל כבוד ה' אלוקי ישראל ויקודש שמו בכל העמים והארצות. </a:t>
            </a:r>
          </a:p>
          <a:p>
            <a:endParaRPr lang="he-IL" dirty="0"/>
          </a:p>
        </p:txBody>
      </p:sp>
    </p:spTree>
    <p:extLst>
      <p:ext uri="{BB962C8B-B14F-4D97-AF65-F5344CB8AC3E}">
        <p14:creationId xmlns:p14="http://schemas.microsoft.com/office/powerpoint/2010/main" val="3625428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75BD1F-7110-446E-B33C-106ECF2B3F6D}"/>
              </a:ext>
            </a:extLst>
          </p:cNvPr>
          <p:cNvSpPr>
            <a:spLocks noGrp="1"/>
          </p:cNvSpPr>
          <p:nvPr>
            <p:ph type="title"/>
          </p:nvPr>
        </p:nvSpPr>
        <p:spPr/>
        <p:txBody>
          <a:bodyPr/>
          <a:lstStyle/>
          <a:p>
            <a:r>
              <a:rPr kumimoji="0" lang="he-IL" sz="4400" b="0" i="0" u="none" strike="noStrike" kern="1200" cap="none" spc="0" normalizeH="0" baseline="0" noProof="0" dirty="0">
                <a:ln>
                  <a:noFill/>
                </a:ln>
                <a:solidFill>
                  <a:srgbClr val="002060"/>
                </a:solidFill>
                <a:effectLst/>
                <a:uLnTx/>
                <a:uFillTx/>
                <a:latin typeface="FbAfikoman Regular" panose="02020603050405020304" pitchFamily="18" charset="-79"/>
                <a:ea typeface="+mj-ea"/>
                <a:cs typeface="FbAfikoman Regular" panose="02020603050405020304" pitchFamily="18" charset="-79"/>
              </a:rPr>
              <a:t>תשובת ישעיהו</a:t>
            </a:r>
            <a:endParaRPr lang="he-IL" dirty="0"/>
          </a:p>
        </p:txBody>
      </p:sp>
      <p:sp>
        <p:nvSpPr>
          <p:cNvPr id="3" name="מציין מיקום תוכן 2">
            <a:extLst>
              <a:ext uri="{FF2B5EF4-FFF2-40B4-BE49-F238E27FC236}">
                <a16:creationId xmlns:a16="http://schemas.microsoft.com/office/drawing/2014/main" id="{3E99A1A1-E6D5-4B1F-887D-BFB6E9A43296}"/>
              </a:ext>
            </a:extLst>
          </p:cNvPr>
          <p:cNvSpPr>
            <a:spLocks noGrp="1"/>
          </p:cNvSpPr>
          <p:nvPr>
            <p:ph idx="1"/>
          </p:nvPr>
        </p:nvSpPr>
        <p:spPr>
          <a:xfrm>
            <a:off x="838200" y="1888177"/>
            <a:ext cx="10431483" cy="4604698"/>
          </a:xfrm>
        </p:spPr>
        <p:txBody>
          <a:bodyPr>
            <a:normAutofit fontScale="25000" lnSpcReduction="20000"/>
          </a:bodyPr>
          <a:lstStyle/>
          <a:p>
            <a:pPr marL="0" indent="0">
              <a:lnSpc>
                <a:spcPct val="170000"/>
              </a:lnSpc>
              <a:buNone/>
            </a:pPr>
            <a:r>
              <a:rPr lang="he-IL" sz="12000" dirty="0">
                <a:solidFill>
                  <a:srgbClr val="002060"/>
                </a:solidFill>
                <a:latin typeface="Gisha" panose="020B0502040204020203" pitchFamily="34" charset="-79"/>
                <a:cs typeface="Gisha" panose="020B0502040204020203" pitchFamily="34" charset="-79"/>
              </a:rPr>
              <a:t>(כ) וַיִּשְׁלַח יְשַׁעְיָהוּ בֶן אָמוֹץ אֶל חִזְקִיָּהוּ </a:t>
            </a:r>
            <a:r>
              <a:rPr lang="he-IL" sz="12000" dirty="0" err="1">
                <a:solidFill>
                  <a:srgbClr val="002060"/>
                </a:solidFill>
                <a:latin typeface="Gisha" panose="020B0502040204020203" pitchFamily="34" charset="-79"/>
                <a:cs typeface="Gisha" panose="020B0502040204020203" pitchFamily="34" charset="-79"/>
              </a:rPr>
              <a:t>לֵאמֹר</a:t>
            </a:r>
            <a:r>
              <a:rPr lang="he-IL" sz="12000" dirty="0">
                <a:solidFill>
                  <a:srgbClr val="002060"/>
                </a:solidFill>
                <a:latin typeface="Gisha" panose="020B0502040204020203" pitchFamily="34" charset="-79"/>
                <a:cs typeface="Gisha" panose="020B0502040204020203" pitchFamily="34" charset="-79"/>
              </a:rPr>
              <a:t> כֹּה אָמַר ה' </a:t>
            </a:r>
            <a:r>
              <a:rPr lang="he-IL" sz="12000" dirty="0" err="1">
                <a:solidFill>
                  <a:srgbClr val="002060"/>
                </a:solidFill>
                <a:latin typeface="Gisha" panose="020B0502040204020203" pitchFamily="34" charset="-79"/>
                <a:cs typeface="Gisha" panose="020B0502040204020203" pitchFamily="34" charset="-79"/>
              </a:rPr>
              <a:t>אֱלֹהֵי</a:t>
            </a:r>
            <a:r>
              <a:rPr lang="he-IL" sz="12000" dirty="0">
                <a:solidFill>
                  <a:srgbClr val="002060"/>
                </a:solidFill>
                <a:latin typeface="Gisha" panose="020B0502040204020203" pitchFamily="34" charset="-79"/>
                <a:cs typeface="Gisha" panose="020B0502040204020203" pitchFamily="34" charset="-79"/>
              </a:rPr>
              <a:t> יִשְׂרָאֵל אֲשֶׁר הִתְפַּלַּלְתָּ אֵלַי אֶל </a:t>
            </a:r>
            <a:r>
              <a:rPr lang="he-IL" sz="12000" dirty="0" err="1">
                <a:solidFill>
                  <a:srgbClr val="002060"/>
                </a:solidFill>
                <a:latin typeface="Gisha" panose="020B0502040204020203" pitchFamily="34" charset="-79"/>
                <a:cs typeface="Gisha" panose="020B0502040204020203" pitchFamily="34" charset="-79"/>
              </a:rPr>
              <a:t>סַנְחֵרִב</a:t>
            </a:r>
            <a:r>
              <a:rPr lang="he-IL" sz="12000" dirty="0">
                <a:solidFill>
                  <a:srgbClr val="002060"/>
                </a:solidFill>
                <a:latin typeface="Gisha" panose="020B0502040204020203" pitchFamily="34" charset="-79"/>
                <a:cs typeface="Gisha" panose="020B0502040204020203" pitchFamily="34" charset="-79"/>
              </a:rPr>
              <a:t> מֶלֶךְ אַשּׁוּר שָׁמָעְתִּי:</a:t>
            </a:r>
          </a:p>
          <a:p>
            <a:pPr marL="0" indent="0">
              <a:lnSpc>
                <a:spcPct val="170000"/>
              </a:lnSpc>
              <a:buNone/>
            </a:pPr>
            <a:r>
              <a:rPr lang="he-IL" sz="12000" dirty="0">
                <a:solidFill>
                  <a:srgbClr val="002060"/>
                </a:solidFill>
                <a:latin typeface="Gisha" panose="020B0502040204020203" pitchFamily="34" charset="-79"/>
                <a:cs typeface="Gisha" panose="020B0502040204020203" pitchFamily="34" charset="-79"/>
              </a:rPr>
              <a:t>(</a:t>
            </a:r>
            <a:r>
              <a:rPr lang="he-IL" sz="12000" dirty="0" err="1">
                <a:solidFill>
                  <a:srgbClr val="002060"/>
                </a:solidFill>
                <a:latin typeface="Gisha" panose="020B0502040204020203" pitchFamily="34" charset="-79"/>
                <a:cs typeface="Gisha" panose="020B0502040204020203" pitchFamily="34" charset="-79"/>
              </a:rPr>
              <a:t>כא</a:t>
            </a:r>
            <a:r>
              <a:rPr lang="he-IL" sz="12000" dirty="0">
                <a:solidFill>
                  <a:srgbClr val="002060"/>
                </a:solidFill>
                <a:latin typeface="Gisha" panose="020B0502040204020203" pitchFamily="34" charset="-79"/>
                <a:cs typeface="Gisha" panose="020B0502040204020203" pitchFamily="34" charset="-79"/>
              </a:rPr>
              <a:t>) זֶה הַדָּבָר אֲשֶׁר דִּבֶּר ה' עָלָיו בָּזָה לְךָ לָעֲגָה לְךָ בְּתוּלַת בַּת צִיּוֹן אַחֲרֶיךָ רֹאשׁ הֵנִיעָה בַּת יְרוּשָׁלִָם:</a:t>
            </a:r>
          </a:p>
          <a:p>
            <a:pPr marL="0" indent="0">
              <a:lnSpc>
                <a:spcPct val="170000"/>
              </a:lnSpc>
              <a:buNone/>
            </a:pPr>
            <a:r>
              <a:rPr lang="he-IL" sz="12000" dirty="0">
                <a:solidFill>
                  <a:srgbClr val="002060"/>
                </a:solidFill>
                <a:latin typeface="Gisha" panose="020B0502040204020203" pitchFamily="34" charset="-79"/>
                <a:cs typeface="Gisha" panose="020B0502040204020203" pitchFamily="34" charset="-79"/>
              </a:rPr>
              <a:t>(</a:t>
            </a:r>
            <a:r>
              <a:rPr lang="he-IL" sz="12000" dirty="0" err="1">
                <a:solidFill>
                  <a:srgbClr val="002060"/>
                </a:solidFill>
                <a:latin typeface="Gisha" panose="020B0502040204020203" pitchFamily="34" charset="-79"/>
                <a:cs typeface="Gisha" panose="020B0502040204020203" pitchFamily="34" charset="-79"/>
              </a:rPr>
              <a:t>כב</a:t>
            </a:r>
            <a:r>
              <a:rPr lang="he-IL" sz="12000" dirty="0">
                <a:solidFill>
                  <a:srgbClr val="002060"/>
                </a:solidFill>
                <a:latin typeface="Gisha" panose="020B0502040204020203" pitchFamily="34" charset="-79"/>
                <a:cs typeface="Gisha" panose="020B0502040204020203" pitchFamily="34" charset="-79"/>
              </a:rPr>
              <a:t>) אֶת מִי חֵרַפְתָּ </a:t>
            </a:r>
            <a:r>
              <a:rPr lang="he-IL" sz="12000" dirty="0" err="1">
                <a:solidFill>
                  <a:srgbClr val="002060"/>
                </a:solidFill>
                <a:latin typeface="Gisha" panose="020B0502040204020203" pitchFamily="34" charset="-79"/>
                <a:cs typeface="Gisha" panose="020B0502040204020203" pitchFamily="34" charset="-79"/>
              </a:rPr>
              <a:t>וְגִדַּפְת</a:t>
            </a:r>
            <a:r>
              <a:rPr lang="he-IL" sz="12000" dirty="0">
                <a:solidFill>
                  <a:srgbClr val="002060"/>
                </a:solidFill>
                <a:latin typeface="Gisha" panose="020B0502040204020203" pitchFamily="34" charset="-79"/>
                <a:cs typeface="Gisha" panose="020B0502040204020203" pitchFamily="34" charset="-79"/>
              </a:rPr>
              <a:t>ָּ וְעַל מִי הֲרִימוֹתָ קּוֹל </a:t>
            </a:r>
            <a:r>
              <a:rPr lang="he-IL" sz="12000" dirty="0" err="1">
                <a:solidFill>
                  <a:srgbClr val="002060"/>
                </a:solidFill>
                <a:latin typeface="Gisha" panose="020B0502040204020203" pitchFamily="34" charset="-79"/>
                <a:cs typeface="Gisha" panose="020B0502040204020203" pitchFamily="34" charset="-79"/>
              </a:rPr>
              <a:t>וַתִּשָּׂא</a:t>
            </a:r>
            <a:r>
              <a:rPr lang="he-IL" sz="12000" dirty="0">
                <a:solidFill>
                  <a:srgbClr val="002060"/>
                </a:solidFill>
                <a:latin typeface="Gisha" panose="020B0502040204020203" pitchFamily="34" charset="-79"/>
                <a:cs typeface="Gisha" panose="020B0502040204020203" pitchFamily="34" charset="-79"/>
              </a:rPr>
              <a:t> מָרוֹם עֵינֶיךָ עַל קְדוֹשׁ יִשְׂרָאֵל:</a:t>
            </a:r>
          </a:p>
          <a:p>
            <a:endParaRPr lang="he-IL" dirty="0"/>
          </a:p>
          <a:p>
            <a:endParaRPr lang="he-IL" dirty="0"/>
          </a:p>
          <a:p>
            <a:endParaRPr lang="he-IL" dirty="0"/>
          </a:p>
          <a:p>
            <a:endParaRPr lang="he-IL" dirty="0"/>
          </a:p>
          <a:p>
            <a:r>
              <a:rPr lang="he-IL" dirty="0"/>
              <a:t> </a:t>
            </a:r>
          </a:p>
        </p:txBody>
      </p:sp>
    </p:spTree>
    <p:extLst>
      <p:ext uri="{BB962C8B-B14F-4D97-AF65-F5344CB8AC3E}">
        <p14:creationId xmlns:p14="http://schemas.microsoft.com/office/powerpoint/2010/main" val="458741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A5EA22-4563-4E3A-8375-C848E3C2E3D8}"/>
              </a:ext>
            </a:extLst>
          </p:cNvPr>
          <p:cNvSpPr>
            <a:spLocks noGrp="1"/>
          </p:cNvSpPr>
          <p:nvPr>
            <p:ph type="title"/>
          </p:nvPr>
        </p:nvSpPr>
        <p:spPr/>
        <p:txBody>
          <a:bodyPr/>
          <a:lstStyle/>
          <a:p>
            <a:r>
              <a:rPr kumimoji="0" lang="he-IL" sz="4400" b="0" i="0" u="none" strike="noStrike" kern="1200" cap="none" spc="0" normalizeH="0" baseline="0" noProof="0" dirty="0">
                <a:ln>
                  <a:noFill/>
                </a:ln>
                <a:solidFill>
                  <a:srgbClr val="002060"/>
                </a:solidFill>
                <a:effectLst/>
                <a:uLnTx/>
                <a:uFillTx/>
                <a:latin typeface="FbAfikoman Regular" panose="02020603050405020304" pitchFamily="18" charset="-79"/>
                <a:ea typeface="+mj-ea"/>
                <a:cs typeface="FbAfikoman Regular" panose="02020603050405020304" pitchFamily="18" charset="-79"/>
              </a:rPr>
              <a:t>תשובת ישעיהו הסבר..</a:t>
            </a:r>
            <a:endParaRPr lang="he-IL" dirty="0"/>
          </a:p>
        </p:txBody>
      </p:sp>
      <p:sp>
        <p:nvSpPr>
          <p:cNvPr id="3" name="מציין מיקום תוכן 2">
            <a:extLst>
              <a:ext uri="{FF2B5EF4-FFF2-40B4-BE49-F238E27FC236}">
                <a16:creationId xmlns:a16="http://schemas.microsoft.com/office/drawing/2014/main" id="{7A9C1990-D244-4D7E-8D08-4E0AB7ECB04E}"/>
              </a:ext>
            </a:extLst>
          </p:cNvPr>
          <p:cNvSpPr>
            <a:spLocks noGrp="1"/>
          </p:cNvSpPr>
          <p:nvPr>
            <p:ph idx="1"/>
          </p:nvPr>
        </p:nvSpPr>
        <p:spPr>
          <a:xfrm>
            <a:off x="838200" y="1825625"/>
            <a:ext cx="10515600" cy="4667250"/>
          </a:xfrm>
        </p:spPr>
        <p:txBody>
          <a:bodyPr>
            <a:normAutofit/>
          </a:bodyPr>
          <a:lstStyle/>
          <a:p>
            <a:pPr marL="0" indent="0">
              <a:lnSpc>
                <a:spcPct val="100000"/>
              </a:lnSpc>
              <a:buNone/>
            </a:pPr>
            <a:br>
              <a:rPr lang="en-US" dirty="0">
                <a:solidFill>
                  <a:schemeClr val="accent2">
                    <a:lumMod val="75000"/>
                  </a:schemeClr>
                </a:solidFill>
                <a:latin typeface="FbKapriza Bold" panose="02020603050405020304" pitchFamily="18" charset="-79"/>
                <a:cs typeface="FbKapriza Bold" panose="02020603050405020304" pitchFamily="18" charset="-79"/>
              </a:rPr>
            </a:br>
            <a:r>
              <a:rPr lang="he-IL" dirty="0">
                <a:solidFill>
                  <a:schemeClr val="accent2">
                    <a:lumMod val="75000"/>
                  </a:schemeClr>
                </a:solidFill>
                <a:latin typeface="FbKapriza Bold" panose="02020603050405020304" pitchFamily="18" charset="-79"/>
                <a:cs typeface="FbKapriza Bold" panose="02020603050405020304" pitchFamily="18" charset="-79"/>
              </a:rPr>
              <a:t>ישעיהו הנביא שולח לחזקיהו את דבר ה' בתשובה לתפילתו בבית ה' על דברי הרהב של סנחריב. </a:t>
            </a:r>
            <a:br>
              <a:rPr lang="en-US" dirty="0">
                <a:solidFill>
                  <a:schemeClr val="accent2">
                    <a:lumMod val="75000"/>
                  </a:schemeClr>
                </a:solidFill>
                <a:latin typeface="FbKapriza Bold" panose="02020603050405020304" pitchFamily="18" charset="-79"/>
                <a:cs typeface="FbKapriza Bold" panose="02020603050405020304" pitchFamily="18" charset="-79"/>
              </a:rPr>
            </a:br>
            <a:r>
              <a:rPr lang="he-IL" dirty="0">
                <a:solidFill>
                  <a:schemeClr val="accent2">
                    <a:lumMod val="75000"/>
                  </a:schemeClr>
                </a:solidFill>
                <a:latin typeface="FbKapriza Bold" panose="02020603050405020304" pitchFamily="18" charset="-79"/>
                <a:cs typeface="FbKapriza Bold" panose="02020603050405020304" pitchFamily="18" charset="-79"/>
              </a:rPr>
              <a:t>שליחו של הנביא אומר לחזקיהו שתפילתו התקבלה, והשמיע לו את נבואת ישעיהו בלשון עבר כאילו כבר התקיימה, כי דבר ה' לא ישוב לאחור ריקם. </a:t>
            </a:r>
            <a:br>
              <a:rPr lang="en-US" dirty="0">
                <a:solidFill>
                  <a:schemeClr val="accent2">
                    <a:lumMod val="75000"/>
                  </a:schemeClr>
                </a:solidFill>
                <a:latin typeface="FbKapriza Bold" panose="02020603050405020304" pitchFamily="18" charset="-79"/>
                <a:cs typeface="FbKapriza Bold" panose="02020603050405020304" pitchFamily="18" charset="-79"/>
              </a:rPr>
            </a:br>
            <a:r>
              <a:rPr lang="he-IL" dirty="0">
                <a:solidFill>
                  <a:schemeClr val="accent2">
                    <a:lumMod val="75000"/>
                  </a:schemeClr>
                </a:solidFill>
                <a:latin typeface="FbKapriza Bold" panose="02020603050405020304" pitchFamily="18" charset="-79"/>
                <a:cs typeface="FbKapriza Bold" panose="02020603050405020304" pitchFamily="18" charset="-79"/>
              </a:rPr>
              <a:t>ירושלים מתוארות בנבואתו בסגנון מליצי כנערה גאה הלועגת לסנחריב. </a:t>
            </a:r>
            <a:br>
              <a:rPr lang="en-US" dirty="0">
                <a:solidFill>
                  <a:schemeClr val="accent2">
                    <a:lumMod val="75000"/>
                  </a:schemeClr>
                </a:solidFill>
                <a:latin typeface="FbKapriza Bold" panose="02020603050405020304" pitchFamily="18" charset="-79"/>
                <a:cs typeface="FbKapriza Bold" panose="02020603050405020304" pitchFamily="18" charset="-79"/>
              </a:rPr>
            </a:br>
            <a:r>
              <a:rPr lang="he-IL" dirty="0">
                <a:solidFill>
                  <a:schemeClr val="accent2">
                    <a:lumMod val="75000"/>
                  </a:schemeClr>
                </a:solidFill>
                <a:latin typeface="FbKapriza Bold" panose="02020603050405020304" pitchFamily="18" charset="-79"/>
                <a:cs typeface="FbKapriza Bold" panose="02020603050405020304" pitchFamily="18" charset="-79"/>
              </a:rPr>
              <a:t>"בזה לך, לעגה לך בתולת בת ציון, אחריך ראש הניעה בת ירושלם" (פס' </a:t>
            </a:r>
            <a:r>
              <a:rPr lang="he-IL" dirty="0" err="1">
                <a:solidFill>
                  <a:schemeClr val="accent2">
                    <a:lumMod val="75000"/>
                  </a:schemeClr>
                </a:solidFill>
                <a:latin typeface="FbKapriza Bold" panose="02020603050405020304" pitchFamily="18" charset="-79"/>
                <a:cs typeface="FbKapriza Bold" panose="02020603050405020304" pitchFamily="18" charset="-79"/>
              </a:rPr>
              <a:t>כא</a:t>
            </a:r>
            <a:r>
              <a:rPr lang="he-IL" dirty="0">
                <a:solidFill>
                  <a:schemeClr val="accent2">
                    <a:lumMod val="75000"/>
                  </a:schemeClr>
                </a:solidFill>
                <a:latin typeface="FbKapriza Bold" panose="02020603050405020304" pitchFamily="18" charset="-79"/>
                <a:cs typeface="FbKapriza Bold" panose="02020603050405020304" pitchFamily="18" charset="-79"/>
              </a:rPr>
              <a:t>). </a:t>
            </a:r>
          </a:p>
          <a:p>
            <a:pPr marL="0" indent="0">
              <a:lnSpc>
                <a:spcPct val="100000"/>
              </a:lnSpc>
              <a:buNone/>
            </a:pPr>
            <a:r>
              <a:rPr lang="he-IL" dirty="0">
                <a:solidFill>
                  <a:schemeClr val="accent2">
                    <a:lumMod val="75000"/>
                  </a:schemeClr>
                </a:solidFill>
                <a:latin typeface="FbKapriza Bold" panose="02020603050405020304" pitchFamily="18" charset="-79"/>
                <a:cs typeface="FbKapriza Bold" panose="02020603050405020304" pitchFamily="18" charset="-79"/>
              </a:rPr>
              <a:t>  תנועת הראש מבטאת בוז ולעג. הנביא פונה לסנחריב :</a:t>
            </a:r>
          </a:p>
          <a:p>
            <a:pPr marL="0" indent="0">
              <a:lnSpc>
                <a:spcPct val="100000"/>
              </a:lnSpc>
              <a:buNone/>
            </a:pPr>
            <a:r>
              <a:rPr lang="he-IL" dirty="0">
                <a:solidFill>
                  <a:schemeClr val="accent2">
                    <a:lumMod val="75000"/>
                  </a:schemeClr>
                </a:solidFill>
                <a:latin typeface="FbKapriza Bold" panose="02020603050405020304" pitchFamily="18" charset="-79"/>
                <a:cs typeface="FbKapriza Bold" panose="02020603050405020304" pitchFamily="18" charset="-79"/>
              </a:rPr>
              <a:t>"את מי חרפת </a:t>
            </a:r>
            <a:r>
              <a:rPr lang="he-IL" dirty="0" err="1">
                <a:solidFill>
                  <a:schemeClr val="accent2">
                    <a:lumMod val="75000"/>
                  </a:schemeClr>
                </a:solidFill>
                <a:latin typeface="FbKapriza Bold" panose="02020603050405020304" pitchFamily="18" charset="-79"/>
                <a:cs typeface="FbKapriza Bold" panose="02020603050405020304" pitchFamily="18" charset="-79"/>
              </a:rPr>
              <a:t>וגדפת</a:t>
            </a:r>
            <a:r>
              <a:rPr lang="he-IL" dirty="0">
                <a:solidFill>
                  <a:schemeClr val="accent2">
                    <a:lumMod val="75000"/>
                  </a:schemeClr>
                </a:solidFill>
                <a:latin typeface="FbKapriza Bold" panose="02020603050405020304" pitchFamily="18" charset="-79"/>
                <a:cs typeface="FbKapriza Bold" panose="02020603050405020304" pitchFamily="18" charset="-79"/>
              </a:rPr>
              <a:t> ועל מי הרימות קול </a:t>
            </a:r>
            <a:r>
              <a:rPr lang="he-IL" dirty="0" err="1">
                <a:solidFill>
                  <a:schemeClr val="accent2">
                    <a:lumMod val="75000"/>
                  </a:schemeClr>
                </a:solidFill>
                <a:latin typeface="FbKapriza Bold" panose="02020603050405020304" pitchFamily="18" charset="-79"/>
                <a:cs typeface="FbKapriza Bold" panose="02020603050405020304" pitchFamily="18" charset="-79"/>
              </a:rPr>
              <a:t>ותשא</a:t>
            </a:r>
            <a:r>
              <a:rPr lang="he-IL" dirty="0">
                <a:solidFill>
                  <a:schemeClr val="accent2">
                    <a:lumMod val="75000"/>
                  </a:schemeClr>
                </a:solidFill>
                <a:latin typeface="FbKapriza Bold" panose="02020603050405020304" pitchFamily="18" charset="-79"/>
                <a:cs typeface="FbKapriza Bold" panose="02020603050405020304" pitchFamily="18" charset="-79"/>
              </a:rPr>
              <a:t> מרום עינך? על קדוש ישראל" </a:t>
            </a:r>
          </a:p>
          <a:p>
            <a:pPr>
              <a:lnSpc>
                <a:spcPct val="100000"/>
              </a:lnSpc>
            </a:pPr>
            <a:endParaRPr lang="he-IL" dirty="0">
              <a:solidFill>
                <a:schemeClr val="accent2">
                  <a:lumMod val="75000"/>
                </a:schemeClr>
              </a:solidFill>
            </a:endParaRPr>
          </a:p>
          <a:p>
            <a:endParaRPr lang="he-IL" dirty="0"/>
          </a:p>
        </p:txBody>
      </p:sp>
    </p:spTree>
    <p:extLst>
      <p:ext uri="{BB962C8B-B14F-4D97-AF65-F5344CB8AC3E}">
        <p14:creationId xmlns:p14="http://schemas.microsoft.com/office/powerpoint/2010/main" val="1713207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1D125C-93E6-4F1C-92F0-A0F70C75CE0F}"/>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המשך דברי ישעיהו הנביא</a:t>
            </a:r>
          </a:p>
        </p:txBody>
      </p:sp>
      <p:sp>
        <p:nvSpPr>
          <p:cNvPr id="3" name="מציין מיקום תוכן 2">
            <a:extLst>
              <a:ext uri="{FF2B5EF4-FFF2-40B4-BE49-F238E27FC236}">
                <a16:creationId xmlns:a16="http://schemas.microsoft.com/office/drawing/2014/main" id="{72812513-C76F-4A8E-B961-5B9FA909F096}"/>
              </a:ext>
            </a:extLst>
          </p:cNvPr>
          <p:cNvSpPr>
            <a:spLocks noGrp="1"/>
          </p:cNvSpPr>
          <p:nvPr>
            <p:ph idx="1"/>
          </p:nvPr>
        </p:nvSpPr>
        <p:spPr/>
        <p:txBody>
          <a:bodyPr>
            <a:normAutofit fontScale="92500" lnSpcReduction="20000"/>
          </a:bodyPr>
          <a:lstStyle/>
          <a:p>
            <a:pPr marL="0" indent="0">
              <a:buNone/>
            </a:pPr>
            <a:r>
              <a:rPr lang="he-IL" dirty="0">
                <a:solidFill>
                  <a:srgbClr val="002060"/>
                </a:solidFill>
              </a:rPr>
              <a:t>(</a:t>
            </a:r>
            <a:r>
              <a:rPr lang="he-IL" dirty="0" err="1">
                <a:solidFill>
                  <a:srgbClr val="002060"/>
                </a:solidFill>
                <a:latin typeface="Gisha" panose="020B0502040204020203" pitchFamily="34" charset="-79"/>
                <a:cs typeface="Gisha" panose="020B0502040204020203" pitchFamily="34" charset="-79"/>
              </a:rPr>
              <a:t>כג</a:t>
            </a:r>
            <a:r>
              <a:rPr lang="he-IL" dirty="0">
                <a:solidFill>
                  <a:srgbClr val="002060"/>
                </a:solidFill>
                <a:latin typeface="Gisha" panose="020B0502040204020203" pitchFamily="34" charset="-79"/>
                <a:cs typeface="Gisha" panose="020B0502040204020203" pitchFamily="34" charset="-79"/>
              </a:rPr>
              <a:t>) בְּיַד מַלְאָכֶיךָ חֵרַפְתָּ אֲ-דֹנָי וַתֹּאמֶר בְּרֹב רִכְבִּי אֲנִי עָלִיתִי מְרוֹם הָרִים יַרְכְּתֵי לְבָנוֹן </a:t>
            </a:r>
            <a:r>
              <a:rPr lang="he-IL" dirty="0" err="1">
                <a:solidFill>
                  <a:srgbClr val="002060"/>
                </a:solidFill>
                <a:latin typeface="Gisha" panose="020B0502040204020203" pitchFamily="34" charset="-79"/>
                <a:cs typeface="Gisha" panose="020B0502040204020203" pitchFamily="34" charset="-79"/>
              </a:rPr>
              <a:t>וְאֶכְרֹת</a:t>
            </a:r>
            <a:r>
              <a:rPr lang="he-IL" dirty="0">
                <a:solidFill>
                  <a:srgbClr val="002060"/>
                </a:solidFill>
                <a:latin typeface="Gisha" panose="020B0502040204020203" pitchFamily="34" charset="-79"/>
                <a:cs typeface="Gisha" panose="020B0502040204020203" pitchFamily="34" charset="-79"/>
              </a:rPr>
              <a:t> קוֹמַת אֲרָזָיו מִבְחוֹר </a:t>
            </a:r>
            <a:r>
              <a:rPr lang="he-IL" dirty="0" err="1">
                <a:solidFill>
                  <a:srgbClr val="002060"/>
                </a:solidFill>
                <a:latin typeface="Gisha" panose="020B0502040204020203" pitchFamily="34" charset="-79"/>
                <a:cs typeface="Gisha" panose="020B0502040204020203" pitchFamily="34" charset="-79"/>
              </a:rPr>
              <a:t>בְּרֹשָׁיו</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וְאָבוֹאָה</a:t>
            </a:r>
            <a:r>
              <a:rPr lang="he-IL" dirty="0">
                <a:solidFill>
                  <a:srgbClr val="002060"/>
                </a:solidFill>
                <a:latin typeface="Gisha" panose="020B0502040204020203" pitchFamily="34" charset="-79"/>
                <a:cs typeface="Gisha" panose="020B0502040204020203" pitchFamily="34" charset="-79"/>
              </a:rPr>
              <a:t> מְלוֹן קִצֹּה יַעַר </a:t>
            </a:r>
            <a:r>
              <a:rPr lang="he-IL" dirty="0" err="1">
                <a:solidFill>
                  <a:srgbClr val="002060"/>
                </a:solidFill>
                <a:latin typeface="Gisha" panose="020B0502040204020203" pitchFamily="34" charset="-79"/>
                <a:cs typeface="Gisha" panose="020B0502040204020203" pitchFamily="34" charset="-79"/>
              </a:rPr>
              <a:t>כַּרְמִלּו</a:t>
            </a:r>
            <a:r>
              <a:rPr lang="he-IL" dirty="0">
                <a:solidFill>
                  <a:srgbClr val="002060"/>
                </a:solidFill>
                <a:latin typeface="Gisha" panose="020B0502040204020203" pitchFamily="34" charset="-79"/>
                <a:cs typeface="Gisha" panose="020B0502040204020203" pitchFamily="34" charset="-79"/>
              </a:rPr>
              <a:t>ֹ:</a:t>
            </a:r>
          </a:p>
          <a:p>
            <a:pPr marL="0" indent="0">
              <a:buNone/>
            </a:pPr>
            <a:r>
              <a:rPr lang="he-IL" dirty="0">
                <a:solidFill>
                  <a:srgbClr val="002060"/>
                </a:solidFill>
                <a:latin typeface="Gisha" panose="020B0502040204020203" pitchFamily="34" charset="-79"/>
                <a:cs typeface="Gisha" panose="020B0502040204020203" pitchFamily="34" charset="-79"/>
              </a:rPr>
              <a:t>(כד) אֲנִי קַרְתִּי וְשָׁתִיתִי מַיִם זָרִים וְאַחְרִב בְּכַף פְּעָמַי כֹּל </a:t>
            </a:r>
            <a:r>
              <a:rPr lang="he-IL" dirty="0" err="1">
                <a:solidFill>
                  <a:srgbClr val="002060"/>
                </a:solidFill>
                <a:latin typeface="Gisha" panose="020B0502040204020203" pitchFamily="34" charset="-79"/>
                <a:cs typeface="Gisha" panose="020B0502040204020203" pitchFamily="34" charset="-79"/>
              </a:rPr>
              <a:t>יְאֹרֵי</a:t>
            </a:r>
            <a:r>
              <a:rPr lang="he-IL" dirty="0">
                <a:solidFill>
                  <a:srgbClr val="002060"/>
                </a:solidFill>
                <a:latin typeface="Gisha" panose="020B0502040204020203" pitchFamily="34" charset="-79"/>
                <a:cs typeface="Gisha" panose="020B0502040204020203" pitchFamily="34" charset="-79"/>
              </a:rPr>
              <a:t> מָצוֹר:</a:t>
            </a:r>
          </a:p>
          <a:p>
            <a:pPr marL="0" indent="0">
              <a:buNone/>
            </a:pPr>
            <a:r>
              <a:rPr lang="he-IL" dirty="0">
                <a:solidFill>
                  <a:srgbClr val="002060"/>
                </a:solidFill>
                <a:latin typeface="Gisha" panose="020B0502040204020203" pitchFamily="34" charset="-79"/>
                <a:cs typeface="Gisha" panose="020B0502040204020203" pitchFamily="34" charset="-79"/>
              </a:rPr>
              <a:t>(כה) הֲלֹא שָׁמַעְתָּ לְמֵרָחוֹק אֹתָהּ עָשִׂיתִי לְמִימֵי קֶדֶם וִיצַרְתִּיהָ עַתָּה </a:t>
            </a:r>
            <a:r>
              <a:rPr lang="he-IL" dirty="0" err="1">
                <a:solidFill>
                  <a:srgbClr val="002060"/>
                </a:solidFill>
                <a:latin typeface="Gisha" panose="020B0502040204020203" pitchFamily="34" charset="-79"/>
                <a:cs typeface="Gisha" panose="020B0502040204020203" pitchFamily="34" charset="-79"/>
              </a:rPr>
              <a:t>הֲבֵיאתִיה</a:t>
            </a:r>
            <a:r>
              <a:rPr lang="he-IL" dirty="0">
                <a:solidFill>
                  <a:srgbClr val="002060"/>
                </a:solidFill>
                <a:latin typeface="Gisha" panose="020B0502040204020203" pitchFamily="34" charset="-79"/>
                <a:cs typeface="Gisha" panose="020B0502040204020203" pitchFamily="34" charset="-79"/>
              </a:rPr>
              <a:t>ָ וּתְהִי </a:t>
            </a:r>
            <a:r>
              <a:rPr lang="he-IL" dirty="0" err="1">
                <a:solidFill>
                  <a:srgbClr val="002060"/>
                </a:solidFill>
                <a:latin typeface="Gisha" panose="020B0502040204020203" pitchFamily="34" charset="-79"/>
                <a:cs typeface="Gisha" panose="020B0502040204020203" pitchFamily="34" charset="-79"/>
              </a:rPr>
              <a:t>לַהְשׁוֹת</a:t>
            </a:r>
            <a:r>
              <a:rPr lang="he-IL" dirty="0">
                <a:solidFill>
                  <a:srgbClr val="002060"/>
                </a:solidFill>
                <a:latin typeface="Gisha" panose="020B0502040204020203" pitchFamily="34" charset="-79"/>
                <a:cs typeface="Gisha" panose="020B0502040204020203" pitchFamily="34" charset="-79"/>
              </a:rPr>
              <a:t> גַּלִּים </a:t>
            </a:r>
            <a:r>
              <a:rPr lang="he-IL" dirty="0" err="1">
                <a:solidFill>
                  <a:srgbClr val="002060"/>
                </a:solidFill>
                <a:latin typeface="Gisha" panose="020B0502040204020203" pitchFamily="34" charset="-79"/>
                <a:cs typeface="Gisha" panose="020B0502040204020203" pitchFamily="34" charset="-79"/>
              </a:rPr>
              <a:t>נִצִּים</a:t>
            </a:r>
            <a:r>
              <a:rPr lang="he-IL" dirty="0">
                <a:solidFill>
                  <a:srgbClr val="002060"/>
                </a:solidFill>
                <a:latin typeface="Gisha" panose="020B0502040204020203" pitchFamily="34" charset="-79"/>
                <a:cs typeface="Gisha" panose="020B0502040204020203" pitchFamily="34" charset="-79"/>
              </a:rPr>
              <a:t> עָרִים בְּצֻרוֹת:</a:t>
            </a:r>
          </a:p>
          <a:p>
            <a:pPr marL="0" indent="0">
              <a:buNone/>
            </a:pPr>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כו</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וְיֹשְׁבֵיהֶן</a:t>
            </a:r>
            <a:r>
              <a:rPr lang="he-IL" dirty="0">
                <a:solidFill>
                  <a:srgbClr val="002060"/>
                </a:solidFill>
                <a:latin typeface="Gisha" panose="020B0502040204020203" pitchFamily="34" charset="-79"/>
                <a:cs typeface="Gisha" panose="020B0502040204020203" pitchFamily="34" charset="-79"/>
              </a:rPr>
              <a:t> קִצְרֵי יָד חַתּוּ וַיֵּבֹשׁוּ הָיוּ עֵשֶׂב שָׂדֶה וִירַק דֶּשֶׁא חֲצִיר גַּגּוֹת וּשְׁדֵפָה לִפְנֵי קָמָה:</a:t>
            </a:r>
          </a:p>
          <a:p>
            <a:pPr marL="0" indent="0">
              <a:buNone/>
            </a:pPr>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כז</a:t>
            </a:r>
            <a:r>
              <a:rPr lang="he-IL" dirty="0">
                <a:solidFill>
                  <a:srgbClr val="002060"/>
                </a:solidFill>
                <a:latin typeface="Gisha" panose="020B0502040204020203" pitchFamily="34" charset="-79"/>
                <a:cs typeface="Gisha" panose="020B0502040204020203" pitchFamily="34" charset="-79"/>
              </a:rPr>
              <a:t>) וְשִׁבְתְּךָ וְצֵאתְךָ וּבֹאֲךָ יָדָעְתִּי וְאֵת הִתְרַגֶּזְךָ אֵלָי:</a:t>
            </a:r>
          </a:p>
          <a:p>
            <a:pPr marL="0" indent="0">
              <a:buNone/>
            </a:pPr>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כח</a:t>
            </a:r>
            <a:r>
              <a:rPr lang="he-IL" dirty="0">
                <a:solidFill>
                  <a:srgbClr val="002060"/>
                </a:solidFill>
                <a:latin typeface="Gisha" panose="020B0502040204020203" pitchFamily="34" charset="-79"/>
                <a:cs typeface="Gisha" panose="020B0502040204020203" pitchFamily="34" charset="-79"/>
              </a:rPr>
              <a:t>) יַעַן הִתְרַגֶּזְךָ אֵלַי </a:t>
            </a:r>
            <a:r>
              <a:rPr lang="he-IL" dirty="0" err="1">
                <a:solidFill>
                  <a:srgbClr val="002060"/>
                </a:solidFill>
                <a:latin typeface="Gisha" panose="020B0502040204020203" pitchFamily="34" charset="-79"/>
                <a:cs typeface="Gisha" panose="020B0502040204020203" pitchFamily="34" charset="-79"/>
              </a:rPr>
              <a:t>וְשַׁאֲנַנְך</a:t>
            </a:r>
            <a:r>
              <a:rPr lang="he-IL" dirty="0">
                <a:solidFill>
                  <a:srgbClr val="002060"/>
                </a:solidFill>
                <a:latin typeface="Gisha" panose="020B0502040204020203" pitchFamily="34" charset="-79"/>
                <a:cs typeface="Gisha" panose="020B0502040204020203" pitchFamily="34" charset="-79"/>
              </a:rPr>
              <a:t>ָ עָלָה בְאָזְנָי וְשַׂמְתִּי </a:t>
            </a:r>
            <a:r>
              <a:rPr lang="he-IL" dirty="0" err="1">
                <a:solidFill>
                  <a:srgbClr val="002060"/>
                </a:solidFill>
                <a:latin typeface="Gisha" panose="020B0502040204020203" pitchFamily="34" charset="-79"/>
                <a:cs typeface="Gisha" panose="020B0502040204020203" pitchFamily="34" charset="-79"/>
              </a:rPr>
              <a:t>חַחִי</a:t>
            </a:r>
            <a:r>
              <a:rPr lang="he-IL" dirty="0">
                <a:solidFill>
                  <a:srgbClr val="002060"/>
                </a:solidFill>
                <a:latin typeface="Gisha" panose="020B0502040204020203" pitchFamily="34" charset="-79"/>
                <a:cs typeface="Gisha" panose="020B0502040204020203" pitchFamily="34" charset="-79"/>
              </a:rPr>
              <a:t> בְּאַפֶּךָ וּמִתְגִּי בִּשְׂפָתֶיךָ וַהֲשִׁבֹתִיךָ בַּדֶּרֶךְ אֲשֶׁר בָּאתָ בָּהּ:</a:t>
            </a:r>
          </a:p>
          <a:p>
            <a:pPr marL="0" indent="0">
              <a:buNone/>
            </a:pPr>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כט</a:t>
            </a:r>
            <a:r>
              <a:rPr lang="he-IL" dirty="0">
                <a:solidFill>
                  <a:srgbClr val="002060"/>
                </a:solidFill>
                <a:latin typeface="Gisha" panose="020B0502040204020203" pitchFamily="34" charset="-79"/>
                <a:cs typeface="Gisha" panose="020B0502040204020203" pitchFamily="34" charset="-79"/>
              </a:rPr>
              <a:t>) וְזֶה לְּךָ הָאוֹת אָכוֹל הַשָּׁנָה סָפִיחַ וּבַשָּׁנָה הַשֵּׁנִית סָחִישׁ וּבַשָּׁנָה הַשְּׁלִישִׁית זִרְעוּ וְקִצְרוּ וְנִטְעוּ כְרָמִים וְאִכְלוּ פִרְיָם:</a:t>
            </a:r>
          </a:p>
          <a:p>
            <a:endParaRPr lang="he-IL" dirty="0"/>
          </a:p>
        </p:txBody>
      </p:sp>
    </p:spTree>
    <p:extLst>
      <p:ext uri="{BB962C8B-B14F-4D97-AF65-F5344CB8AC3E}">
        <p14:creationId xmlns:p14="http://schemas.microsoft.com/office/powerpoint/2010/main" val="3133563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6A1E2E9-91BB-40FD-991A-444A19282AD5}"/>
              </a:ext>
            </a:extLst>
          </p:cNvPr>
          <p:cNvSpPr>
            <a:spLocks noGrp="1"/>
          </p:cNvSpPr>
          <p:nvPr>
            <p:ph type="title"/>
          </p:nvPr>
        </p:nvSpPr>
        <p:spPr>
          <a:xfrm>
            <a:off x="1384465" y="329499"/>
            <a:ext cx="10515600" cy="1325563"/>
          </a:xfrm>
        </p:spPr>
        <p:txBody>
          <a:bodyPr/>
          <a:lstStyle/>
          <a:p>
            <a:r>
              <a:rPr lang="he-IL" dirty="0">
                <a:solidFill>
                  <a:srgbClr val="002060"/>
                </a:solidFill>
                <a:latin typeface="FbAfikoman Regular" panose="02020603050405020304" pitchFamily="18" charset="-79"/>
                <a:cs typeface="FbAfikoman Regular" panose="02020603050405020304" pitchFamily="18" charset="-79"/>
              </a:rPr>
              <a:t>ישעיהו מנבא את קיצו של מלך אשור</a:t>
            </a:r>
          </a:p>
        </p:txBody>
      </p:sp>
      <p:sp>
        <p:nvSpPr>
          <p:cNvPr id="3" name="מציין מיקום תוכן 2">
            <a:extLst>
              <a:ext uri="{FF2B5EF4-FFF2-40B4-BE49-F238E27FC236}">
                <a16:creationId xmlns:a16="http://schemas.microsoft.com/office/drawing/2014/main" id="{A472A914-77F0-4998-93DA-DFEAC188B927}"/>
              </a:ext>
            </a:extLst>
          </p:cNvPr>
          <p:cNvSpPr>
            <a:spLocks noGrp="1"/>
          </p:cNvSpPr>
          <p:nvPr>
            <p:ph idx="1"/>
          </p:nvPr>
        </p:nvSpPr>
        <p:spPr>
          <a:xfrm>
            <a:off x="291935" y="1531298"/>
            <a:ext cx="11685319" cy="5174302"/>
          </a:xfrm>
        </p:spPr>
        <p:txBody>
          <a:bodyPr>
            <a:normAutofit fontScale="70000" lnSpcReduction="20000"/>
          </a:bodyPr>
          <a:lstStyle/>
          <a:p>
            <a:pPr marL="0" indent="0">
              <a:lnSpc>
                <a:spcPct val="120000"/>
              </a:lnSpc>
              <a:buNone/>
            </a:pPr>
            <a:r>
              <a:rPr lang="he-IL" dirty="0">
                <a:solidFill>
                  <a:srgbClr val="002060"/>
                </a:solidFill>
                <a:latin typeface="Gisha" panose="020B0502040204020203" pitchFamily="34" charset="-79"/>
                <a:cs typeface="Gisha" panose="020B0502040204020203" pitchFamily="34" charset="-79"/>
              </a:rPr>
              <a:t>(ל) וְיָסְפָה פְּלֵיטַת בֵּית יְהוּדָה הַנִּשְׁאָרָה שֹׁרֶשׁ לְמָטָּה וְעָשָׂה פְרִי לְמָעְלָה:</a:t>
            </a:r>
          </a:p>
          <a:p>
            <a:pPr marL="0" indent="0">
              <a:lnSpc>
                <a:spcPct val="120000"/>
              </a:lnSpc>
              <a:buNone/>
            </a:pPr>
            <a:r>
              <a:rPr lang="he-IL" dirty="0">
                <a:solidFill>
                  <a:srgbClr val="002060"/>
                </a:solidFill>
                <a:latin typeface="Gisha" panose="020B0502040204020203" pitchFamily="34" charset="-79"/>
                <a:cs typeface="Gisha" panose="020B0502040204020203" pitchFamily="34" charset="-79"/>
              </a:rPr>
              <a:t>(לא) כִּי מִירוּשָׁלִַם תֵּצֵא שְׁאֵרִית וּפְלֵיטָה מֵהַר צִיּוֹן קִנְאַת ה' צְבָאוֹת תַּעֲשֶׂה זֹּאת: (לב) לָכֵן כֹּה אָמַר  ה' אֶל מֶלֶךְ אַשּׁוּר לֹא יָבֹא אֶל הָעִיר הַזֹּאת וְלֹא יוֹרֶה שָׁם חֵץ וְלֹא </a:t>
            </a:r>
            <a:r>
              <a:rPr lang="he-IL" dirty="0" err="1">
                <a:solidFill>
                  <a:srgbClr val="002060"/>
                </a:solidFill>
                <a:latin typeface="Gisha" panose="020B0502040204020203" pitchFamily="34" charset="-79"/>
                <a:cs typeface="Gisha" panose="020B0502040204020203" pitchFamily="34" charset="-79"/>
              </a:rPr>
              <a:t>יְקַדְּמֶנָּה</a:t>
            </a:r>
            <a:r>
              <a:rPr lang="he-IL" dirty="0">
                <a:solidFill>
                  <a:srgbClr val="002060"/>
                </a:solidFill>
                <a:latin typeface="Gisha" panose="020B0502040204020203" pitchFamily="34" charset="-79"/>
                <a:cs typeface="Gisha" panose="020B0502040204020203" pitchFamily="34" charset="-79"/>
              </a:rPr>
              <a:t> מָגֵן וְלֹא יִשְׁפֹּךְ עָלֶיהָ סֹלְלָה:</a:t>
            </a:r>
          </a:p>
          <a:p>
            <a:pPr marL="0" indent="0">
              <a:lnSpc>
                <a:spcPct val="120000"/>
              </a:lnSpc>
              <a:buNone/>
            </a:pPr>
            <a:r>
              <a:rPr lang="he-IL" dirty="0">
                <a:solidFill>
                  <a:srgbClr val="002060"/>
                </a:solidFill>
                <a:latin typeface="Gisha" panose="020B0502040204020203" pitchFamily="34" charset="-79"/>
                <a:cs typeface="Gisha" panose="020B0502040204020203" pitchFamily="34" charset="-79"/>
              </a:rPr>
              <a:t>(לג) בַּדֶּרֶךְ אֲשֶׁר יָבֹא בָּהּ יָשׁוּב וְאֶל הָעִיר הַזֹּאת לֹא יָבֹא נְאֻם ה' :</a:t>
            </a:r>
          </a:p>
          <a:p>
            <a:pPr marL="0" indent="0">
              <a:lnSpc>
                <a:spcPct val="120000"/>
              </a:lnSpc>
              <a:buNone/>
            </a:pPr>
            <a:r>
              <a:rPr lang="he-IL" dirty="0">
                <a:solidFill>
                  <a:srgbClr val="002060"/>
                </a:solidFill>
                <a:latin typeface="Gisha" panose="020B0502040204020203" pitchFamily="34" charset="-79"/>
                <a:cs typeface="Gisha" panose="020B0502040204020203" pitchFamily="34" charset="-79"/>
              </a:rPr>
              <a:t>(לד) וְגַנּוֹתִי אֶל הָעִיר הַזֹּאת לְהוֹשִׁיעָהּ לְמַעֲנִי וּלְמַעַן דָּוִד עַבְדִּי:</a:t>
            </a:r>
            <a:endParaRPr lang="he-IL" dirty="0"/>
          </a:p>
          <a:p>
            <a:pPr marL="0" indent="0">
              <a:lnSpc>
                <a:spcPct val="170000"/>
              </a:lnSpc>
              <a:buNone/>
            </a:pPr>
            <a:r>
              <a:rPr lang="he-IL" dirty="0"/>
              <a:t> </a:t>
            </a:r>
            <a:r>
              <a:rPr lang="he-IL" dirty="0">
                <a:solidFill>
                  <a:schemeClr val="accent2">
                    <a:lumMod val="75000"/>
                  </a:schemeClr>
                </a:solidFill>
                <a:latin typeface="FbKapriza Bold" panose="02020603050405020304" pitchFamily="18" charset="-79"/>
                <a:cs typeface="FbKapriza Bold" panose="02020603050405020304" pitchFamily="18" charset="-79"/>
              </a:rPr>
              <a:t>ישעיהו הנביא מעודד ומחזק את אנשי ירושלים : </a:t>
            </a:r>
            <a:br>
              <a:rPr lang="en-US" dirty="0">
                <a:solidFill>
                  <a:schemeClr val="accent2">
                    <a:lumMod val="75000"/>
                  </a:schemeClr>
                </a:solidFill>
                <a:latin typeface="FbKapriza Bold" panose="02020603050405020304" pitchFamily="18" charset="-79"/>
                <a:cs typeface="FbKapriza Bold" panose="02020603050405020304" pitchFamily="18" charset="-79"/>
              </a:rPr>
            </a:br>
            <a:r>
              <a:rPr lang="he-IL" dirty="0">
                <a:solidFill>
                  <a:schemeClr val="accent2">
                    <a:lumMod val="75000"/>
                  </a:schemeClr>
                </a:solidFill>
                <a:latin typeface="FbAfikoman Regular" panose="02020603050405020304" pitchFamily="18" charset="-79"/>
                <a:cs typeface="FbAfikoman Regular" panose="02020603050405020304" pitchFamily="18" charset="-79"/>
              </a:rPr>
              <a:t>"לכן כה אמר ה' אל מלך אשור : לא יבא אל העיר הזאת ולא יורה שם חץ, ולא </a:t>
            </a:r>
            <a:r>
              <a:rPr lang="he-IL" dirty="0" err="1">
                <a:solidFill>
                  <a:schemeClr val="accent2">
                    <a:lumMod val="75000"/>
                  </a:schemeClr>
                </a:solidFill>
                <a:latin typeface="FbAfikoman Regular" panose="02020603050405020304" pitchFamily="18" charset="-79"/>
                <a:cs typeface="FbAfikoman Regular" panose="02020603050405020304" pitchFamily="18" charset="-79"/>
              </a:rPr>
              <a:t>יקדמנה</a:t>
            </a:r>
            <a:r>
              <a:rPr lang="he-IL" dirty="0">
                <a:solidFill>
                  <a:schemeClr val="accent2">
                    <a:lumMod val="75000"/>
                  </a:schemeClr>
                </a:solidFill>
                <a:latin typeface="FbAfikoman Regular" panose="02020603050405020304" pitchFamily="18" charset="-79"/>
                <a:cs typeface="FbAfikoman Regular" panose="02020603050405020304" pitchFamily="18" charset="-79"/>
              </a:rPr>
              <a:t> מגן, ולא ישפך עליה סללה" </a:t>
            </a:r>
            <a:r>
              <a:rPr lang="he-IL" sz="1800" dirty="0">
                <a:solidFill>
                  <a:schemeClr val="accent2">
                    <a:lumMod val="75000"/>
                  </a:schemeClr>
                </a:solidFill>
                <a:latin typeface="FbAfikoman Regular" panose="02020603050405020304" pitchFamily="18" charset="-79"/>
                <a:cs typeface="FbAfikoman Regular" panose="02020603050405020304" pitchFamily="18" charset="-79"/>
              </a:rPr>
              <a:t>(פס' לב). </a:t>
            </a:r>
          </a:p>
          <a:p>
            <a:pPr marL="0" indent="0">
              <a:lnSpc>
                <a:spcPct val="170000"/>
              </a:lnSpc>
              <a:buNone/>
            </a:pPr>
            <a:r>
              <a:rPr lang="he-IL" dirty="0">
                <a:solidFill>
                  <a:schemeClr val="accent2">
                    <a:lumMod val="75000"/>
                  </a:schemeClr>
                </a:solidFill>
                <a:latin typeface="FbKapriza Bold" panose="02020603050405020304" pitchFamily="18" charset="-79"/>
                <a:cs typeface="FbKapriza Bold" panose="02020603050405020304" pitchFamily="18" charset="-79"/>
              </a:rPr>
              <a:t>ההצלה לא תבוא מניצחון בקרב. מלך אשור לא יקרב אל העיר במגן ונשק ולא ישפוך סוללה כדי להסתער מעליה. מלך אשור ינחל תבוסה מוחצת וימהר לנוס אל ארצו באותה דרך שבה בא.</a:t>
            </a:r>
          </a:p>
          <a:p>
            <a:pPr marL="0" indent="0">
              <a:buNone/>
            </a:pPr>
            <a:r>
              <a:rPr lang="he-IL" dirty="0">
                <a:solidFill>
                  <a:schemeClr val="accent2">
                    <a:lumMod val="75000"/>
                  </a:schemeClr>
                </a:solidFill>
                <a:latin typeface="FbKapriza Bold" panose="02020603050405020304" pitchFamily="18" charset="-79"/>
                <a:cs typeface="FbKapriza Bold" panose="02020603050405020304" pitchFamily="18" charset="-79"/>
              </a:rPr>
              <a:t> אילו היה מנצח היה בוחר לו דרך חדשה כדי לכבוש בדרכו ערים נוספות. </a:t>
            </a:r>
          </a:p>
          <a:p>
            <a:endParaRPr lang="he-IL" dirty="0"/>
          </a:p>
        </p:txBody>
      </p:sp>
    </p:spTree>
    <p:extLst>
      <p:ext uri="{BB962C8B-B14F-4D97-AF65-F5344CB8AC3E}">
        <p14:creationId xmlns:p14="http://schemas.microsoft.com/office/powerpoint/2010/main" val="301198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B6B3711-FE93-4943-93C7-CA1C645AD833}"/>
              </a:ext>
            </a:extLst>
          </p:cNvPr>
          <p:cNvSpPr>
            <a:spLocks noGrp="1"/>
          </p:cNvSpPr>
          <p:nvPr>
            <p:ph type="title"/>
          </p:nvPr>
        </p:nvSpPr>
        <p:spPr>
          <a:xfrm>
            <a:off x="228649" y="705113"/>
            <a:ext cx="4281487" cy="5197498"/>
          </a:xfrm>
          <a:noFill/>
        </p:spPr>
        <p:txBody>
          <a:bodyPr>
            <a:normAutofit/>
          </a:bodyPr>
          <a:lstStyle/>
          <a:p>
            <a:pPr algn="r"/>
            <a:r>
              <a:rPr lang="he-IL" sz="4800" dirty="0">
                <a:solidFill>
                  <a:srgbClr val="002060"/>
                </a:solidFill>
                <a:latin typeface="FbAfikoman Regular" panose="02020603050405020304" pitchFamily="18" charset="-79"/>
                <a:cs typeface="FbAfikoman Regular" panose="02020603050405020304" pitchFamily="18" charset="-79"/>
              </a:rPr>
              <a:t>הקדמה לספר מלכים ב'</a:t>
            </a:r>
            <a:br>
              <a:rPr lang="he-IL" sz="4800" dirty="0">
                <a:latin typeface="FbAfikoman Regular" panose="02020603050405020304" pitchFamily="18" charset="-79"/>
                <a:cs typeface="FbAfikoman Regular" panose="02020603050405020304" pitchFamily="18" charset="-79"/>
              </a:rPr>
            </a:br>
            <a:endParaRPr lang="he-IL" sz="4800" dirty="0">
              <a:latin typeface="FbAfikoman Regular" panose="02020603050405020304" pitchFamily="18" charset="-79"/>
              <a:cs typeface="FbAfikoman Regular" panose="02020603050405020304" pitchFamily="18" charset="-79"/>
            </a:endParaRPr>
          </a:p>
        </p:txBody>
      </p:sp>
      <p:sp>
        <p:nvSpPr>
          <p:cNvPr id="3" name="מציין מיקום תוכן 2">
            <a:extLst>
              <a:ext uri="{FF2B5EF4-FFF2-40B4-BE49-F238E27FC236}">
                <a16:creationId xmlns:a16="http://schemas.microsoft.com/office/drawing/2014/main" id="{4F9CF561-B8D9-4ADA-8B41-C34EAB784228}"/>
              </a:ext>
            </a:extLst>
          </p:cNvPr>
          <p:cNvSpPr>
            <a:spLocks noGrp="1"/>
          </p:cNvSpPr>
          <p:nvPr>
            <p:ph idx="1"/>
          </p:nvPr>
        </p:nvSpPr>
        <p:spPr>
          <a:xfrm>
            <a:off x="4600574" y="228601"/>
            <a:ext cx="7415213" cy="6629400"/>
          </a:xfrm>
        </p:spPr>
        <p:txBody>
          <a:bodyPr/>
          <a:lstStyle/>
          <a:p>
            <a:endParaRPr lang="he-IL" dirty="0"/>
          </a:p>
        </p:txBody>
      </p:sp>
      <p:sp>
        <p:nvSpPr>
          <p:cNvPr id="5" name="תיבת טקסט 4">
            <a:extLst>
              <a:ext uri="{FF2B5EF4-FFF2-40B4-BE49-F238E27FC236}">
                <a16:creationId xmlns:a16="http://schemas.microsoft.com/office/drawing/2014/main" id="{3EDB8434-EEBE-4945-8467-9C49817E54C0}"/>
              </a:ext>
            </a:extLst>
          </p:cNvPr>
          <p:cNvSpPr txBox="1"/>
          <p:nvPr/>
        </p:nvSpPr>
        <p:spPr>
          <a:xfrm>
            <a:off x="4772025" y="705113"/>
            <a:ext cx="7243763" cy="6247864"/>
          </a:xfrm>
          <a:prstGeom prst="rect">
            <a:avLst/>
          </a:prstGeom>
          <a:noFill/>
        </p:spPr>
        <p:txBody>
          <a:bodyPr wrap="square">
            <a:spAutoFit/>
          </a:bodyPr>
          <a:lstStyle/>
          <a:p>
            <a:endParaRPr lang="he-IL" sz="2000" dirty="0"/>
          </a:p>
          <a:p>
            <a:endParaRPr lang="he-IL" sz="2000" dirty="0"/>
          </a:p>
          <a:p>
            <a:pPr algn="r"/>
            <a:r>
              <a:rPr lang="he-IL" sz="2000" dirty="0">
                <a:solidFill>
                  <a:srgbClr val="002060"/>
                </a:solidFill>
                <a:latin typeface="Gisha" panose="020B0502040204020203" pitchFamily="34" charset="-79"/>
                <a:cs typeface="Gisha" panose="020B0502040204020203" pitchFamily="34" charset="-79"/>
              </a:rPr>
              <a:t>יחידת לימוד זו בספר מלכים עוסקת בתקופה של כמאה שנים משמעותיות ביותר בחיי עם ישראל בתקופת בית-המקדש הראשון,  ובתוכן מתנבא ישעיהו בן אמוץ מימי עוזיה ועד ימי חזקיה. </a:t>
            </a:r>
          </a:p>
          <a:p>
            <a:pPr algn="r"/>
            <a:r>
              <a:rPr lang="he-IL" sz="2000" dirty="0">
                <a:solidFill>
                  <a:srgbClr val="002060"/>
                </a:solidFill>
                <a:latin typeface="Gisha" panose="020B0502040204020203" pitchFamily="34" charset="-79"/>
                <a:cs typeface="Gisha" panose="020B0502040204020203" pitchFamily="34" charset="-79"/>
              </a:rPr>
              <a:t>(במקביל לו מתנבאים בתקופה זו גם הושע, עמוס ומיכה) </a:t>
            </a:r>
          </a:p>
          <a:p>
            <a:endParaRPr lang="he-IL" sz="2000" dirty="0">
              <a:solidFill>
                <a:srgbClr val="002060"/>
              </a:solidFill>
              <a:latin typeface="Gisha" panose="020B0502040204020203" pitchFamily="34" charset="-79"/>
              <a:cs typeface="Gisha" panose="020B0502040204020203" pitchFamily="34" charset="-79"/>
            </a:endParaRPr>
          </a:p>
          <a:p>
            <a:pPr algn="r"/>
            <a:r>
              <a:rPr lang="he-IL" sz="2000" dirty="0">
                <a:solidFill>
                  <a:srgbClr val="002060"/>
                </a:solidFill>
                <a:latin typeface="Gisha" panose="020B0502040204020203" pitchFamily="34" charset="-79"/>
                <a:cs typeface="Gisha" panose="020B0502040204020203" pitchFamily="34" charset="-79"/>
              </a:rPr>
              <a:t>ימי ירבעם בן יואש מלך ישראל  ועוזיה (עזריה) בן אמציה מלך יהודה  הם ימים של התרחבות ועוצמה.</a:t>
            </a:r>
          </a:p>
          <a:p>
            <a:pPr algn="r"/>
            <a:r>
              <a:rPr lang="he-IL" sz="2000" dirty="0">
                <a:solidFill>
                  <a:srgbClr val="002060"/>
                </a:solidFill>
                <a:latin typeface="Gisha" panose="020B0502040204020203" pitchFamily="34" charset="-79"/>
                <a:cs typeface="Gisha" panose="020B0502040204020203" pitchFamily="34" charset="-79"/>
              </a:rPr>
              <a:t>ירבעם ועוזיה מולכים ביחד על ממלכות שהקיפן המשותף כמעט שווה להיקפה של ממלכת שלמה!</a:t>
            </a:r>
          </a:p>
          <a:p>
            <a:pPr algn="r"/>
            <a:r>
              <a:rPr lang="he-IL" sz="2000" dirty="0">
                <a:solidFill>
                  <a:srgbClr val="002060"/>
                </a:solidFill>
                <a:latin typeface="Gisha" panose="020B0502040204020203" pitchFamily="34" charset="-79"/>
                <a:cs typeface="Gisha" panose="020B0502040204020203" pitchFamily="34" charset="-79"/>
              </a:rPr>
              <a:t>בסוף ימיהם של ירבעם ועוזיה עולה בצפון  ממלכת אשור, ההופכת לאימפריה,  ובסופה של התקופה כולה, נחרבת  ממלכת שומרון על ידי האימפריה האשורית, תושביה גולים ומלך אשור מיישב במקומם עמים אחרים.  </a:t>
            </a:r>
          </a:p>
          <a:p>
            <a:pPr algn="r"/>
            <a:r>
              <a:rPr lang="he-IL" sz="2000" dirty="0">
                <a:solidFill>
                  <a:srgbClr val="002060"/>
                </a:solidFill>
                <a:latin typeface="Gisha" panose="020B0502040204020203" pitchFamily="34" charset="-79"/>
                <a:cs typeface="Gisha" panose="020B0502040204020203" pitchFamily="34" charset="-79"/>
              </a:rPr>
              <a:t>באותו זמן מולך בירושלים חזקיהו בן אחז. חזקיה הוא אחד המלכים העושים את הישר בעיני ה' ועליו להתמודד עם ממלכת אשור ולהציל את ממלכת יהודה מידיה. ההצלה הנסית של ירושלים מיד ממלכת אשור</a:t>
            </a:r>
            <a:r>
              <a:rPr lang="he-IL" sz="2000" dirty="0">
                <a:latin typeface="Gisha" panose="020B0502040204020203" pitchFamily="34" charset="-79"/>
                <a:cs typeface="Gisha" panose="020B0502040204020203" pitchFamily="34" charset="-79"/>
              </a:rPr>
              <a:t> </a:t>
            </a:r>
            <a:r>
              <a:rPr lang="he-IL" sz="2000" dirty="0">
                <a:solidFill>
                  <a:srgbClr val="002060"/>
                </a:solidFill>
                <a:latin typeface="Gisha" panose="020B0502040204020203" pitchFamily="34" charset="-79"/>
                <a:cs typeface="Gisha" panose="020B0502040204020203" pitchFamily="34" charset="-79"/>
              </a:rPr>
              <a:t>מהווה אחד מן השיאים של ימי הבית הראשון. </a:t>
            </a:r>
          </a:p>
          <a:p>
            <a:r>
              <a:rPr lang="he-IL" sz="2000" dirty="0"/>
              <a:t> </a:t>
            </a:r>
          </a:p>
        </p:txBody>
      </p:sp>
      <p:pic>
        <p:nvPicPr>
          <p:cNvPr id="7" name="תמונה 6">
            <a:extLst>
              <a:ext uri="{FF2B5EF4-FFF2-40B4-BE49-F238E27FC236}">
                <a16:creationId xmlns:a16="http://schemas.microsoft.com/office/drawing/2014/main" id="{7451FD78-94AE-41C8-B0B7-0ECECCBCC3E2}"/>
              </a:ext>
            </a:extLst>
          </p:cNvPr>
          <p:cNvPicPr>
            <a:picLocks noChangeAspect="1"/>
          </p:cNvPicPr>
          <p:nvPr/>
        </p:nvPicPr>
        <p:blipFill>
          <a:blip r:embed="rId2"/>
          <a:stretch>
            <a:fillRect/>
          </a:stretch>
        </p:blipFill>
        <p:spPr>
          <a:xfrm>
            <a:off x="2457449" y="4057650"/>
            <a:ext cx="2052687" cy="1892449"/>
          </a:xfrm>
          <a:prstGeom prst="rect">
            <a:avLst/>
          </a:prstGeom>
          <a:ln>
            <a:noFill/>
          </a:ln>
          <a:effectLst>
            <a:softEdge rad="112500"/>
          </a:effectLst>
        </p:spPr>
      </p:pic>
      <p:pic>
        <p:nvPicPr>
          <p:cNvPr id="6" name="תמונה 5">
            <a:extLst>
              <a:ext uri="{FF2B5EF4-FFF2-40B4-BE49-F238E27FC236}">
                <a16:creationId xmlns:a16="http://schemas.microsoft.com/office/drawing/2014/main" id="{6127D38A-CAF4-4FC5-93DC-6E5BBEAA2B87}"/>
              </a:ext>
            </a:extLst>
          </p:cNvPr>
          <p:cNvPicPr>
            <a:picLocks noChangeAspect="1"/>
          </p:cNvPicPr>
          <p:nvPr/>
        </p:nvPicPr>
        <p:blipFill>
          <a:blip r:embed="rId2"/>
          <a:stretch>
            <a:fillRect/>
          </a:stretch>
        </p:blipFill>
        <p:spPr>
          <a:xfrm>
            <a:off x="2457449" y="4010162"/>
            <a:ext cx="2052687" cy="1892449"/>
          </a:xfrm>
          <a:prstGeom prst="rect">
            <a:avLst/>
          </a:prstGeom>
          <a:ln>
            <a:noFill/>
          </a:ln>
          <a:effectLst>
            <a:softEdge rad="112500"/>
          </a:effectLst>
        </p:spPr>
      </p:pic>
    </p:spTree>
    <p:extLst>
      <p:ext uri="{BB962C8B-B14F-4D97-AF65-F5344CB8AC3E}">
        <p14:creationId xmlns:p14="http://schemas.microsoft.com/office/powerpoint/2010/main" val="287503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כותרת 3">
            <a:extLst>
              <a:ext uri="{FF2B5EF4-FFF2-40B4-BE49-F238E27FC236}">
                <a16:creationId xmlns:a16="http://schemas.microsoft.com/office/drawing/2014/main" id="{963AED16-FDA8-4506-A723-4B8D29938818}"/>
              </a:ext>
            </a:extLst>
          </p:cNvPr>
          <p:cNvSpPr>
            <a:spLocks noGrp="1"/>
          </p:cNvSpPr>
          <p:nvPr>
            <p:ph type="title"/>
          </p:nvPr>
        </p:nvSpPr>
        <p:spPr>
          <a:xfrm>
            <a:off x="839788" y="365125"/>
            <a:ext cx="10515600" cy="663575"/>
          </a:xfrm>
        </p:spPr>
        <p:txBody>
          <a:bodyPr>
            <a:normAutofit fontScale="90000"/>
          </a:bodyPr>
          <a:lstStyle/>
          <a:p>
            <a:r>
              <a:rPr lang="he-IL" dirty="0">
                <a:solidFill>
                  <a:srgbClr val="002060"/>
                </a:solidFill>
                <a:latin typeface="FbAfikoman Regular" panose="02020603050405020304" pitchFamily="18" charset="-79"/>
                <a:cs typeface="FbAfikoman Regular" panose="02020603050405020304" pitchFamily="18" charset="-79"/>
              </a:rPr>
              <a:t>מבנה מלכים ב' פרקים ט"ו-כ' ודברי הימים ב'  ,כ"ו</a:t>
            </a:r>
          </a:p>
        </p:txBody>
      </p:sp>
      <p:sp>
        <p:nvSpPr>
          <p:cNvPr id="5" name="מציין מיקום טקסט 4">
            <a:extLst>
              <a:ext uri="{FF2B5EF4-FFF2-40B4-BE49-F238E27FC236}">
                <a16:creationId xmlns:a16="http://schemas.microsoft.com/office/drawing/2014/main" id="{AE243A29-3D54-4095-94F8-555EB3366CA8}"/>
              </a:ext>
            </a:extLst>
          </p:cNvPr>
          <p:cNvSpPr>
            <a:spLocks noGrp="1"/>
          </p:cNvSpPr>
          <p:nvPr>
            <p:ph type="body" idx="1"/>
          </p:nvPr>
        </p:nvSpPr>
        <p:spPr>
          <a:xfrm>
            <a:off x="839788" y="1136104"/>
            <a:ext cx="5818979" cy="461963"/>
          </a:xfrm>
          <a:solidFill>
            <a:schemeClr val="accent3">
              <a:lumMod val="20000"/>
              <a:lumOff val="80000"/>
            </a:schemeClr>
          </a:solidFill>
        </p:spPr>
        <p:txBody>
          <a:bodyPr>
            <a:normAutofit fontScale="85000" lnSpcReduction="20000"/>
          </a:bodyPr>
          <a:lstStyle/>
          <a:p>
            <a:pPr algn="ctr"/>
            <a:r>
              <a:rPr lang="he-IL" sz="3600" dirty="0">
                <a:solidFill>
                  <a:srgbClr val="002060"/>
                </a:solidFill>
                <a:latin typeface="FbAfikoman Regular" panose="02020603050405020304" pitchFamily="18" charset="-79"/>
                <a:cs typeface="FbAfikoman Regular" panose="02020603050405020304" pitchFamily="18" charset="-79"/>
              </a:rPr>
              <a:t>ישראל</a:t>
            </a:r>
          </a:p>
        </p:txBody>
      </p:sp>
      <p:graphicFrame>
        <p:nvGraphicFramePr>
          <p:cNvPr id="10" name="מציין מיקום תוכן 9">
            <a:extLst>
              <a:ext uri="{FF2B5EF4-FFF2-40B4-BE49-F238E27FC236}">
                <a16:creationId xmlns:a16="http://schemas.microsoft.com/office/drawing/2014/main" id="{94A87E77-C54C-4CD6-94A3-94E85038AA6B}"/>
              </a:ext>
            </a:extLst>
          </p:cNvPr>
          <p:cNvGraphicFramePr>
            <a:graphicFrameLocks noGrp="1"/>
          </p:cNvGraphicFramePr>
          <p:nvPr>
            <p:ph sz="half" idx="2"/>
            <p:extLst>
              <p:ext uri="{D42A27DB-BD31-4B8C-83A1-F6EECF244321}">
                <p14:modId xmlns:p14="http://schemas.microsoft.com/office/powerpoint/2010/main" val="4157417275"/>
              </p:ext>
            </p:extLst>
          </p:nvPr>
        </p:nvGraphicFramePr>
        <p:xfrm>
          <a:off x="1943100" y="1704501"/>
          <a:ext cx="3590134" cy="5034484"/>
        </p:xfrm>
        <a:graphic>
          <a:graphicData uri="http://schemas.openxmlformats.org/drawingml/2006/table">
            <a:tbl>
              <a:tblPr rtl="1"/>
              <a:tblGrid>
                <a:gridCol w="3590134">
                  <a:extLst>
                    <a:ext uri="{9D8B030D-6E8A-4147-A177-3AD203B41FA5}">
                      <a16:colId xmlns:a16="http://schemas.microsoft.com/office/drawing/2014/main" val="1217345166"/>
                    </a:ext>
                  </a:extLst>
                </a:gridCol>
              </a:tblGrid>
              <a:tr h="1032610">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ירבעם בן  יואש (41)</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solidFill>
                            <a:srgbClr val="000000"/>
                          </a:solidFill>
                          <a:effectLst/>
                          <a:latin typeface="Times New Roman" panose="02020603050405020304" pitchFamily="18" charset="0"/>
                          <a:ea typeface="Times New Roman" panose="02020603050405020304" pitchFamily="18" charset="0"/>
                          <a:cs typeface="Gisha" panose="020B0502040204020203" pitchFamily="34" charset="-79"/>
                        </a:rPr>
                        <a:t>מלכים ב פרק י"ד : </a:t>
                      </a:r>
                      <a:r>
                        <a:rPr lang="he-IL" sz="1600" b="1" dirty="0" err="1">
                          <a:solidFill>
                            <a:srgbClr val="000000"/>
                          </a:solidFill>
                          <a:effectLst/>
                          <a:latin typeface="Times New Roman" panose="02020603050405020304" pitchFamily="18" charset="0"/>
                          <a:ea typeface="Times New Roman" panose="02020603050405020304" pitchFamily="18" charset="0"/>
                          <a:cs typeface="Gisha" panose="020B0502040204020203" pitchFamily="34" charset="-79"/>
                        </a:rPr>
                        <a:t>כג-כט</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2922846"/>
                  </a:ext>
                </a:extLst>
              </a:tr>
              <a:tr h="299786">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זכריה בן ירבעם (חצי שנה) </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693602"/>
                  </a:ext>
                </a:extLst>
              </a:tr>
              <a:tr h="293718">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שלום בן יבש (חודש)</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7498548"/>
                  </a:ext>
                </a:extLst>
              </a:tr>
              <a:tr h="293954">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מנחם בן  גדי (10)</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977057"/>
                  </a:ext>
                </a:extLst>
              </a:tr>
              <a:tr h="255257">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פקחיה בן מנחם (2)</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243983"/>
                  </a:ext>
                </a:extLst>
              </a:tr>
              <a:tr h="1046768">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פקח בן </a:t>
                      </a:r>
                      <a:r>
                        <a:rPr lang="he-IL" sz="1600" dirty="0" err="1">
                          <a:effectLst/>
                          <a:latin typeface="Times New Roman" panose="02020603050405020304" pitchFamily="18" charset="0"/>
                          <a:ea typeface="Times New Roman" panose="02020603050405020304" pitchFamily="18" charset="0"/>
                          <a:cs typeface="Gisha" panose="020B0502040204020203" pitchFamily="34" charset="-79"/>
                        </a:rPr>
                        <a:t>רמליה</a:t>
                      </a: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(20)</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7719764"/>
                  </a:ext>
                </a:extLst>
              </a:tr>
              <a:tr h="1807107">
                <a:tc>
                  <a:txBody>
                    <a:bodyPr/>
                    <a:lstStyle/>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הושע בן אלה( 9)</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מלכים ב' פרק י"ז</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solidFill>
                            <a:srgbClr val="000000"/>
                          </a:solidFill>
                          <a:effectLst/>
                          <a:latin typeface="Times New Roman" panose="02020603050405020304" pitchFamily="18" charset="0"/>
                          <a:ea typeface="Times New Roman" panose="02020603050405020304" pitchFamily="18" charset="0"/>
                          <a:cs typeface="Gisha" panose="020B0502040204020203" pitchFamily="34" charset="-79"/>
                        </a:rPr>
                        <a:t>סופה של ממלכת ישראל</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100" b="1"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6734290"/>
                  </a:ext>
                </a:extLst>
              </a:tr>
            </a:tbl>
          </a:graphicData>
        </a:graphic>
      </p:graphicFrame>
      <p:sp>
        <p:nvSpPr>
          <p:cNvPr id="7" name="מציין מיקום טקסט 6">
            <a:extLst>
              <a:ext uri="{FF2B5EF4-FFF2-40B4-BE49-F238E27FC236}">
                <a16:creationId xmlns:a16="http://schemas.microsoft.com/office/drawing/2014/main" id="{761E8F5F-435E-4B48-BA73-920A90ECE50E}"/>
              </a:ext>
            </a:extLst>
          </p:cNvPr>
          <p:cNvSpPr>
            <a:spLocks noGrp="1"/>
          </p:cNvSpPr>
          <p:nvPr>
            <p:ph type="body" sz="quarter" idx="3"/>
          </p:nvPr>
        </p:nvSpPr>
        <p:spPr>
          <a:xfrm>
            <a:off x="6172200" y="1198563"/>
            <a:ext cx="5183188" cy="461962"/>
          </a:xfrm>
        </p:spPr>
        <p:txBody>
          <a:bodyPr>
            <a:normAutofit fontScale="85000" lnSpcReduction="20000"/>
          </a:bodyPr>
          <a:lstStyle/>
          <a:p>
            <a:pPr algn="ctr"/>
            <a:r>
              <a:rPr lang="he-IL" sz="3600" dirty="0">
                <a:solidFill>
                  <a:srgbClr val="002060"/>
                </a:solidFill>
                <a:latin typeface="FbAfikoman Regular" panose="02020603050405020304" pitchFamily="18" charset="-79"/>
                <a:cs typeface="FbAfikoman Regular" panose="02020603050405020304" pitchFamily="18" charset="-79"/>
              </a:rPr>
              <a:t>יהודה</a:t>
            </a:r>
          </a:p>
        </p:txBody>
      </p:sp>
      <p:graphicFrame>
        <p:nvGraphicFramePr>
          <p:cNvPr id="13" name="מציין מיקום תוכן 12">
            <a:extLst>
              <a:ext uri="{FF2B5EF4-FFF2-40B4-BE49-F238E27FC236}">
                <a16:creationId xmlns:a16="http://schemas.microsoft.com/office/drawing/2014/main" id="{4457D0AD-F9DB-4447-91D5-0900994BE232}"/>
              </a:ext>
            </a:extLst>
          </p:cNvPr>
          <p:cNvGraphicFramePr>
            <a:graphicFrameLocks noGrp="1"/>
          </p:cNvGraphicFramePr>
          <p:nvPr>
            <p:ph sz="quarter" idx="4"/>
            <p:extLst>
              <p:ext uri="{D42A27DB-BD31-4B8C-83A1-F6EECF244321}">
                <p14:modId xmlns:p14="http://schemas.microsoft.com/office/powerpoint/2010/main" val="4133475419"/>
              </p:ext>
            </p:extLst>
          </p:nvPr>
        </p:nvGraphicFramePr>
        <p:xfrm>
          <a:off x="6658767" y="1704501"/>
          <a:ext cx="3814763" cy="5075608"/>
        </p:xfrm>
        <a:graphic>
          <a:graphicData uri="http://schemas.openxmlformats.org/drawingml/2006/table">
            <a:tbl>
              <a:tblPr rtl="1"/>
              <a:tblGrid>
                <a:gridCol w="3814763">
                  <a:extLst>
                    <a:ext uri="{9D8B030D-6E8A-4147-A177-3AD203B41FA5}">
                      <a16:colId xmlns:a16="http://schemas.microsoft.com/office/drawing/2014/main" val="646333642"/>
                    </a:ext>
                  </a:extLst>
                </a:gridCol>
              </a:tblGrid>
              <a:tr h="389331">
                <a:tc>
                  <a:txBody>
                    <a:bodyPr/>
                    <a:lstStyle/>
                    <a:p>
                      <a:pPr algn="just" rtl="1">
                        <a:lnSpc>
                          <a:spcPct val="115000"/>
                        </a:lnSpc>
                      </a:pPr>
                      <a:r>
                        <a:rPr lang="he-IL" sz="1100">
                          <a:effectLst/>
                          <a:latin typeface="Times New Roman" panose="02020603050405020304" pitchFamily="18" charset="0"/>
                          <a:ea typeface="Times New Roman" panose="02020603050405020304" pitchFamily="18" charset="0"/>
                          <a:cs typeface="Gisha" panose="020B0502040204020203" pitchFamily="34" charset="-79"/>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0203477"/>
                  </a:ext>
                </a:extLst>
              </a:tr>
              <a:tr h="1893996">
                <a:tc>
                  <a:txBody>
                    <a:bodyPr/>
                    <a:lstStyle/>
                    <a:p>
                      <a:pPr algn="just" rtl="1">
                        <a:lnSpc>
                          <a:spcPct val="115000"/>
                        </a:lnSpc>
                      </a:pPr>
                      <a:r>
                        <a:rPr lang="he-IL" sz="1600" b="1" u="sng" dirty="0">
                          <a:effectLst/>
                          <a:latin typeface="Times New Roman" panose="02020603050405020304" pitchFamily="18" charset="0"/>
                          <a:ea typeface="Times New Roman" panose="02020603050405020304" pitchFamily="18" charset="0"/>
                          <a:cs typeface="Gisha" panose="020B0502040204020203" pitchFamily="34" charset="-79"/>
                        </a:rPr>
                        <a:t>עזריה</a:t>
                      </a: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 </a:t>
                      </a:r>
                      <a:r>
                        <a:rPr lang="he-IL" sz="1600" dirty="0">
                          <a:effectLst/>
                          <a:latin typeface="Times New Roman" panose="02020603050405020304" pitchFamily="18" charset="0"/>
                          <a:ea typeface="Times New Roman" panose="02020603050405020304" pitchFamily="18" charset="0"/>
                          <a:cs typeface="Gisha" panose="020B0502040204020203" pitchFamily="34" charset="-79"/>
                        </a:rPr>
                        <a:t>בן אמציה (52)</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מלכים ב' פרק </a:t>
                      </a:r>
                      <a:r>
                        <a:rPr lang="he-IL" sz="1600" b="1" dirty="0" err="1">
                          <a:effectLst/>
                          <a:latin typeface="Times New Roman" panose="02020603050405020304" pitchFamily="18" charset="0"/>
                          <a:ea typeface="Times New Roman" panose="02020603050405020304" pitchFamily="18" charset="0"/>
                          <a:cs typeface="Gisha" panose="020B0502040204020203" pitchFamily="34" charset="-79"/>
                        </a:rPr>
                        <a:t>ט"ו</a:t>
                      </a:r>
                      <a:r>
                        <a:rPr lang="he-IL" sz="1600" b="1" dirty="0" err="1">
                          <a:solidFill>
                            <a:srgbClr val="000000"/>
                          </a:solidFill>
                          <a:effectLst/>
                          <a:latin typeface="Times New Roman" panose="02020603050405020304" pitchFamily="18" charset="0"/>
                          <a:ea typeface="Times New Roman" panose="02020603050405020304" pitchFamily="18" charset="0"/>
                          <a:cs typeface="Gisha" panose="020B0502040204020203" pitchFamily="34" charset="-79"/>
                        </a:rPr>
                        <a:t>,א</a:t>
                      </a:r>
                      <a:r>
                        <a:rPr lang="he-IL" sz="1600" b="1" dirty="0">
                          <a:solidFill>
                            <a:srgbClr val="000000"/>
                          </a:solidFill>
                          <a:effectLst/>
                          <a:latin typeface="Times New Roman" panose="02020603050405020304" pitchFamily="18" charset="0"/>
                          <a:ea typeface="Times New Roman" panose="02020603050405020304" pitchFamily="18" charset="0"/>
                          <a:cs typeface="Gisha" panose="020B0502040204020203" pitchFamily="34" charset="-79"/>
                        </a:rPr>
                        <a:t>-ז</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ודברי הימים ב' פרק כ"ו.</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075619"/>
                  </a:ext>
                </a:extLst>
              </a:tr>
              <a:tr h="1002276">
                <a:tc>
                  <a:txBody>
                    <a:bodyPr/>
                    <a:lstStyle/>
                    <a:p>
                      <a:pPr algn="just" rtl="1">
                        <a:lnSpc>
                          <a:spcPct val="115000"/>
                        </a:lnSpc>
                      </a:pPr>
                      <a:r>
                        <a:rPr lang="he-IL" sz="1600" b="1" u="sng" dirty="0">
                          <a:effectLst/>
                          <a:latin typeface="Times New Roman" panose="02020603050405020304" pitchFamily="18" charset="0"/>
                          <a:ea typeface="Times New Roman" panose="02020603050405020304" pitchFamily="18" charset="0"/>
                          <a:cs typeface="Gisha" panose="020B0502040204020203" pitchFamily="34" charset="-79"/>
                        </a:rPr>
                        <a:t>יותם</a:t>
                      </a: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בן עוזיה (עזריה) (16)</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מלכים ב' פרק ט"ו פסוקים ל"ב-ל"ח</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100"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394772"/>
                  </a:ext>
                </a:extLst>
              </a:tr>
              <a:tr h="720723">
                <a:tc>
                  <a:txBody>
                    <a:bodyPr/>
                    <a:lstStyle/>
                    <a:p>
                      <a:pPr algn="just" rtl="1">
                        <a:lnSpc>
                          <a:spcPct val="115000"/>
                        </a:lnSpc>
                      </a:pPr>
                      <a:r>
                        <a:rPr lang="he-IL" sz="1600" b="1" u="sng" dirty="0">
                          <a:effectLst/>
                          <a:latin typeface="Times New Roman" panose="02020603050405020304" pitchFamily="18" charset="0"/>
                          <a:ea typeface="Times New Roman" panose="02020603050405020304" pitchFamily="18" charset="0"/>
                          <a:cs typeface="Gisha" panose="020B0502040204020203" pitchFamily="34" charset="-79"/>
                        </a:rPr>
                        <a:t>אחז</a:t>
                      </a: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בן יותם (16)</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100"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מלכים ב' פרק ט"ז</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7712381"/>
                  </a:ext>
                </a:extLst>
              </a:tr>
              <a:tr h="1038156">
                <a:tc>
                  <a:txBody>
                    <a:bodyPr/>
                    <a:lstStyle/>
                    <a:p>
                      <a:pPr algn="just" rtl="1">
                        <a:lnSpc>
                          <a:spcPct val="115000"/>
                        </a:lnSpc>
                      </a:pPr>
                      <a:r>
                        <a:rPr lang="he-IL" sz="1100" b="1" u="none" strike="noStrike" dirty="0">
                          <a:effectLst/>
                          <a:latin typeface="Times New Roman" panose="02020603050405020304" pitchFamily="18" charset="0"/>
                          <a:ea typeface="Times New Roman" panose="02020603050405020304" pitchFamily="18" charset="0"/>
                          <a:cs typeface="Gisha" panose="020B0502040204020203" pitchFamily="34" charset="-79"/>
                        </a:rPr>
                        <a:t> </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u="sng" dirty="0">
                          <a:effectLst/>
                          <a:latin typeface="Times New Roman" panose="02020603050405020304" pitchFamily="18" charset="0"/>
                          <a:ea typeface="Times New Roman" panose="02020603050405020304" pitchFamily="18" charset="0"/>
                          <a:cs typeface="Gisha" panose="020B0502040204020203" pitchFamily="34" charset="-79"/>
                        </a:rPr>
                        <a:t>חזקיהו</a:t>
                      </a:r>
                      <a:r>
                        <a:rPr lang="he-IL" sz="1600" dirty="0">
                          <a:effectLst/>
                          <a:latin typeface="Times New Roman" panose="02020603050405020304" pitchFamily="18" charset="0"/>
                          <a:ea typeface="Times New Roman" panose="02020603050405020304" pitchFamily="18" charset="0"/>
                          <a:cs typeface="Gisha" panose="020B0502040204020203" pitchFamily="34" charset="-79"/>
                        </a:rPr>
                        <a:t> בן אחז (29)</a:t>
                      </a:r>
                      <a:endParaRPr lang="en-US" sz="1600" dirty="0">
                        <a:effectLst/>
                        <a:latin typeface="Times New Roman" panose="02020603050405020304" pitchFamily="18" charset="0"/>
                        <a:ea typeface="Times New Roman" panose="02020603050405020304" pitchFamily="18" charset="0"/>
                      </a:endParaRPr>
                    </a:p>
                    <a:p>
                      <a:pPr algn="just" rtl="1">
                        <a:lnSpc>
                          <a:spcPct val="115000"/>
                        </a:lnSpc>
                      </a:pPr>
                      <a:r>
                        <a:rPr lang="he-IL" sz="1600" b="1" dirty="0">
                          <a:effectLst/>
                          <a:latin typeface="Times New Roman" panose="02020603050405020304" pitchFamily="18" charset="0"/>
                          <a:ea typeface="Times New Roman" panose="02020603050405020304" pitchFamily="18" charset="0"/>
                          <a:cs typeface="Gisha" panose="020B0502040204020203" pitchFamily="34" charset="-79"/>
                        </a:rPr>
                        <a:t> מלכים ב' פרק י"ח-י"ט</a:t>
                      </a:r>
                      <a:endParaRPr lang="en-US" sz="16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054956"/>
                  </a:ext>
                </a:extLst>
              </a:tr>
            </a:tbl>
          </a:graphicData>
        </a:graphic>
      </p:graphicFrame>
      <p:sp>
        <p:nvSpPr>
          <p:cNvPr id="14" name="בועת דיבור: מלבן 13">
            <a:extLst>
              <a:ext uri="{FF2B5EF4-FFF2-40B4-BE49-F238E27FC236}">
                <a16:creationId xmlns:a16="http://schemas.microsoft.com/office/drawing/2014/main" id="{6D72EDFB-2966-4B53-8F70-729C89EDC7C5}"/>
              </a:ext>
            </a:extLst>
          </p:cNvPr>
          <p:cNvSpPr/>
          <p:nvPr/>
        </p:nvSpPr>
        <p:spPr>
          <a:xfrm>
            <a:off x="189187" y="2664372"/>
            <a:ext cx="1529283" cy="1668938"/>
          </a:xfrm>
          <a:prstGeom prst="wedgeRectCallout">
            <a:avLst>
              <a:gd name="adj1" fmla="val -3174"/>
              <a:gd name="adj2" fmla="val 74689"/>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he-IL" sz="2800" dirty="0">
                <a:ln w="0"/>
                <a:solidFill>
                  <a:srgbClr val="002060"/>
                </a:solidFill>
                <a:effectLst>
                  <a:outerShdw blurRad="38100" dist="25400" dir="5400000" algn="ctr" rotWithShape="0">
                    <a:srgbClr val="6E747A">
                      <a:alpha val="43000"/>
                    </a:srgbClr>
                  </a:outerShdw>
                </a:effectLst>
                <a:latin typeface="FbCinema Black" panose="02020603050405020304" pitchFamily="18" charset="-79"/>
                <a:cs typeface="Organy" pitchFamily="2" charset="-79"/>
              </a:rPr>
              <a:t>השנים האחרונות של ממלכת ישראל</a:t>
            </a:r>
          </a:p>
        </p:txBody>
      </p:sp>
      <p:pic>
        <p:nvPicPr>
          <p:cNvPr id="2" name="תמונה 1">
            <a:extLst>
              <a:ext uri="{FF2B5EF4-FFF2-40B4-BE49-F238E27FC236}">
                <a16:creationId xmlns:a16="http://schemas.microsoft.com/office/drawing/2014/main" id="{30561F44-7C51-4A46-A87D-DB0E8B4CA1E9}"/>
              </a:ext>
            </a:extLst>
          </p:cNvPr>
          <p:cNvPicPr>
            <a:picLocks noChangeAspect="1"/>
          </p:cNvPicPr>
          <p:nvPr/>
        </p:nvPicPr>
        <p:blipFill>
          <a:blip r:embed="rId2"/>
          <a:stretch>
            <a:fillRect/>
          </a:stretch>
        </p:blipFill>
        <p:spPr>
          <a:xfrm>
            <a:off x="1943100" y="1135618"/>
            <a:ext cx="1208089" cy="563784"/>
          </a:xfrm>
          <a:prstGeom prst="rect">
            <a:avLst/>
          </a:prstGeom>
        </p:spPr>
      </p:pic>
      <p:pic>
        <p:nvPicPr>
          <p:cNvPr id="3" name="תמונה 2">
            <a:extLst>
              <a:ext uri="{FF2B5EF4-FFF2-40B4-BE49-F238E27FC236}">
                <a16:creationId xmlns:a16="http://schemas.microsoft.com/office/drawing/2014/main" id="{0CE05905-53CA-4906-92E5-C39A9AF8FA27}"/>
              </a:ext>
            </a:extLst>
          </p:cNvPr>
          <p:cNvPicPr>
            <a:picLocks noChangeAspect="1"/>
          </p:cNvPicPr>
          <p:nvPr/>
        </p:nvPicPr>
        <p:blipFill>
          <a:blip r:embed="rId3"/>
          <a:stretch>
            <a:fillRect/>
          </a:stretch>
        </p:blipFill>
        <p:spPr>
          <a:xfrm>
            <a:off x="6769391" y="1097757"/>
            <a:ext cx="882063" cy="550736"/>
          </a:xfrm>
          <a:prstGeom prst="rect">
            <a:avLst/>
          </a:prstGeom>
        </p:spPr>
      </p:pic>
    </p:spTree>
    <p:extLst>
      <p:ext uri="{BB962C8B-B14F-4D97-AF65-F5344CB8AC3E}">
        <p14:creationId xmlns:p14="http://schemas.microsoft.com/office/powerpoint/2010/main" val="2891716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a:extLst>
              <a:ext uri="{FF2B5EF4-FFF2-40B4-BE49-F238E27FC236}">
                <a16:creationId xmlns:a16="http://schemas.microsoft.com/office/drawing/2014/main" id="{99FB5CEE-C693-4102-BDA9-B1C39DD656DB}"/>
              </a:ext>
            </a:extLst>
          </p:cNvPr>
          <p:cNvSpPr>
            <a:spLocks noGrp="1"/>
          </p:cNvSpPr>
          <p:nvPr>
            <p:ph type="ctrTitle"/>
          </p:nvPr>
        </p:nvSpPr>
        <p:spPr>
          <a:xfrm>
            <a:off x="1523999" y="759656"/>
            <a:ext cx="10320997" cy="745588"/>
          </a:xfrm>
        </p:spPr>
        <p:txBody>
          <a:bodyPr>
            <a:normAutofit/>
          </a:bodyPr>
          <a:lstStyle/>
          <a:p>
            <a:pPr algn="r"/>
            <a:r>
              <a:rPr lang="he-IL" sz="4000" dirty="0">
                <a:solidFill>
                  <a:srgbClr val="002060"/>
                </a:solidFill>
                <a:latin typeface="FbAfikoman Regular" panose="02020603050405020304" pitchFamily="18" charset="-79"/>
                <a:cs typeface="FbAfikoman Regular" panose="02020603050405020304" pitchFamily="18" charset="-79"/>
              </a:rPr>
              <a:t>ירבעם בן יואש (מלכים ב פרק י"ד </a:t>
            </a:r>
            <a:r>
              <a:rPr lang="he-IL" sz="4000" dirty="0" err="1">
                <a:solidFill>
                  <a:srgbClr val="002060"/>
                </a:solidFill>
                <a:latin typeface="FbAfikoman Regular" panose="02020603050405020304" pitchFamily="18" charset="-79"/>
                <a:cs typeface="FbAfikoman Regular" panose="02020603050405020304" pitchFamily="18" charset="-79"/>
              </a:rPr>
              <a:t>כג-כט</a:t>
            </a:r>
            <a:r>
              <a:rPr lang="he-IL" sz="4000" dirty="0">
                <a:solidFill>
                  <a:srgbClr val="002060"/>
                </a:solidFill>
                <a:latin typeface="FbAfikoman Regular" panose="02020603050405020304" pitchFamily="18" charset="-79"/>
                <a:cs typeface="FbAfikoman Regular" panose="02020603050405020304" pitchFamily="18" charset="-79"/>
              </a:rPr>
              <a:t>)</a:t>
            </a:r>
          </a:p>
        </p:txBody>
      </p:sp>
      <p:sp>
        <p:nvSpPr>
          <p:cNvPr id="8" name="כותרת משנה 7">
            <a:extLst>
              <a:ext uri="{FF2B5EF4-FFF2-40B4-BE49-F238E27FC236}">
                <a16:creationId xmlns:a16="http://schemas.microsoft.com/office/drawing/2014/main" id="{50A4AE8A-B3B2-46D3-B64F-41FD0EF3F044}"/>
              </a:ext>
            </a:extLst>
          </p:cNvPr>
          <p:cNvSpPr>
            <a:spLocks noGrp="1"/>
          </p:cNvSpPr>
          <p:nvPr>
            <p:ph type="subTitle" idx="1"/>
          </p:nvPr>
        </p:nvSpPr>
        <p:spPr>
          <a:xfrm>
            <a:off x="651802" y="1695938"/>
            <a:ext cx="11193194" cy="4684542"/>
          </a:xfr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a:normAutofit lnSpcReduction="10000"/>
          </a:bodyPr>
          <a:lstStyle/>
          <a:p>
            <a:pPr algn="r"/>
            <a:r>
              <a:rPr lang="he-IL" dirty="0">
                <a:latin typeface="Gisha" panose="020B0502040204020203" pitchFamily="34" charset="-79"/>
                <a:cs typeface="Gisha" panose="020B0502040204020203" pitchFamily="34" charset="-79"/>
              </a:rPr>
              <a:t>גודל הממלכה: </a:t>
            </a:r>
            <a:r>
              <a:rPr lang="he-IL" b="1" dirty="0">
                <a:solidFill>
                  <a:srgbClr val="002060"/>
                </a:solidFill>
                <a:latin typeface="Gisha" panose="020B0502040204020203" pitchFamily="34" charset="-79"/>
                <a:cs typeface="Gisha" panose="020B0502040204020203" pitchFamily="34" charset="-79"/>
              </a:rPr>
              <a:t>חזרה לימי שלמה בהיקף שטחי השלטון הישראלי.</a:t>
            </a:r>
          </a:p>
          <a:p>
            <a:pPr algn="r"/>
            <a:r>
              <a:rPr lang="he-IL" dirty="0">
                <a:solidFill>
                  <a:srgbClr val="002060"/>
                </a:solidFill>
                <a:latin typeface="Gisha" panose="020B0502040204020203" pitchFamily="34" charset="-79"/>
                <a:cs typeface="Gisha" panose="020B0502040204020203" pitchFamily="34" charset="-79"/>
              </a:rPr>
              <a:t>משך המלוכה: </a:t>
            </a:r>
            <a:r>
              <a:rPr lang="he-IL" b="1" dirty="0">
                <a:solidFill>
                  <a:srgbClr val="002060"/>
                </a:solidFill>
                <a:latin typeface="Gisha" panose="020B0502040204020203" pitchFamily="34" charset="-79"/>
                <a:cs typeface="Gisha" panose="020B0502040204020203" pitchFamily="34" charset="-79"/>
              </a:rPr>
              <a:t>41 שנים</a:t>
            </a:r>
          </a:p>
          <a:p>
            <a:pPr algn="r"/>
            <a:r>
              <a:rPr lang="he-IL" dirty="0">
                <a:solidFill>
                  <a:srgbClr val="002060"/>
                </a:solidFill>
                <a:latin typeface="Gisha" panose="020B0502040204020203" pitchFamily="34" charset="-79"/>
                <a:cs typeface="Gisha" panose="020B0502040204020203" pitchFamily="34" charset="-79"/>
              </a:rPr>
              <a:t>הערכה רוחנית:   </a:t>
            </a:r>
            <a:r>
              <a:rPr lang="he-IL" b="1" dirty="0">
                <a:solidFill>
                  <a:srgbClr val="002060"/>
                </a:solidFill>
                <a:latin typeface="Gisha" panose="020B0502040204020203" pitchFamily="34" charset="-79"/>
                <a:cs typeface="Gisha" panose="020B0502040204020203" pitchFamily="34" charset="-79"/>
              </a:rPr>
              <a:t>'ויעש הרע בעיני ה'</a:t>
            </a:r>
          </a:p>
          <a:p>
            <a:pPr algn="r"/>
            <a:r>
              <a:rPr lang="he-IL" sz="3200" dirty="0">
                <a:solidFill>
                  <a:schemeClr val="accent2">
                    <a:lumMod val="75000"/>
                  </a:schemeClr>
                </a:solidFill>
                <a:latin typeface="FbKapriza Bold" panose="02020603050405020304" pitchFamily="18" charset="-79"/>
                <a:cs typeface="FbKapriza Bold" panose="02020603050405020304" pitchFamily="18" charset="-79"/>
              </a:rPr>
              <a:t>מדוע אם כן מושיע ה' את העם בימי ירבעם? </a:t>
            </a:r>
          </a:p>
          <a:p>
            <a:pPr algn="r"/>
            <a:r>
              <a:rPr lang="he-IL" dirty="0" err="1">
                <a:solidFill>
                  <a:srgbClr val="002060"/>
                </a:solidFill>
                <a:latin typeface="Gisha" panose="020B0502040204020203" pitchFamily="34" charset="-79"/>
                <a:cs typeface="Gisha" panose="020B0502040204020203" pitchFamily="34" charset="-79"/>
              </a:rPr>
              <a:t>מלבי"ם</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כו</a:t>
            </a:r>
            <a:r>
              <a:rPr lang="he-IL" dirty="0">
                <a:solidFill>
                  <a:srgbClr val="002060"/>
                </a:solidFill>
                <a:latin typeface="Gisha" panose="020B0502040204020203" pitchFamily="34" charset="-79"/>
                <a:cs typeface="Gisha" panose="020B0502040204020203" pitchFamily="34" charset="-79"/>
              </a:rPr>
              <a:t>) כי ראה. רוצה לומר, שלא היה זה על-ידי שעשו תשובה, רק שראה ה' שעל-ידי עניים הם ממרים מאד, </a:t>
            </a:r>
            <a:r>
              <a:rPr lang="he-IL" dirty="0" err="1">
                <a:solidFill>
                  <a:srgbClr val="002060"/>
                </a:solidFill>
                <a:latin typeface="Gisha" panose="020B0502040204020203" pitchFamily="34" charset="-79"/>
                <a:cs typeface="Gisha" panose="020B0502040204020203" pitchFamily="34" charset="-79"/>
              </a:rPr>
              <a:t>וכמתיאשים</a:t>
            </a:r>
            <a:r>
              <a:rPr lang="he-IL" dirty="0">
                <a:solidFill>
                  <a:srgbClr val="002060"/>
                </a:solidFill>
                <a:latin typeface="Gisha" panose="020B0502040204020203" pitchFamily="34" charset="-79"/>
                <a:cs typeface="Gisha" panose="020B0502040204020203" pitchFamily="34" charset="-79"/>
              </a:rPr>
              <a:t> מכל תקוה מפליגים </a:t>
            </a:r>
            <a:r>
              <a:rPr lang="he-IL" dirty="0" err="1">
                <a:solidFill>
                  <a:srgbClr val="002060"/>
                </a:solidFill>
                <a:latin typeface="Gisha" panose="020B0502040204020203" pitchFamily="34" charset="-79"/>
                <a:cs typeface="Gisha" panose="020B0502040204020203" pitchFamily="34" charset="-79"/>
              </a:rPr>
              <a:t>ברישעתם</a:t>
            </a:r>
            <a:r>
              <a:rPr lang="he-IL" dirty="0">
                <a:solidFill>
                  <a:srgbClr val="002060"/>
                </a:solidFill>
                <a:latin typeface="Gisha" panose="020B0502040204020203" pitchFamily="34" charset="-79"/>
                <a:cs typeface="Gisha" panose="020B0502040204020203" pitchFamily="34" charset="-79"/>
              </a:rPr>
              <a:t>, וכיון שאינו מועיל בדרך העונשים וגם ראה שאם יניחם כך יאבדו ...</a:t>
            </a:r>
          </a:p>
          <a:p>
            <a:pPr algn="r"/>
            <a:r>
              <a:rPr lang="he-IL" dirty="0">
                <a:solidFill>
                  <a:srgbClr val="002060"/>
                </a:solidFill>
                <a:latin typeface="Gisha" panose="020B0502040204020203" pitchFamily="34" charset="-79"/>
                <a:cs typeface="Gisha" panose="020B0502040204020203" pitchFamily="34" charset="-79"/>
              </a:rPr>
              <a:t>(</a:t>
            </a:r>
            <a:r>
              <a:rPr lang="he-IL" dirty="0" err="1">
                <a:solidFill>
                  <a:srgbClr val="002060"/>
                </a:solidFill>
                <a:latin typeface="Gisha" panose="020B0502040204020203" pitchFamily="34" charset="-79"/>
                <a:cs typeface="Gisha" panose="020B0502040204020203" pitchFamily="34" charset="-79"/>
              </a:rPr>
              <a:t>כז</a:t>
            </a:r>
            <a:r>
              <a:rPr lang="he-IL" dirty="0">
                <a:solidFill>
                  <a:srgbClr val="002060"/>
                </a:solidFill>
                <a:latin typeface="Gisha" panose="020B0502040204020203" pitchFamily="34" charset="-79"/>
                <a:cs typeface="Gisha" panose="020B0502040204020203" pitchFamily="34" charset="-79"/>
              </a:rPr>
              <a:t>) ולא דבר. רוצה לומר, ולא היה אז רצון ה' לכלותם כי עדיין לא נגזרה הגזרה בעת ההיא, לכן הושיעם ביד ירבעם:</a:t>
            </a:r>
          </a:p>
          <a:p>
            <a:pPr algn="r"/>
            <a:r>
              <a:rPr lang="he-IL" sz="3200" dirty="0">
                <a:solidFill>
                  <a:schemeClr val="accent2">
                    <a:lumMod val="75000"/>
                  </a:schemeClr>
                </a:solidFill>
                <a:latin typeface="FbKapriza Bold" panose="02020603050405020304" pitchFamily="18" charset="-79"/>
                <a:cs typeface="FbKapriza Bold" panose="02020603050405020304" pitchFamily="18" charset="-79"/>
              </a:rPr>
              <a:t>הקב"ה ראה את </a:t>
            </a:r>
            <a:r>
              <a:rPr lang="he-IL" sz="3200" dirty="0" err="1">
                <a:solidFill>
                  <a:schemeClr val="accent2">
                    <a:lumMod val="75000"/>
                  </a:schemeClr>
                </a:solidFill>
                <a:latin typeface="FbKapriza Bold" panose="02020603050405020304" pitchFamily="18" charset="-79"/>
                <a:cs typeface="FbKapriza Bold" panose="02020603050405020304" pitchFamily="18" charset="-79"/>
              </a:rPr>
              <a:t>עוניים</a:t>
            </a:r>
            <a:r>
              <a:rPr lang="he-IL" sz="3200" dirty="0">
                <a:solidFill>
                  <a:schemeClr val="accent2">
                    <a:lumMod val="75000"/>
                  </a:schemeClr>
                </a:solidFill>
                <a:latin typeface="FbKapriza Bold" panose="02020603050405020304" pitchFamily="18" charset="-79"/>
                <a:cs typeface="FbKapriza Bold" panose="02020603050405020304" pitchFamily="18" charset="-79"/>
              </a:rPr>
              <a:t> </a:t>
            </a:r>
            <a:r>
              <a:rPr lang="he-IL" sz="3200" dirty="0" err="1">
                <a:solidFill>
                  <a:schemeClr val="accent2">
                    <a:lumMod val="75000"/>
                  </a:schemeClr>
                </a:solidFill>
                <a:latin typeface="FbKapriza Bold" panose="02020603050405020304" pitchFamily="18" charset="-79"/>
                <a:cs typeface="FbKapriza Bold" panose="02020603050405020304" pitchFamily="18" charset="-79"/>
              </a:rPr>
              <a:t>ויסוריהם</a:t>
            </a:r>
            <a:r>
              <a:rPr lang="he-IL" sz="3200" dirty="0">
                <a:solidFill>
                  <a:schemeClr val="accent2">
                    <a:lumMod val="75000"/>
                  </a:schemeClr>
                </a:solidFill>
                <a:latin typeface="FbKapriza Bold" panose="02020603050405020304" pitchFamily="18" charset="-79"/>
                <a:cs typeface="FbKapriza Bold" panose="02020603050405020304" pitchFamily="18" charset="-79"/>
              </a:rPr>
              <a:t> והחליט להושיע אותם למרות שמבחינת מעשיהם לא היו ראויים לכך</a:t>
            </a:r>
            <a:r>
              <a:rPr lang="he-IL" sz="3200" dirty="0">
                <a:solidFill>
                  <a:srgbClr val="C00000"/>
                </a:solidFill>
                <a:latin typeface="Gisha" panose="020B0502040204020203" pitchFamily="34" charset="-79"/>
                <a:cs typeface="Organy" pitchFamily="2" charset="-79"/>
              </a:rPr>
              <a:t>. </a:t>
            </a:r>
          </a:p>
          <a:p>
            <a:pPr algn="r"/>
            <a:endParaRPr lang="he-IL" dirty="0">
              <a:solidFill>
                <a:srgbClr val="00206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040890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4D4D039-8428-4080-80D4-18C1571B2F20}"/>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ירבעם בן יואש</a:t>
            </a:r>
          </a:p>
        </p:txBody>
      </p:sp>
      <p:sp>
        <p:nvSpPr>
          <p:cNvPr id="3" name="מציין מיקום תוכן 2">
            <a:extLst>
              <a:ext uri="{FF2B5EF4-FFF2-40B4-BE49-F238E27FC236}">
                <a16:creationId xmlns:a16="http://schemas.microsoft.com/office/drawing/2014/main" id="{8A8EEBAF-7DED-4514-AE74-BCE639201DEE}"/>
              </a:ext>
            </a:extLst>
          </p:cNvPr>
          <p:cNvSpPr>
            <a:spLocks noGrp="1"/>
          </p:cNvSpPr>
          <p:nvPr>
            <p:ph idx="1"/>
          </p:nvPr>
        </p:nvSpPr>
        <p:spPr>
          <a:xfrm>
            <a:off x="838200" y="1690688"/>
            <a:ext cx="10515600" cy="4112331"/>
          </a:xfrm>
        </p:spPr>
        <p:style>
          <a:lnRef idx="2">
            <a:schemeClr val="accent1"/>
          </a:lnRef>
          <a:fillRef idx="1">
            <a:schemeClr val="lt1"/>
          </a:fillRef>
          <a:effectRef idx="0">
            <a:schemeClr val="accent1"/>
          </a:effectRef>
          <a:fontRef idx="minor">
            <a:schemeClr val="dk1"/>
          </a:fontRef>
        </p:style>
        <p:txBody>
          <a:bodyPr/>
          <a:lstStyle/>
          <a:p>
            <a:pPr marL="0" indent="0">
              <a:buNone/>
            </a:pPr>
            <a:r>
              <a:rPr lang="he-IL" dirty="0"/>
              <a:t> </a:t>
            </a:r>
          </a:p>
          <a:p>
            <a:pPr marL="0" indent="0">
              <a:buNone/>
            </a:pPr>
            <a:r>
              <a:rPr lang="he-IL" dirty="0"/>
              <a:t> </a:t>
            </a:r>
            <a:r>
              <a:rPr lang="he-IL" b="1" dirty="0" err="1">
                <a:solidFill>
                  <a:srgbClr val="002060"/>
                </a:solidFill>
                <a:latin typeface="Gisha" panose="020B0502040204020203" pitchFamily="34" charset="-79"/>
                <a:cs typeface="Gisha" panose="020B0502040204020203" pitchFamily="34" charset="-79"/>
              </a:rPr>
              <a:t>רד"ק</a:t>
            </a:r>
            <a:r>
              <a:rPr lang="he-IL" b="1" dirty="0">
                <a:solidFill>
                  <a:srgbClr val="002060"/>
                </a:solidFill>
                <a:latin typeface="Gisha" panose="020B0502040204020203" pitchFamily="34" charset="-79"/>
                <a:cs typeface="Gisha" panose="020B0502040204020203" pitchFamily="34" charset="-79"/>
              </a:rPr>
              <a:t> מלכים ב פרק יד</a:t>
            </a:r>
          </a:p>
          <a:p>
            <a:pPr marL="0" indent="0">
              <a:buNone/>
            </a:pPr>
            <a:r>
              <a:rPr lang="he-IL" dirty="0">
                <a:solidFill>
                  <a:srgbClr val="002060"/>
                </a:solidFill>
                <a:latin typeface="Gisha" panose="020B0502040204020203" pitchFamily="34" charset="-79"/>
                <a:cs typeface="Gisha" panose="020B0502040204020203" pitchFamily="34" charset="-79"/>
              </a:rPr>
              <a:t>(כה) אשר דבר ביד עבדו יונה בן </a:t>
            </a:r>
            <a:r>
              <a:rPr lang="he-IL" dirty="0" err="1">
                <a:solidFill>
                  <a:srgbClr val="002060"/>
                </a:solidFill>
                <a:latin typeface="Gisha" panose="020B0502040204020203" pitchFamily="34" charset="-79"/>
                <a:cs typeface="Gisha" panose="020B0502040204020203" pitchFamily="34" charset="-79"/>
              </a:rPr>
              <a:t>אמתי</a:t>
            </a:r>
            <a:r>
              <a:rPr lang="he-IL" dirty="0">
                <a:solidFill>
                  <a:srgbClr val="002060"/>
                </a:solidFill>
                <a:latin typeface="Gisha" panose="020B0502040204020203" pitchFamily="34" charset="-79"/>
                <a:cs typeface="Gisha" panose="020B0502040204020203" pitchFamily="34" charset="-79"/>
              </a:rPr>
              <a:t>. ... ומה שאמר אשר דבר ביד עבדו       יונה בן </a:t>
            </a:r>
            <a:r>
              <a:rPr lang="he-IL" dirty="0" err="1">
                <a:solidFill>
                  <a:srgbClr val="002060"/>
                </a:solidFill>
                <a:latin typeface="Gisha" panose="020B0502040204020203" pitchFamily="34" charset="-79"/>
                <a:cs typeface="Gisha" panose="020B0502040204020203" pitchFamily="34" charset="-79"/>
              </a:rPr>
              <a:t>אמתי</a:t>
            </a:r>
            <a:r>
              <a:rPr lang="he-IL" dirty="0">
                <a:solidFill>
                  <a:srgbClr val="002060"/>
                </a:solidFill>
                <a:latin typeface="Gisha" panose="020B0502040204020203" pitchFamily="34" charset="-79"/>
                <a:cs typeface="Gisha" panose="020B0502040204020203" pitchFamily="34" charset="-79"/>
              </a:rPr>
              <a:t>, רצה לומר, כמו שנתהפך להם בנינוה מרעה לטובה כך בימי ירבעם נהפך להם מרעה לטובה:</a:t>
            </a:r>
          </a:p>
          <a:p>
            <a:pPr marL="0" indent="0">
              <a:buNone/>
            </a:pPr>
            <a:endParaRPr lang="he-IL" dirty="0">
              <a:solidFill>
                <a:schemeClr val="accent2">
                  <a:lumMod val="75000"/>
                </a:schemeClr>
              </a:solidFill>
              <a:latin typeface="FbKapriza Bold" panose="02020603050405020304" pitchFamily="18" charset="-79"/>
              <a:cs typeface="FbKapriza Bold" panose="02020603050405020304" pitchFamily="18" charset="-79"/>
            </a:endParaRPr>
          </a:p>
          <a:p>
            <a:pPr marL="0" indent="0">
              <a:buNone/>
            </a:pPr>
            <a:r>
              <a:rPr lang="he-IL" dirty="0">
                <a:solidFill>
                  <a:schemeClr val="accent2">
                    <a:lumMod val="75000"/>
                  </a:schemeClr>
                </a:solidFill>
                <a:latin typeface="FbKapriza Bold" panose="02020603050405020304" pitchFamily="18" charset="-79"/>
                <a:cs typeface="FbKapriza Bold" panose="02020603050405020304" pitchFamily="18" charset="-79"/>
              </a:rPr>
              <a:t>כמו שאנשי </a:t>
            </a:r>
            <a:r>
              <a:rPr lang="he-IL" dirty="0" err="1">
                <a:solidFill>
                  <a:schemeClr val="accent2">
                    <a:lumMod val="75000"/>
                  </a:schemeClr>
                </a:solidFill>
                <a:latin typeface="FbKapriza Bold" panose="02020603050405020304" pitchFamily="18" charset="-79"/>
                <a:cs typeface="FbKapriza Bold" panose="02020603050405020304" pitchFamily="18" charset="-79"/>
              </a:rPr>
              <a:t>נינוה</a:t>
            </a:r>
            <a:r>
              <a:rPr lang="he-IL" dirty="0">
                <a:solidFill>
                  <a:schemeClr val="accent2">
                    <a:lumMod val="75000"/>
                  </a:schemeClr>
                </a:solidFill>
                <a:latin typeface="FbKapriza Bold" panose="02020603050405020304" pitchFamily="18" charset="-79"/>
                <a:cs typeface="FbKapriza Bold" panose="02020603050405020304" pitchFamily="18" charset="-79"/>
              </a:rPr>
              <a:t> לא היו ראויים לסליחה על מעשיהם, כך דורו של ירבעם לא היה ראוי לסליחה אך הקב"ה הפך את גזירתם מרעה לטובה.</a:t>
            </a:r>
          </a:p>
          <a:p>
            <a:pPr marL="0" indent="0">
              <a:buNone/>
            </a:pPr>
            <a:endParaRPr lang="he-IL" dirty="0"/>
          </a:p>
          <a:p>
            <a:pPr marL="0" indent="0">
              <a:buNone/>
            </a:pPr>
            <a:endParaRPr lang="he-IL" dirty="0"/>
          </a:p>
        </p:txBody>
      </p:sp>
    </p:spTree>
    <p:extLst>
      <p:ext uri="{BB962C8B-B14F-4D97-AF65-F5344CB8AC3E}">
        <p14:creationId xmlns:p14="http://schemas.microsoft.com/office/powerpoint/2010/main" val="75952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D9E2BF7-1EA8-481E-BCF2-89DB2218D825}"/>
              </a:ext>
            </a:extLst>
          </p:cNvPr>
          <p:cNvSpPr>
            <a:spLocks noGrp="1"/>
          </p:cNvSpPr>
          <p:nvPr>
            <p:ph type="title"/>
          </p:nvPr>
        </p:nvSpPr>
        <p:spPr/>
        <p:txBody>
          <a:bodyPr/>
          <a:lstStyle/>
          <a:p>
            <a:r>
              <a:rPr lang="he-IL" dirty="0">
                <a:solidFill>
                  <a:srgbClr val="002060"/>
                </a:solidFill>
                <a:latin typeface="FbAfikoman Regular" panose="02020603050405020304" pitchFamily="18" charset="-79"/>
                <a:cs typeface="FbAfikoman Regular" panose="02020603050405020304" pitchFamily="18" charset="-79"/>
              </a:rPr>
              <a:t>מלכות עוזיה (עזריה) </a:t>
            </a:r>
            <a:br>
              <a:rPr lang="he-IL" dirty="0">
                <a:solidFill>
                  <a:srgbClr val="002060"/>
                </a:solidFill>
                <a:latin typeface="FbAfikoman Regular" panose="02020603050405020304" pitchFamily="18" charset="-79"/>
                <a:cs typeface="FbAfikoman Regular" panose="02020603050405020304" pitchFamily="18" charset="-79"/>
              </a:rPr>
            </a:br>
            <a:r>
              <a:rPr lang="he-IL" dirty="0">
                <a:solidFill>
                  <a:srgbClr val="002060"/>
                </a:solidFill>
                <a:latin typeface="FbAfikoman Regular" panose="02020603050405020304" pitchFamily="18" charset="-79"/>
                <a:cs typeface="FbAfikoman Regular" panose="02020603050405020304" pitchFamily="18" charset="-79"/>
              </a:rPr>
              <a:t>מלכים ב'  פרק ט"ו: א-ז, דברי הימים ב' פרק כ"ו</a:t>
            </a:r>
          </a:p>
        </p:txBody>
      </p:sp>
      <p:sp>
        <p:nvSpPr>
          <p:cNvPr id="3" name="מציין מיקום תוכן 2">
            <a:extLst>
              <a:ext uri="{FF2B5EF4-FFF2-40B4-BE49-F238E27FC236}">
                <a16:creationId xmlns:a16="http://schemas.microsoft.com/office/drawing/2014/main" id="{BE112551-6F54-4B89-A228-B18A03EE9389}"/>
              </a:ext>
            </a:extLst>
          </p:cNvPr>
          <p:cNvSpPr>
            <a:spLocks noGrp="1"/>
          </p:cNvSpPr>
          <p:nvPr>
            <p:ph idx="1"/>
          </p:nvPr>
        </p:nvSpPr>
        <p:spPr>
          <a:xfrm>
            <a:off x="270933" y="2009422"/>
            <a:ext cx="11599333" cy="4359452"/>
          </a:xfrm>
          <a:ln>
            <a:solidFill>
              <a:schemeClr val="tx2">
                <a:lumMod val="60000"/>
                <a:lumOff val="40000"/>
              </a:schemeClr>
            </a:solidFill>
          </a:ln>
        </p:spPr>
        <p:txBody>
          <a:bodyPr/>
          <a:lstStyle/>
          <a:p>
            <a:endParaRPr lang="he-IL" sz="2400" dirty="0">
              <a:solidFill>
                <a:srgbClr val="002060"/>
              </a:solidFill>
              <a:latin typeface="Gisha" panose="020B0502040204020203" pitchFamily="34" charset="-79"/>
              <a:cs typeface="Gisha" panose="020B0502040204020203" pitchFamily="34" charset="-79"/>
            </a:endParaRPr>
          </a:p>
          <a:p>
            <a:r>
              <a:rPr lang="he-IL" sz="2400" dirty="0">
                <a:solidFill>
                  <a:srgbClr val="002060"/>
                </a:solidFill>
                <a:latin typeface="Gisha" panose="020B0502040204020203" pitchFamily="34" charset="-79"/>
                <a:cs typeface="Gisha" panose="020B0502040204020203" pitchFamily="34" charset="-79"/>
              </a:rPr>
              <a:t>גודל הממלכה: כל דרום הארץ עד אילת בדרום , כולל ארץ פלשתים במערב וארץ עמון במזרח. </a:t>
            </a:r>
          </a:p>
          <a:p>
            <a:r>
              <a:rPr lang="he-IL" sz="2400" dirty="0">
                <a:solidFill>
                  <a:srgbClr val="002060"/>
                </a:solidFill>
                <a:latin typeface="Gisha" panose="020B0502040204020203" pitchFamily="34" charset="-79"/>
                <a:cs typeface="Gisha" panose="020B0502040204020203" pitchFamily="34" charset="-79"/>
              </a:rPr>
              <a:t>משך המלוכה: 52 שנים</a:t>
            </a:r>
          </a:p>
          <a:p>
            <a:r>
              <a:rPr lang="he-IL" sz="2400" dirty="0">
                <a:solidFill>
                  <a:srgbClr val="002060"/>
                </a:solidFill>
                <a:latin typeface="Gisha" panose="020B0502040204020203" pitchFamily="34" charset="-79"/>
                <a:cs typeface="Gisha" panose="020B0502040204020203" pitchFamily="34" charset="-79"/>
              </a:rPr>
              <a:t>הערכה רוחנית: עשה הישר בעיני ה',</a:t>
            </a:r>
          </a:p>
          <a:p>
            <a:r>
              <a:rPr lang="he-IL" sz="2400" dirty="0">
                <a:solidFill>
                  <a:srgbClr val="002060"/>
                </a:solidFill>
                <a:latin typeface="Gisha" panose="020B0502040204020203" pitchFamily="34" charset="-79"/>
                <a:cs typeface="Gisha" panose="020B0502040204020203" pitchFamily="34" charset="-79"/>
              </a:rPr>
              <a:t>מצב הממלכה: הרחבת הממלכה והצלחה בכיבושים, בניה נרחבת (מגדלים), צבא מסודר.</a:t>
            </a:r>
          </a:p>
          <a:p>
            <a:r>
              <a:rPr lang="he-IL" sz="3200" dirty="0">
                <a:solidFill>
                  <a:schemeClr val="accent2">
                    <a:lumMod val="75000"/>
                  </a:schemeClr>
                </a:solidFill>
                <a:latin typeface="FbKapriza Bold" panose="02020603050405020304" pitchFamily="18" charset="-79"/>
                <a:cs typeface="FbKapriza Bold" panose="02020603050405020304" pitchFamily="18" charset="-79"/>
              </a:rPr>
              <a:t>קריאת הפסוקים במלכים ובדברי הימים.</a:t>
            </a:r>
          </a:p>
          <a:p>
            <a:endParaRPr lang="he-IL" sz="2400" dirty="0">
              <a:solidFill>
                <a:srgbClr val="002060"/>
              </a:solidFill>
              <a:latin typeface="Gisha" panose="020B0502040204020203" pitchFamily="34" charset="-79"/>
              <a:cs typeface="Gisha" panose="020B0502040204020203" pitchFamily="34" charset="-79"/>
            </a:endParaRPr>
          </a:p>
          <a:p>
            <a:r>
              <a:rPr lang="he-IL" sz="2400" dirty="0">
                <a:solidFill>
                  <a:srgbClr val="002060"/>
                </a:solidFill>
                <a:latin typeface="Gisha" panose="020B0502040204020203" pitchFamily="34" charset="-79"/>
                <a:cs typeface="Gisha" panose="020B0502040204020203" pitchFamily="34" charset="-79"/>
              </a:rPr>
              <a:t>השלמה של הערכה הרוחנית: </a:t>
            </a:r>
            <a:r>
              <a:rPr lang="he-IL" sz="2400" dirty="0">
                <a:solidFill>
                  <a:schemeClr val="accent2">
                    <a:lumMod val="75000"/>
                  </a:schemeClr>
                </a:solidFill>
                <a:latin typeface="Gisha" panose="020B0502040204020203" pitchFamily="34" charset="-79"/>
                <a:cs typeface="Gisha" panose="020B0502040204020203" pitchFamily="34" charset="-79"/>
              </a:rPr>
              <a:t>"וּכְחֶזְקָתוֹ גָּבַהּ לִבּוֹ עַד לְהַשְׁחִית וַיִּמְעַל בַּה' </a:t>
            </a:r>
            <a:r>
              <a:rPr lang="he-IL" sz="2400" dirty="0" err="1">
                <a:solidFill>
                  <a:schemeClr val="accent2">
                    <a:lumMod val="75000"/>
                  </a:schemeClr>
                </a:solidFill>
                <a:latin typeface="Gisha" panose="020B0502040204020203" pitchFamily="34" charset="-79"/>
                <a:cs typeface="Gisha" panose="020B0502040204020203" pitchFamily="34" charset="-79"/>
              </a:rPr>
              <a:t>אֱלֹהָיו</a:t>
            </a:r>
            <a:r>
              <a:rPr lang="he-IL" sz="2400" dirty="0">
                <a:solidFill>
                  <a:schemeClr val="accent2">
                    <a:lumMod val="75000"/>
                  </a:schemeClr>
                </a:solidFill>
                <a:latin typeface="Gisha" panose="020B0502040204020203" pitchFamily="34" charset="-79"/>
                <a:cs typeface="Gisha" panose="020B0502040204020203" pitchFamily="34" charset="-79"/>
              </a:rPr>
              <a:t> וַיָּבֹא אֶל הֵיכַל ה' לְהַקְטִיר עַל מִזְבַּח הַקְּטֹרֶת" –</a:t>
            </a:r>
          </a:p>
        </p:txBody>
      </p:sp>
    </p:spTree>
    <p:extLst>
      <p:ext uri="{BB962C8B-B14F-4D97-AF65-F5344CB8AC3E}">
        <p14:creationId xmlns:p14="http://schemas.microsoft.com/office/powerpoint/2010/main" val="379187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0F9A10-3624-4BE5-94ED-5BCB78052891}"/>
              </a:ext>
            </a:extLst>
          </p:cNvPr>
          <p:cNvSpPr>
            <a:spLocks noGrp="1"/>
          </p:cNvSpPr>
          <p:nvPr>
            <p:ph type="title"/>
          </p:nvPr>
        </p:nvSpPr>
        <p:spPr/>
        <p:txBody>
          <a:bodyPr>
            <a:normAutofit/>
          </a:bodyPr>
          <a:lstStyle/>
          <a:p>
            <a:r>
              <a:rPr lang="he-IL" sz="4000" dirty="0">
                <a:solidFill>
                  <a:srgbClr val="002060"/>
                </a:solidFill>
                <a:latin typeface="FbAfikoman Regular" panose="02020603050405020304" pitchFamily="18" charset="-79"/>
                <a:cs typeface="FbAfikoman Regular" panose="02020603050405020304" pitchFamily="18" charset="-79"/>
              </a:rPr>
              <a:t>מלכות עוזיהו – החלק הראשון והטוב </a:t>
            </a:r>
            <a:r>
              <a:rPr lang="he-IL" sz="4000" dirty="0" err="1">
                <a:solidFill>
                  <a:srgbClr val="002060"/>
                </a:solidFill>
                <a:latin typeface="FbAfikoman Regular" panose="02020603050405020304" pitchFamily="18" charset="-79"/>
                <a:cs typeface="FbAfikoman Regular" panose="02020603050405020304" pitchFamily="18" charset="-79"/>
              </a:rPr>
              <a:t>דבה"י</a:t>
            </a:r>
            <a:r>
              <a:rPr lang="he-IL" sz="4000" dirty="0">
                <a:solidFill>
                  <a:srgbClr val="002060"/>
                </a:solidFill>
                <a:latin typeface="FbAfikoman Regular" panose="02020603050405020304" pitchFamily="18" charset="-79"/>
                <a:cs typeface="FbAfikoman Regular" panose="02020603050405020304" pitchFamily="18" charset="-79"/>
              </a:rPr>
              <a:t> (פסוקים א–טו)</a:t>
            </a:r>
          </a:p>
        </p:txBody>
      </p:sp>
      <p:sp>
        <p:nvSpPr>
          <p:cNvPr id="3" name="מציין מיקום תוכן 2">
            <a:extLst>
              <a:ext uri="{FF2B5EF4-FFF2-40B4-BE49-F238E27FC236}">
                <a16:creationId xmlns:a16="http://schemas.microsoft.com/office/drawing/2014/main" id="{7015C2D6-4B82-4AC6-A160-7F36E284CA32}"/>
              </a:ext>
            </a:extLst>
          </p:cNvPr>
          <p:cNvSpPr>
            <a:spLocks noGrp="1"/>
          </p:cNvSpPr>
          <p:nvPr>
            <p:ph idx="1"/>
          </p:nvPr>
        </p:nvSpPr>
        <p:spPr>
          <a:xfrm>
            <a:off x="605641" y="1805050"/>
            <a:ext cx="10889673" cy="4595750"/>
          </a:xfrm>
          <a:ln>
            <a:solidFill>
              <a:srgbClr val="002060"/>
            </a:solidFill>
          </a:ln>
        </p:spPr>
        <p:txBody>
          <a:bodyPr>
            <a:normAutofit/>
          </a:bodyPr>
          <a:lstStyle/>
          <a:p>
            <a:r>
              <a:rPr lang="he-IL" sz="2400" dirty="0">
                <a:solidFill>
                  <a:srgbClr val="002060"/>
                </a:solidFill>
                <a:latin typeface="Gisha" panose="020B0502040204020203" pitchFamily="34" charset="-79"/>
                <a:cs typeface="Gisha" panose="020B0502040204020203" pitchFamily="34" charset="-79"/>
              </a:rPr>
              <a:t>כל זמן שעוזיהו דרש "אֶת ה'" ושמע לנביאו זְכַרְיָהוּ - "הִצְלִיחוֹ </a:t>
            </a:r>
            <a:r>
              <a:rPr lang="he-IL" sz="2400" dirty="0" err="1">
                <a:solidFill>
                  <a:srgbClr val="002060"/>
                </a:solidFill>
                <a:latin typeface="Gisha" panose="020B0502040204020203" pitchFamily="34" charset="-79"/>
                <a:cs typeface="Gisha" panose="020B0502040204020203" pitchFamily="34" charset="-79"/>
              </a:rPr>
              <a:t>הָאֱלֹהִים</a:t>
            </a:r>
            <a:r>
              <a:rPr lang="he-IL" sz="2400" dirty="0">
                <a:solidFill>
                  <a:srgbClr val="002060"/>
                </a:solidFill>
                <a:latin typeface="Gisha" panose="020B0502040204020203" pitchFamily="34" charset="-79"/>
                <a:cs typeface="Gisha" panose="020B0502040204020203" pitchFamily="34" charset="-79"/>
              </a:rPr>
              <a:t>" בכל התחומים: </a:t>
            </a:r>
          </a:p>
          <a:p>
            <a:r>
              <a:rPr lang="he-IL" dirty="0">
                <a:solidFill>
                  <a:srgbClr val="002060"/>
                </a:solidFill>
                <a:latin typeface="FbKapriza Bold" panose="02020603050405020304" pitchFamily="18" charset="-79"/>
                <a:cs typeface="FbKapriza Bold" panose="02020603050405020304" pitchFamily="18" charset="-79"/>
              </a:rPr>
              <a:t>מלחמות</a:t>
            </a:r>
            <a:r>
              <a:rPr lang="he-IL" sz="2400" dirty="0">
                <a:solidFill>
                  <a:srgbClr val="002060"/>
                </a:solidFill>
                <a:latin typeface="FbKapriza Bold" panose="02020603050405020304" pitchFamily="18" charset="-79"/>
                <a:cs typeface="FbKapriza Bold" panose="02020603050405020304" pitchFamily="18" charset="-79"/>
              </a:rPr>
              <a:t>-</a:t>
            </a:r>
            <a:r>
              <a:rPr lang="he-IL" sz="2400" dirty="0">
                <a:solidFill>
                  <a:srgbClr val="002060"/>
                </a:solidFill>
                <a:latin typeface="Gisha" panose="020B0502040204020203" pitchFamily="34" charset="-79"/>
                <a:cs typeface="Gisha" panose="020B0502040204020203" pitchFamily="34" charset="-79"/>
              </a:rPr>
              <a:t> בכיבוש הפלישתים, בהכנעת הערבים והעמונים.</a:t>
            </a:r>
          </a:p>
          <a:p>
            <a:r>
              <a:rPr lang="he-IL" dirty="0">
                <a:solidFill>
                  <a:srgbClr val="002060"/>
                </a:solidFill>
                <a:latin typeface="FbKapriza Bold" panose="02020603050405020304" pitchFamily="18" charset="-79"/>
                <a:cs typeface="FbKapriza Bold" panose="02020603050405020304" pitchFamily="18" charset="-79"/>
              </a:rPr>
              <a:t>גבולות-</a:t>
            </a:r>
            <a:r>
              <a:rPr lang="he-IL" sz="2400" dirty="0">
                <a:solidFill>
                  <a:srgbClr val="002060"/>
                </a:solidFill>
                <a:latin typeface="Gisha" panose="020B0502040204020203" pitchFamily="34" charset="-79"/>
                <a:cs typeface="Gisha" panose="020B0502040204020203" pitchFamily="34" charset="-79"/>
              </a:rPr>
              <a:t> בהרחבת גבולות הממלכה, בבניין "עָרִים בְּאַשְׁדּוֹד וּבַפְּלִשְׁתִּים".</a:t>
            </a:r>
          </a:p>
          <a:p>
            <a:r>
              <a:rPr lang="he-IL" dirty="0">
                <a:solidFill>
                  <a:srgbClr val="002060"/>
                </a:solidFill>
                <a:latin typeface="FbKapriza Bold" panose="02020603050405020304" pitchFamily="18" charset="-79"/>
                <a:cs typeface="FbKapriza Bold" panose="02020603050405020304" pitchFamily="18" charset="-79"/>
              </a:rPr>
              <a:t>היבט כלכלי- </a:t>
            </a:r>
            <a:r>
              <a:rPr lang="he-IL" sz="2400" dirty="0">
                <a:solidFill>
                  <a:srgbClr val="002060"/>
                </a:solidFill>
                <a:latin typeface="Gisha" panose="020B0502040204020203" pitchFamily="34" charset="-79"/>
                <a:cs typeface="Gisha" panose="020B0502040204020203" pitchFamily="34" charset="-79"/>
              </a:rPr>
              <a:t>במפעלי בנייה וחקלאות בכל רחבי הממלכה. </a:t>
            </a:r>
          </a:p>
          <a:p>
            <a:r>
              <a:rPr lang="he-IL" dirty="0">
                <a:solidFill>
                  <a:srgbClr val="002060"/>
                </a:solidFill>
                <a:latin typeface="FbKapriza Bold" panose="02020603050405020304" pitchFamily="18" charset="-79"/>
                <a:cs typeface="FbKapriza Bold" panose="02020603050405020304" pitchFamily="18" charset="-79"/>
              </a:rPr>
              <a:t>היבט צבאי- </a:t>
            </a:r>
            <a:r>
              <a:rPr lang="he-IL" sz="2400" dirty="0">
                <a:solidFill>
                  <a:srgbClr val="002060"/>
                </a:solidFill>
                <a:latin typeface="Gisha" panose="020B0502040204020203" pitchFamily="34" charset="-79"/>
                <a:cs typeface="Gisha" panose="020B0502040204020203" pitchFamily="34" charset="-79"/>
              </a:rPr>
              <a:t>גם את הצבא בנה עוזיהו היטב, עם לוחמים מצוידים באמצעי הלחימה הדרושים להגנה ולהתקפה "מָגִנִּים </a:t>
            </a:r>
            <a:r>
              <a:rPr lang="he-IL" sz="2400" dirty="0" err="1">
                <a:solidFill>
                  <a:srgbClr val="002060"/>
                </a:solidFill>
                <a:latin typeface="Gisha" panose="020B0502040204020203" pitchFamily="34" charset="-79"/>
                <a:cs typeface="Gisha" panose="020B0502040204020203" pitchFamily="34" charset="-79"/>
              </a:rPr>
              <a:t>וּרְמָחִים</a:t>
            </a:r>
            <a:r>
              <a:rPr lang="he-IL" sz="2400" dirty="0">
                <a:solidFill>
                  <a:srgbClr val="002060"/>
                </a:solidFill>
                <a:latin typeface="Gisha" panose="020B0502040204020203" pitchFamily="34" charset="-79"/>
                <a:cs typeface="Gisha" panose="020B0502040204020203" pitchFamily="34" charset="-79"/>
              </a:rPr>
              <a:t> וְכוֹבָעִים וְשִׁרְיֹנוֹת וּקְשָׁתוֹת וּלְאַבְנֵי קְלָעִים". </a:t>
            </a:r>
          </a:p>
          <a:p>
            <a:endParaRPr lang="he-IL" sz="2400" dirty="0">
              <a:solidFill>
                <a:srgbClr val="002060"/>
              </a:solidFill>
              <a:latin typeface="Gisha" panose="020B0502040204020203" pitchFamily="34" charset="-79"/>
              <a:cs typeface="Gisha" panose="020B0502040204020203" pitchFamily="34" charset="-79"/>
            </a:endParaRPr>
          </a:p>
          <a:p>
            <a:r>
              <a:rPr lang="he-IL" sz="2400" dirty="0">
                <a:solidFill>
                  <a:srgbClr val="002060"/>
                </a:solidFill>
                <a:latin typeface="Gisha" panose="020B0502040204020203" pitchFamily="34" charset="-79"/>
                <a:cs typeface="Gisha" panose="020B0502040204020203" pitchFamily="34" charset="-79"/>
              </a:rPr>
              <a:t>הצלחת עוזיה וכוחו מתפרסמים – </a:t>
            </a:r>
            <a:br>
              <a:rPr lang="en-US" sz="2400" dirty="0">
                <a:solidFill>
                  <a:srgbClr val="002060"/>
                </a:solidFill>
                <a:latin typeface="Gisha" panose="020B0502040204020203" pitchFamily="34" charset="-79"/>
                <a:cs typeface="Gisha" panose="020B0502040204020203" pitchFamily="34" charset="-79"/>
              </a:rPr>
            </a:br>
            <a:r>
              <a:rPr lang="he-IL" sz="2400" dirty="0">
                <a:solidFill>
                  <a:srgbClr val="002060"/>
                </a:solidFill>
                <a:latin typeface="Gisha" panose="020B0502040204020203" pitchFamily="34" charset="-79"/>
                <a:cs typeface="Gisha" panose="020B0502040204020203" pitchFamily="34" charset="-79"/>
              </a:rPr>
              <a:t>"וַיֵּצֵא שְׁמוֹ עַד לְמֵרָחוֹק כִּי הִפְלִיא </a:t>
            </a:r>
            <a:r>
              <a:rPr lang="he-IL" sz="2400" dirty="0" err="1">
                <a:solidFill>
                  <a:srgbClr val="002060"/>
                </a:solidFill>
                <a:latin typeface="Gisha" panose="020B0502040204020203" pitchFamily="34" charset="-79"/>
                <a:cs typeface="Gisha" panose="020B0502040204020203" pitchFamily="34" charset="-79"/>
              </a:rPr>
              <a:t>לְהֵעָזֵר</a:t>
            </a:r>
            <a:r>
              <a:rPr lang="he-IL" sz="2400" dirty="0">
                <a:solidFill>
                  <a:srgbClr val="002060"/>
                </a:solidFill>
                <a:latin typeface="Gisha" panose="020B0502040204020203" pitchFamily="34" charset="-79"/>
                <a:cs typeface="Gisha" panose="020B0502040204020203" pitchFamily="34" charset="-79"/>
              </a:rPr>
              <a:t> עַד כִּי חָזָק".      </a:t>
            </a:r>
          </a:p>
        </p:txBody>
      </p:sp>
    </p:spTree>
    <p:extLst>
      <p:ext uri="{BB962C8B-B14F-4D97-AF65-F5344CB8AC3E}">
        <p14:creationId xmlns:p14="http://schemas.microsoft.com/office/powerpoint/2010/main" val="384345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770D8BC-1400-4D0B-8812-52310E6CA534}"/>
              </a:ext>
            </a:extLst>
          </p:cNvPr>
          <p:cNvSpPr>
            <a:spLocks noGrp="1"/>
          </p:cNvSpPr>
          <p:nvPr>
            <p:ph type="title"/>
          </p:nvPr>
        </p:nvSpPr>
        <p:spPr>
          <a:xfrm>
            <a:off x="838200" y="365125"/>
            <a:ext cx="10515600" cy="1000537"/>
          </a:xfrm>
        </p:spPr>
        <p:txBody>
          <a:bodyPr>
            <a:normAutofit fontScale="90000"/>
          </a:bodyPr>
          <a:lstStyle/>
          <a:p>
            <a:r>
              <a:rPr lang="he-IL" dirty="0">
                <a:solidFill>
                  <a:srgbClr val="002060"/>
                </a:solidFill>
                <a:latin typeface="FbAfikoman Regular" panose="02020603050405020304" pitchFamily="18" charset="-79"/>
                <a:cs typeface="FbAfikoman Regular" panose="02020603050405020304" pitchFamily="18" charset="-79"/>
              </a:rPr>
              <a:t>מלכות עוזיה – החטא ועונשו </a:t>
            </a:r>
            <a:r>
              <a:rPr lang="he-IL" dirty="0" err="1">
                <a:solidFill>
                  <a:srgbClr val="002060"/>
                </a:solidFill>
                <a:latin typeface="FbAfikoman Regular" panose="02020603050405020304" pitchFamily="18" charset="-79"/>
                <a:cs typeface="FbAfikoman Regular" panose="02020603050405020304" pitchFamily="18" charset="-79"/>
              </a:rPr>
              <a:t>דבה"י</a:t>
            </a:r>
            <a:r>
              <a:rPr lang="he-IL" dirty="0">
                <a:solidFill>
                  <a:srgbClr val="002060"/>
                </a:solidFill>
                <a:latin typeface="FbAfikoman Regular" panose="02020603050405020304" pitchFamily="18" charset="-79"/>
                <a:cs typeface="FbAfikoman Regular" panose="02020603050405020304" pitchFamily="18" charset="-79"/>
              </a:rPr>
              <a:t> </a:t>
            </a:r>
            <a:r>
              <a:rPr lang="he-IL" sz="3600" dirty="0">
                <a:solidFill>
                  <a:srgbClr val="002060"/>
                </a:solidFill>
                <a:latin typeface="FbAfikoman Regular" panose="02020603050405020304" pitchFamily="18" charset="-79"/>
                <a:cs typeface="FbAfikoman Regular" panose="02020603050405020304" pitchFamily="18" charset="-79"/>
              </a:rPr>
              <a:t>(פסוקים </a:t>
            </a:r>
            <a:r>
              <a:rPr lang="he-IL" sz="3600" dirty="0" err="1">
                <a:solidFill>
                  <a:srgbClr val="002060"/>
                </a:solidFill>
                <a:latin typeface="FbAfikoman Regular" panose="02020603050405020304" pitchFamily="18" charset="-79"/>
                <a:cs typeface="FbAfikoman Regular" panose="02020603050405020304" pitchFamily="18" charset="-79"/>
              </a:rPr>
              <a:t>טז</a:t>
            </a:r>
            <a:r>
              <a:rPr lang="he-IL" sz="3600" dirty="0">
                <a:solidFill>
                  <a:srgbClr val="002060"/>
                </a:solidFill>
                <a:latin typeface="FbAfikoman Regular" panose="02020603050405020304" pitchFamily="18" charset="-79"/>
                <a:cs typeface="FbAfikoman Regular" panose="02020603050405020304" pitchFamily="18" charset="-79"/>
              </a:rPr>
              <a:t>–</a:t>
            </a:r>
            <a:r>
              <a:rPr lang="he-IL" sz="3600" dirty="0" err="1">
                <a:solidFill>
                  <a:srgbClr val="002060"/>
                </a:solidFill>
                <a:latin typeface="FbAfikoman Regular" panose="02020603050405020304" pitchFamily="18" charset="-79"/>
                <a:cs typeface="FbAfikoman Regular" panose="02020603050405020304" pitchFamily="18" charset="-79"/>
              </a:rPr>
              <a:t>כג</a:t>
            </a:r>
            <a:r>
              <a:rPr lang="he-IL" sz="3600" dirty="0">
                <a:solidFill>
                  <a:srgbClr val="002060"/>
                </a:solidFill>
                <a:latin typeface="FbAfikoman Regular" panose="02020603050405020304" pitchFamily="18" charset="-79"/>
                <a:cs typeface="FbAfikoman Regular" panose="02020603050405020304" pitchFamily="18" charset="-79"/>
              </a:rPr>
              <a:t>)</a:t>
            </a:r>
          </a:p>
        </p:txBody>
      </p:sp>
      <p:sp>
        <p:nvSpPr>
          <p:cNvPr id="3" name="מציין מיקום תוכן 2">
            <a:extLst>
              <a:ext uri="{FF2B5EF4-FFF2-40B4-BE49-F238E27FC236}">
                <a16:creationId xmlns:a16="http://schemas.microsoft.com/office/drawing/2014/main" id="{40653D9E-77AC-4FEC-A4E3-0C4BD5480C5A}"/>
              </a:ext>
            </a:extLst>
          </p:cNvPr>
          <p:cNvSpPr>
            <a:spLocks noGrp="1"/>
          </p:cNvSpPr>
          <p:nvPr>
            <p:ph idx="1"/>
          </p:nvPr>
        </p:nvSpPr>
        <p:spPr>
          <a:xfrm>
            <a:off x="707572" y="1365662"/>
            <a:ext cx="10515600" cy="5127213"/>
          </a:xfrm>
          <a:ln>
            <a:solidFill>
              <a:srgbClr val="002060"/>
            </a:solidFill>
          </a:ln>
        </p:spPr>
        <p:txBody>
          <a:bodyPr>
            <a:normAutofit fontScale="85000" lnSpcReduction="20000"/>
          </a:bodyPr>
          <a:lstStyle/>
          <a:p>
            <a:endParaRPr lang="he-IL" dirty="0">
              <a:solidFill>
                <a:srgbClr val="002060"/>
              </a:solidFill>
            </a:endParaRPr>
          </a:p>
          <a:p>
            <a:r>
              <a:rPr lang="he-IL" dirty="0">
                <a:solidFill>
                  <a:srgbClr val="002060"/>
                </a:solidFill>
              </a:rPr>
              <a:t>"</a:t>
            </a:r>
            <a:r>
              <a:rPr lang="he-IL" dirty="0">
                <a:solidFill>
                  <a:srgbClr val="002060"/>
                </a:solidFill>
                <a:latin typeface="Gisha" panose="020B0502040204020203" pitchFamily="34" charset="-79"/>
                <a:cs typeface="Gisha" panose="020B0502040204020203" pitchFamily="34" charset="-79"/>
              </a:rPr>
              <a:t>וּכְחֶזְקָתוֹ גָּבַהּ לִבּוֹ עַד לְהַשְׁחִית"     </a:t>
            </a:r>
            <a:r>
              <a:rPr lang="he-IL" sz="3600" dirty="0">
                <a:solidFill>
                  <a:schemeClr val="accent2">
                    <a:lumMod val="75000"/>
                  </a:schemeClr>
                </a:solidFill>
                <a:latin typeface="FbKapriza Bold" panose="02020603050405020304" pitchFamily="18" charset="-79"/>
                <a:cs typeface="FbKapriza Bold" panose="02020603050405020304" pitchFamily="18" charset="-79"/>
              </a:rPr>
              <a:t>או בעברית: ההצלחה עלתה לו לראש.</a:t>
            </a:r>
          </a:p>
          <a:p>
            <a:pPr marL="0" indent="0">
              <a:buNone/>
            </a:pPr>
            <a:br>
              <a:rPr lang="en-US" sz="3600" dirty="0">
                <a:solidFill>
                  <a:srgbClr val="002060"/>
                </a:solidFill>
                <a:latin typeface="Gisha" panose="020B0502040204020203" pitchFamily="34" charset="-79"/>
                <a:cs typeface="Gisha" panose="020B0502040204020203" pitchFamily="34" charset="-79"/>
              </a:rPr>
            </a:br>
            <a:r>
              <a:rPr lang="he-IL" sz="3300" dirty="0">
                <a:solidFill>
                  <a:srgbClr val="002060"/>
                </a:solidFill>
                <a:latin typeface="FbKapriza Bold" panose="02020603050405020304" pitchFamily="18" charset="-79"/>
                <a:cs typeface="FbKapriza Bold" panose="02020603050405020304" pitchFamily="18" charset="-79"/>
              </a:rPr>
              <a:t>    </a:t>
            </a:r>
            <a:r>
              <a:rPr lang="he-IL" sz="3300" dirty="0">
                <a:solidFill>
                  <a:schemeClr val="accent2">
                    <a:lumMod val="75000"/>
                  </a:schemeClr>
                </a:solidFill>
                <a:latin typeface="FbKapriza Bold" panose="02020603050405020304" pitchFamily="18" charset="-79"/>
                <a:cs typeface="FbKapriza Bold" panose="02020603050405020304" pitchFamily="18" charset="-79"/>
              </a:rPr>
              <a:t>       במה זה בא לידי ביטוי? </a:t>
            </a:r>
            <a:br>
              <a:rPr lang="en-US" dirty="0">
                <a:solidFill>
                  <a:srgbClr val="002060"/>
                </a:solidFill>
                <a:latin typeface="Gisha" panose="020B0502040204020203" pitchFamily="34" charset="-79"/>
                <a:cs typeface="Gisha" panose="020B0502040204020203" pitchFamily="34" charset="-79"/>
              </a:rPr>
            </a:br>
            <a:r>
              <a:rPr lang="he-IL" dirty="0">
                <a:solidFill>
                  <a:srgbClr val="002060"/>
                </a:solidFill>
                <a:latin typeface="Gisha" panose="020B0502040204020203" pitchFamily="34" charset="-79"/>
                <a:cs typeface="Gisha" panose="020B0502040204020203" pitchFamily="34" charset="-79"/>
              </a:rPr>
              <a:t>"וַיָּבֹא אֶל הֵיכַל ה' לְהַקְטִיר עַל מִזְבַּח הַקְּטֹרֶת". </a:t>
            </a:r>
            <a:endParaRPr lang="en-US" dirty="0">
              <a:solidFill>
                <a:srgbClr val="002060"/>
              </a:solidFill>
              <a:latin typeface="Gisha" panose="020B0502040204020203" pitchFamily="34" charset="-79"/>
              <a:cs typeface="Gisha" panose="020B0502040204020203" pitchFamily="34" charset="-79"/>
            </a:endParaRPr>
          </a:p>
          <a:p>
            <a:pPr marL="0" indent="0">
              <a:buNone/>
            </a:pPr>
            <a:br>
              <a:rPr lang="en-US" sz="3300" dirty="0">
                <a:solidFill>
                  <a:srgbClr val="002060"/>
                </a:solidFill>
                <a:latin typeface="FbKapriza Bold" panose="02020603050405020304" pitchFamily="18" charset="-79"/>
                <a:cs typeface="FbKapriza Bold" panose="02020603050405020304" pitchFamily="18" charset="-79"/>
              </a:rPr>
            </a:br>
            <a:r>
              <a:rPr lang="he-IL" sz="3300" dirty="0">
                <a:solidFill>
                  <a:srgbClr val="002060"/>
                </a:solidFill>
                <a:latin typeface="FbKapriza Bold" panose="02020603050405020304" pitchFamily="18" charset="-79"/>
                <a:cs typeface="FbKapriza Bold" panose="02020603050405020304" pitchFamily="18" charset="-79"/>
              </a:rPr>
              <a:t>        </a:t>
            </a:r>
            <a:r>
              <a:rPr lang="he-IL" sz="3300" dirty="0">
                <a:solidFill>
                  <a:schemeClr val="accent2">
                    <a:lumMod val="75000"/>
                  </a:schemeClr>
                </a:solidFill>
                <a:latin typeface="FbKapriza Bold" panose="02020603050405020304" pitchFamily="18" charset="-79"/>
                <a:cs typeface="FbKapriza Bold" panose="02020603050405020304" pitchFamily="18" charset="-79"/>
              </a:rPr>
              <a:t>מה הבעיה?</a:t>
            </a:r>
          </a:p>
          <a:p>
            <a:r>
              <a:rPr lang="he-IL" dirty="0">
                <a:solidFill>
                  <a:srgbClr val="002060"/>
                </a:solidFill>
                <a:latin typeface="Gisha" panose="020B0502040204020203" pitchFamily="34" charset="-79"/>
                <a:cs typeface="Gisha" panose="020B0502040204020203" pitchFamily="34" charset="-79"/>
              </a:rPr>
              <a:t> זוהי עבודת קודש השמורה לכוהנים בלבד. אגב, הם אמרו זאת לעוזיהו במפורש </a:t>
            </a:r>
            <a:br>
              <a:rPr lang="en-US" dirty="0">
                <a:solidFill>
                  <a:srgbClr val="002060"/>
                </a:solidFill>
                <a:latin typeface="Gisha" panose="020B0502040204020203" pitchFamily="34" charset="-79"/>
                <a:cs typeface="Gisha" panose="020B0502040204020203" pitchFamily="34" charset="-79"/>
              </a:rPr>
            </a:br>
            <a:r>
              <a:rPr lang="he-IL" dirty="0">
                <a:solidFill>
                  <a:srgbClr val="002060"/>
                </a:solidFill>
                <a:latin typeface="Gisha" panose="020B0502040204020203" pitchFamily="34" charset="-79"/>
                <a:cs typeface="Gisha" panose="020B0502040204020203" pitchFamily="34" charset="-79"/>
              </a:rPr>
              <a:t>"לֹא לְךָ </a:t>
            </a:r>
            <a:r>
              <a:rPr lang="he-IL" dirty="0" err="1">
                <a:solidFill>
                  <a:srgbClr val="002060"/>
                </a:solidFill>
                <a:latin typeface="Gisha" panose="020B0502040204020203" pitchFamily="34" charset="-79"/>
                <a:cs typeface="Gisha" panose="020B0502040204020203" pitchFamily="34" charset="-79"/>
              </a:rPr>
              <a:t>עֻזִּיָּהו</a:t>
            </a:r>
            <a:r>
              <a:rPr lang="he-IL" dirty="0">
                <a:solidFill>
                  <a:srgbClr val="002060"/>
                </a:solidFill>
                <a:latin typeface="Gisha" panose="020B0502040204020203" pitchFamily="34" charset="-79"/>
                <a:cs typeface="Gisha" panose="020B0502040204020203" pitchFamily="34" charset="-79"/>
              </a:rPr>
              <a:t>ּ לְהַקְטִיר לַה' כִּי </a:t>
            </a:r>
            <a:r>
              <a:rPr lang="he-IL" dirty="0" err="1">
                <a:solidFill>
                  <a:srgbClr val="002060"/>
                </a:solidFill>
                <a:latin typeface="Gisha" panose="020B0502040204020203" pitchFamily="34" charset="-79"/>
                <a:cs typeface="Gisha" panose="020B0502040204020203" pitchFamily="34" charset="-79"/>
              </a:rPr>
              <a:t>לַכֹּהֲנִים</a:t>
            </a:r>
            <a:r>
              <a:rPr lang="he-IL" dirty="0">
                <a:solidFill>
                  <a:srgbClr val="002060"/>
                </a:solidFill>
                <a:latin typeface="Gisha" panose="020B0502040204020203" pitchFamily="34" charset="-79"/>
                <a:cs typeface="Gisha" panose="020B0502040204020203" pitchFamily="34" charset="-79"/>
              </a:rPr>
              <a:t> בְּנֵי אַהֲרֹן הַמְקֻדָּשִׁים לְהַקְטִיר", ורק להם. </a:t>
            </a:r>
            <a:br>
              <a:rPr lang="en-US" dirty="0">
                <a:solidFill>
                  <a:srgbClr val="002060"/>
                </a:solidFill>
                <a:latin typeface="Gisha" panose="020B0502040204020203" pitchFamily="34" charset="-79"/>
                <a:cs typeface="Gisha" panose="020B0502040204020203" pitchFamily="34" charset="-79"/>
              </a:rPr>
            </a:br>
            <a:endParaRPr lang="he-IL" dirty="0">
              <a:solidFill>
                <a:srgbClr val="002060"/>
              </a:solidFill>
              <a:latin typeface="Gisha" panose="020B0502040204020203" pitchFamily="34" charset="-79"/>
              <a:cs typeface="Gisha" panose="020B0502040204020203" pitchFamily="34" charset="-79"/>
            </a:endParaRPr>
          </a:p>
          <a:p>
            <a:pPr marL="0" indent="0">
              <a:buNone/>
            </a:pPr>
            <a:r>
              <a:rPr lang="he-IL" sz="3800" dirty="0">
                <a:solidFill>
                  <a:schemeClr val="accent2">
                    <a:lumMod val="75000"/>
                  </a:schemeClr>
                </a:solidFill>
                <a:latin typeface="FbAfikoman Regular" panose="02020603050405020304" pitchFamily="18" charset="-79"/>
                <a:cs typeface="FbAfikoman Regular" panose="02020603050405020304" pitchFamily="18" charset="-79"/>
              </a:rPr>
              <a:t>       אבל הגאווה מונעת הקשבה !! </a:t>
            </a:r>
            <a:endParaRPr lang="en-US" sz="3800" dirty="0">
              <a:solidFill>
                <a:schemeClr val="accent2">
                  <a:lumMod val="75000"/>
                </a:schemeClr>
              </a:solidFill>
              <a:latin typeface="FbAfikoman Regular" panose="02020603050405020304" pitchFamily="18" charset="-79"/>
              <a:cs typeface="FbAfikoman Regular" panose="02020603050405020304" pitchFamily="18" charset="-79"/>
            </a:endParaRPr>
          </a:p>
          <a:p>
            <a:br>
              <a:rPr lang="en-US" dirty="0">
                <a:solidFill>
                  <a:srgbClr val="002060"/>
                </a:solidFill>
                <a:latin typeface="Gisha" panose="020B0502040204020203" pitchFamily="34" charset="-79"/>
                <a:cs typeface="Gisha" panose="020B0502040204020203" pitchFamily="34" charset="-79"/>
              </a:rPr>
            </a:br>
            <a:r>
              <a:rPr lang="he-IL" dirty="0">
                <a:solidFill>
                  <a:srgbClr val="002060"/>
                </a:solidFill>
                <a:latin typeface="Gisha" panose="020B0502040204020203" pitchFamily="34" charset="-79"/>
                <a:cs typeface="Gisha" panose="020B0502040204020203" pitchFamily="34" charset="-79"/>
              </a:rPr>
              <a:t>"וּבְזַעְפּוֹ עִם </a:t>
            </a:r>
            <a:r>
              <a:rPr lang="he-IL" dirty="0" err="1">
                <a:solidFill>
                  <a:srgbClr val="002060"/>
                </a:solidFill>
                <a:latin typeface="Gisha" panose="020B0502040204020203" pitchFamily="34" charset="-79"/>
                <a:cs typeface="Gisha" panose="020B0502040204020203" pitchFamily="34" charset="-79"/>
              </a:rPr>
              <a:t>הַכֹּהֲנִים</a:t>
            </a:r>
            <a:r>
              <a:rPr lang="he-IL" dirty="0">
                <a:solidFill>
                  <a:srgbClr val="002060"/>
                </a:solidFill>
                <a:latin typeface="Gisha" panose="020B0502040204020203" pitchFamily="34" charset="-79"/>
                <a:cs typeface="Gisha" panose="020B0502040204020203" pitchFamily="34" charset="-79"/>
              </a:rPr>
              <a:t> וְהַצָּרַעַת זָרְחָה בְמִצְחוֹ". </a:t>
            </a:r>
            <a:br>
              <a:rPr lang="en-US" dirty="0">
                <a:solidFill>
                  <a:srgbClr val="002060"/>
                </a:solidFill>
                <a:latin typeface="Gisha" panose="020B0502040204020203" pitchFamily="34" charset="-79"/>
                <a:cs typeface="Gisha" panose="020B0502040204020203" pitchFamily="34" charset="-79"/>
              </a:rPr>
            </a:br>
            <a:r>
              <a:rPr lang="he-IL" dirty="0">
                <a:solidFill>
                  <a:srgbClr val="002060"/>
                </a:solidFill>
                <a:latin typeface="Gisha" panose="020B0502040204020203" pitchFamily="34" charset="-79"/>
                <a:cs typeface="Gisha" panose="020B0502040204020203" pitchFamily="34" charset="-79"/>
              </a:rPr>
              <a:t>את אחרית ימיו </a:t>
            </a:r>
            <a:r>
              <a:rPr lang="he-IL" dirty="0" err="1">
                <a:solidFill>
                  <a:srgbClr val="002060"/>
                </a:solidFill>
                <a:latin typeface="Gisha" panose="020B0502040204020203" pitchFamily="34" charset="-79"/>
                <a:cs typeface="Gisha" panose="020B0502040204020203" pitchFamily="34" charset="-79"/>
              </a:rPr>
              <a:t>ו"עַד</a:t>
            </a:r>
            <a:r>
              <a:rPr lang="he-IL" dirty="0">
                <a:solidFill>
                  <a:srgbClr val="002060"/>
                </a:solidFill>
                <a:latin typeface="Gisha" panose="020B0502040204020203" pitchFamily="34" charset="-79"/>
                <a:cs typeface="Gisha" panose="020B0502040204020203" pitchFamily="34" charset="-79"/>
              </a:rPr>
              <a:t> יוֹם מוֹתוֹ" בילה עוזיה </a:t>
            </a:r>
            <a:r>
              <a:rPr lang="he-IL" dirty="0" err="1">
                <a:solidFill>
                  <a:srgbClr val="002060"/>
                </a:solidFill>
                <a:latin typeface="Gisha" panose="020B0502040204020203" pitchFamily="34" charset="-79"/>
                <a:cs typeface="Gisha" panose="020B0502040204020203" pitchFamily="34" charset="-79"/>
              </a:rPr>
              <a:t>ב"בֵּית</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הַחָפְשִׁית</a:t>
            </a:r>
            <a:r>
              <a:rPr lang="he-IL" dirty="0">
                <a:solidFill>
                  <a:srgbClr val="002060"/>
                </a:solidFill>
                <a:latin typeface="Gisha" panose="020B0502040204020203" pitchFamily="34" charset="-79"/>
                <a:cs typeface="Gisha" panose="020B0502040204020203" pitchFamily="34" charset="-79"/>
              </a:rPr>
              <a:t> </a:t>
            </a:r>
            <a:r>
              <a:rPr lang="he-IL" dirty="0" err="1">
                <a:solidFill>
                  <a:srgbClr val="002060"/>
                </a:solidFill>
                <a:latin typeface="Gisha" panose="020B0502040204020203" pitchFamily="34" charset="-79"/>
                <a:cs typeface="Gisha" panose="020B0502040204020203" pitchFamily="34" charset="-79"/>
              </a:rPr>
              <a:t>מְצֹרָע</a:t>
            </a:r>
            <a:r>
              <a:rPr lang="he-IL" dirty="0">
                <a:solidFill>
                  <a:srgbClr val="002060"/>
                </a:solidFill>
                <a:latin typeface="Gisha" panose="020B0502040204020203" pitchFamily="34" charset="-79"/>
                <a:cs typeface="Gisha" panose="020B0502040204020203" pitchFamily="34" charset="-79"/>
              </a:rPr>
              <a:t>", ובנו יותם מלך תחתיו.</a:t>
            </a:r>
          </a:p>
        </p:txBody>
      </p:sp>
      <p:pic>
        <p:nvPicPr>
          <p:cNvPr id="4" name="תמונה 3">
            <a:extLst>
              <a:ext uri="{FF2B5EF4-FFF2-40B4-BE49-F238E27FC236}">
                <a16:creationId xmlns:a16="http://schemas.microsoft.com/office/drawing/2014/main" id="{98C285D4-DFA8-4D90-B685-0ABC1E593215}"/>
              </a:ext>
            </a:extLst>
          </p:cNvPr>
          <p:cNvPicPr>
            <a:picLocks noChangeAspect="1"/>
          </p:cNvPicPr>
          <p:nvPr/>
        </p:nvPicPr>
        <p:blipFill>
          <a:blip r:embed="rId2"/>
          <a:stretch>
            <a:fillRect/>
          </a:stretch>
        </p:blipFill>
        <p:spPr>
          <a:xfrm>
            <a:off x="968828" y="2228850"/>
            <a:ext cx="2188710" cy="1514475"/>
          </a:xfrm>
          <a:prstGeom prst="rect">
            <a:avLst/>
          </a:prstGeom>
          <a:ln>
            <a:noFill/>
          </a:ln>
          <a:effectLst>
            <a:softEdge rad="112500"/>
          </a:effectLst>
        </p:spPr>
      </p:pic>
    </p:spTree>
    <p:extLst>
      <p:ext uri="{BB962C8B-B14F-4D97-AF65-F5344CB8AC3E}">
        <p14:creationId xmlns:p14="http://schemas.microsoft.com/office/powerpoint/2010/main" val="2856253538"/>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3625</TotalTime>
  <Words>2989</Words>
  <Application>Microsoft Office PowerPoint</Application>
  <PresentationFormat>מסך רחב</PresentationFormat>
  <Paragraphs>231</Paragraphs>
  <Slides>28</Slides>
  <Notes>0</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28</vt:i4>
      </vt:variant>
    </vt:vector>
  </HeadingPairs>
  <TitlesOfParts>
    <vt:vector size="38" baseType="lpstr">
      <vt:lpstr>]]FbKapriza Bold</vt:lpstr>
      <vt:lpstr>Arial</vt:lpstr>
      <vt:lpstr>Calibri</vt:lpstr>
      <vt:lpstr>Calibri Light</vt:lpstr>
      <vt:lpstr>FbAfikoman Regular</vt:lpstr>
      <vt:lpstr>FbCinema Black</vt:lpstr>
      <vt:lpstr>FbKapriza Bold</vt:lpstr>
      <vt:lpstr>Gisha</vt:lpstr>
      <vt:lpstr>Times New Roman</vt:lpstr>
      <vt:lpstr>ערכת נושא Office</vt:lpstr>
      <vt:lpstr>מלכים ב'</vt:lpstr>
      <vt:lpstr>קצת רקע על פילוג הממלכה...</vt:lpstr>
      <vt:lpstr>הקדמה לספר מלכים ב' </vt:lpstr>
      <vt:lpstr>מבנה מלכים ב' פרקים ט"ו-כ' ודברי הימים ב'  ,כ"ו</vt:lpstr>
      <vt:lpstr>ירבעם בן יואש (מלכים ב פרק י"ד כג-כט)</vt:lpstr>
      <vt:lpstr>ירבעם בן יואש</vt:lpstr>
      <vt:lpstr>מלכות עוזיה (עזריה)  מלכים ב'  פרק ט"ו: א-ז, דברי הימים ב' פרק כ"ו</vt:lpstr>
      <vt:lpstr>מלכות עוזיהו – החלק הראשון והטוב דבה"י (פסוקים א–טו)</vt:lpstr>
      <vt:lpstr>מלכות עוזיה – החטא ועונשו דבה"י (פסוקים טז–כג)</vt:lpstr>
      <vt:lpstr>השנים האחרונות  של ממלכת ישראל: מלכים ב פרק ט"ו: ח-לא  </vt:lpstr>
      <vt:lpstr>מלכים ב פרק י"ז, א' – ל"ג - סופה של ממלכת ישראל   עליית אשור </vt:lpstr>
      <vt:lpstr>מלכות יותם מלך יהודה: מלכים ב פרק ט"ו: ל"ב-לח</vt:lpstr>
      <vt:lpstr>בזכות מי תבוא הישועה על ירושלים?</vt:lpstr>
      <vt:lpstr>פרק י"ז פסוקים א'-ו'- שלבי ההתדרדרות של מלכות ישראל</vt:lpstr>
      <vt:lpstr>פרקים י"ח- י"ט ימי חזקיהו</vt:lpstr>
      <vt:lpstr>חזקיה המלך</vt:lpstr>
      <vt:lpstr>פעולות חזקיהו המלך בתחום הדתי, לפי דבה"י </vt:lpstr>
      <vt:lpstr>המלך חזקיהו- היבט מדיני</vt:lpstr>
      <vt:lpstr>ההכרעה</vt:lpstr>
      <vt:lpstr>הפניה לישעיהו הנביא </vt:lpstr>
      <vt:lpstr>תשובת ישעיהו הנביא</vt:lpstr>
      <vt:lpstr>מלך אשור שולח אזהרה לחזקיהו</vt:lpstr>
      <vt:lpstr>תגובת חזקיהו</vt:lpstr>
      <vt:lpstr>תגובת חזקיהו</vt:lpstr>
      <vt:lpstr>תשובת ישעיהו</vt:lpstr>
      <vt:lpstr>תשובת ישעיהו הסבר..</vt:lpstr>
      <vt:lpstr>המשך דברי ישעיהו הנביא</vt:lpstr>
      <vt:lpstr>ישעיהו מנבא את קיצו של מלך אשור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מלכים ב'</dc:title>
  <dc:creator>רלי קופלוביץ</dc:creator>
  <cp:lastModifiedBy>נעמה קופלוביץ</cp:lastModifiedBy>
  <cp:revision>4</cp:revision>
  <dcterms:created xsi:type="dcterms:W3CDTF">2021-01-23T23:13:56Z</dcterms:created>
  <dcterms:modified xsi:type="dcterms:W3CDTF">2021-03-07T07:29:48Z</dcterms:modified>
</cp:coreProperties>
</file>